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49453" y="590953"/>
            <a:ext cx="2663942" cy="464819"/>
          </a:xfrm>
          <a:prstGeom prst="rect">
            <a:avLst/>
          </a:prstGeom>
        </p:spPr>
        <p:txBody>
          <a:bodyPr wrap="square" lIns="0" tIns="0" rIns="0" bIns="0">
            <a:spAutoFit/>
          </a:bodyPr>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453" y="590953"/>
            <a:ext cx="2661285" cy="464820"/>
          </a:xfrm>
          <a:prstGeom prst="rect"/>
        </p:spPr>
        <p:txBody>
          <a:bodyPr wrap="square" lIns="0" tIns="16510" rIns="0" bIns="0" rtlCol="0" vert="horz">
            <a:spAutoFit/>
          </a:bodyPr>
          <a:lstStyle/>
          <a:p>
            <a:pPr marL="12700">
              <a:lnSpc>
                <a:spcPct val="100000"/>
              </a:lnSpc>
              <a:spcBef>
                <a:spcPts val="130"/>
              </a:spcBef>
            </a:pPr>
            <a:r>
              <a:rPr dirty="0" spc="10"/>
              <a:t>Essays </a:t>
            </a:r>
            <a:r>
              <a:rPr dirty="0" spc="15"/>
              <a:t>Of</a:t>
            </a:r>
            <a:r>
              <a:rPr dirty="0" spc="-70"/>
              <a:t> </a:t>
            </a:r>
            <a:r>
              <a:rPr dirty="0" spc="-25"/>
              <a:t>Travel</a:t>
            </a:r>
          </a:p>
        </p:txBody>
      </p:sp>
      <p:sp>
        <p:nvSpPr>
          <p:cNvPr id="3" name="object 3"/>
          <p:cNvSpPr txBox="1"/>
          <p:nvPr/>
        </p:nvSpPr>
        <p:spPr>
          <a:xfrm>
            <a:off x="1907390" y="1304362"/>
            <a:ext cx="3745229" cy="1123315"/>
          </a:xfrm>
          <a:prstGeom prst="rect">
            <a:avLst/>
          </a:prstGeom>
        </p:spPr>
        <p:txBody>
          <a:bodyPr wrap="square" lIns="0" tIns="126365" rIns="0" bIns="0" rtlCol="0" vert="horz">
            <a:spAutoFit/>
          </a:bodyPr>
          <a:lstStyle/>
          <a:p>
            <a:pPr algn="ctr">
              <a:lnSpc>
                <a:spcPct val="100000"/>
              </a:lnSpc>
              <a:spcBef>
                <a:spcPts val="995"/>
              </a:spcBef>
            </a:pPr>
            <a:r>
              <a:rPr dirty="0" sz="2850" spc="15" b="1">
                <a:latin typeface="Times New Roman"/>
                <a:cs typeface="Times New Roman"/>
              </a:rPr>
              <a:t>By</a:t>
            </a:r>
            <a:endParaRPr sz="2850">
              <a:latin typeface="Times New Roman"/>
              <a:cs typeface="Times New Roman"/>
            </a:endParaRPr>
          </a:p>
          <a:p>
            <a:pPr algn="ctr">
              <a:lnSpc>
                <a:spcPct val="100000"/>
              </a:lnSpc>
              <a:spcBef>
                <a:spcPts val="900"/>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4" name="object 4"/>
          <p:cNvSpPr/>
          <p:nvPr/>
        </p:nvSpPr>
        <p:spPr>
          <a:xfrm>
            <a:off x="2618111" y="5295691"/>
            <a:ext cx="2323779" cy="51331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876300" y="6179326"/>
            <a:ext cx="5806440" cy="3775710"/>
          </a:xfrm>
          <a:prstGeom prst="rect">
            <a:avLst/>
          </a:prstGeom>
        </p:spPr>
        <p:txBody>
          <a:bodyPr wrap="square" lIns="0" tIns="14604" rIns="0" bIns="0" rtlCol="0" vert="horz">
            <a:spAutoFit/>
          </a:bodyPr>
          <a:lstStyle/>
          <a:p>
            <a:pPr algn="ctr" marL="1270">
              <a:lnSpc>
                <a:spcPct val="100000"/>
              </a:lnSpc>
              <a:spcBef>
                <a:spcPts val="114"/>
              </a:spcBef>
            </a:pPr>
            <a:r>
              <a:rPr dirty="0" sz="2000" spc="5" b="1">
                <a:latin typeface="Times New Roman"/>
                <a:cs typeface="Times New Roman"/>
              </a:rPr>
              <a:t>Essays of</a:t>
            </a:r>
            <a:r>
              <a:rPr dirty="0" sz="2000" spc="-10" b="1">
                <a:latin typeface="Times New Roman"/>
                <a:cs typeface="Times New Roman"/>
              </a:rPr>
              <a:t> </a:t>
            </a:r>
            <a:r>
              <a:rPr dirty="0" sz="2000" spc="-20" b="1">
                <a:latin typeface="Times New Roman"/>
                <a:cs typeface="Times New Roman"/>
              </a:rPr>
              <a:t>Travel</a:t>
            </a:r>
            <a:endParaRPr sz="2000">
              <a:latin typeface="Times New Roman"/>
              <a:cs typeface="Times New Roman"/>
            </a:endParaRPr>
          </a:p>
          <a:p>
            <a:pPr>
              <a:lnSpc>
                <a:spcPct val="100000"/>
              </a:lnSpc>
              <a:spcBef>
                <a:spcPts val="10"/>
              </a:spcBef>
            </a:pPr>
            <a:endParaRPr sz="2600">
              <a:latin typeface="Times New Roman"/>
              <a:cs typeface="Times New Roman"/>
            </a:endParaRPr>
          </a:p>
          <a:p>
            <a:pPr algn="ctr" marL="1270">
              <a:lnSpc>
                <a:spcPts val="2390"/>
              </a:lnSpc>
            </a:pPr>
            <a:r>
              <a:rPr dirty="0" sz="2000" b="1">
                <a:latin typeface="Times New Roman"/>
                <a:cs typeface="Times New Roman"/>
              </a:rPr>
              <a:t>I.</a:t>
            </a:r>
            <a:endParaRPr sz="2000">
              <a:latin typeface="Times New Roman"/>
              <a:cs typeface="Times New Roman"/>
            </a:endParaRPr>
          </a:p>
          <a:p>
            <a:pPr algn="ctr" marL="1270">
              <a:lnSpc>
                <a:spcPts val="2390"/>
              </a:lnSpc>
            </a:pPr>
            <a:r>
              <a:rPr dirty="0" sz="2000" spc="5" b="1">
                <a:latin typeface="Times New Roman"/>
                <a:cs typeface="Times New Roman"/>
              </a:rPr>
              <a:t>THE </a:t>
            </a:r>
            <a:r>
              <a:rPr dirty="0" sz="2000" spc="-15" b="1">
                <a:latin typeface="Times New Roman"/>
                <a:cs typeface="Times New Roman"/>
              </a:rPr>
              <a:t>AMATEUR</a:t>
            </a:r>
            <a:r>
              <a:rPr dirty="0" sz="2000" spc="-10" b="1">
                <a:latin typeface="Times New Roman"/>
                <a:cs typeface="Times New Roman"/>
              </a:rPr>
              <a:t> </a:t>
            </a:r>
            <a:r>
              <a:rPr dirty="0" sz="2000" spc="5" b="1">
                <a:latin typeface="Times New Roman"/>
                <a:cs typeface="Times New Roman"/>
              </a:rPr>
              <a:t>EMIGRANT</a:t>
            </a:r>
            <a:endParaRPr sz="2000">
              <a:latin typeface="Times New Roman"/>
              <a:cs typeface="Times New Roman"/>
            </a:endParaRPr>
          </a:p>
          <a:p>
            <a:pPr algn="ctr" marL="1270">
              <a:lnSpc>
                <a:spcPts val="1700"/>
              </a:lnSpc>
              <a:spcBef>
                <a:spcPts val="890"/>
              </a:spcBef>
            </a:pPr>
            <a:r>
              <a:rPr dirty="0" sz="1450" spc="-75" b="1">
                <a:latin typeface="Times New Roman"/>
                <a:cs typeface="Times New Roman"/>
              </a:rPr>
              <a:t>To</a:t>
            </a:r>
            <a:endParaRPr sz="1450">
              <a:latin typeface="Times New Roman"/>
              <a:cs typeface="Times New Roman"/>
            </a:endParaRPr>
          </a:p>
          <a:p>
            <a:pPr algn="ctr" marL="1270">
              <a:lnSpc>
                <a:spcPts val="1700"/>
              </a:lnSpc>
            </a:pPr>
            <a:r>
              <a:rPr dirty="0" sz="1450" spc="-20" b="1">
                <a:latin typeface="Times New Roman"/>
                <a:cs typeface="Times New Roman"/>
              </a:rPr>
              <a:t>ROBERT </a:t>
            </a:r>
            <a:r>
              <a:rPr dirty="0" sz="1450" spc="-15" b="1">
                <a:latin typeface="Times New Roman"/>
                <a:cs typeface="Times New Roman"/>
              </a:rPr>
              <a:t>ALAN </a:t>
            </a:r>
            <a:r>
              <a:rPr dirty="0" sz="1450" spc="-30" b="1">
                <a:latin typeface="Times New Roman"/>
                <a:cs typeface="Times New Roman"/>
              </a:rPr>
              <a:t>MOWBRAY</a:t>
            </a:r>
            <a:r>
              <a:rPr dirty="0" sz="1450" spc="-65" b="1">
                <a:latin typeface="Times New Roman"/>
                <a:cs typeface="Times New Roman"/>
              </a:rPr>
              <a:t> </a:t>
            </a:r>
            <a:r>
              <a:rPr dirty="0" sz="1450" spc="-15" b="1">
                <a:latin typeface="Times New Roman"/>
                <a:cs typeface="Times New Roman"/>
              </a:rPr>
              <a:t>STEVENSON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65"/>
              </a:spcBef>
            </a:pPr>
            <a:r>
              <a:rPr dirty="0" sz="1450" spc="-10">
                <a:latin typeface="Times New Roman"/>
                <a:cs typeface="Times New Roman"/>
              </a:rPr>
              <a:t>Our friendship was </a:t>
            </a:r>
            <a:r>
              <a:rPr dirty="0" sz="1450" spc="-5">
                <a:latin typeface="Times New Roman"/>
                <a:cs typeface="Times New Roman"/>
              </a:rPr>
              <a:t>not </a:t>
            </a:r>
            <a:r>
              <a:rPr dirty="0" sz="1450" spc="-10">
                <a:latin typeface="Times New Roman"/>
                <a:cs typeface="Times New Roman"/>
              </a:rPr>
              <a:t>only founded before we were born </a:t>
            </a:r>
            <a:r>
              <a:rPr dirty="0" sz="1450" spc="-5">
                <a:latin typeface="Times New Roman"/>
                <a:cs typeface="Times New Roman"/>
              </a:rPr>
              <a:t>by a </a:t>
            </a:r>
            <a:r>
              <a:rPr dirty="0" sz="1450" spc="-10">
                <a:latin typeface="Times New Roman"/>
                <a:cs typeface="Times New Roman"/>
              </a:rPr>
              <a:t>community </a:t>
            </a:r>
            <a:r>
              <a:rPr dirty="0" sz="1450" spc="-5">
                <a:latin typeface="Times New Roman"/>
                <a:cs typeface="Times New Roman"/>
              </a:rPr>
              <a:t>of  blood, but </a:t>
            </a:r>
            <a:r>
              <a:rPr dirty="0" sz="1450" spc="-10">
                <a:latin typeface="Times New Roman"/>
                <a:cs typeface="Times New Roman"/>
              </a:rPr>
              <a:t>is in itself near as old as my life. It began with </a:t>
            </a:r>
            <a:r>
              <a:rPr dirty="0" sz="1450" spc="-5">
                <a:latin typeface="Times New Roman"/>
                <a:cs typeface="Times New Roman"/>
              </a:rPr>
              <a:t>our </a:t>
            </a:r>
            <a:r>
              <a:rPr dirty="0" sz="1450" spc="-10">
                <a:latin typeface="Times New Roman"/>
                <a:cs typeface="Times New Roman"/>
              </a:rPr>
              <a:t>early ages, and,  like </a:t>
            </a:r>
            <a:r>
              <a:rPr dirty="0" sz="1450" spc="-5">
                <a:latin typeface="Times New Roman"/>
                <a:cs typeface="Times New Roman"/>
              </a:rPr>
              <a:t>a </a:t>
            </a:r>
            <a:r>
              <a:rPr dirty="0" sz="1450" spc="-20">
                <a:latin typeface="Times New Roman"/>
                <a:cs typeface="Times New Roman"/>
              </a:rPr>
              <a:t>history, </a:t>
            </a:r>
            <a:r>
              <a:rPr dirty="0" sz="1450" spc="-10">
                <a:latin typeface="Times New Roman"/>
                <a:cs typeface="Times New Roman"/>
              </a:rPr>
              <a:t>has been continued to the present time. Although we may </a:t>
            </a:r>
            <a:r>
              <a:rPr dirty="0" sz="1450" spc="-5">
                <a:latin typeface="Times New Roman"/>
                <a:cs typeface="Times New Roman"/>
              </a:rPr>
              <a:t>not  be </a:t>
            </a:r>
            <a:r>
              <a:rPr dirty="0" sz="1450" spc="-10">
                <a:latin typeface="Times New Roman"/>
                <a:cs typeface="Times New Roman"/>
              </a:rPr>
              <a:t>old in the world, we are old to each </a:t>
            </a:r>
            <a:r>
              <a:rPr dirty="0" sz="1450" spc="-20">
                <a:latin typeface="Times New Roman"/>
                <a:cs typeface="Times New Roman"/>
              </a:rPr>
              <a:t>other, </a:t>
            </a:r>
            <a:r>
              <a:rPr dirty="0" sz="1450" spc="-10">
                <a:latin typeface="Times New Roman"/>
                <a:cs typeface="Times New Roman"/>
              </a:rPr>
              <a:t>having so long been intimates.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are now widely separated, </a:t>
            </a:r>
            <a:r>
              <a:rPr dirty="0" sz="1450" spc="-5">
                <a:latin typeface="Times New Roman"/>
                <a:cs typeface="Times New Roman"/>
              </a:rPr>
              <a:t>a </a:t>
            </a:r>
            <a:r>
              <a:rPr dirty="0" sz="1450" spc="-10">
                <a:latin typeface="Times New Roman"/>
                <a:cs typeface="Times New Roman"/>
              </a:rPr>
              <a:t>great sea and continent intervening; </a:t>
            </a:r>
            <a:r>
              <a:rPr dirty="0" sz="1450" spc="-5">
                <a:latin typeface="Times New Roman"/>
                <a:cs typeface="Times New Roman"/>
              </a:rPr>
              <a:t>but  </a:t>
            </a:r>
            <a:r>
              <a:rPr dirty="0" sz="1450" spc="-25">
                <a:latin typeface="Times New Roman"/>
                <a:cs typeface="Times New Roman"/>
              </a:rPr>
              <a:t>memory, </a:t>
            </a:r>
            <a:r>
              <a:rPr dirty="0" sz="1450" spc="-10">
                <a:latin typeface="Times New Roman"/>
                <a:cs typeface="Times New Roman"/>
              </a:rPr>
              <a:t>like care, mounts into iron ships and rides post behind the horseman.  Neither</a:t>
            </a:r>
            <a:r>
              <a:rPr dirty="0" sz="1450" spc="20">
                <a:latin typeface="Times New Roman"/>
                <a:cs typeface="Times New Roman"/>
              </a:rPr>
              <a:t> </a:t>
            </a:r>
            <a:r>
              <a:rPr dirty="0" sz="1450" spc="-10">
                <a:latin typeface="Times New Roman"/>
                <a:cs typeface="Times New Roman"/>
              </a:rPr>
              <a:t>time</a:t>
            </a:r>
            <a:r>
              <a:rPr dirty="0" sz="1450" spc="30">
                <a:latin typeface="Times New Roman"/>
                <a:cs typeface="Times New Roman"/>
              </a:rPr>
              <a:t> </a:t>
            </a:r>
            <a:r>
              <a:rPr dirty="0" sz="1450" spc="-5">
                <a:latin typeface="Times New Roman"/>
                <a:cs typeface="Times New Roman"/>
              </a:rPr>
              <a:t>nor</a:t>
            </a:r>
            <a:r>
              <a:rPr dirty="0" sz="1450" spc="25">
                <a:latin typeface="Times New Roman"/>
                <a:cs typeface="Times New Roman"/>
              </a:rPr>
              <a:t> </a:t>
            </a:r>
            <a:r>
              <a:rPr dirty="0" sz="1450" spc="-10">
                <a:latin typeface="Times New Roman"/>
                <a:cs typeface="Times New Roman"/>
              </a:rPr>
              <a:t>space</a:t>
            </a:r>
            <a:r>
              <a:rPr dirty="0" sz="1450" spc="30">
                <a:latin typeface="Times New Roman"/>
                <a:cs typeface="Times New Roman"/>
              </a:rPr>
              <a:t> </a:t>
            </a:r>
            <a:r>
              <a:rPr dirty="0" sz="1450" spc="-5">
                <a:latin typeface="Times New Roman"/>
                <a:cs typeface="Times New Roman"/>
              </a:rPr>
              <a:t>nor</a:t>
            </a:r>
            <a:r>
              <a:rPr dirty="0" sz="1450" spc="30">
                <a:latin typeface="Times New Roman"/>
                <a:cs typeface="Times New Roman"/>
              </a:rPr>
              <a:t> </a:t>
            </a:r>
            <a:r>
              <a:rPr dirty="0" sz="1450" spc="-10">
                <a:latin typeface="Times New Roman"/>
                <a:cs typeface="Times New Roman"/>
              </a:rPr>
              <a:t>enmity</a:t>
            </a:r>
            <a:r>
              <a:rPr dirty="0" sz="1450" spc="25">
                <a:latin typeface="Times New Roman"/>
                <a:cs typeface="Times New Roman"/>
              </a:rPr>
              <a:t> </a:t>
            </a:r>
            <a:r>
              <a:rPr dirty="0" sz="1450" spc="-10">
                <a:latin typeface="Times New Roman"/>
                <a:cs typeface="Times New Roman"/>
              </a:rPr>
              <a:t>can</a:t>
            </a:r>
            <a:r>
              <a:rPr dirty="0" sz="1450" spc="30">
                <a:latin typeface="Times New Roman"/>
                <a:cs typeface="Times New Roman"/>
              </a:rPr>
              <a:t> </a:t>
            </a:r>
            <a:r>
              <a:rPr dirty="0" sz="1450" spc="-10">
                <a:latin typeface="Times New Roman"/>
                <a:cs typeface="Times New Roman"/>
              </a:rPr>
              <a:t>conquer</a:t>
            </a:r>
            <a:r>
              <a:rPr dirty="0" sz="1450" spc="25">
                <a:latin typeface="Times New Roman"/>
                <a:cs typeface="Times New Roman"/>
              </a:rPr>
              <a:t> </a:t>
            </a:r>
            <a:r>
              <a:rPr dirty="0" sz="1450" spc="-10">
                <a:latin typeface="Times New Roman"/>
                <a:cs typeface="Times New Roman"/>
              </a:rPr>
              <a:t>old</a:t>
            </a:r>
            <a:r>
              <a:rPr dirty="0" sz="1450" spc="25">
                <a:latin typeface="Times New Roman"/>
                <a:cs typeface="Times New Roman"/>
              </a:rPr>
              <a:t> </a:t>
            </a:r>
            <a:r>
              <a:rPr dirty="0" sz="1450" spc="-10">
                <a:latin typeface="Times New Roman"/>
                <a:cs typeface="Times New Roman"/>
              </a:rPr>
              <a:t>affection;</a:t>
            </a:r>
            <a:r>
              <a:rPr dirty="0" sz="1450" spc="3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as</a:t>
            </a:r>
            <a:r>
              <a:rPr dirty="0" sz="1450" spc="30">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dedicate</a:t>
            </a:r>
            <a:endParaRPr sz="14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their windows, list their doors, and seal themselves </a:t>
            </a:r>
            <a:r>
              <a:rPr dirty="0" sz="1450" spc="-5">
                <a:latin typeface="Times New Roman"/>
                <a:cs typeface="Times New Roman"/>
              </a:rPr>
              <a:t>up </a:t>
            </a:r>
            <a:r>
              <a:rPr dirty="0" sz="1450" spc="-10">
                <a:latin typeface="Times New Roman"/>
                <a:cs typeface="Times New Roman"/>
              </a:rPr>
              <a:t>with their own  poisonous exhalations, had sent all these healthy workmen down </a:t>
            </a:r>
            <a:r>
              <a:rPr dirty="0" sz="1450" spc="-25">
                <a:latin typeface="Times New Roman"/>
                <a:cs typeface="Times New Roman"/>
              </a:rPr>
              <a:t>below. </a:t>
            </a:r>
            <a:r>
              <a:rPr dirty="0" sz="1450" spc="-10">
                <a:latin typeface="Times New Roman"/>
                <a:cs typeface="Times New Roman"/>
              </a:rPr>
              <a:t>One  would think we had been </a:t>
            </a:r>
            <a:r>
              <a:rPr dirty="0" sz="1450" spc="-5">
                <a:latin typeface="Times New Roman"/>
                <a:cs typeface="Times New Roman"/>
              </a:rPr>
              <a:t>brought up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fever country; yet in England the  most malarious districts are in the</a:t>
            </a:r>
            <a:r>
              <a:rPr dirty="0" sz="1450" spc="20">
                <a:latin typeface="Times New Roman"/>
                <a:cs typeface="Times New Roman"/>
              </a:rPr>
              <a:t> </a:t>
            </a:r>
            <a:r>
              <a:rPr dirty="0" sz="1450" spc="-10">
                <a:latin typeface="Times New Roman"/>
                <a:cs typeface="Times New Roman"/>
              </a:rPr>
              <a:t>bedchambers.</a:t>
            </a:r>
            <a:endParaRPr sz="1450">
              <a:latin typeface="Times New Roman"/>
              <a:cs typeface="Times New Roman"/>
            </a:endParaRPr>
          </a:p>
          <a:p>
            <a:pPr algn="just" marL="12700" marR="5080">
              <a:lnSpc>
                <a:spcPts val="1730"/>
              </a:lnSpc>
              <a:spcBef>
                <a:spcPts val="860"/>
              </a:spcBef>
            </a:pPr>
            <a:r>
              <a:rPr dirty="0" sz="1450" spc="-5">
                <a:latin typeface="Times New Roman"/>
                <a:cs typeface="Times New Roman"/>
              </a:rPr>
              <a:t>I </a:t>
            </a:r>
            <a:r>
              <a:rPr dirty="0" sz="1450" spc="-10">
                <a:latin typeface="Times New Roman"/>
                <a:cs typeface="Times New Roman"/>
              </a:rPr>
              <a:t>felt saddened at this defection, and yet half-pleased to have the </a:t>
            </a:r>
            <a:r>
              <a:rPr dirty="0" sz="1450" spc="-5">
                <a:latin typeface="Times New Roman"/>
                <a:cs typeface="Times New Roman"/>
              </a:rPr>
              <a:t>night </a:t>
            </a:r>
            <a:r>
              <a:rPr dirty="0" sz="1450" spc="-10">
                <a:latin typeface="Times New Roman"/>
                <a:cs typeface="Times New Roman"/>
              </a:rPr>
              <a:t>so  quietly to myself. The wind had hauled </a:t>
            </a:r>
            <a:r>
              <a:rPr dirty="0" sz="1450" spc="-5">
                <a:latin typeface="Times New Roman"/>
                <a:cs typeface="Times New Roman"/>
              </a:rPr>
              <a:t>a </a:t>
            </a:r>
            <a:r>
              <a:rPr dirty="0" sz="1450" spc="-10">
                <a:latin typeface="Times New Roman"/>
                <a:cs typeface="Times New Roman"/>
              </a:rPr>
              <a:t>little ahead </a:t>
            </a:r>
            <a:r>
              <a:rPr dirty="0" sz="1450" spc="-5">
                <a:latin typeface="Times New Roman"/>
                <a:cs typeface="Times New Roman"/>
              </a:rPr>
              <a:t>on </a:t>
            </a:r>
            <a:r>
              <a:rPr dirty="0" sz="1450" spc="-10">
                <a:latin typeface="Times New Roman"/>
                <a:cs typeface="Times New Roman"/>
              </a:rPr>
              <a:t>the starboard </a:t>
            </a:r>
            <a:r>
              <a:rPr dirty="0" sz="1450" spc="-30">
                <a:latin typeface="Times New Roman"/>
                <a:cs typeface="Times New Roman"/>
              </a:rPr>
              <a:t>bow,  </a:t>
            </a:r>
            <a:r>
              <a:rPr dirty="0" sz="1450" spc="-10">
                <a:latin typeface="Times New Roman"/>
                <a:cs typeface="Times New Roman"/>
              </a:rPr>
              <a:t>and was dry </a:t>
            </a:r>
            <a:r>
              <a:rPr dirty="0" sz="1450" spc="-5">
                <a:latin typeface="Times New Roman"/>
                <a:cs typeface="Times New Roman"/>
              </a:rPr>
              <a:t>but </a:t>
            </a:r>
            <a:r>
              <a:rPr dirty="0" sz="1450" spc="-20">
                <a:latin typeface="Times New Roman"/>
                <a:cs typeface="Times New Roman"/>
              </a:rPr>
              <a:t>chilly.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shelter near the fire-hole, and made myself  snug for the</a:t>
            </a:r>
            <a:r>
              <a:rPr dirty="0" sz="145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ship moved over the uneven sea with </a:t>
            </a:r>
            <a:r>
              <a:rPr dirty="0" sz="1450" spc="-5">
                <a:latin typeface="Times New Roman"/>
                <a:cs typeface="Times New Roman"/>
              </a:rPr>
              <a:t>a </a:t>
            </a:r>
            <a:r>
              <a:rPr dirty="0" sz="1450" spc="-10">
                <a:latin typeface="Times New Roman"/>
                <a:cs typeface="Times New Roman"/>
              </a:rPr>
              <a:t>gentle and cradling movement.  The ponderous, organic labours </a:t>
            </a:r>
            <a:r>
              <a:rPr dirty="0" sz="1450" spc="-5">
                <a:latin typeface="Times New Roman"/>
                <a:cs typeface="Times New Roman"/>
              </a:rPr>
              <a:t>of </a:t>
            </a:r>
            <a:r>
              <a:rPr dirty="0" sz="1450" spc="-10">
                <a:latin typeface="Times New Roman"/>
                <a:cs typeface="Times New Roman"/>
              </a:rPr>
              <a:t>the engine in her bowels occupied the  mind, and prepared it for </a:t>
            </a:r>
            <a:r>
              <a:rPr dirty="0" sz="1450" spc="-20">
                <a:latin typeface="Times New Roman"/>
                <a:cs typeface="Times New Roman"/>
              </a:rPr>
              <a:t>slumber.</a:t>
            </a:r>
            <a:r>
              <a:rPr dirty="0" sz="1450" spc="320">
                <a:latin typeface="Times New Roman"/>
                <a:cs typeface="Times New Roman"/>
              </a:rPr>
              <a:t> </a:t>
            </a:r>
            <a:r>
              <a:rPr dirty="0" sz="1450" spc="-10">
                <a:latin typeface="Times New Roman"/>
                <a:cs typeface="Times New Roman"/>
              </a:rPr>
              <a:t>From time to time </a:t>
            </a:r>
            <a:r>
              <a:rPr dirty="0" sz="1450" spc="-5">
                <a:latin typeface="Times New Roman"/>
                <a:cs typeface="Times New Roman"/>
              </a:rPr>
              <a:t>a </a:t>
            </a:r>
            <a:r>
              <a:rPr dirty="0" sz="1450" spc="-10">
                <a:latin typeface="Times New Roman"/>
                <a:cs typeface="Times New Roman"/>
              </a:rPr>
              <a:t>heavier lurch would  disturb me as </a:t>
            </a:r>
            <a:r>
              <a:rPr dirty="0" sz="1450" spc="-5">
                <a:latin typeface="Times New Roman"/>
                <a:cs typeface="Times New Roman"/>
              </a:rPr>
              <a:t>I </a:t>
            </a:r>
            <a:r>
              <a:rPr dirty="0" sz="1450" spc="-30">
                <a:latin typeface="Times New Roman"/>
                <a:cs typeface="Times New Roman"/>
              </a:rPr>
              <a:t>lay, </a:t>
            </a:r>
            <a:r>
              <a:rPr dirty="0" sz="1450" spc="-10">
                <a:latin typeface="Times New Roman"/>
                <a:cs typeface="Times New Roman"/>
              </a:rPr>
              <a:t>and recall me to the obscure borders </a:t>
            </a:r>
            <a:r>
              <a:rPr dirty="0" sz="1450" spc="-5">
                <a:latin typeface="Times New Roman"/>
                <a:cs typeface="Times New Roman"/>
              </a:rPr>
              <a:t>of </a:t>
            </a:r>
            <a:r>
              <a:rPr dirty="0" sz="1450" spc="-10">
                <a:latin typeface="Times New Roman"/>
                <a:cs typeface="Times New Roman"/>
              </a:rPr>
              <a:t>consciousness; </a:t>
            </a:r>
            <a:r>
              <a:rPr dirty="0" sz="1450" spc="-5">
                <a:latin typeface="Times New Roman"/>
                <a:cs typeface="Times New Roman"/>
              </a:rPr>
              <a:t>or I  </a:t>
            </a:r>
            <a:r>
              <a:rPr dirty="0" sz="1450" spc="-10">
                <a:latin typeface="Times New Roman"/>
                <a:cs typeface="Times New Roman"/>
              </a:rPr>
              <a:t>heard, as it were through </a:t>
            </a:r>
            <a:r>
              <a:rPr dirty="0" sz="1450" spc="-5">
                <a:latin typeface="Times New Roman"/>
                <a:cs typeface="Times New Roman"/>
              </a:rPr>
              <a:t>a </a:t>
            </a:r>
            <a:r>
              <a:rPr dirty="0" sz="1450" spc="-10">
                <a:latin typeface="Times New Roman"/>
                <a:cs typeface="Times New Roman"/>
              </a:rPr>
              <a:t>veil, the clear note </a:t>
            </a:r>
            <a:r>
              <a:rPr dirty="0" sz="1450" spc="-5">
                <a:latin typeface="Times New Roman"/>
                <a:cs typeface="Times New Roman"/>
              </a:rPr>
              <a:t>of </a:t>
            </a:r>
            <a:r>
              <a:rPr dirty="0" sz="1450" spc="-10">
                <a:latin typeface="Times New Roman"/>
                <a:cs typeface="Times New Roman"/>
              </a:rPr>
              <a:t>the clapper </a:t>
            </a:r>
            <a:r>
              <a:rPr dirty="0" sz="1450" spc="-5">
                <a:latin typeface="Times New Roman"/>
                <a:cs typeface="Times New Roman"/>
              </a:rPr>
              <a:t>on </a:t>
            </a:r>
            <a:r>
              <a:rPr dirty="0" sz="1450" spc="-10">
                <a:latin typeface="Times New Roman"/>
                <a:cs typeface="Times New Roman"/>
              </a:rPr>
              <a:t>the brass and  the beautiful </a:t>
            </a:r>
            <a:r>
              <a:rPr dirty="0" sz="1450" spc="-20">
                <a:latin typeface="Times New Roman"/>
                <a:cs typeface="Times New Roman"/>
              </a:rPr>
              <a:t>sea-cry, </a:t>
            </a:r>
            <a:r>
              <a:rPr dirty="0" sz="1450" spc="-25">
                <a:latin typeface="Times New Roman"/>
                <a:cs typeface="Times New Roman"/>
              </a:rPr>
              <a:t>‘All’s </a:t>
            </a:r>
            <a:r>
              <a:rPr dirty="0" sz="1450" spc="-10">
                <a:latin typeface="Times New Roman"/>
                <a:cs typeface="Times New Roman"/>
              </a:rPr>
              <a:t>well!’ </a:t>
            </a:r>
            <a:r>
              <a:rPr dirty="0" sz="1450" spc="-5">
                <a:latin typeface="Times New Roman"/>
                <a:cs typeface="Times New Roman"/>
              </a:rPr>
              <a:t>I </a:t>
            </a:r>
            <a:r>
              <a:rPr dirty="0" sz="1450" spc="-10">
                <a:latin typeface="Times New Roman"/>
                <a:cs typeface="Times New Roman"/>
              </a:rPr>
              <a:t>know nothing, whether for poetry </a:t>
            </a:r>
            <a:r>
              <a:rPr dirty="0" sz="1450" spc="-5">
                <a:latin typeface="Times New Roman"/>
                <a:cs typeface="Times New Roman"/>
              </a:rPr>
              <a:t>or  </a:t>
            </a:r>
            <a:r>
              <a:rPr dirty="0" sz="1450" spc="-10">
                <a:latin typeface="Times New Roman"/>
                <a:cs typeface="Times New Roman"/>
              </a:rPr>
              <a:t>music, that can surpass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these two syllables in the darkness </a:t>
            </a:r>
            <a:r>
              <a:rPr dirty="0" sz="1450" spc="-5">
                <a:latin typeface="Times New Roman"/>
                <a:cs typeface="Times New Roman"/>
              </a:rPr>
              <a:t>of a  night </a:t>
            </a:r>
            <a:r>
              <a:rPr dirty="0" sz="1450" spc="-10">
                <a:latin typeface="Times New Roman"/>
                <a:cs typeface="Times New Roman"/>
              </a:rPr>
              <a:t>at sea.</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day dawned fairly </a:t>
            </a:r>
            <a:r>
              <a:rPr dirty="0" sz="1450" spc="-5">
                <a:latin typeface="Times New Roman"/>
                <a:cs typeface="Times New Roman"/>
              </a:rPr>
              <a:t>enough, </a:t>
            </a:r>
            <a:r>
              <a:rPr dirty="0" sz="1450" spc="-10">
                <a:latin typeface="Times New Roman"/>
                <a:cs typeface="Times New Roman"/>
              </a:rPr>
              <a:t>and during the early part we had some pleasant  hours to improve acquaintance in the open air; </a:t>
            </a:r>
            <a:r>
              <a:rPr dirty="0" sz="1450" spc="-5">
                <a:latin typeface="Times New Roman"/>
                <a:cs typeface="Times New Roman"/>
              </a:rPr>
              <a:t>but </a:t>
            </a:r>
            <a:r>
              <a:rPr dirty="0" sz="1450" spc="-10">
                <a:latin typeface="Times New Roman"/>
                <a:cs typeface="Times New Roman"/>
              </a:rPr>
              <a:t>towards nightfall the wind  freshened, the rain began to fall, and the sea rose so high that it was difficult to  keep ones footing </a:t>
            </a:r>
            <a:r>
              <a:rPr dirty="0" sz="1450" spc="-5">
                <a:latin typeface="Times New Roman"/>
                <a:cs typeface="Times New Roman"/>
              </a:rPr>
              <a:t>on </a:t>
            </a:r>
            <a:r>
              <a:rPr dirty="0" sz="1450" spc="-10">
                <a:latin typeface="Times New Roman"/>
                <a:cs typeface="Times New Roman"/>
              </a:rPr>
              <a:t>the deck. </a:t>
            </a:r>
            <a:r>
              <a:rPr dirty="0" sz="1450" spc="-5">
                <a:latin typeface="Times New Roman"/>
                <a:cs typeface="Times New Roman"/>
              </a:rPr>
              <a:t>I </a:t>
            </a:r>
            <a:r>
              <a:rPr dirty="0" sz="1450" spc="-10">
                <a:latin typeface="Times New Roman"/>
                <a:cs typeface="Times New Roman"/>
              </a:rPr>
              <a:t>have spoken </a:t>
            </a:r>
            <a:r>
              <a:rPr dirty="0" sz="1450" spc="-5">
                <a:latin typeface="Times New Roman"/>
                <a:cs typeface="Times New Roman"/>
              </a:rPr>
              <a:t>of our </a:t>
            </a:r>
            <a:r>
              <a:rPr dirty="0" sz="1450" spc="-10">
                <a:latin typeface="Times New Roman"/>
                <a:cs typeface="Times New Roman"/>
              </a:rPr>
              <a:t>concerts. </a:t>
            </a:r>
            <a:r>
              <a:rPr dirty="0" sz="1450" spc="-70">
                <a:latin typeface="Times New Roman"/>
                <a:cs typeface="Times New Roman"/>
              </a:rPr>
              <a:t>We </a:t>
            </a:r>
            <a:r>
              <a:rPr dirty="0" sz="1450" spc="-10">
                <a:latin typeface="Times New Roman"/>
                <a:cs typeface="Times New Roman"/>
              </a:rPr>
              <a:t>were  indeed </a:t>
            </a:r>
            <a:r>
              <a:rPr dirty="0" sz="1450" spc="-5">
                <a:latin typeface="Times New Roman"/>
                <a:cs typeface="Times New Roman"/>
              </a:rPr>
              <a:t>a </a:t>
            </a:r>
            <a:r>
              <a:rPr dirty="0" sz="1450" spc="-10">
                <a:latin typeface="Times New Roman"/>
                <a:cs typeface="Times New Roman"/>
              </a:rPr>
              <a:t>musical </a:t>
            </a:r>
            <a:r>
              <a:rPr dirty="0" sz="1450" spc="-20">
                <a:latin typeface="Times New Roman"/>
                <a:cs typeface="Times New Roman"/>
              </a:rPr>
              <a:t>ship’s company, </a:t>
            </a:r>
            <a:r>
              <a:rPr dirty="0" sz="1450" spc="-10">
                <a:latin typeface="Times New Roman"/>
                <a:cs typeface="Times New Roman"/>
              </a:rPr>
              <a:t>and cheered </a:t>
            </a:r>
            <a:r>
              <a:rPr dirty="0" sz="1450" spc="-5">
                <a:latin typeface="Times New Roman"/>
                <a:cs typeface="Times New Roman"/>
              </a:rPr>
              <a:t>our </a:t>
            </a:r>
            <a:r>
              <a:rPr dirty="0" sz="1450" spc="-10">
                <a:latin typeface="Times New Roman"/>
                <a:cs typeface="Times New Roman"/>
              </a:rPr>
              <a:t>way into exile with the  fiddle, the accordion, and the songs </a:t>
            </a:r>
            <a:r>
              <a:rPr dirty="0" sz="1450" spc="-5">
                <a:latin typeface="Times New Roman"/>
                <a:cs typeface="Times New Roman"/>
              </a:rPr>
              <a:t>of </a:t>
            </a:r>
            <a:r>
              <a:rPr dirty="0" sz="1450" spc="-10">
                <a:latin typeface="Times New Roman"/>
                <a:cs typeface="Times New Roman"/>
              </a:rPr>
              <a:t>all nations. Good, bad, </a:t>
            </a:r>
            <a:r>
              <a:rPr dirty="0" sz="1450" spc="-5">
                <a:latin typeface="Times New Roman"/>
                <a:cs typeface="Times New Roman"/>
              </a:rPr>
              <a:t>or </a:t>
            </a:r>
            <a:r>
              <a:rPr dirty="0" sz="1450" spc="-10">
                <a:latin typeface="Times New Roman"/>
                <a:cs typeface="Times New Roman"/>
              </a:rPr>
              <a:t>indifferent—  Scottish, English, Irish, Russian, German </a:t>
            </a:r>
            <a:r>
              <a:rPr dirty="0" sz="1450" spc="-5">
                <a:latin typeface="Times New Roman"/>
                <a:cs typeface="Times New Roman"/>
              </a:rPr>
              <a:t>or </a:t>
            </a:r>
            <a:r>
              <a:rPr dirty="0" sz="1450" spc="-10">
                <a:latin typeface="Times New Roman"/>
                <a:cs typeface="Times New Roman"/>
              </a:rPr>
              <a:t>Norse,—the songs were received  with generous applause. Once </a:t>
            </a:r>
            <a:r>
              <a:rPr dirty="0" sz="1450" spc="-5">
                <a:latin typeface="Times New Roman"/>
                <a:cs typeface="Times New Roman"/>
              </a:rPr>
              <a:t>or </a:t>
            </a:r>
            <a:r>
              <a:rPr dirty="0" sz="1450" spc="-10">
                <a:latin typeface="Times New Roman"/>
                <a:cs typeface="Times New Roman"/>
              </a:rPr>
              <a:t>twice, </a:t>
            </a:r>
            <a:r>
              <a:rPr dirty="0" sz="1450" spc="-5">
                <a:latin typeface="Times New Roman"/>
                <a:cs typeface="Times New Roman"/>
              </a:rPr>
              <a:t>a </a:t>
            </a:r>
            <a:r>
              <a:rPr dirty="0" sz="1450" spc="-10">
                <a:latin typeface="Times New Roman"/>
                <a:cs typeface="Times New Roman"/>
              </a:rPr>
              <a:t>recitation, very spiritedly rendered  in </a:t>
            </a:r>
            <a:r>
              <a:rPr dirty="0" sz="1450" spc="-5">
                <a:latin typeface="Times New Roman"/>
                <a:cs typeface="Times New Roman"/>
              </a:rPr>
              <a:t>a </a:t>
            </a:r>
            <a:r>
              <a:rPr dirty="0" sz="1450" spc="-10">
                <a:latin typeface="Times New Roman"/>
                <a:cs typeface="Times New Roman"/>
              </a:rPr>
              <a:t>powerful Scottish accent, varied the proceedings; and once we </a:t>
            </a:r>
            <a:r>
              <a:rPr dirty="0" sz="1450" spc="-5">
                <a:latin typeface="Times New Roman"/>
                <a:cs typeface="Times New Roman"/>
              </a:rPr>
              <a:t>sought </a:t>
            </a:r>
            <a:r>
              <a:rPr dirty="0" sz="1450" spc="-10">
                <a:latin typeface="Times New Roman"/>
                <a:cs typeface="Times New Roman"/>
              </a:rPr>
              <a:t>in  vain to dance </a:t>
            </a:r>
            <a:r>
              <a:rPr dirty="0" sz="1450" spc="-5">
                <a:latin typeface="Times New Roman"/>
                <a:cs typeface="Times New Roman"/>
              </a:rPr>
              <a:t>a </a:t>
            </a:r>
            <a:r>
              <a:rPr dirty="0" sz="1450" spc="-10">
                <a:latin typeface="Times New Roman"/>
                <a:cs typeface="Times New Roman"/>
              </a:rPr>
              <a:t>quadrille, eight men </a:t>
            </a:r>
            <a:r>
              <a:rPr dirty="0" sz="1450" spc="-5">
                <a:latin typeface="Times New Roman"/>
                <a:cs typeface="Times New Roman"/>
              </a:rPr>
              <a:t>of us </a:t>
            </a:r>
            <a:r>
              <a:rPr dirty="0" sz="1450" spc="-15">
                <a:latin typeface="Times New Roman"/>
                <a:cs typeface="Times New Roman"/>
              </a:rPr>
              <a:t>together, </a:t>
            </a:r>
            <a:r>
              <a:rPr dirty="0" sz="1450" spc="-10">
                <a:latin typeface="Times New Roman"/>
                <a:cs typeface="Times New Roman"/>
              </a:rPr>
              <a:t>to the music </a:t>
            </a:r>
            <a:r>
              <a:rPr dirty="0" sz="1450" spc="-5">
                <a:latin typeface="Times New Roman"/>
                <a:cs typeface="Times New Roman"/>
              </a:rPr>
              <a:t>of </a:t>
            </a:r>
            <a:r>
              <a:rPr dirty="0" sz="1450" spc="-10">
                <a:latin typeface="Times New Roman"/>
                <a:cs typeface="Times New Roman"/>
              </a:rPr>
              <a:t>the violin.  The performers were all humorous, frisky fellows, who loved to cut capers in  private life; </a:t>
            </a:r>
            <a:r>
              <a:rPr dirty="0" sz="1450" spc="-5">
                <a:latin typeface="Times New Roman"/>
                <a:cs typeface="Times New Roman"/>
              </a:rPr>
              <a:t>but </a:t>
            </a:r>
            <a:r>
              <a:rPr dirty="0" sz="1450" spc="-10">
                <a:latin typeface="Times New Roman"/>
                <a:cs typeface="Times New Roman"/>
              </a:rPr>
              <a:t>as soon as they were arranged for the dance, they conducted  themselves like so many mutes at </a:t>
            </a:r>
            <a:r>
              <a:rPr dirty="0" sz="1450" spc="-5">
                <a:latin typeface="Times New Roman"/>
                <a:cs typeface="Times New Roman"/>
              </a:rPr>
              <a:t>a </a:t>
            </a:r>
            <a:r>
              <a:rPr dirty="0" sz="1450" spc="-10">
                <a:latin typeface="Times New Roman"/>
                <a:cs typeface="Times New Roman"/>
              </a:rPr>
              <a:t>funeral. </a:t>
            </a:r>
            <a:r>
              <a:rPr dirty="0" sz="1450" spc="-5">
                <a:latin typeface="Times New Roman"/>
                <a:cs typeface="Times New Roman"/>
              </a:rPr>
              <a:t>I </a:t>
            </a:r>
            <a:r>
              <a:rPr dirty="0" sz="1450" spc="-10">
                <a:latin typeface="Times New Roman"/>
                <a:cs typeface="Times New Roman"/>
              </a:rPr>
              <a:t>have never seen decorum  pushed so far; and as this was </a:t>
            </a:r>
            <a:r>
              <a:rPr dirty="0" sz="1450" spc="-5">
                <a:latin typeface="Times New Roman"/>
                <a:cs typeface="Times New Roman"/>
              </a:rPr>
              <a:t>not </a:t>
            </a:r>
            <a:r>
              <a:rPr dirty="0" sz="1450" spc="-10">
                <a:latin typeface="Times New Roman"/>
                <a:cs typeface="Times New Roman"/>
              </a:rPr>
              <a:t>expected, the quadrille was soon whistled  down, and the dancers departed under </a:t>
            </a:r>
            <a:r>
              <a:rPr dirty="0" sz="1450" spc="-5">
                <a:latin typeface="Times New Roman"/>
                <a:cs typeface="Times New Roman"/>
              </a:rPr>
              <a:t>a </a:t>
            </a:r>
            <a:r>
              <a:rPr dirty="0" sz="1450" spc="-10">
                <a:latin typeface="Times New Roman"/>
                <a:cs typeface="Times New Roman"/>
              </a:rPr>
              <a:t>cloud. Eight Frenchmen, even eight  Englishmen from another rank </a:t>
            </a:r>
            <a:r>
              <a:rPr dirty="0" sz="1450" spc="-5">
                <a:latin typeface="Times New Roman"/>
                <a:cs typeface="Times New Roman"/>
              </a:rPr>
              <a:t>of </a:t>
            </a:r>
            <a:r>
              <a:rPr dirty="0" sz="1450" spc="-20">
                <a:latin typeface="Times New Roman"/>
                <a:cs typeface="Times New Roman"/>
              </a:rPr>
              <a:t>society, </a:t>
            </a:r>
            <a:r>
              <a:rPr dirty="0" sz="1450" spc="-10">
                <a:latin typeface="Times New Roman"/>
                <a:cs typeface="Times New Roman"/>
              </a:rPr>
              <a:t>would have dared to make some fun  for themselves and the spectators; </a:t>
            </a:r>
            <a:r>
              <a:rPr dirty="0" sz="1450" spc="-5">
                <a:latin typeface="Times New Roman"/>
                <a:cs typeface="Times New Roman"/>
              </a:rPr>
              <a:t>but </a:t>
            </a:r>
            <a:r>
              <a:rPr dirty="0" sz="1450" spc="-10">
                <a:latin typeface="Times New Roman"/>
                <a:cs typeface="Times New Roman"/>
              </a:rPr>
              <a:t>the working man, when </a:t>
            </a:r>
            <a:r>
              <a:rPr dirty="0" sz="1450" spc="-20">
                <a:latin typeface="Times New Roman"/>
                <a:cs typeface="Times New Roman"/>
              </a:rPr>
              <a:t>sober, </a:t>
            </a:r>
            <a:r>
              <a:rPr dirty="0" sz="1450" spc="-10">
                <a:latin typeface="Times New Roman"/>
                <a:cs typeface="Times New Roman"/>
              </a:rPr>
              <a:t>takes an  extreme and even melancholy view </a:t>
            </a:r>
            <a:r>
              <a:rPr dirty="0" sz="1450" spc="-5">
                <a:latin typeface="Times New Roman"/>
                <a:cs typeface="Times New Roman"/>
              </a:rPr>
              <a:t>of </a:t>
            </a:r>
            <a:r>
              <a:rPr dirty="0" sz="1450" spc="-10">
                <a:latin typeface="Times New Roman"/>
                <a:cs typeface="Times New Roman"/>
              </a:rPr>
              <a:t>personal deportment. A fifth-form  schoolboy is </a:t>
            </a:r>
            <a:r>
              <a:rPr dirty="0" sz="1450" spc="-5">
                <a:latin typeface="Times New Roman"/>
                <a:cs typeface="Times New Roman"/>
              </a:rPr>
              <a:t>not </a:t>
            </a:r>
            <a:r>
              <a:rPr dirty="0" sz="1450" spc="-10">
                <a:latin typeface="Times New Roman"/>
                <a:cs typeface="Times New Roman"/>
              </a:rPr>
              <a:t>more careful </a:t>
            </a:r>
            <a:r>
              <a:rPr dirty="0" sz="1450" spc="-5">
                <a:latin typeface="Times New Roman"/>
                <a:cs typeface="Times New Roman"/>
              </a:rPr>
              <a:t>of </a:t>
            </a:r>
            <a:r>
              <a:rPr dirty="0" sz="1450" spc="-20">
                <a:latin typeface="Times New Roman"/>
                <a:cs typeface="Times New Roman"/>
              </a:rPr>
              <a:t>dignity.</a:t>
            </a:r>
            <a:r>
              <a:rPr dirty="0" sz="1450" spc="320">
                <a:latin typeface="Times New Roman"/>
                <a:cs typeface="Times New Roman"/>
              </a:rPr>
              <a:t> </a:t>
            </a:r>
            <a:r>
              <a:rPr dirty="0" sz="1450" spc="-10">
                <a:latin typeface="Times New Roman"/>
                <a:cs typeface="Times New Roman"/>
              </a:rPr>
              <a:t>He dares </a:t>
            </a:r>
            <a:r>
              <a:rPr dirty="0" sz="1450" spc="-5">
                <a:latin typeface="Times New Roman"/>
                <a:cs typeface="Times New Roman"/>
              </a:rPr>
              <a:t>not be </a:t>
            </a:r>
            <a:r>
              <a:rPr dirty="0" sz="1450" spc="-10">
                <a:latin typeface="Times New Roman"/>
                <a:cs typeface="Times New Roman"/>
              </a:rPr>
              <a:t>comical; his fun  must escape from him unprepared, and above all, it must </a:t>
            </a:r>
            <a:r>
              <a:rPr dirty="0" sz="1450" spc="-5">
                <a:latin typeface="Times New Roman"/>
                <a:cs typeface="Times New Roman"/>
              </a:rPr>
              <a:t>be </a:t>
            </a:r>
            <a:r>
              <a:rPr dirty="0" sz="1450" spc="-10">
                <a:latin typeface="Times New Roman"/>
                <a:cs typeface="Times New Roman"/>
              </a:rPr>
              <a:t>unaccompanied  </a:t>
            </a:r>
            <a:r>
              <a:rPr dirty="0" sz="1450" spc="-5">
                <a:latin typeface="Times New Roman"/>
                <a:cs typeface="Times New Roman"/>
              </a:rPr>
              <a:t>by </a:t>
            </a:r>
            <a:r>
              <a:rPr dirty="0" sz="1450" spc="-10">
                <a:latin typeface="Times New Roman"/>
                <a:cs typeface="Times New Roman"/>
              </a:rPr>
              <a:t>any physical demonstration. </a:t>
            </a:r>
            <a:r>
              <a:rPr dirty="0" sz="1450" spc="-5">
                <a:latin typeface="Times New Roman"/>
                <a:cs typeface="Times New Roman"/>
              </a:rPr>
              <a:t>I </a:t>
            </a:r>
            <a:r>
              <a:rPr dirty="0" sz="1450" spc="-10">
                <a:latin typeface="Times New Roman"/>
                <a:cs typeface="Times New Roman"/>
              </a:rPr>
              <a:t>like his society under most circumstances,  </a:t>
            </a:r>
            <a:r>
              <a:rPr dirty="0" sz="1450" spc="-5">
                <a:latin typeface="Times New Roman"/>
                <a:cs typeface="Times New Roman"/>
              </a:rPr>
              <a:t>but </a:t>
            </a:r>
            <a:r>
              <a:rPr dirty="0" sz="1450" spc="-10">
                <a:latin typeface="Times New Roman"/>
                <a:cs typeface="Times New Roman"/>
              </a:rPr>
              <a:t>let me never again join with him in public</a:t>
            </a:r>
            <a:r>
              <a:rPr dirty="0" sz="1450" spc="40">
                <a:latin typeface="Times New Roman"/>
                <a:cs typeface="Times New Roman"/>
              </a:rPr>
              <a:t> </a:t>
            </a:r>
            <a:r>
              <a:rPr dirty="0" sz="1450" spc="-10">
                <a:latin typeface="Times New Roman"/>
                <a:cs typeface="Times New Roman"/>
              </a:rPr>
              <a:t>gambols.</a:t>
            </a:r>
            <a:endParaRPr sz="1450">
              <a:latin typeface="Times New Roman"/>
              <a:cs typeface="Times New Roman"/>
            </a:endParaRPr>
          </a:p>
          <a:p>
            <a:pPr algn="just" marL="12700" marR="5715">
              <a:lnSpc>
                <a:spcPts val="1730"/>
              </a:lnSpc>
              <a:spcBef>
                <a:spcPts val="830"/>
              </a:spcBef>
            </a:pPr>
            <a:r>
              <a:rPr dirty="0" sz="1450" spc="-10">
                <a:latin typeface="Times New Roman"/>
                <a:cs typeface="Times New Roman"/>
              </a:rPr>
              <a:t>But the impulse to sing was strong, and triumphed over modesty and even the  inclemencies </a:t>
            </a:r>
            <a:r>
              <a:rPr dirty="0" sz="1450" spc="-5">
                <a:latin typeface="Times New Roman"/>
                <a:cs typeface="Times New Roman"/>
              </a:rPr>
              <a:t>of </a:t>
            </a:r>
            <a:r>
              <a:rPr dirty="0" sz="1450" spc="-10">
                <a:latin typeface="Times New Roman"/>
                <a:cs typeface="Times New Roman"/>
              </a:rPr>
              <a:t>sea and </a:t>
            </a:r>
            <a:r>
              <a:rPr dirty="0" sz="1450" spc="-30">
                <a:latin typeface="Times New Roman"/>
                <a:cs typeface="Times New Roman"/>
              </a:rPr>
              <a:t>sky. </a:t>
            </a:r>
            <a:r>
              <a:rPr dirty="0" sz="1450" spc="-10">
                <a:latin typeface="Times New Roman"/>
                <a:cs typeface="Times New Roman"/>
              </a:rPr>
              <a:t>On this rough Saturday night, we </a:t>
            </a:r>
            <a:r>
              <a:rPr dirty="0" sz="1450" spc="-5">
                <a:latin typeface="Times New Roman"/>
                <a:cs typeface="Times New Roman"/>
              </a:rPr>
              <a:t>got </a:t>
            </a:r>
            <a:r>
              <a:rPr dirty="0" sz="1450" spc="-10">
                <a:latin typeface="Times New Roman"/>
                <a:cs typeface="Times New Roman"/>
              </a:rPr>
              <a:t>together</a:t>
            </a:r>
            <a:r>
              <a:rPr dirty="0" sz="1450" spc="35">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disagreeable bewilderment. ‘Bread,’ which sounds </a:t>
            </a:r>
            <a:r>
              <a:rPr dirty="0" sz="1450" spc="-5">
                <a:latin typeface="Times New Roman"/>
                <a:cs typeface="Times New Roman"/>
              </a:rPr>
              <a:t>a </a:t>
            </a:r>
            <a:r>
              <a:rPr dirty="0" sz="1450" spc="-10">
                <a:latin typeface="Times New Roman"/>
                <a:cs typeface="Times New Roman"/>
              </a:rPr>
              <a:t>commonplace, plain-  sailing monosyllable in England, was the word that most delighted these </a:t>
            </a:r>
            <a:r>
              <a:rPr dirty="0" sz="1450" spc="-5">
                <a:latin typeface="Times New Roman"/>
                <a:cs typeface="Times New Roman"/>
              </a:rPr>
              <a:t>good  </a:t>
            </a:r>
            <a:r>
              <a:rPr dirty="0" sz="1450" spc="-10">
                <a:latin typeface="Times New Roman"/>
                <a:cs typeface="Times New Roman"/>
              </a:rPr>
              <a:t>ladies </a:t>
            </a:r>
            <a:r>
              <a:rPr dirty="0" sz="1450" spc="-5">
                <a:latin typeface="Times New Roman"/>
                <a:cs typeface="Times New Roman"/>
              </a:rPr>
              <a:t>of </a:t>
            </a:r>
            <a:r>
              <a:rPr dirty="0" sz="1450" spc="-10">
                <a:latin typeface="Times New Roman"/>
                <a:cs typeface="Times New Roman"/>
              </a:rPr>
              <a:t>Monastier; it seemed to them frolicsome and </a:t>
            </a:r>
            <a:r>
              <a:rPr dirty="0" sz="1450" spc="-30">
                <a:latin typeface="Times New Roman"/>
                <a:cs typeface="Times New Roman"/>
              </a:rPr>
              <a:t>racy,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page </a:t>
            </a:r>
            <a:r>
              <a:rPr dirty="0" sz="1450" spc="-5">
                <a:latin typeface="Times New Roman"/>
                <a:cs typeface="Times New Roman"/>
              </a:rPr>
              <a:t>of  </a:t>
            </a:r>
            <a:r>
              <a:rPr dirty="0" sz="1450" spc="-10">
                <a:latin typeface="Times New Roman"/>
                <a:cs typeface="Times New Roman"/>
              </a:rPr>
              <a:t>Pickwick; and they all </a:t>
            </a:r>
            <a:r>
              <a:rPr dirty="0" sz="1450" spc="-5">
                <a:latin typeface="Times New Roman"/>
                <a:cs typeface="Times New Roman"/>
              </a:rPr>
              <a:t>got </a:t>
            </a:r>
            <a:r>
              <a:rPr dirty="0" sz="1450" spc="-10">
                <a:latin typeface="Times New Roman"/>
                <a:cs typeface="Times New Roman"/>
              </a:rPr>
              <a:t>it carefully </a:t>
            </a:r>
            <a:r>
              <a:rPr dirty="0" sz="1450" spc="-5">
                <a:latin typeface="Times New Roman"/>
                <a:cs typeface="Times New Roman"/>
              </a:rPr>
              <a:t>by </a:t>
            </a:r>
            <a:r>
              <a:rPr dirty="0" sz="1450" spc="-10">
                <a:latin typeface="Times New Roman"/>
                <a:cs typeface="Times New Roman"/>
              </a:rPr>
              <a:t>heart, as </a:t>
            </a:r>
            <a:r>
              <a:rPr dirty="0" sz="1450" spc="-5">
                <a:latin typeface="Times New Roman"/>
                <a:cs typeface="Times New Roman"/>
              </a:rPr>
              <a:t>a </a:t>
            </a:r>
            <a:r>
              <a:rPr dirty="0" sz="1450" spc="-20">
                <a:latin typeface="Times New Roman"/>
                <a:cs typeface="Times New Roman"/>
              </a:rPr>
              <a:t>stand-by, </a:t>
            </a:r>
            <a:r>
              <a:rPr dirty="0" sz="1450" spc="-5">
                <a:latin typeface="Times New Roman"/>
                <a:cs typeface="Times New Roman"/>
              </a:rPr>
              <a:t>I </a:t>
            </a:r>
            <a:r>
              <a:rPr dirty="0" sz="1450" spc="-10">
                <a:latin typeface="Times New Roman"/>
                <a:cs typeface="Times New Roman"/>
              </a:rPr>
              <a:t>presume, for  winter evenings. </a:t>
            </a:r>
            <a:r>
              <a:rPr dirty="0" sz="1450" spc="-5">
                <a:latin typeface="Times New Roman"/>
                <a:cs typeface="Times New Roman"/>
              </a:rPr>
              <a:t>I </a:t>
            </a:r>
            <a:r>
              <a:rPr dirty="0" sz="1450" spc="-10">
                <a:latin typeface="Times New Roman"/>
                <a:cs typeface="Times New Roman"/>
              </a:rPr>
              <a:t>have tried it since then with every sort </a:t>
            </a:r>
            <a:r>
              <a:rPr dirty="0" sz="1450" spc="-5">
                <a:latin typeface="Times New Roman"/>
                <a:cs typeface="Times New Roman"/>
              </a:rPr>
              <a:t>of </a:t>
            </a:r>
            <a:r>
              <a:rPr dirty="0" sz="1450" spc="-10">
                <a:latin typeface="Times New Roman"/>
                <a:cs typeface="Times New Roman"/>
              </a:rPr>
              <a:t>accent and  inflection, </a:t>
            </a:r>
            <a:r>
              <a:rPr dirty="0" sz="1450" spc="-5">
                <a:latin typeface="Times New Roman"/>
                <a:cs typeface="Times New Roman"/>
              </a:rPr>
              <a:t>but I </a:t>
            </a:r>
            <a:r>
              <a:rPr dirty="0" sz="1450" spc="-10">
                <a:latin typeface="Times New Roman"/>
                <a:cs typeface="Times New Roman"/>
              </a:rPr>
              <a:t>seem to lack the sense </a:t>
            </a:r>
            <a:r>
              <a:rPr dirty="0" sz="1450" spc="-5">
                <a:latin typeface="Times New Roman"/>
                <a:cs typeface="Times New Roman"/>
              </a:rPr>
              <a:t>of</a:t>
            </a:r>
            <a:r>
              <a:rPr dirty="0" sz="1450" spc="25">
                <a:latin typeface="Times New Roman"/>
                <a:cs typeface="Times New Roman"/>
              </a:rPr>
              <a:t> </a:t>
            </a:r>
            <a:r>
              <a:rPr dirty="0" sz="1450" spc="-20">
                <a:latin typeface="Times New Roman"/>
                <a:cs typeface="Times New Roman"/>
              </a:rPr>
              <a:t>humour.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They were </a:t>
            </a:r>
            <a:r>
              <a:rPr dirty="0" sz="1450" spc="-5">
                <a:latin typeface="Times New Roman"/>
                <a:cs typeface="Times New Roman"/>
              </a:rPr>
              <a:t>of </a:t>
            </a:r>
            <a:r>
              <a:rPr dirty="0" sz="1450" spc="-10">
                <a:latin typeface="Times New Roman"/>
                <a:cs typeface="Times New Roman"/>
              </a:rPr>
              <a:t>all ages: children at their first web </a:t>
            </a:r>
            <a:r>
              <a:rPr dirty="0" sz="1450" spc="-5">
                <a:latin typeface="Times New Roman"/>
                <a:cs typeface="Times New Roman"/>
              </a:rPr>
              <a:t>of </a:t>
            </a:r>
            <a:r>
              <a:rPr dirty="0" sz="1450" spc="-10">
                <a:latin typeface="Times New Roman"/>
                <a:cs typeface="Times New Roman"/>
              </a:rPr>
              <a:t>lace, </a:t>
            </a:r>
            <a:r>
              <a:rPr dirty="0" sz="1450" spc="-5">
                <a:latin typeface="Times New Roman"/>
                <a:cs typeface="Times New Roman"/>
              </a:rPr>
              <a:t>a </a:t>
            </a:r>
            <a:r>
              <a:rPr dirty="0" sz="1450" spc="-10">
                <a:latin typeface="Times New Roman"/>
                <a:cs typeface="Times New Roman"/>
              </a:rPr>
              <a:t>stripling girl with </a:t>
            </a:r>
            <a:r>
              <a:rPr dirty="0" sz="1450" spc="-5">
                <a:latin typeface="Times New Roman"/>
                <a:cs typeface="Times New Roman"/>
              </a:rPr>
              <a:t>a  </a:t>
            </a:r>
            <a:r>
              <a:rPr dirty="0" sz="1450" spc="-10">
                <a:latin typeface="Times New Roman"/>
                <a:cs typeface="Times New Roman"/>
              </a:rPr>
              <a:t>bashful </a:t>
            </a:r>
            <a:r>
              <a:rPr dirty="0" sz="1450" spc="-5">
                <a:latin typeface="Times New Roman"/>
                <a:cs typeface="Times New Roman"/>
              </a:rPr>
              <a:t>but </a:t>
            </a:r>
            <a:r>
              <a:rPr dirty="0" sz="1450" spc="-10">
                <a:latin typeface="Times New Roman"/>
                <a:cs typeface="Times New Roman"/>
              </a:rPr>
              <a:t>encouraging play </a:t>
            </a:r>
            <a:r>
              <a:rPr dirty="0" sz="1450" spc="-5">
                <a:latin typeface="Times New Roman"/>
                <a:cs typeface="Times New Roman"/>
              </a:rPr>
              <a:t>of </a:t>
            </a:r>
            <a:r>
              <a:rPr dirty="0" sz="1450" spc="-10">
                <a:latin typeface="Times New Roman"/>
                <a:cs typeface="Times New Roman"/>
              </a:rPr>
              <a:t>eyes, solid married women, and  grandmothers, some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their age and some falling towards  decrepitude. One and all were pleasant and natural, ready to laugh and ready  with </a:t>
            </a:r>
            <a:r>
              <a:rPr dirty="0" sz="1450" spc="-5">
                <a:latin typeface="Times New Roman"/>
                <a:cs typeface="Times New Roman"/>
              </a:rPr>
              <a:t>a </a:t>
            </a:r>
            <a:r>
              <a:rPr dirty="0" sz="1450" spc="-10">
                <a:latin typeface="Times New Roman"/>
                <a:cs typeface="Times New Roman"/>
              </a:rPr>
              <a:t>certain quiet solemnity when that was called for </a:t>
            </a:r>
            <a:r>
              <a:rPr dirty="0" sz="1450" spc="-5">
                <a:latin typeface="Times New Roman"/>
                <a:cs typeface="Times New Roman"/>
              </a:rPr>
              <a:t>by </a:t>
            </a:r>
            <a:r>
              <a:rPr dirty="0" sz="1450" spc="-10">
                <a:latin typeface="Times New Roman"/>
                <a:cs typeface="Times New Roman"/>
              </a:rPr>
              <a:t>the subject </a:t>
            </a:r>
            <a:r>
              <a:rPr dirty="0" sz="1450" spc="-5">
                <a:latin typeface="Times New Roman"/>
                <a:cs typeface="Times New Roman"/>
              </a:rPr>
              <a:t>of our  </a:t>
            </a:r>
            <a:r>
              <a:rPr dirty="0" sz="1450" spc="-10">
                <a:latin typeface="Times New Roman"/>
                <a:cs typeface="Times New Roman"/>
              </a:rPr>
              <a:t>talk. Life, since the fall in wages, had begun to appear to them with </a:t>
            </a:r>
            <a:r>
              <a:rPr dirty="0" sz="1450" spc="-5">
                <a:latin typeface="Times New Roman"/>
                <a:cs typeface="Times New Roman"/>
              </a:rPr>
              <a:t>a </a:t>
            </a:r>
            <a:r>
              <a:rPr dirty="0" sz="1450" spc="-10">
                <a:latin typeface="Times New Roman"/>
                <a:cs typeface="Times New Roman"/>
              </a:rPr>
              <a:t>more  serious </a:t>
            </a:r>
            <a:r>
              <a:rPr dirty="0" sz="1450" spc="-30">
                <a:latin typeface="Times New Roman"/>
                <a:cs typeface="Times New Roman"/>
              </a:rPr>
              <a:t>air. </a:t>
            </a:r>
            <a:r>
              <a:rPr dirty="0" sz="1450" spc="-10">
                <a:latin typeface="Times New Roman"/>
                <a:cs typeface="Times New Roman"/>
              </a:rPr>
              <a:t>The stripling girl would sometimes laugh at me in </a:t>
            </a:r>
            <a:r>
              <a:rPr dirty="0" sz="1450" spc="-5">
                <a:latin typeface="Times New Roman"/>
                <a:cs typeface="Times New Roman"/>
              </a:rPr>
              <a:t>a </a:t>
            </a:r>
            <a:r>
              <a:rPr dirty="0" sz="1450" spc="-10">
                <a:latin typeface="Times New Roman"/>
                <a:cs typeface="Times New Roman"/>
              </a:rPr>
              <a:t>provocative  and </a:t>
            </a:r>
            <a:r>
              <a:rPr dirty="0" sz="1450" spc="-5">
                <a:latin typeface="Times New Roman"/>
                <a:cs typeface="Times New Roman"/>
              </a:rPr>
              <a:t>not </a:t>
            </a:r>
            <a:r>
              <a:rPr dirty="0" sz="1450" spc="-10">
                <a:latin typeface="Times New Roman"/>
                <a:cs typeface="Times New Roman"/>
              </a:rPr>
              <a:t>unadmiring </a:t>
            </a:r>
            <a:r>
              <a:rPr dirty="0" sz="1450" spc="-15">
                <a:latin typeface="Times New Roman"/>
                <a:cs typeface="Times New Roman"/>
              </a:rPr>
              <a:t>manner,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judge aright; and </a:t>
            </a:r>
            <a:r>
              <a:rPr dirty="0" sz="1450" spc="-5">
                <a:latin typeface="Times New Roman"/>
                <a:cs typeface="Times New Roman"/>
              </a:rPr>
              <a:t>one of </a:t>
            </a:r>
            <a:r>
              <a:rPr dirty="0" sz="1450" spc="-10">
                <a:latin typeface="Times New Roman"/>
                <a:cs typeface="Times New Roman"/>
              </a:rPr>
              <a:t>the grandmothers,  who was my great friend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party, </a:t>
            </a:r>
            <a:r>
              <a:rPr dirty="0" sz="1450" spc="-10">
                <a:latin typeface="Times New Roman"/>
                <a:cs typeface="Times New Roman"/>
              </a:rPr>
              <a:t>gave me many </a:t>
            </a:r>
            <a:r>
              <a:rPr dirty="0" sz="1450" spc="-5">
                <a:latin typeface="Times New Roman"/>
                <a:cs typeface="Times New Roman"/>
              </a:rPr>
              <a:t>a </a:t>
            </a:r>
            <a:r>
              <a:rPr dirty="0" sz="1450" spc="-10">
                <a:latin typeface="Times New Roman"/>
                <a:cs typeface="Times New Roman"/>
              </a:rPr>
              <a:t>sharp word </a:t>
            </a:r>
            <a:r>
              <a:rPr dirty="0" sz="1450" spc="-5">
                <a:latin typeface="Times New Roman"/>
                <a:cs typeface="Times New Roman"/>
              </a:rPr>
              <a:t>of </a:t>
            </a:r>
            <a:r>
              <a:rPr dirty="0" sz="1450" spc="-10">
                <a:latin typeface="Times New Roman"/>
                <a:cs typeface="Times New Roman"/>
              </a:rPr>
              <a:t>judgment  </a:t>
            </a:r>
            <a:r>
              <a:rPr dirty="0" sz="1450" spc="-5">
                <a:latin typeface="Times New Roman"/>
                <a:cs typeface="Times New Roman"/>
              </a:rPr>
              <a:t>on </a:t>
            </a:r>
            <a:r>
              <a:rPr dirty="0" sz="1450" spc="-10">
                <a:latin typeface="Times New Roman"/>
                <a:cs typeface="Times New Roman"/>
              </a:rPr>
              <a:t>my sketches, my </a:t>
            </a:r>
            <a:r>
              <a:rPr dirty="0" sz="1450" spc="-25">
                <a:latin typeface="Times New Roman"/>
                <a:cs typeface="Times New Roman"/>
              </a:rPr>
              <a:t>heresy, </a:t>
            </a:r>
            <a:r>
              <a:rPr dirty="0" sz="1450" spc="-5">
                <a:latin typeface="Times New Roman"/>
                <a:cs typeface="Times New Roman"/>
              </a:rPr>
              <a:t>or </a:t>
            </a:r>
            <a:r>
              <a:rPr dirty="0" sz="1450" spc="-10">
                <a:latin typeface="Times New Roman"/>
                <a:cs typeface="Times New Roman"/>
              </a:rPr>
              <a:t>even my arguments, and gave them with </a:t>
            </a:r>
            <a:r>
              <a:rPr dirty="0" sz="1450" spc="-5">
                <a:latin typeface="Times New Roman"/>
                <a:cs typeface="Times New Roman"/>
              </a:rPr>
              <a:t>a </a:t>
            </a:r>
            <a:r>
              <a:rPr dirty="0" sz="1450" spc="-10">
                <a:latin typeface="Times New Roman"/>
                <a:cs typeface="Times New Roman"/>
              </a:rPr>
              <a:t>wry  mouth and </a:t>
            </a:r>
            <a:r>
              <a:rPr dirty="0" sz="1450" spc="-5">
                <a:latin typeface="Times New Roman"/>
                <a:cs typeface="Times New Roman"/>
              </a:rPr>
              <a:t>a </a:t>
            </a:r>
            <a:r>
              <a:rPr dirty="0" sz="1450" spc="-10">
                <a:latin typeface="Times New Roman"/>
                <a:cs typeface="Times New Roman"/>
              </a:rPr>
              <a:t>humorous twinkle in her eye that were eminently Scottish. But  the rest used me with </a:t>
            </a:r>
            <a:r>
              <a:rPr dirty="0" sz="1450" spc="-5">
                <a:latin typeface="Times New Roman"/>
                <a:cs typeface="Times New Roman"/>
              </a:rPr>
              <a:t>a </a:t>
            </a:r>
            <a:r>
              <a:rPr dirty="0" sz="1450" spc="-10">
                <a:latin typeface="Times New Roman"/>
                <a:cs typeface="Times New Roman"/>
              </a:rPr>
              <a:t>certain reverence, as something come from afar and  </a:t>
            </a:r>
            <a:r>
              <a:rPr dirty="0" sz="1450" spc="-5">
                <a:latin typeface="Times New Roman"/>
                <a:cs typeface="Times New Roman"/>
              </a:rPr>
              <a:t>not </a:t>
            </a:r>
            <a:r>
              <a:rPr dirty="0" sz="1450" spc="-10">
                <a:latin typeface="Times New Roman"/>
                <a:cs typeface="Times New Roman"/>
              </a:rPr>
              <a:t>entirely human. Nothing would </a:t>
            </a:r>
            <a:r>
              <a:rPr dirty="0" sz="1450" spc="-5">
                <a:latin typeface="Times New Roman"/>
                <a:cs typeface="Times New Roman"/>
              </a:rPr>
              <a:t>put </a:t>
            </a:r>
            <a:r>
              <a:rPr dirty="0" sz="1450" spc="-10">
                <a:latin typeface="Times New Roman"/>
                <a:cs typeface="Times New Roman"/>
              </a:rPr>
              <a:t>them at their ease </a:t>
            </a:r>
            <a:r>
              <a:rPr dirty="0" sz="1450" spc="-5">
                <a:latin typeface="Times New Roman"/>
                <a:cs typeface="Times New Roman"/>
              </a:rPr>
              <a:t>but </a:t>
            </a:r>
            <a:r>
              <a:rPr dirty="0" sz="1450" spc="-10">
                <a:latin typeface="Times New Roman"/>
                <a:cs typeface="Times New Roman"/>
              </a:rPr>
              <a:t>the irresistible  gaiety </a:t>
            </a:r>
            <a:r>
              <a:rPr dirty="0" sz="1450" spc="-5">
                <a:latin typeface="Times New Roman"/>
                <a:cs typeface="Times New Roman"/>
              </a:rPr>
              <a:t>of </a:t>
            </a:r>
            <a:r>
              <a:rPr dirty="0" sz="1450" spc="-10">
                <a:latin typeface="Times New Roman"/>
                <a:cs typeface="Times New Roman"/>
              </a:rPr>
              <a:t>my native tongue. Between the old lady and myself </a:t>
            </a:r>
            <a:r>
              <a:rPr dirty="0" sz="1450" spc="-5">
                <a:latin typeface="Times New Roman"/>
                <a:cs typeface="Times New Roman"/>
              </a:rPr>
              <a:t>I </a:t>
            </a:r>
            <a:r>
              <a:rPr dirty="0" sz="1450" spc="-10">
                <a:latin typeface="Times New Roman"/>
                <a:cs typeface="Times New Roman"/>
              </a:rPr>
              <a:t>think there was  </a:t>
            </a:r>
            <a:r>
              <a:rPr dirty="0" sz="1450" spc="-5">
                <a:latin typeface="Times New Roman"/>
                <a:cs typeface="Times New Roman"/>
              </a:rPr>
              <a:t>a </a:t>
            </a:r>
            <a:r>
              <a:rPr dirty="0" sz="1450" spc="-10">
                <a:latin typeface="Times New Roman"/>
                <a:cs typeface="Times New Roman"/>
              </a:rPr>
              <a:t>real attachment. She was never weary </a:t>
            </a:r>
            <a:r>
              <a:rPr dirty="0" sz="1450" spc="-5">
                <a:latin typeface="Times New Roman"/>
                <a:cs typeface="Times New Roman"/>
              </a:rPr>
              <a:t>of </a:t>
            </a:r>
            <a:r>
              <a:rPr dirty="0" sz="1450" spc="-10">
                <a:latin typeface="Times New Roman"/>
                <a:cs typeface="Times New Roman"/>
              </a:rPr>
              <a:t>sitting to me for her portrait, in her  best cap and brigand hat, and with all her wrinkles tidily composed, and  though she never failed to repudiate the result, she would always insist </a:t>
            </a:r>
            <a:r>
              <a:rPr dirty="0" sz="1450" spc="-5">
                <a:latin typeface="Times New Roman"/>
                <a:cs typeface="Times New Roman"/>
              </a:rPr>
              <a:t>upon  </a:t>
            </a:r>
            <a:r>
              <a:rPr dirty="0" sz="1450" spc="-10">
                <a:latin typeface="Times New Roman"/>
                <a:cs typeface="Times New Roman"/>
              </a:rPr>
              <a:t>another trial. It was 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play to see her sitting in judgment over the  last. ‘No, </a:t>
            </a:r>
            <a:r>
              <a:rPr dirty="0" sz="1450" spc="-5">
                <a:latin typeface="Times New Roman"/>
                <a:cs typeface="Times New Roman"/>
              </a:rPr>
              <a:t>no,’ </a:t>
            </a:r>
            <a:r>
              <a:rPr dirty="0" sz="1450" spc="-10">
                <a:latin typeface="Times New Roman"/>
                <a:cs typeface="Times New Roman"/>
              </a:rPr>
              <a:t>she would </a:t>
            </a:r>
            <a:r>
              <a:rPr dirty="0" sz="1450" spc="-30">
                <a:latin typeface="Times New Roman"/>
                <a:cs typeface="Times New Roman"/>
              </a:rPr>
              <a:t>say, </a:t>
            </a:r>
            <a:r>
              <a:rPr dirty="0" sz="1450" spc="-10">
                <a:latin typeface="Times New Roman"/>
                <a:cs typeface="Times New Roman"/>
              </a:rPr>
              <a:t>‘that is </a:t>
            </a:r>
            <a:r>
              <a:rPr dirty="0" sz="1450" spc="-5">
                <a:latin typeface="Times New Roman"/>
                <a:cs typeface="Times New Roman"/>
              </a:rPr>
              <a:t>not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old,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I </a:t>
            </a:r>
            <a:r>
              <a:rPr dirty="0" sz="1450" spc="-10">
                <a:latin typeface="Times New Roman"/>
                <a:cs typeface="Times New Roman"/>
              </a:rPr>
              <a:t>am  better-looking than that. </a:t>
            </a:r>
            <a:r>
              <a:rPr dirty="0" sz="1450" spc="-70">
                <a:latin typeface="Times New Roman"/>
                <a:cs typeface="Times New Roman"/>
              </a:rPr>
              <a:t>We </a:t>
            </a:r>
            <a:r>
              <a:rPr dirty="0" sz="1450" spc="-10">
                <a:latin typeface="Times New Roman"/>
                <a:cs typeface="Times New Roman"/>
              </a:rPr>
              <a:t>must try again.’ When </a:t>
            </a:r>
            <a:r>
              <a:rPr dirty="0" sz="1450" spc="-5">
                <a:latin typeface="Times New Roman"/>
                <a:cs typeface="Times New Roman"/>
              </a:rPr>
              <a:t>I </a:t>
            </a:r>
            <a:r>
              <a:rPr dirty="0" sz="1450" spc="-10">
                <a:latin typeface="Times New Roman"/>
                <a:cs typeface="Times New Roman"/>
              </a:rPr>
              <a:t>was about to leave she  bade me </a:t>
            </a:r>
            <a:r>
              <a:rPr dirty="0" sz="1450" spc="-5">
                <a:latin typeface="Times New Roman"/>
                <a:cs typeface="Times New Roman"/>
              </a:rPr>
              <a:t>good-bye </a:t>
            </a:r>
            <a:r>
              <a:rPr dirty="0" sz="1450" spc="-10">
                <a:latin typeface="Times New Roman"/>
                <a:cs typeface="Times New Roman"/>
              </a:rPr>
              <a:t>for this life in </a:t>
            </a:r>
            <a:r>
              <a:rPr dirty="0" sz="1450" spc="-5">
                <a:latin typeface="Times New Roman"/>
                <a:cs typeface="Times New Roman"/>
              </a:rPr>
              <a:t>a </a:t>
            </a:r>
            <a:r>
              <a:rPr dirty="0" sz="1450" spc="-10">
                <a:latin typeface="Times New Roman"/>
                <a:cs typeface="Times New Roman"/>
              </a:rPr>
              <a:t>somewhat touching </a:t>
            </a:r>
            <a:r>
              <a:rPr dirty="0" sz="1450" spc="-20">
                <a:latin typeface="Times New Roman"/>
                <a:cs typeface="Times New Roman"/>
              </a:rPr>
              <a:t>manner. </a:t>
            </a:r>
            <a:r>
              <a:rPr dirty="0" sz="1450" spc="-70">
                <a:latin typeface="Times New Roman"/>
                <a:cs typeface="Times New Roman"/>
              </a:rPr>
              <a:t>We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meet again, she said; it was </a:t>
            </a:r>
            <a:r>
              <a:rPr dirty="0" sz="1450" spc="-5">
                <a:latin typeface="Times New Roman"/>
                <a:cs typeface="Times New Roman"/>
              </a:rPr>
              <a:t>a </a:t>
            </a:r>
            <a:r>
              <a:rPr dirty="0" sz="1450" spc="-10">
                <a:latin typeface="Times New Roman"/>
                <a:cs typeface="Times New Roman"/>
              </a:rPr>
              <a:t>long farewell, and she was </a:t>
            </a:r>
            <a:r>
              <a:rPr dirty="0" sz="1450" spc="-25">
                <a:latin typeface="Times New Roman"/>
                <a:cs typeface="Times New Roman"/>
              </a:rPr>
              <a:t>sorry. </a:t>
            </a:r>
            <a:r>
              <a:rPr dirty="0" sz="1450" spc="-10">
                <a:latin typeface="Times New Roman"/>
                <a:cs typeface="Times New Roman"/>
              </a:rPr>
              <a:t>But life is so  full </a:t>
            </a:r>
            <a:r>
              <a:rPr dirty="0" sz="1450" spc="-5">
                <a:latin typeface="Times New Roman"/>
                <a:cs typeface="Times New Roman"/>
              </a:rPr>
              <a:t>of </a:t>
            </a:r>
            <a:r>
              <a:rPr dirty="0" sz="1450" spc="-10">
                <a:latin typeface="Times New Roman"/>
                <a:cs typeface="Times New Roman"/>
              </a:rPr>
              <a:t>crooks, old </a:t>
            </a:r>
            <a:r>
              <a:rPr dirty="0" sz="1450" spc="-25">
                <a:latin typeface="Times New Roman"/>
                <a:cs typeface="Times New Roman"/>
              </a:rPr>
              <a:t>lady, </a:t>
            </a:r>
            <a:r>
              <a:rPr dirty="0" sz="1450" spc="-10">
                <a:latin typeface="Times New Roman"/>
                <a:cs typeface="Times New Roman"/>
              </a:rPr>
              <a:t>that who knows?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good-bye </a:t>
            </a:r>
            <a:r>
              <a:rPr dirty="0" sz="1450" spc="-10">
                <a:latin typeface="Times New Roman"/>
                <a:cs typeface="Times New Roman"/>
              </a:rPr>
              <a:t>to people for  greater distances and times, and, please God, </a:t>
            </a:r>
            <a:r>
              <a:rPr dirty="0" sz="1450" spc="-5">
                <a:latin typeface="Times New Roman"/>
                <a:cs typeface="Times New Roman"/>
              </a:rPr>
              <a:t>I </a:t>
            </a:r>
            <a:r>
              <a:rPr dirty="0" sz="1450" spc="-10">
                <a:latin typeface="Times New Roman"/>
                <a:cs typeface="Times New Roman"/>
              </a:rPr>
              <a:t>mean to see them yet</a:t>
            </a:r>
            <a:r>
              <a:rPr dirty="0" sz="1450" spc="10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One thing was notable about these women, from the youngest to the oldest,  and with hardly an exception. In spite </a:t>
            </a:r>
            <a:r>
              <a:rPr dirty="0" sz="1450" spc="-5">
                <a:latin typeface="Times New Roman"/>
                <a:cs typeface="Times New Roman"/>
              </a:rPr>
              <a:t>of </a:t>
            </a:r>
            <a:r>
              <a:rPr dirty="0" sz="1450" spc="-10">
                <a:latin typeface="Times New Roman"/>
                <a:cs typeface="Times New Roman"/>
              </a:rPr>
              <a:t>their </a:t>
            </a:r>
            <a:r>
              <a:rPr dirty="0" sz="1450" spc="-25">
                <a:latin typeface="Times New Roman"/>
                <a:cs typeface="Times New Roman"/>
              </a:rPr>
              <a:t>piety, </a:t>
            </a:r>
            <a:r>
              <a:rPr dirty="0" sz="1450" spc="-10">
                <a:latin typeface="Times New Roman"/>
                <a:cs typeface="Times New Roman"/>
              </a:rPr>
              <a:t>they could twang </a:t>
            </a:r>
            <a:r>
              <a:rPr dirty="0" sz="1450" spc="-15">
                <a:latin typeface="Times New Roman"/>
                <a:cs typeface="Times New Roman"/>
              </a:rPr>
              <a:t>off </a:t>
            </a:r>
            <a:r>
              <a:rPr dirty="0" sz="1450" spc="-10">
                <a:latin typeface="Times New Roman"/>
                <a:cs typeface="Times New Roman"/>
              </a:rPr>
              <a:t>an  oath with Sir </a:t>
            </a:r>
            <a:r>
              <a:rPr dirty="0" sz="1450" spc="-35">
                <a:latin typeface="Times New Roman"/>
                <a:cs typeface="Times New Roman"/>
              </a:rPr>
              <a:t>Toby </a:t>
            </a:r>
            <a:r>
              <a:rPr dirty="0" sz="1450" spc="-10">
                <a:latin typeface="Times New Roman"/>
                <a:cs typeface="Times New Roman"/>
              </a:rPr>
              <a:t>Belch in person. There was nothing so high </a:t>
            </a:r>
            <a:r>
              <a:rPr dirty="0" sz="1450" spc="-5">
                <a:latin typeface="Times New Roman"/>
                <a:cs typeface="Times New Roman"/>
              </a:rPr>
              <a:t>or </a:t>
            </a:r>
            <a:r>
              <a:rPr dirty="0" sz="1450" spc="-10">
                <a:latin typeface="Times New Roman"/>
                <a:cs typeface="Times New Roman"/>
              </a:rPr>
              <a:t>so </a:t>
            </a:r>
            <a:r>
              <a:rPr dirty="0" sz="1450" spc="-30">
                <a:latin typeface="Times New Roman"/>
                <a:cs typeface="Times New Roman"/>
              </a:rPr>
              <a:t>low, </a:t>
            </a:r>
            <a:r>
              <a:rPr dirty="0" sz="1450" spc="-10">
                <a:latin typeface="Times New Roman"/>
                <a:cs typeface="Times New Roman"/>
              </a:rPr>
              <a:t>in  heaven </a:t>
            </a:r>
            <a:r>
              <a:rPr dirty="0" sz="1450" spc="-5">
                <a:latin typeface="Times New Roman"/>
                <a:cs typeface="Times New Roman"/>
              </a:rPr>
              <a:t>or </a:t>
            </a:r>
            <a:r>
              <a:rPr dirty="0" sz="1450" spc="-10">
                <a:latin typeface="Times New Roman"/>
                <a:cs typeface="Times New Roman"/>
              </a:rPr>
              <a:t>earth </a:t>
            </a:r>
            <a:r>
              <a:rPr dirty="0" sz="1450" spc="-5">
                <a:latin typeface="Times New Roman"/>
                <a:cs typeface="Times New Roman"/>
              </a:rPr>
              <a:t>or </a:t>
            </a:r>
            <a:r>
              <a:rPr dirty="0" sz="1450" spc="-10">
                <a:latin typeface="Times New Roman"/>
                <a:cs typeface="Times New Roman"/>
              </a:rPr>
              <a:t>in the human </a:t>
            </a:r>
            <a:r>
              <a:rPr dirty="0" sz="1450" spc="-25">
                <a:latin typeface="Times New Roman"/>
                <a:cs typeface="Times New Roman"/>
              </a:rPr>
              <a:t>body, </a:t>
            </a:r>
            <a:r>
              <a:rPr dirty="0" sz="1450" spc="-5">
                <a:latin typeface="Times New Roman"/>
                <a:cs typeface="Times New Roman"/>
              </a:rPr>
              <a:t>but a </a:t>
            </a:r>
            <a:r>
              <a:rPr dirty="0" sz="1450" spc="-10">
                <a:latin typeface="Times New Roman"/>
                <a:cs typeface="Times New Roman"/>
              </a:rPr>
              <a:t>woman </a:t>
            </a:r>
            <a:r>
              <a:rPr dirty="0" sz="1450" spc="-5">
                <a:latin typeface="Times New Roman"/>
                <a:cs typeface="Times New Roman"/>
              </a:rPr>
              <a:t>of </a:t>
            </a:r>
            <a:r>
              <a:rPr dirty="0" sz="1450" spc="-10">
                <a:latin typeface="Times New Roman"/>
                <a:cs typeface="Times New Roman"/>
              </a:rPr>
              <a:t>this neighbourhood  would whip </a:t>
            </a:r>
            <a:r>
              <a:rPr dirty="0" sz="1450" spc="-5">
                <a:latin typeface="Times New Roman"/>
                <a:cs typeface="Times New Roman"/>
              </a:rPr>
              <a:t>out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it, fair and square,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conversational  adornment. My </a:t>
            </a:r>
            <a:r>
              <a:rPr dirty="0" sz="1450" spc="-20">
                <a:latin typeface="Times New Roman"/>
                <a:cs typeface="Times New Roman"/>
              </a:rPr>
              <a:t>landlady, </a:t>
            </a:r>
            <a:r>
              <a:rPr dirty="0" sz="1450" spc="-10">
                <a:latin typeface="Times New Roman"/>
                <a:cs typeface="Times New Roman"/>
              </a:rPr>
              <a:t>who was pretty and </a:t>
            </a:r>
            <a:r>
              <a:rPr dirty="0" sz="1450" spc="-5">
                <a:latin typeface="Times New Roman"/>
                <a:cs typeface="Times New Roman"/>
              </a:rPr>
              <a:t>young, </a:t>
            </a:r>
            <a:r>
              <a:rPr dirty="0" sz="1450" spc="-10">
                <a:latin typeface="Times New Roman"/>
                <a:cs typeface="Times New Roman"/>
              </a:rPr>
              <a:t>dressed like </a:t>
            </a:r>
            <a:r>
              <a:rPr dirty="0" sz="1450" spc="-5">
                <a:latin typeface="Times New Roman"/>
                <a:cs typeface="Times New Roman"/>
              </a:rPr>
              <a:t>a </a:t>
            </a:r>
            <a:r>
              <a:rPr dirty="0" sz="1450" spc="-10">
                <a:latin typeface="Times New Roman"/>
                <a:cs typeface="Times New Roman"/>
              </a:rPr>
              <a:t>lady and  avoided </a:t>
            </a:r>
            <a:r>
              <a:rPr dirty="0" sz="1450" spc="-10" i="1">
                <a:latin typeface="Times New Roman"/>
                <a:cs typeface="Times New Roman"/>
              </a:rPr>
              <a:t>patois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weakness, commonly addressed her child in the language  </a:t>
            </a:r>
            <a:r>
              <a:rPr dirty="0" sz="1450" spc="-5">
                <a:latin typeface="Times New Roman"/>
                <a:cs typeface="Times New Roman"/>
              </a:rPr>
              <a:t>of a </a:t>
            </a:r>
            <a:r>
              <a:rPr dirty="0" sz="1450" spc="-10">
                <a:latin typeface="Times New Roman"/>
                <a:cs typeface="Times New Roman"/>
              </a:rPr>
              <a:t>drunken </a:t>
            </a:r>
            <a:r>
              <a:rPr dirty="0" sz="1450" spc="-25">
                <a:latin typeface="Times New Roman"/>
                <a:cs typeface="Times New Roman"/>
              </a:rPr>
              <a:t>bully.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all the swearers that </a:t>
            </a:r>
            <a:r>
              <a:rPr dirty="0" sz="1450" spc="-5">
                <a:latin typeface="Times New Roman"/>
                <a:cs typeface="Times New Roman"/>
              </a:rPr>
              <a:t>I </a:t>
            </a:r>
            <a:r>
              <a:rPr dirty="0" sz="1450" spc="-10">
                <a:latin typeface="Times New Roman"/>
                <a:cs typeface="Times New Roman"/>
              </a:rPr>
              <a:t>ever heard, commend me to  an old lady in Gondet, </a:t>
            </a:r>
            <a:r>
              <a:rPr dirty="0" sz="1450" spc="-5">
                <a:latin typeface="Times New Roman"/>
                <a:cs typeface="Times New Roman"/>
              </a:rPr>
              <a:t>a </a:t>
            </a:r>
            <a:r>
              <a:rPr dirty="0" sz="1450" spc="-10">
                <a:latin typeface="Times New Roman"/>
                <a:cs typeface="Times New Roman"/>
              </a:rPr>
              <a:t>village </a:t>
            </a:r>
            <a:r>
              <a:rPr dirty="0" sz="1450" spc="-5">
                <a:latin typeface="Times New Roman"/>
                <a:cs typeface="Times New Roman"/>
              </a:rPr>
              <a:t>of </a:t>
            </a:r>
            <a:r>
              <a:rPr dirty="0" sz="1450" spc="-10">
                <a:latin typeface="Times New Roman"/>
                <a:cs typeface="Times New Roman"/>
              </a:rPr>
              <a:t>the Loire. </a:t>
            </a:r>
            <a:r>
              <a:rPr dirty="0" sz="1450" spc="-5">
                <a:latin typeface="Times New Roman"/>
                <a:cs typeface="Times New Roman"/>
              </a:rPr>
              <a:t>I </a:t>
            </a:r>
            <a:r>
              <a:rPr dirty="0" sz="1450" spc="-10">
                <a:latin typeface="Times New Roman"/>
                <a:cs typeface="Times New Roman"/>
              </a:rPr>
              <a:t>was making </a:t>
            </a:r>
            <a:r>
              <a:rPr dirty="0" sz="1450" spc="-5">
                <a:latin typeface="Times New Roman"/>
                <a:cs typeface="Times New Roman"/>
              </a:rPr>
              <a:t>a </a:t>
            </a:r>
            <a:r>
              <a:rPr dirty="0" sz="1450" spc="-10">
                <a:latin typeface="Times New Roman"/>
                <a:cs typeface="Times New Roman"/>
              </a:rPr>
              <a:t>sketch, and her  curse was </a:t>
            </a:r>
            <a:r>
              <a:rPr dirty="0" sz="1450" spc="-5">
                <a:latin typeface="Times New Roman"/>
                <a:cs typeface="Times New Roman"/>
              </a:rPr>
              <a:t>not </a:t>
            </a:r>
            <a:r>
              <a:rPr dirty="0" sz="1450" spc="-10">
                <a:latin typeface="Times New Roman"/>
                <a:cs typeface="Times New Roman"/>
              </a:rPr>
              <a:t>yet ended when </a:t>
            </a:r>
            <a:r>
              <a:rPr dirty="0" sz="1450" spc="-5">
                <a:latin typeface="Times New Roman"/>
                <a:cs typeface="Times New Roman"/>
              </a:rPr>
              <a:t>I </a:t>
            </a:r>
            <a:r>
              <a:rPr dirty="0" sz="1450" spc="-10">
                <a:latin typeface="Times New Roman"/>
                <a:cs typeface="Times New Roman"/>
              </a:rPr>
              <a:t>had finished it and took my departure. It is  true</a:t>
            </a:r>
            <a:r>
              <a:rPr dirty="0" sz="1450" spc="25">
                <a:latin typeface="Times New Roman"/>
                <a:cs typeface="Times New Roman"/>
              </a:rPr>
              <a:t> </a:t>
            </a:r>
            <a:r>
              <a:rPr dirty="0" sz="1450" spc="-10">
                <a:latin typeface="Times New Roman"/>
                <a:cs typeface="Times New Roman"/>
              </a:rPr>
              <a:t>she</a:t>
            </a:r>
            <a:r>
              <a:rPr dirty="0" sz="1450" spc="30">
                <a:latin typeface="Times New Roman"/>
                <a:cs typeface="Times New Roman"/>
              </a:rPr>
              <a:t> </a:t>
            </a:r>
            <a:r>
              <a:rPr dirty="0" sz="1450" spc="-10">
                <a:latin typeface="Times New Roman"/>
                <a:cs typeface="Times New Roman"/>
              </a:rPr>
              <a:t>had</a:t>
            </a:r>
            <a:r>
              <a:rPr dirty="0" sz="1450" spc="25">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right</a:t>
            </a:r>
            <a:r>
              <a:rPr dirty="0" sz="1450" spc="3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5">
                <a:latin typeface="Times New Roman"/>
                <a:cs typeface="Times New Roman"/>
              </a:rPr>
              <a:t>be</a:t>
            </a:r>
            <a:r>
              <a:rPr dirty="0" sz="1450" spc="30">
                <a:latin typeface="Times New Roman"/>
                <a:cs typeface="Times New Roman"/>
              </a:rPr>
              <a:t> </a:t>
            </a:r>
            <a:r>
              <a:rPr dirty="0" sz="1450" spc="-10">
                <a:latin typeface="Times New Roman"/>
                <a:cs typeface="Times New Roman"/>
              </a:rPr>
              <a:t>angry;</a:t>
            </a:r>
            <a:r>
              <a:rPr dirty="0" sz="1450" spc="30">
                <a:latin typeface="Times New Roman"/>
                <a:cs typeface="Times New Roman"/>
              </a:rPr>
              <a:t> </a:t>
            </a:r>
            <a:r>
              <a:rPr dirty="0" sz="1450" spc="-10">
                <a:latin typeface="Times New Roman"/>
                <a:cs typeface="Times New Roman"/>
              </a:rPr>
              <a:t>for</a:t>
            </a:r>
            <a:r>
              <a:rPr dirty="0" sz="1450" spc="25">
                <a:latin typeface="Times New Roman"/>
                <a:cs typeface="Times New Roman"/>
              </a:rPr>
              <a:t> </a:t>
            </a:r>
            <a:r>
              <a:rPr dirty="0" sz="1450" spc="-10">
                <a:latin typeface="Times New Roman"/>
                <a:cs typeface="Times New Roman"/>
              </a:rPr>
              <a:t>here</a:t>
            </a:r>
            <a:r>
              <a:rPr dirty="0" sz="1450" spc="30">
                <a:latin typeface="Times New Roman"/>
                <a:cs typeface="Times New Roman"/>
              </a:rPr>
              <a:t> </a:t>
            </a:r>
            <a:r>
              <a:rPr dirty="0" sz="1450" spc="-10">
                <a:latin typeface="Times New Roman"/>
                <a:cs typeface="Times New Roman"/>
              </a:rPr>
              <a:t>was</a:t>
            </a:r>
            <a:r>
              <a:rPr dirty="0" sz="1450" spc="30">
                <a:latin typeface="Times New Roman"/>
                <a:cs typeface="Times New Roman"/>
              </a:rPr>
              <a:t> </a:t>
            </a:r>
            <a:r>
              <a:rPr dirty="0" sz="1450" spc="-10">
                <a:latin typeface="Times New Roman"/>
                <a:cs typeface="Times New Roman"/>
              </a:rPr>
              <a:t>her</a:t>
            </a:r>
            <a:r>
              <a:rPr dirty="0" sz="1450" spc="25">
                <a:latin typeface="Times New Roman"/>
                <a:cs typeface="Times New Roman"/>
              </a:rPr>
              <a:t> </a:t>
            </a:r>
            <a:r>
              <a:rPr dirty="0" sz="1450" spc="-5">
                <a:latin typeface="Times New Roman"/>
                <a:cs typeface="Times New Roman"/>
              </a:rPr>
              <a:t>son,</a:t>
            </a:r>
            <a:r>
              <a:rPr dirty="0" sz="1450" spc="3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hulking</a:t>
            </a:r>
            <a:r>
              <a:rPr dirty="0" sz="1450" spc="30">
                <a:latin typeface="Times New Roman"/>
                <a:cs typeface="Times New Roman"/>
              </a:rPr>
              <a:t> </a:t>
            </a:r>
            <a:r>
              <a:rPr dirty="0" sz="1450" spc="-25">
                <a:latin typeface="Times New Roman"/>
                <a:cs typeface="Times New Roman"/>
              </a:rPr>
              <a:t>fellow,</a:t>
            </a:r>
            <a:r>
              <a:rPr dirty="0" sz="1450" spc="30">
                <a:latin typeface="Times New Roman"/>
                <a:cs typeface="Times New Roman"/>
              </a:rPr>
              <a:t> </a:t>
            </a:r>
            <a:r>
              <a:rPr dirty="0" sz="1450" spc="-10">
                <a:latin typeface="Times New Roman"/>
                <a:cs typeface="Times New Roman"/>
              </a:rPr>
              <a:t>visibly</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the worse for drink before the day was well </a:t>
            </a:r>
            <a:r>
              <a:rPr dirty="0" sz="1450" spc="-5">
                <a:latin typeface="Times New Roman"/>
                <a:cs typeface="Times New Roman"/>
              </a:rPr>
              <a:t>begun. </a:t>
            </a:r>
            <a:r>
              <a:rPr dirty="0" sz="1450" spc="-10">
                <a:latin typeface="Times New Roman"/>
                <a:cs typeface="Times New Roman"/>
              </a:rPr>
              <a:t>But it was strange to hear  her unwearying flow </a:t>
            </a:r>
            <a:r>
              <a:rPr dirty="0" sz="1450" spc="-5">
                <a:latin typeface="Times New Roman"/>
                <a:cs typeface="Times New Roman"/>
              </a:rPr>
              <a:t>of </a:t>
            </a:r>
            <a:r>
              <a:rPr dirty="0" sz="1450" spc="-10">
                <a:latin typeface="Times New Roman"/>
                <a:cs typeface="Times New Roman"/>
              </a:rPr>
              <a:t>oaths and obscenities, endless like </a:t>
            </a:r>
            <a:r>
              <a:rPr dirty="0" sz="1450" spc="-5">
                <a:latin typeface="Times New Roman"/>
                <a:cs typeface="Times New Roman"/>
              </a:rPr>
              <a:t>a </a:t>
            </a:r>
            <a:r>
              <a:rPr dirty="0" sz="1450" spc="-20">
                <a:latin typeface="Times New Roman"/>
                <a:cs typeface="Times New Roman"/>
              </a:rPr>
              <a:t>river, </a:t>
            </a:r>
            <a:r>
              <a:rPr dirty="0" sz="1450" spc="-10">
                <a:latin typeface="Times New Roman"/>
                <a:cs typeface="Times New Roman"/>
              </a:rPr>
              <a:t>and now  and then rising to </a:t>
            </a:r>
            <a:r>
              <a:rPr dirty="0" sz="1450" spc="-5">
                <a:latin typeface="Times New Roman"/>
                <a:cs typeface="Times New Roman"/>
              </a:rPr>
              <a:t>a </a:t>
            </a:r>
            <a:r>
              <a:rPr dirty="0" sz="1450" spc="-10">
                <a:latin typeface="Times New Roman"/>
                <a:cs typeface="Times New Roman"/>
              </a:rPr>
              <a:t>passionate shrillness, in the clear and silent air </a:t>
            </a:r>
            <a:r>
              <a:rPr dirty="0" sz="1450" spc="-5">
                <a:latin typeface="Times New Roman"/>
                <a:cs typeface="Times New Roman"/>
              </a:rPr>
              <a:t>of </a:t>
            </a:r>
            <a:r>
              <a:rPr dirty="0" sz="1450" spc="-10">
                <a:latin typeface="Times New Roman"/>
                <a:cs typeface="Times New Roman"/>
              </a:rPr>
              <a:t>the  morning. In city slums, the thing might have passed unnoticed;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country </a:t>
            </a:r>
            <a:r>
              <a:rPr dirty="0" sz="1450" spc="-20">
                <a:latin typeface="Times New Roman"/>
                <a:cs typeface="Times New Roman"/>
              </a:rPr>
              <a:t>valley, </a:t>
            </a:r>
            <a:r>
              <a:rPr dirty="0" sz="1450" spc="-10">
                <a:latin typeface="Times New Roman"/>
                <a:cs typeface="Times New Roman"/>
              </a:rPr>
              <a:t>and from </a:t>
            </a:r>
            <a:r>
              <a:rPr dirty="0" sz="1450" spc="-5">
                <a:latin typeface="Times New Roman"/>
                <a:cs typeface="Times New Roman"/>
              </a:rPr>
              <a:t>a </a:t>
            </a:r>
            <a:r>
              <a:rPr dirty="0" sz="1450" spc="-10">
                <a:latin typeface="Times New Roman"/>
                <a:cs typeface="Times New Roman"/>
              </a:rPr>
              <a:t>plain and honest countrywoman, this beastliness </a:t>
            </a:r>
            <a:r>
              <a:rPr dirty="0" sz="1450" spc="-5">
                <a:latin typeface="Times New Roman"/>
                <a:cs typeface="Times New Roman"/>
              </a:rPr>
              <a:t>of  </a:t>
            </a:r>
            <a:r>
              <a:rPr dirty="0" sz="1450" spc="-10">
                <a:latin typeface="Times New Roman"/>
                <a:cs typeface="Times New Roman"/>
              </a:rPr>
              <a:t>speech surprised the</a:t>
            </a:r>
            <a:r>
              <a:rPr dirty="0" sz="1450">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a:t>
            </a:r>
            <a:r>
              <a:rPr dirty="0" sz="1450" spc="-10" i="1">
                <a:latin typeface="Times New Roman"/>
                <a:cs typeface="Times New Roman"/>
              </a:rPr>
              <a:t>Conductor</a:t>
            </a:r>
            <a:r>
              <a:rPr dirty="0" sz="1450" spc="-10">
                <a:latin typeface="Times New Roman"/>
                <a:cs typeface="Times New Roman"/>
              </a:rPr>
              <a:t>, as </a:t>
            </a:r>
            <a:r>
              <a:rPr dirty="0" sz="1450" spc="-5">
                <a:latin typeface="Times New Roman"/>
                <a:cs typeface="Times New Roman"/>
              </a:rPr>
              <a:t>he </a:t>
            </a:r>
            <a:r>
              <a:rPr dirty="0" sz="1450" spc="-10">
                <a:latin typeface="Times New Roman"/>
                <a:cs typeface="Times New Roman"/>
              </a:rPr>
              <a:t>is called, </a:t>
            </a:r>
            <a:r>
              <a:rPr dirty="0" sz="1450" spc="-5" i="1">
                <a:latin typeface="Times New Roman"/>
                <a:cs typeface="Times New Roman"/>
              </a:rPr>
              <a:t>of </a:t>
            </a:r>
            <a:r>
              <a:rPr dirty="0" sz="1450" spc="-10" i="1">
                <a:latin typeface="Times New Roman"/>
                <a:cs typeface="Times New Roman"/>
              </a:rPr>
              <a:t>Roads </a:t>
            </a:r>
            <a:r>
              <a:rPr dirty="0" sz="1450" spc="-5" i="1">
                <a:latin typeface="Times New Roman"/>
                <a:cs typeface="Times New Roman"/>
              </a:rPr>
              <a:t>and </a:t>
            </a:r>
            <a:r>
              <a:rPr dirty="0" sz="1450" spc="-10" i="1">
                <a:latin typeface="Times New Roman"/>
                <a:cs typeface="Times New Roman"/>
              </a:rPr>
              <a:t>Bridges </a:t>
            </a:r>
            <a:r>
              <a:rPr dirty="0" sz="1450" spc="-10">
                <a:latin typeface="Times New Roman"/>
                <a:cs typeface="Times New Roman"/>
              </a:rPr>
              <a:t>was my principal  companion. He was generally intelligent, and could have spoken more </a:t>
            </a:r>
            <a:r>
              <a:rPr dirty="0" sz="1450" spc="-5">
                <a:latin typeface="Times New Roman"/>
                <a:cs typeface="Times New Roman"/>
              </a:rPr>
              <a:t>or </a:t>
            </a:r>
            <a:r>
              <a:rPr dirty="0" sz="1450" spc="-10">
                <a:latin typeface="Times New Roman"/>
                <a:cs typeface="Times New Roman"/>
              </a:rPr>
              <a:t>less  falsetto </a:t>
            </a:r>
            <a:r>
              <a:rPr dirty="0" sz="1450" spc="-5">
                <a:latin typeface="Times New Roman"/>
                <a:cs typeface="Times New Roman"/>
              </a:rPr>
              <a:t>on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 trite topics; </a:t>
            </a:r>
            <a:r>
              <a:rPr dirty="0" sz="1450" spc="-5">
                <a:latin typeface="Times New Roman"/>
                <a:cs typeface="Times New Roman"/>
              </a:rPr>
              <a:t>but </a:t>
            </a:r>
            <a:r>
              <a:rPr dirty="0" sz="1450" spc="-10">
                <a:latin typeface="Times New Roman"/>
                <a:cs typeface="Times New Roman"/>
              </a:rPr>
              <a:t>it was his specially to have </a:t>
            </a:r>
            <a:r>
              <a:rPr dirty="0" sz="1450" spc="-5">
                <a:latin typeface="Times New Roman"/>
                <a:cs typeface="Times New Roman"/>
              </a:rPr>
              <a:t>a </a:t>
            </a:r>
            <a:r>
              <a:rPr dirty="0" sz="1450" spc="-10">
                <a:latin typeface="Times New Roman"/>
                <a:cs typeface="Times New Roman"/>
              </a:rPr>
              <a:t>generous  taste in eating. This was what was most indigenous in the man; it was here </a:t>
            </a:r>
            <a:r>
              <a:rPr dirty="0" sz="1450" spc="-5">
                <a:latin typeface="Times New Roman"/>
                <a:cs typeface="Times New Roman"/>
              </a:rPr>
              <a:t>he  </a:t>
            </a:r>
            <a:r>
              <a:rPr dirty="0" sz="1450" spc="-10">
                <a:latin typeface="Times New Roman"/>
                <a:cs typeface="Times New Roman"/>
              </a:rPr>
              <a:t>was an artist; and </a:t>
            </a:r>
            <a:r>
              <a:rPr dirty="0" sz="1450" spc="-5">
                <a:latin typeface="Times New Roman"/>
                <a:cs typeface="Times New Roman"/>
              </a:rPr>
              <a:t>I </a:t>
            </a:r>
            <a:r>
              <a:rPr dirty="0" sz="1450" spc="-10">
                <a:latin typeface="Times New Roman"/>
                <a:cs typeface="Times New Roman"/>
              </a:rPr>
              <a:t>found in his company what </a:t>
            </a:r>
            <a:r>
              <a:rPr dirty="0" sz="1450" spc="-5">
                <a:latin typeface="Times New Roman"/>
                <a:cs typeface="Times New Roman"/>
              </a:rPr>
              <a:t>I </a:t>
            </a:r>
            <a:r>
              <a:rPr dirty="0" sz="1450" spc="-10">
                <a:latin typeface="Times New Roman"/>
                <a:cs typeface="Times New Roman"/>
              </a:rPr>
              <a:t>had long suspected, that  enthusiasm and special knowledge are the great social qualities, and what they  are about, whether white sauce </a:t>
            </a:r>
            <a:r>
              <a:rPr dirty="0" sz="1450" spc="-5">
                <a:latin typeface="Times New Roman"/>
                <a:cs typeface="Times New Roman"/>
              </a:rPr>
              <a:t>or </a:t>
            </a:r>
            <a:r>
              <a:rPr dirty="0" sz="1450" spc="-15">
                <a:latin typeface="Times New Roman"/>
                <a:cs typeface="Times New Roman"/>
              </a:rPr>
              <a:t>Shakespeare’s </a:t>
            </a:r>
            <a:r>
              <a:rPr dirty="0" sz="1450" spc="-10">
                <a:latin typeface="Times New Roman"/>
                <a:cs typeface="Times New Roman"/>
              </a:rPr>
              <a:t>plays, an altogether  secondary question.</a:t>
            </a:r>
            <a:endParaRPr sz="1450">
              <a:latin typeface="Times New Roman"/>
              <a:cs typeface="Times New Roman"/>
            </a:endParaRPr>
          </a:p>
          <a:p>
            <a:pPr algn="just" marL="12700" marR="5715">
              <a:lnSpc>
                <a:spcPts val="1730"/>
              </a:lnSpc>
              <a:spcBef>
                <a:spcPts val="850"/>
              </a:spcBef>
            </a:pPr>
            <a:r>
              <a:rPr dirty="0" sz="1450" spc="-5">
                <a:latin typeface="Times New Roman"/>
                <a:cs typeface="Times New Roman"/>
              </a:rPr>
              <a:t>I </a:t>
            </a:r>
            <a:r>
              <a:rPr dirty="0" sz="1450" spc="-10">
                <a:latin typeface="Times New Roman"/>
                <a:cs typeface="Times New Roman"/>
              </a:rPr>
              <a:t>used to accompany the Conductor </a:t>
            </a:r>
            <a:r>
              <a:rPr dirty="0" sz="1450" spc="-5">
                <a:latin typeface="Times New Roman"/>
                <a:cs typeface="Times New Roman"/>
              </a:rPr>
              <a:t>on </a:t>
            </a:r>
            <a:r>
              <a:rPr dirty="0" sz="1450" spc="-10">
                <a:latin typeface="Times New Roman"/>
                <a:cs typeface="Times New Roman"/>
              </a:rPr>
              <a:t>his professional rounds, and grew to  believe myself an expert in the business. </a:t>
            </a:r>
            <a:r>
              <a:rPr dirty="0" sz="1450" spc="-5">
                <a:latin typeface="Times New Roman"/>
                <a:cs typeface="Times New Roman"/>
              </a:rPr>
              <a:t>I thought I </a:t>
            </a:r>
            <a:r>
              <a:rPr dirty="0" sz="1450" spc="-10">
                <a:latin typeface="Times New Roman"/>
                <a:cs typeface="Times New Roman"/>
              </a:rPr>
              <a:t>could make an entry in </a:t>
            </a:r>
            <a:r>
              <a:rPr dirty="0" sz="1450" spc="-5">
                <a:latin typeface="Times New Roman"/>
                <a:cs typeface="Times New Roman"/>
              </a:rPr>
              <a:t>a  </a:t>
            </a:r>
            <a:r>
              <a:rPr dirty="0" sz="1450" spc="-10">
                <a:latin typeface="Times New Roman"/>
                <a:cs typeface="Times New Roman"/>
              </a:rPr>
              <a:t>stone-breaker’s time-book, </a:t>
            </a:r>
            <a:r>
              <a:rPr dirty="0" sz="1450" spc="-5">
                <a:latin typeface="Times New Roman"/>
                <a:cs typeface="Times New Roman"/>
              </a:rPr>
              <a:t>or </a:t>
            </a:r>
            <a:r>
              <a:rPr dirty="0" sz="1450" spc="-10">
                <a:latin typeface="Times New Roman"/>
                <a:cs typeface="Times New Roman"/>
              </a:rPr>
              <a:t>order manure </a:t>
            </a:r>
            <a:r>
              <a:rPr dirty="0" sz="1450" spc="-15">
                <a:latin typeface="Times New Roman"/>
                <a:cs typeface="Times New Roman"/>
              </a:rPr>
              <a:t>off </a:t>
            </a:r>
            <a:r>
              <a:rPr dirty="0" sz="1450" spc="-10">
                <a:latin typeface="Times New Roman"/>
                <a:cs typeface="Times New Roman"/>
              </a:rPr>
              <a:t>the wayside with any living  engineer in France. Gondet was </a:t>
            </a:r>
            <a:r>
              <a:rPr dirty="0" sz="1450" spc="-5">
                <a:latin typeface="Times New Roman"/>
                <a:cs typeface="Times New Roman"/>
              </a:rPr>
              <a:t>one of </a:t>
            </a:r>
            <a:r>
              <a:rPr dirty="0" sz="1450" spc="-10">
                <a:latin typeface="Times New Roman"/>
                <a:cs typeface="Times New Roman"/>
              </a:rPr>
              <a:t>the places we visited together; and  Laussonne, where </a:t>
            </a:r>
            <a:r>
              <a:rPr dirty="0" sz="1450" spc="-5">
                <a:latin typeface="Times New Roman"/>
                <a:cs typeface="Times New Roman"/>
              </a:rPr>
              <a:t>I </a:t>
            </a:r>
            <a:r>
              <a:rPr dirty="0" sz="1450" spc="-10">
                <a:latin typeface="Times New Roman"/>
                <a:cs typeface="Times New Roman"/>
              </a:rPr>
              <a:t>met the </a:t>
            </a:r>
            <a:r>
              <a:rPr dirty="0" sz="1450" spc="-15">
                <a:latin typeface="Times New Roman"/>
                <a:cs typeface="Times New Roman"/>
              </a:rPr>
              <a:t>apothecary’s father, </a:t>
            </a:r>
            <a:r>
              <a:rPr dirty="0" sz="1450" spc="-10">
                <a:latin typeface="Times New Roman"/>
                <a:cs typeface="Times New Roman"/>
              </a:rPr>
              <a:t>was </a:t>
            </a:r>
            <a:r>
              <a:rPr dirty="0" sz="1450" spc="-20">
                <a:latin typeface="Times New Roman"/>
                <a:cs typeface="Times New Roman"/>
              </a:rPr>
              <a:t>another. </a:t>
            </a:r>
            <a:r>
              <a:rPr dirty="0" sz="1450" spc="-10">
                <a:latin typeface="Times New Roman"/>
                <a:cs typeface="Times New Roman"/>
              </a:rPr>
              <a:t>There, at  Laussonne, </a:t>
            </a:r>
            <a:r>
              <a:rPr dirty="0" sz="1450" spc="-15">
                <a:latin typeface="Times New Roman"/>
                <a:cs typeface="Times New Roman"/>
              </a:rPr>
              <a:t>George </a:t>
            </a:r>
            <a:r>
              <a:rPr dirty="0" sz="1450" spc="-10">
                <a:latin typeface="Times New Roman"/>
                <a:cs typeface="Times New Roman"/>
              </a:rPr>
              <a:t>Sand spent </a:t>
            </a:r>
            <a:r>
              <a:rPr dirty="0" sz="1450" spc="-5">
                <a:latin typeface="Times New Roman"/>
                <a:cs typeface="Times New Roman"/>
              </a:rPr>
              <a:t>a </a:t>
            </a:r>
            <a:r>
              <a:rPr dirty="0" sz="1450" spc="-10">
                <a:latin typeface="Times New Roman"/>
                <a:cs typeface="Times New Roman"/>
              </a:rPr>
              <a:t>day while she was gathering materials for  the </a:t>
            </a:r>
            <a:r>
              <a:rPr dirty="0" sz="1450" spc="-15" i="1">
                <a:latin typeface="Times New Roman"/>
                <a:cs typeface="Times New Roman"/>
              </a:rPr>
              <a:t>Marquis </a:t>
            </a:r>
            <a:r>
              <a:rPr dirty="0" sz="1450" spc="-5" i="1">
                <a:latin typeface="Times New Roman"/>
                <a:cs typeface="Times New Roman"/>
              </a:rPr>
              <a:t>de </a:t>
            </a:r>
            <a:r>
              <a:rPr dirty="0" sz="1450" spc="-20" i="1">
                <a:latin typeface="Times New Roman"/>
                <a:cs typeface="Times New Roman"/>
              </a:rPr>
              <a:t>Villemer</a:t>
            </a:r>
            <a:r>
              <a:rPr dirty="0" sz="1450" spc="-20">
                <a:latin typeface="Times New Roman"/>
                <a:cs typeface="Times New Roman"/>
              </a:rPr>
              <a: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spoken with an old man, who was then </a:t>
            </a:r>
            <a:r>
              <a:rPr dirty="0" sz="1450" spc="-5">
                <a:latin typeface="Times New Roman"/>
                <a:cs typeface="Times New Roman"/>
              </a:rPr>
              <a:t>a  </a:t>
            </a:r>
            <a:r>
              <a:rPr dirty="0" sz="1450" spc="-10">
                <a:latin typeface="Times New Roman"/>
                <a:cs typeface="Times New Roman"/>
              </a:rPr>
              <a:t>child running about the inn kitchen, and who still remembers her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reverence. It appears that </a:t>
            </a:r>
            <a:r>
              <a:rPr dirty="0" sz="1450" spc="-5">
                <a:latin typeface="Times New Roman"/>
                <a:cs typeface="Times New Roman"/>
              </a:rPr>
              <a:t>he </a:t>
            </a:r>
            <a:r>
              <a:rPr dirty="0" sz="1450" spc="-10">
                <a:latin typeface="Times New Roman"/>
                <a:cs typeface="Times New Roman"/>
              </a:rPr>
              <a:t>spoke French imperfectly; for this reason </a:t>
            </a:r>
            <a:r>
              <a:rPr dirty="0" sz="1450" spc="-15">
                <a:latin typeface="Times New Roman"/>
                <a:cs typeface="Times New Roman"/>
              </a:rPr>
              <a:t>George  </a:t>
            </a:r>
            <a:r>
              <a:rPr dirty="0" sz="1450" spc="-10">
                <a:latin typeface="Times New Roman"/>
                <a:cs typeface="Times New Roman"/>
              </a:rPr>
              <a:t>Sand chose him for companion, and whenever </a:t>
            </a:r>
            <a:r>
              <a:rPr dirty="0" sz="1450" spc="-5">
                <a:latin typeface="Times New Roman"/>
                <a:cs typeface="Times New Roman"/>
              </a:rPr>
              <a:t>he </a:t>
            </a:r>
            <a:r>
              <a:rPr dirty="0" sz="1450" spc="-10">
                <a:latin typeface="Times New Roman"/>
                <a:cs typeface="Times New Roman"/>
              </a:rPr>
              <a:t>let slip </a:t>
            </a:r>
            <a:r>
              <a:rPr dirty="0" sz="1450" spc="-5">
                <a:latin typeface="Times New Roman"/>
                <a:cs typeface="Times New Roman"/>
              </a:rPr>
              <a:t>a </a:t>
            </a:r>
            <a:r>
              <a:rPr dirty="0" sz="1450" spc="-10">
                <a:latin typeface="Times New Roman"/>
                <a:cs typeface="Times New Roman"/>
              </a:rPr>
              <a:t>broad and  picturesque phrase in </a:t>
            </a:r>
            <a:r>
              <a:rPr dirty="0" sz="1450" spc="-5" i="1">
                <a:latin typeface="Times New Roman"/>
                <a:cs typeface="Times New Roman"/>
              </a:rPr>
              <a:t>patois</a:t>
            </a:r>
            <a:r>
              <a:rPr dirty="0" sz="1450" spc="-5">
                <a:latin typeface="Times New Roman"/>
                <a:cs typeface="Times New Roman"/>
              </a:rPr>
              <a:t>, </a:t>
            </a:r>
            <a:r>
              <a:rPr dirty="0" sz="1450" spc="-10">
                <a:latin typeface="Times New Roman"/>
                <a:cs typeface="Times New Roman"/>
              </a:rPr>
              <a:t>she would make him repeat it again and again till  it was graven in her </a:t>
            </a:r>
            <a:r>
              <a:rPr dirty="0" sz="1450" spc="-25">
                <a:latin typeface="Times New Roman"/>
                <a:cs typeface="Times New Roman"/>
              </a:rPr>
              <a:t>memory. </a:t>
            </a:r>
            <a:r>
              <a:rPr dirty="0" sz="1450" spc="-10">
                <a:latin typeface="Times New Roman"/>
                <a:cs typeface="Times New Roman"/>
              </a:rPr>
              <a:t>The word for </a:t>
            </a:r>
            <a:r>
              <a:rPr dirty="0" sz="1450" spc="-5">
                <a:latin typeface="Times New Roman"/>
                <a:cs typeface="Times New Roman"/>
              </a:rPr>
              <a:t>a </a:t>
            </a:r>
            <a:r>
              <a:rPr dirty="0" sz="1450" spc="-10">
                <a:latin typeface="Times New Roman"/>
                <a:cs typeface="Times New Roman"/>
              </a:rPr>
              <a:t>frog particularly pleased her  fancy; and it would </a:t>
            </a:r>
            <a:r>
              <a:rPr dirty="0" sz="1450" spc="-5">
                <a:latin typeface="Times New Roman"/>
                <a:cs typeface="Times New Roman"/>
              </a:rPr>
              <a:t>be </a:t>
            </a:r>
            <a:r>
              <a:rPr dirty="0" sz="1450" spc="-10">
                <a:latin typeface="Times New Roman"/>
                <a:cs typeface="Times New Roman"/>
              </a:rPr>
              <a:t>curious to know if she afterwards employed it in her  works. The peasants, who knew nothing </a:t>
            </a:r>
            <a:r>
              <a:rPr dirty="0" sz="1450" spc="-5">
                <a:latin typeface="Times New Roman"/>
                <a:cs typeface="Times New Roman"/>
              </a:rPr>
              <a:t>of </a:t>
            </a:r>
            <a:r>
              <a:rPr dirty="0" sz="1450" spc="-10">
                <a:latin typeface="Times New Roman"/>
                <a:cs typeface="Times New Roman"/>
              </a:rPr>
              <a:t>betters and had never so much as  heard </a:t>
            </a:r>
            <a:r>
              <a:rPr dirty="0" sz="1450" spc="-5">
                <a:latin typeface="Times New Roman"/>
                <a:cs typeface="Times New Roman"/>
              </a:rPr>
              <a:t>of </a:t>
            </a:r>
            <a:r>
              <a:rPr dirty="0" sz="1450" spc="-10">
                <a:latin typeface="Times New Roman"/>
                <a:cs typeface="Times New Roman"/>
              </a:rPr>
              <a:t>local </a:t>
            </a:r>
            <a:r>
              <a:rPr dirty="0" sz="1450" spc="-15">
                <a:latin typeface="Times New Roman"/>
                <a:cs typeface="Times New Roman"/>
              </a:rPr>
              <a:t>colour,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explain her chattering with this backward  child; and to them she seemed </a:t>
            </a:r>
            <a:r>
              <a:rPr dirty="0" sz="1450" spc="-5">
                <a:latin typeface="Times New Roman"/>
                <a:cs typeface="Times New Roman"/>
              </a:rPr>
              <a:t>a </a:t>
            </a:r>
            <a:r>
              <a:rPr dirty="0" sz="1450" spc="-10">
                <a:latin typeface="Times New Roman"/>
                <a:cs typeface="Times New Roman"/>
              </a:rPr>
              <a:t>very homely lady and far from beautiful: the  most famous man-killer </a:t>
            </a:r>
            <a:r>
              <a:rPr dirty="0" sz="1450" spc="-5">
                <a:latin typeface="Times New Roman"/>
                <a:cs typeface="Times New Roman"/>
              </a:rPr>
              <a:t>of </a:t>
            </a:r>
            <a:r>
              <a:rPr dirty="0" sz="1450" spc="-10">
                <a:latin typeface="Times New Roman"/>
                <a:cs typeface="Times New Roman"/>
              </a:rPr>
              <a:t>the age appealed so little to </a:t>
            </a:r>
            <a:r>
              <a:rPr dirty="0" sz="1450" spc="-30">
                <a:latin typeface="Times New Roman"/>
                <a:cs typeface="Times New Roman"/>
              </a:rPr>
              <a:t>Velaisian</a:t>
            </a:r>
            <a:r>
              <a:rPr dirty="0" sz="1450" spc="125">
                <a:latin typeface="Times New Roman"/>
                <a:cs typeface="Times New Roman"/>
              </a:rPr>
              <a:t> </a:t>
            </a:r>
            <a:r>
              <a:rPr dirty="0" sz="1450" spc="-10">
                <a:latin typeface="Times New Roman"/>
                <a:cs typeface="Times New Roman"/>
              </a:rPr>
              <a:t>swine-herds!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On my first engineering excursion, which lay </a:t>
            </a:r>
            <a:r>
              <a:rPr dirty="0" sz="1450" spc="-5">
                <a:latin typeface="Times New Roman"/>
                <a:cs typeface="Times New Roman"/>
              </a:rPr>
              <a:t>up by </a:t>
            </a:r>
            <a:r>
              <a:rPr dirty="0" sz="1450" spc="-10">
                <a:latin typeface="Times New Roman"/>
                <a:cs typeface="Times New Roman"/>
              </a:rPr>
              <a:t>Crouzials towards Mount  Mezenc and the borders </a:t>
            </a:r>
            <a:r>
              <a:rPr dirty="0" sz="1450" spc="-5">
                <a:latin typeface="Times New Roman"/>
                <a:cs typeface="Times New Roman"/>
              </a:rPr>
              <a:t>of </a:t>
            </a:r>
            <a:r>
              <a:rPr dirty="0" sz="1450" spc="-10">
                <a:latin typeface="Times New Roman"/>
                <a:cs typeface="Times New Roman"/>
              </a:rPr>
              <a:t>Ardèche, </a:t>
            </a:r>
            <a:r>
              <a:rPr dirty="0" sz="1450" spc="-5">
                <a:latin typeface="Times New Roman"/>
                <a:cs typeface="Times New Roman"/>
              </a:rPr>
              <a:t>I </a:t>
            </a:r>
            <a:r>
              <a:rPr dirty="0" sz="1450" spc="-10">
                <a:latin typeface="Times New Roman"/>
                <a:cs typeface="Times New Roman"/>
              </a:rPr>
              <a:t>began an improving acquaintance with  the foreman </a:t>
            </a:r>
            <a:r>
              <a:rPr dirty="0" sz="1450" spc="-15">
                <a:latin typeface="Times New Roman"/>
                <a:cs typeface="Times New Roman"/>
              </a:rPr>
              <a:t>road-mender. </a:t>
            </a:r>
            <a:r>
              <a:rPr dirty="0" sz="1450" spc="-10">
                <a:latin typeface="Times New Roman"/>
                <a:cs typeface="Times New Roman"/>
              </a:rPr>
              <a:t>He was in great glee at having me with him, passed  me </a:t>
            </a:r>
            <a:r>
              <a:rPr dirty="0" sz="1450" spc="-15">
                <a:latin typeface="Times New Roman"/>
                <a:cs typeface="Times New Roman"/>
              </a:rPr>
              <a:t>off </a:t>
            </a:r>
            <a:r>
              <a:rPr dirty="0" sz="1450" spc="-10">
                <a:latin typeface="Times New Roman"/>
                <a:cs typeface="Times New Roman"/>
              </a:rPr>
              <a:t>among his subalterns as the supervising </a:t>
            </a:r>
            <a:r>
              <a:rPr dirty="0" sz="1450" spc="-15">
                <a:latin typeface="Times New Roman"/>
                <a:cs typeface="Times New Roman"/>
              </a:rPr>
              <a:t>engineer, </a:t>
            </a:r>
            <a:r>
              <a:rPr dirty="0" sz="1450" spc="-10">
                <a:latin typeface="Times New Roman"/>
                <a:cs typeface="Times New Roman"/>
              </a:rPr>
              <a:t>and insisted </a:t>
            </a:r>
            <a:r>
              <a:rPr dirty="0" sz="1450" spc="-5">
                <a:latin typeface="Times New Roman"/>
                <a:cs typeface="Times New Roman"/>
              </a:rPr>
              <a:t>on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called ‘the gallantry’ </a:t>
            </a:r>
            <a:r>
              <a:rPr dirty="0" sz="1450" spc="-5">
                <a:latin typeface="Times New Roman"/>
                <a:cs typeface="Times New Roman"/>
              </a:rPr>
              <a:t>of </a:t>
            </a:r>
            <a:r>
              <a:rPr dirty="0" sz="1450" spc="-10">
                <a:latin typeface="Times New Roman"/>
                <a:cs typeface="Times New Roman"/>
              </a:rPr>
              <a:t>paying for my breakfast in </a:t>
            </a:r>
            <a:r>
              <a:rPr dirty="0" sz="1450" spc="-5">
                <a:latin typeface="Times New Roman"/>
                <a:cs typeface="Times New Roman"/>
              </a:rPr>
              <a:t>a </a:t>
            </a:r>
            <a:r>
              <a:rPr dirty="0" sz="1450" spc="-10">
                <a:latin typeface="Times New Roman"/>
                <a:cs typeface="Times New Roman"/>
              </a:rPr>
              <a:t>roadside wine-shop.  On the whole,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great weather-wisdom, some spirits, and </a:t>
            </a:r>
            <a:r>
              <a:rPr dirty="0" sz="1450" spc="-5">
                <a:latin typeface="Times New Roman"/>
                <a:cs typeface="Times New Roman"/>
              </a:rPr>
              <a:t>a  </a:t>
            </a:r>
            <a:r>
              <a:rPr dirty="0" sz="1450" spc="-10">
                <a:latin typeface="Times New Roman"/>
                <a:cs typeface="Times New Roman"/>
              </a:rPr>
              <a:t>social </a:t>
            </a:r>
            <a:r>
              <a:rPr dirty="0" sz="1450" spc="-20">
                <a:latin typeface="Times New Roman"/>
                <a:cs typeface="Times New Roman"/>
              </a:rPr>
              <a:t>temper.</a:t>
            </a:r>
            <a:r>
              <a:rPr dirty="0" sz="1450" spc="320">
                <a:latin typeface="Times New Roman"/>
                <a:cs typeface="Times New Roman"/>
              </a:rPr>
              <a:t>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he </a:t>
            </a:r>
            <a:r>
              <a:rPr dirty="0" sz="1450" spc="-10">
                <a:latin typeface="Times New Roman"/>
                <a:cs typeface="Times New Roman"/>
              </a:rPr>
              <a:t>was superstitious. When </a:t>
            </a:r>
            <a:r>
              <a:rPr dirty="0" sz="1450" spc="-5">
                <a:latin typeface="Times New Roman"/>
                <a:cs typeface="Times New Roman"/>
              </a:rPr>
              <a:t>he </a:t>
            </a:r>
            <a:r>
              <a:rPr dirty="0" sz="1450" spc="-10">
                <a:latin typeface="Times New Roman"/>
                <a:cs typeface="Times New Roman"/>
              </a:rPr>
              <a:t>was nine years  </a:t>
            </a:r>
            <a:r>
              <a:rPr dirty="0" sz="1450" spc="-5">
                <a:latin typeface="Times New Roman"/>
                <a:cs typeface="Times New Roman"/>
              </a:rPr>
              <a:t>old, he </a:t>
            </a:r>
            <a:r>
              <a:rPr dirty="0" sz="1450" spc="-10">
                <a:latin typeface="Times New Roman"/>
                <a:cs typeface="Times New Roman"/>
              </a:rPr>
              <a:t>had seen </a:t>
            </a:r>
            <a:r>
              <a:rPr dirty="0" sz="1450" spc="-5">
                <a:latin typeface="Times New Roman"/>
                <a:cs typeface="Times New Roman"/>
              </a:rPr>
              <a:t>one night a </a:t>
            </a:r>
            <a:r>
              <a:rPr dirty="0" sz="1450" spc="-10">
                <a:latin typeface="Times New Roman"/>
                <a:cs typeface="Times New Roman"/>
              </a:rPr>
              <a:t>company </a:t>
            </a:r>
            <a:r>
              <a:rPr dirty="0" sz="1450" spc="-5">
                <a:latin typeface="Times New Roman"/>
                <a:cs typeface="Times New Roman"/>
              </a:rPr>
              <a:t>of </a:t>
            </a:r>
            <a:r>
              <a:rPr dirty="0" sz="1450" spc="-15" i="1">
                <a:latin typeface="Times New Roman"/>
                <a:cs typeface="Times New Roman"/>
              </a:rPr>
              <a:t>bourgeois </a:t>
            </a:r>
            <a:r>
              <a:rPr dirty="0" sz="1450" spc="-10" i="1">
                <a:latin typeface="Times New Roman"/>
                <a:cs typeface="Times New Roman"/>
              </a:rPr>
              <a:t>et dames </a:t>
            </a:r>
            <a:r>
              <a:rPr dirty="0" sz="1450" spc="-5" i="1">
                <a:latin typeface="Times New Roman"/>
                <a:cs typeface="Times New Roman"/>
              </a:rPr>
              <a:t>qui </a:t>
            </a:r>
            <a:r>
              <a:rPr dirty="0" sz="1450" spc="-10" i="1">
                <a:latin typeface="Times New Roman"/>
                <a:cs typeface="Times New Roman"/>
              </a:rPr>
              <a:t>faisaient la  </a:t>
            </a:r>
            <a:r>
              <a:rPr dirty="0" sz="1450" spc="-10" i="1">
                <a:latin typeface="Times New Roman"/>
                <a:cs typeface="Times New Roman"/>
              </a:rPr>
              <a:t>manège avec des chaises</a:t>
            </a:r>
            <a:r>
              <a:rPr dirty="0" sz="1450" spc="-10">
                <a:latin typeface="Times New Roman"/>
                <a:cs typeface="Times New Roman"/>
              </a:rPr>
              <a:t>, and concluded that </a:t>
            </a:r>
            <a:r>
              <a:rPr dirty="0" sz="1450" spc="-5">
                <a:latin typeface="Times New Roman"/>
                <a:cs typeface="Times New Roman"/>
              </a:rPr>
              <a:t>he </a:t>
            </a:r>
            <a:r>
              <a:rPr dirty="0" sz="1450" spc="-10">
                <a:latin typeface="Times New Roman"/>
                <a:cs typeface="Times New Roman"/>
              </a:rPr>
              <a:t>was in the presence </a:t>
            </a:r>
            <a:r>
              <a:rPr dirty="0" sz="1450" spc="-5">
                <a:latin typeface="Times New Roman"/>
                <a:cs typeface="Times New Roman"/>
              </a:rPr>
              <a:t>of a  </a:t>
            </a:r>
            <a:r>
              <a:rPr dirty="0" sz="1450" spc="-10">
                <a:latin typeface="Times New Roman"/>
                <a:cs typeface="Times New Roman"/>
              </a:rPr>
              <a:t>witches’ Sabbath.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but </a:t>
            </a:r>
            <a:r>
              <a:rPr dirty="0" sz="1450" spc="-10">
                <a:latin typeface="Times New Roman"/>
                <a:cs typeface="Times New Roman"/>
              </a:rPr>
              <a:t>venture with timidity </a:t>
            </a:r>
            <a:r>
              <a:rPr dirty="0" sz="1450" spc="-5">
                <a:latin typeface="Times New Roman"/>
                <a:cs typeface="Times New Roman"/>
              </a:rPr>
              <a:t>on </a:t>
            </a:r>
            <a:r>
              <a:rPr dirty="0" sz="1450" spc="-10">
                <a:latin typeface="Times New Roman"/>
                <a:cs typeface="Times New Roman"/>
              </a:rPr>
              <a:t>the suggestion,</a:t>
            </a:r>
            <a:r>
              <a:rPr dirty="0" sz="1450" spc="12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this may have been </a:t>
            </a:r>
            <a:r>
              <a:rPr dirty="0" sz="1450" spc="-5">
                <a:latin typeface="Times New Roman"/>
                <a:cs typeface="Times New Roman"/>
              </a:rPr>
              <a:t>a </a:t>
            </a:r>
            <a:r>
              <a:rPr dirty="0" sz="1450" spc="-10">
                <a:latin typeface="Times New Roman"/>
                <a:cs typeface="Times New Roman"/>
              </a:rPr>
              <a:t>romantic and nocturnal picnic </a:t>
            </a:r>
            <a:r>
              <a:rPr dirty="0" sz="1450" spc="-25">
                <a:latin typeface="Times New Roman"/>
                <a:cs typeface="Times New Roman"/>
              </a:rPr>
              <a:t>party. </a:t>
            </a:r>
            <a:r>
              <a:rPr dirty="0" sz="1450" spc="-10">
                <a:latin typeface="Times New Roman"/>
                <a:cs typeface="Times New Roman"/>
              </a:rPr>
              <a:t>Again, coming  from Pradelles with his </a:t>
            </a:r>
            <a:r>
              <a:rPr dirty="0" sz="1450" spc="-15">
                <a:latin typeface="Times New Roman"/>
                <a:cs typeface="Times New Roman"/>
              </a:rPr>
              <a:t>brother, </a:t>
            </a:r>
            <a:r>
              <a:rPr dirty="0" sz="1450" spc="-10">
                <a:latin typeface="Times New Roman"/>
                <a:cs typeface="Times New Roman"/>
              </a:rPr>
              <a:t>they saw </a:t>
            </a:r>
            <a:r>
              <a:rPr dirty="0" sz="1450" spc="-5">
                <a:latin typeface="Times New Roman"/>
                <a:cs typeface="Times New Roman"/>
              </a:rPr>
              <a:t>a </a:t>
            </a:r>
            <a:r>
              <a:rPr dirty="0" sz="1450" spc="-10">
                <a:latin typeface="Times New Roman"/>
                <a:cs typeface="Times New Roman"/>
              </a:rPr>
              <a:t>great empty cart drawn </a:t>
            </a:r>
            <a:r>
              <a:rPr dirty="0" sz="1450" spc="-5">
                <a:latin typeface="Times New Roman"/>
                <a:cs typeface="Times New Roman"/>
              </a:rPr>
              <a:t>by </a:t>
            </a:r>
            <a:r>
              <a:rPr dirty="0" sz="1450" spc="-10">
                <a:latin typeface="Times New Roman"/>
                <a:cs typeface="Times New Roman"/>
              </a:rPr>
              <a:t>six  enormous horses before them </a:t>
            </a:r>
            <a:r>
              <a:rPr dirty="0" sz="1450" spc="-5">
                <a:latin typeface="Times New Roman"/>
                <a:cs typeface="Times New Roman"/>
              </a:rPr>
              <a:t>on </a:t>
            </a:r>
            <a:r>
              <a:rPr dirty="0" sz="1450" spc="-10">
                <a:latin typeface="Times New Roman"/>
                <a:cs typeface="Times New Roman"/>
              </a:rPr>
              <a:t>the road. The driver cried aloud and filled  the mountains with the cracking </a:t>
            </a:r>
            <a:r>
              <a:rPr dirty="0" sz="1450" spc="-5">
                <a:latin typeface="Times New Roman"/>
                <a:cs typeface="Times New Roman"/>
              </a:rPr>
              <a:t>of </a:t>
            </a:r>
            <a:r>
              <a:rPr dirty="0" sz="1450" spc="-10">
                <a:latin typeface="Times New Roman"/>
                <a:cs typeface="Times New Roman"/>
              </a:rPr>
              <a:t>his whip. He never seemed to </a:t>
            </a:r>
            <a:r>
              <a:rPr dirty="0" sz="1450" spc="-5">
                <a:latin typeface="Times New Roman"/>
                <a:cs typeface="Times New Roman"/>
              </a:rPr>
              <a:t>go </a:t>
            </a:r>
            <a:r>
              <a:rPr dirty="0" sz="1450" spc="-10">
                <a:latin typeface="Times New Roman"/>
                <a:cs typeface="Times New Roman"/>
              </a:rPr>
              <a:t>faster  than </a:t>
            </a:r>
            <a:r>
              <a:rPr dirty="0" sz="1450" spc="-5">
                <a:latin typeface="Times New Roman"/>
                <a:cs typeface="Times New Roman"/>
              </a:rPr>
              <a:t>a </a:t>
            </a:r>
            <a:r>
              <a:rPr dirty="0" sz="1450" spc="-10">
                <a:latin typeface="Times New Roman"/>
                <a:cs typeface="Times New Roman"/>
              </a:rPr>
              <a:t>walk, yet it was impossible to overtake him; and at length, at the comer  </a:t>
            </a:r>
            <a:r>
              <a:rPr dirty="0" sz="1450" spc="-5">
                <a:latin typeface="Times New Roman"/>
                <a:cs typeface="Times New Roman"/>
              </a:rPr>
              <a:t>of a </a:t>
            </a:r>
            <a:r>
              <a:rPr dirty="0" sz="1450" spc="-10">
                <a:latin typeface="Times New Roman"/>
                <a:cs typeface="Times New Roman"/>
              </a:rPr>
              <a:t>hill, the whole equipage disappeared bodily into the night. At the time,  people said it was the devil </a:t>
            </a:r>
            <a:r>
              <a:rPr dirty="0" sz="1450" spc="-5" i="1">
                <a:latin typeface="Times New Roman"/>
                <a:cs typeface="Times New Roman"/>
              </a:rPr>
              <a:t>qui </a:t>
            </a:r>
            <a:r>
              <a:rPr dirty="0" sz="1450" spc="-10" i="1">
                <a:latin typeface="Times New Roman"/>
                <a:cs typeface="Times New Roman"/>
              </a:rPr>
              <a:t>s’amusait </a:t>
            </a:r>
            <a:r>
              <a:rPr dirty="0" sz="1450" spc="-5" i="1">
                <a:latin typeface="Times New Roman"/>
                <a:cs typeface="Times New Roman"/>
              </a:rPr>
              <a:t>à </a:t>
            </a:r>
            <a:r>
              <a:rPr dirty="0" sz="1450" spc="-20" i="1">
                <a:latin typeface="Times New Roman"/>
                <a:cs typeface="Times New Roman"/>
              </a:rPr>
              <a:t>faire</a:t>
            </a:r>
            <a:r>
              <a:rPr dirty="0" sz="1450" spc="35" i="1">
                <a:latin typeface="Times New Roman"/>
                <a:cs typeface="Times New Roman"/>
              </a:rPr>
              <a:t> </a:t>
            </a:r>
            <a:r>
              <a:rPr dirty="0" sz="1450" spc="-10" i="1">
                <a:latin typeface="Times New Roman"/>
                <a:cs typeface="Times New Roman"/>
              </a:rPr>
              <a:t>ca</a:t>
            </a:r>
            <a:r>
              <a:rPr dirty="0" sz="1450" spc="-10">
                <a:latin typeface="Times New Roman"/>
                <a:cs typeface="Times New Roman"/>
              </a:rPr>
              <a:t>.</a:t>
            </a:r>
            <a:endParaRPr sz="1450">
              <a:latin typeface="Times New Roman"/>
              <a:cs typeface="Times New Roman"/>
            </a:endParaRPr>
          </a:p>
          <a:p>
            <a:pPr algn="just" marL="12700">
              <a:lnSpc>
                <a:spcPct val="100000"/>
              </a:lnSpc>
              <a:spcBef>
                <a:spcPts val="785"/>
              </a:spcBef>
            </a:pPr>
            <a:r>
              <a:rPr dirty="0" sz="1450" spc="-5">
                <a:latin typeface="Times New Roman"/>
                <a:cs typeface="Times New Roman"/>
              </a:rPr>
              <a:t>I </a:t>
            </a:r>
            <a:r>
              <a:rPr dirty="0" sz="1450" spc="-10">
                <a:latin typeface="Times New Roman"/>
                <a:cs typeface="Times New Roman"/>
              </a:rPr>
              <a:t>suggested there was nothing more </a:t>
            </a:r>
            <a:r>
              <a:rPr dirty="0" sz="1450" spc="-20">
                <a:latin typeface="Times New Roman"/>
                <a:cs typeface="Times New Roman"/>
              </a:rPr>
              <a:t>likely,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must have some</a:t>
            </a:r>
            <a:r>
              <a:rPr dirty="0" sz="1450" spc="100">
                <a:latin typeface="Times New Roman"/>
                <a:cs typeface="Times New Roman"/>
              </a:rPr>
              <a:t> </a:t>
            </a:r>
            <a:r>
              <a:rPr dirty="0" sz="1450" spc="-10">
                <a:latin typeface="Times New Roman"/>
                <a:cs typeface="Times New Roman"/>
              </a:rPr>
              <a:t>amusement.</a:t>
            </a:r>
            <a:endParaRPr sz="1450">
              <a:latin typeface="Times New Roman"/>
              <a:cs typeface="Times New Roman"/>
            </a:endParaRPr>
          </a:p>
          <a:p>
            <a:pPr marL="12700" marR="8890">
              <a:lnSpc>
                <a:spcPts val="1730"/>
              </a:lnSpc>
              <a:spcBef>
                <a:spcPts val="919"/>
              </a:spcBef>
            </a:pPr>
            <a:r>
              <a:rPr dirty="0" sz="1450" spc="-10">
                <a:latin typeface="Times New Roman"/>
                <a:cs typeface="Times New Roman"/>
              </a:rPr>
              <a:t>The foreman said it was </a:t>
            </a:r>
            <a:r>
              <a:rPr dirty="0" sz="1450" spc="-5">
                <a:latin typeface="Times New Roman"/>
                <a:cs typeface="Times New Roman"/>
              </a:rPr>
              <a:t>odd, but </a:t>
            </a:r>
            <a:r>
              <a:rPr dirty="0" sz="1450" spc="-10">
                <a:latin typeface="Times New Roman"/>
                <a:cs typeface="Times New Roman"/>
              </a:rPr>
              <a:t>there was less </a:t>
            </a:r>
            <a:r>
              <a:rPr dirty="0" sz="1450" spc="-5">
                <a:latin typeface="Times New Roman"/>
                <a:cs typeface="Times New Roman"/>
              </a:rPr>
              <a:t>of </a:t>
            </a:r>
            <a:r>
              <a:rPr dirty="0" sz="1450" spc="-10">
                <a:latin typeface="Times New Roman"/>
                <a:cs typeface="Times New Roman"/>
              </a:rPr>
              <a:t>that sort </a:t>
            </a:r>
            <a:r>
              <a:rPr dirty="0" sz="1450" spc="-5">
                <a:latin typeface="Times New Roman"/>
                <a:cs typeface="Times New Roman"/>
              </a:rPr>
              <a:t>of </a:t>
            </a:r>
            <a:r>
              <a:rPr dirty="0" sz="1450" spc="-10">
                <a:latin typeface="Times New Roman"/>
                <a:cs typeface="Times New Roman"/>
              </a:rPr>
              <a:t>thing than  </a:t>
            </a:r>
            <a:r>
              <a:rPr dirty="0" sz="1450" spc="-20">
                <a:latin typeface="Times New Roman"/>
                <a:cs typeface="Times New Roman"/>
              </a:rPr>
              <a:t>formerly. </a:t>
            </a:r>
            <a:r>
              <a:rPr dirty="0" sz="1450" spc="-10">
                <a:latin typeface="Times New Roman"/>
                <a:cs typeface="Times New Roman"/>
              </a:rPr>
              <a:t>‘</a:t>
            </a:r>
            <a:r>
              <a:rPr dirty="0" sz="1450" spc="-10" i="1">
                <a:latin typeface="Times New Roman"/>
                <a:cs typeface="Times New Roman"/>
              </a:rPr>
              <a:t>C’est difficile</a:t>
            </a:r>
            <a:r>
              <a:rPr dirty="0" sz="1450" spc="-10">
                <a:latin typeface="Times New Roman"/>
                <a:cs typeface="Times New Roman"/>
              </a:rPr>
              <a:t>,’ </a:t>
            </a:r>
            <a:r>
              <a:rPr dirty="0" sz="1450" spc="-5">
                <a:latin typeface="Times New Roman"/>
                <a:cs typeface="Times New Roman"/>
              </a:rPr>
              <a:t>he </a:t>
            </a:r>
            <a:r>
              <a:rPr dirty="0" sz="1450" spc="-10">
                <a:latin typeface="Times New Roman"/>
                <a:cs typeface="Times New Roman"/>
              </a:rPr>
              <a:t>added, ‘</a:t>
            </a:r>
            <a:r>
              <a:rPr dirty="0" sz="1450" spc="-10" i="1">
                <a:latin typeface="Times New Roman"/>
                <a:cs typeface="Times New Roman"/>
              </a:rPr>
              <a:t>à</a:t>
            </a:r>
            <a:r>
              <a:rPr dirty="0" sz="1450" spc="-55" i="1">
                <a:latin typeface="Times New Roman"/>
                <a:cs typeface="Times New Roman"/>
              </a:rPr>
              <a:t> </a:t>
            </a:r>
            <a:r>
              <a:rPr dirty="0" sz="1450" spc="-10" i="1">
                <a:latin typeface="Times New Roman"/>
                <a:cs typeface="Times New Roman"/>
              </a:rPr>
              <a:t>expliquer</a:t>
            </a:r>
            <a:r>
              <a:rPr dirty="0" sz="1450" spc="-10">
                <a:latin typeface="Times New Roman"/>
                <a:cs typeface="Times New Roman"/>
              </a:rPr>
              <a:t>.’</a:t>
            </a:r>
            <a:endParaRPr sz="1450">
              <a:latin typeface="Times New Roman"/>
              <a:cs typeface="Times New Roman"/>
            </a:endParaRPr>
          </a:p>
          <a:p>
            <a:pPr marL="12700" marR="5715">
              <a:lnSpc>
                <a:spcPts val="1730"/>
              </a:lnSpc>
              <a:spcBef>
                <a:spcPts val="860"/>
              </a:spcBef>
            </a:pPr>
            <a:r>
              <a:rPr dirty="0" sz="1450" spc="-10">
                <a:latin typeface="Times New Roman"/>
                <a:cs typeface="Times New Roman"/>
              </a:rPr>
              <a:t>When we were well </a:t>
            </a:r>
            <a:r>
              <a:rPr dirty="0" sz="1450" spc="-5">
                <a:latin typeface="Times New Roman"/>
                <a:cs typeface="Times New Roman"/>
              </a:rPr>
              <a:t>up on </a:t>
            </a:r>
            <a:r>
              <a:rPr dirty="0" sz="1450" spc="-10">
                <a:latin typeface="Times New Roman"/>
                <a:cs typeface="Times New Roman"/>
              </a:rPr>
              <a:t>the moors and the </a:t>
            </a:r>
            <a:r>
              <a:rPr dirty="0" sz="1450" spc="-10" i="1">
                <a:latin typeface="Times New Roman"/>
                <a:cs typeface="Times New Roman"/>
              </a:rPr>
              <a:t>Conductor </a:t>
            </a:r>
            <a:r>
              <a:rPr dirty="0" sz="1450" spc="-10">
                <a:latin typeface="Times New Roman"/>
                <a:cs typeface="Times New Roman"/>
              </a:rPr>
              <a:t>was trying some road-  metal with the</a:t>
            </a:r>
            <a:r>
              <a:rPr dirty="0" sz="1450">
                <a:latin typeface="Times New Roman"/>
                <a:cs typeface="Times New Roman"/>
              </a:rPr>
              <a:t> </a:t>
            </a:r>
            <a:r>
              <a:rPr dirty="0" sz="1450" spc="-10">
                <a:latin typeface="Times New Roman"/>
                <a:cs typeface="Times New Roman"/>
              </a:rPr>
              <a:t>gauge—</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‘Hark!’ said the foreman, ‘do </a:t>
            </a:r>
            <a:r>
              <a:rPr dirty="0" sz="1450" spc="-5">
                <a:latin typeface="Times New Roman"/>
                <a:cs typeface="Times New Roman"/>
              </a:rPr>
              <a:t>you </a:t>
            </a:r>
            <a:r>
              <a:rPr dirty="0" sz="1450" spc="-10">
                <a:latin typeface="Times New Roman"/>
                <a:cs typeface="Times New Roman"/>
              </a:rPr>
              <a:t>hear</a:t>
            </a:r>
            <a:r>
              <a:rPr dirty="0" sz="1450" spc="-85">
                <a:latin typeface="Times New Roman"/>
                <a:cs typeface="Times New Roman"/>
              </a:rPr>
              <a:t> </a:t>
            </a:r>
            <a:r>
              <a:rPr dirty="0" sz="1450" spc="-10">
                <a:latin typeface="Times New Roman"/>
                <a:cs typeface="Times New Roman"/>
              </a:rPr>
              <a:t>nothing?’</a:t>
            </a:r>
            <a:endParaRPr sz="1450">
              <a:latin typeface="Times New Roman"/>
              <a:cs typeface="Times New Roman"/>
            </a:endParaRPr>
          </a:p>
          <a:p>
            <a:pPr marL="12700" marR="9525">
              <a:lnSpc>
                <a:spcPts val="1730"/>
              </a:lnSpc>
              <a:spcBef>
                <a:spcPts val="919"/>
              </a:spcBef>
            </a:pPr>
            <a:r>
              <a:rPr dirty="0" sz="1450" spc="-70">
                <a:latin typeface="Times New Roman"/>
                <a:cs typeface="Times New Roman"/>
              </a:rPr>
              <a:t>We </a:t>
            </a:r>
            <a:r>
              <a:rPr dirty="0" sz="1450" spc="-10">
                <a:latin typeface="Times New Roman"/>
                <a:cs typeface="Times New Roman"/>
              </a:rPr>
              <a:t>listened, and the wind, which was blowing chilly </a:t>
            </a:r>
            <a:r>
              <a:rPr dirty="0" sz="1450" spc="-5">
                <a:latin typeface="Times New Roman"/>
                <a:cs typeface="Times New Roman"/>
              </a:rPr>
              <a:t>out of </a:t>
            </a:r>
            <a:r>
              <a:rPr dirty="0" sz="1450" spc="-10">
                <a:latin typeface="Times New Roman"/>
                <a:cs typeface="Times New Roman"/>
              </a:rPr>
              <a:t>the east, </a:t>
            </a:r>
            <a:r>
              <a:rPr dirty="0" sz="1450" spc="-5">
                <a:latin typeface="Times New Roman"/>
                <a:cs typeface="Times New Roman"/>
              </a:rPr>
              <a:t>brought a  </a:t>
            </a:r>
            <a:r>
              <a:rPr dirty="0" sz="1450" spc="-10">
                <a:latin typeface="Times New Roman"/>
                <a:cs typeface="Times New Roman"/>
              </a:rPr>
              <a:t>faint, tangled jangling to </a:t>
            </a:r>
            <a:r>
              <a:rPr dirty="0" sz="1450" spc="-5">
                <a:latin typeface="Times New Roman"/>
                <a:cs typeface="Times New Roman"/>
              </a:rPr>
              <a:t>our</a:t>
            </a:r>
            <a:r>
              <a:rPr dirty="0" sz="1450" spc="1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‘It is the flocks </a:t>
            </a:r>
            <a:r>
              <a:rPr dirty="0" sz="1450" spc="-5">
                <a:latin typeface="Times New Roman"/>
                <a:cs typeface="Times New Roman"/>
              </a:rPr>
              <a:t>of </a:t>
            </a:r>
            <a:r>
              <a:rPr dirty="0" sz="1450" spc="-20">
                <a:latin typeface="Times New Roman"/>
                <a:cs typeface="Times New Roman"/>
              </a:rPr>
              <a:t>Vivarais,’ </a:t>
            </a:r>
            <a:r>
              <a:rPr dirty="0" sz="1450" spc="-10">
                <a:latin typeface="Times New Roman"/>
                <a:cs typeface="Times New Roman"/>
              </a:rPr>
              <a:t>said</a:t>
            </a:r>
            <a:r>
              <a:rPr dirty="0" sz="1450" spc="-7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For every </a:t>
            </a:r>
            <a:r>
              <a:rPr dirty="0" sz="1450" spc="-20">
                <a:latin typeface="Times New Roman"/>
                <a:cs typeface="Times New Roman"/>
              </a:rPr>
              <a:t>summer, </a:t>
            </a:r>
            <a:r>
              <a:rPr dirty="0" sz="1450" spc="-10">
                <a:latin typeface="Times New Roman"/>
                <a:cs typeface="Times New Roman"/>
              </a:rPr>
              <a:t>the flocks </a:t>
            </a:r>
            <a:r>
              <a:rPr dirty="0" sz="1450" spc="-5">
                <a:latin typeface="Times New Roman"/>
                <a:cs typeface="Times New Roman"/>
              </a:rPr>
              <a:t>out of </a:t>
            </a:r>
            <a:r>
              <a:rPr dirty="0" sz="1450" spc="-10">
                <a:latin typeface="Times New Roman"/>
                <a:cs typeface="Times New Roman"/>
              </a:rPr>
              <a:t>all Ardèche are </a:t>
            </a:r>
            <a:r>
              <a:rPr dirty="0" sz="1450" spc="-5">
                <a:latin typeface="Times New Roman"/>
                <a:cs typeface="Times New Roman"/>
              </a:rPr>
              <a:t>brought up </a:t>
            </a:r>
            <a:r>
              <a:rPr dirty="0" sz="1450" spc="-10">
                <a:latin typeface="Times New Roman"/>
                <a:cs typeface="Times New Roman"/>
              </a:rPr>
              <a:t>to pasture </a:t>
            </a:r>
            <a:r>
              <a:rPr dirty="0" sz="1450" spc="-5">
                <a:latin typeface="Times New Roman"/>
                <a:cs typeface="Times New Roman"/>
              </a:rPr>
              <a:t>on  </a:t>
            </a:r>
            <a:r>
              <a:rPr dirty="0" sz="1450" spc="-10">
                <a:latin typeface="Times New Roman"/>
                <a:cs typeface="Times New Roman"/>
              </a:rPr>
              <a:t>these grassy</a:t>
            </a:r>
            <a:r>
              <a:rPr dirty="0" sz="1450" spc="-5">
                <a:latin typeface="Times New Roman"/>
                <a:cs typeface="Times New Roman"/>
              </a:rPr>
              <a:t> </a:t>
            </a:r>
            <a:r>
              <a:rPr dirty="0" sz="1450" spc="-10">
                <a:latin typeface="Times New Roman"/>
                <a:cs typeface="Times New Roman"/>
              </a:rPr>
              <a:t>plateaux.</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Here and there </a:t>
            </a:r>
            <a:r>
              <a:rPr dirty="0" sz="1450" spc="-5">
                <a:latin typeface="Times New Roman"/>
                <a:cs typeface="Times New Roman"/>
              </a:rPr>
              <a:t>a </a:t>
            </a:r>
            <a:r>
              <a:rPr dirty="0" sz="1450" spc="-10">
                <a:latin typeface="Times New Roman"/>
                <a:cs typeface="Times New Roman"/>
              </a:rPr>
              <a:t>little private flock was being tended </a:t>
            </a:r>
            <a:r>
              <a:rPr dirty="0" sz="1450" spc="-5">
                <a:latin typeface="Times New Roman"/>
                <a:cs typeface="Times New Roman"/>
              </a:rPr>
              <a:t>by a </a:t>
            </a:r>
            <a:r>
              <a:rPr dirty="0" sz="1450" spc="-10">
                <a:latin typeface="Times New Roman"/>
                <a:cs typeface="Times New Roman"/>
              </a:rPr>
              <a:t>girl, </a:t>
            </a:r>
            <a:r>
              <a:rPr dirty="0" sz="1450" spc="-5">
                <a:latin typeface="Times New Roman"/>
                <a:cs typeface="Times New Roman"/>
              </a:rPr>
              <a:t>one </a:t>
            </a:r>
            <a:r>
              <a:rPr dirty="0" sz="1450" spc="-10">
                <a:latin typeface="Times New Roman"/>
                <a:cs typeface="Times New Roman"/>
              </a:rPr>
              <a:t>spinning  with </a:t>
            </a:r>
            <a:r>
              <a:rPr dirty="0" sz="1450" spc="-5">
                <a:latin typeface="Times New Roman"/>
                <a:cs typeface="Times New Roman"/>
              </a:rPr>
              <a:t>a </a:t>
            </a:r>
            <a:r>
              <a:rPr dirty="0" sz="1450" spc="-15">
                <a:latin typeface="Times New Roman"/>
                <a:cs typeface="Times New Roman"/>
              </a:rPr>
              <a:t>distaff, </a:t>
            </a:r>
            <a:r>
              <a:rPr dirty="0" sz="1450" spc="-10">
                <a:latin typeface="Times New Roman"/>
                <a:cs typeface="Times New Roman"/>
              </a:rPr>
              <a:t>another seated </a:t>
            </a:r>
            <a:r>
              <a:rPr dirty="0" sz="1450" spc="-5">
                <a:latin typeface="Times New Roman"/>
                <a:cs typeface="Times New Roman"/>
              </a:rPr>
              <a:t>on a </a:t>
            </a:r>
            <a:r>
              <a:rPr dirty="0" sz="1450" spc="-10">
                <a:latin typeface="Times New Roman"/>
                <a:cs typeface="Times New Roman"/>
              </a:rPr>
              <a:t>wall and intently making lace. This last,  when we addressed </a:t>
            </a:r>
            <a:r>
              <a:rPr dirty="0" sz="1450" spc="-20">
                <a:latin typeface="Times New Roman"/>
                <a:cs typeface="Times New Roman"/>
              </a:rPr>
              <a:t>her, </a:t>
            </a:r>
            <a:r>
              <a:rPr dirty="0" sz="1450" spc="-10">
                <a:latin typeface="Times New Roman"/>
                <a:cs typeface="Times New Roman"/>
              </a:rPr>
              <a:t>leaped </a:t>
            </a:r>
            <a:r>
              <a:rPr dirty="0" sz="1450" spc="-5">
                <a:latin typeface="Times New Roman"/>
                <a:cs typeface="Times New Roman"/>
              </a:rPr>
              <a:t>up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panic and </a:t>
            </a:r>
            <a:r>
              <a:rPr dirty="0" sz="1450" spc="-5">
                <a:latin typeface="Times New Roman"/>
                <a:cs typeface="Times New Roman"/>
              </a:rPr>
              <a:t>put out </a:t>
            </a:r>
            <a:r>
              <a:rPr dirty="0" sz="1450" spc="-10">
                <a:latin typeface="Times New Roman"/>
                <a:cs typeface="Times New Roman"/>
              </a:rPr>
              <a:t>her arms, like </a:t>
            </a:r>
            <a:r>
              <a:rPr dirty="0" sz="1450" spc="-5">
                <a:latin typeface="Times New Roman"/>
                <a:cs typeface="Times New Roman"/>
              </a:rPr>
              <a:t>a  </a:t>
            </a:r>
            <a:r>
              <a:rPr dirty="0" sz="1450" spc="-10">
                <a:latin typeface="Times New Roman"/>
                <a:cs typeface="Times New Roman"/>
              </a:rPr>
              <a:t>person swimming, to keep </a:t>
            </a:r>
            <a:r>
              <a:rPr dirty="0" sz="1450" spc="-5">
                <a:latin typeface="Times New Roman"/>
                <a:cs typeface="Times New Roman"/>
              </a:rPr>
              <a:t>us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distance, and it was some seconds before we  could persuade her </a:t>
            </a:r>
            <a:r>
              <a:rPr dirty="0" sz="1450" spc="-5">
                <a:latin typeface="Times New Roman"/>
                <a:cs typeface="Times New Roman"/>
              </a:rPr>
              <a:t>of </a:t>
            </a:r>
            <a:r>
              <a:rPr dirty="0" sz="1450" spc="-10">
                <a:latin typeface="Times New Roman"/>
                <a:cs typeface="Times New Roman"/>
              </a:rPr>
              <a:t>the honesty </a:t>
            </a:r>
            <a:r>
              <a:rPr dirty="0" sz="1450" spc="-5">
                <a:latin typeface="Times New Roman"/>
                <a:cs typeface="Times New Roman"/>
              </a:rPr>
              <a:t>of our</a:t>
            </a:r>
            <a:r>
              <a:rPr dirty="0" sz="1450" spc="25">
                <a:latin typeface="Times New Roman"/>
                <a:cs typeface="Times New Roman"/>
              </a:rPr>
              <a:t> </a:t>
            </a:r>
            <a:r>
              <a:rPr dirty="0" sz="1450" spc="-10">
                <a:latin typeface="Times New Roman"/>
                <a:cs typeface="Times New Roman"/>
              </a:rPr>
              <a:t>intentions.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The </a:t>
            </a:r>
            <a:r>
              <a:rPr dirty="0" sz="1450" spc="-10" i="1">
                <a:latin typeface="Times New Roman"/>
                <a:cs typeface="Times New Roman"/>
              </a:rPr>
              <a:t>Conductor </a:t>
            </a:r>
            <a:r>
              <a:rPr dirty="0" sz="1450" spc="-10">
                <a:latin typeface="Times New Roman"/>
                <a:cs typeface="Times New Roman"/>
              </a:rPr>
              <a:t>told me </a:t>
            </a:r>
            <a:r>
              <a:rPr dirty="0" sz="1450" spc="-5">
                <a:latin typeface="Times New Roman"/>
                <a:cs typeface="Times New Roman"/>
              </a:rPr>
              <a:t>of </a:t>
            </a:r>
            <a:r>
              <a:rPr dirty="0" sz="1450" spc="-10">
                <a:latin typeface="Times New Roman"/>
                <a:cs typeface="Times New Roman"/>
              </a:rPr>
              <a:t>another herdswoman from whom </a:t>
            </a:r>
            <a:r>
              <a:rPr dirty="0" sz="1450" spc="-5">
                <a:latin typeface="Times New Roman"/>
                <a:cs typeface="Times New Roman"/>
              </a:rPr>
              <a:t>he </a:t>
            </a:r>
            <a:r>
              <a:rPr dirty="0" sz="1450" spc="-10">
                <a:latin typeface="Times New Roman"/>
                <a:cs typeface="Times New Roman"/>
              </a:rPr>
              <a:t>had once asked  his road while </a:t>
            </a:r>
            <a:r>
              <a:rPr dirty="0" sz="1450" spc="-5">
                <a:latin typeface="Times New Roman"/>
                <a:cs typeface="Times New Roman"/>
              </a:rPr>
              <a:t>he </a:t>
            </a:r>
            <a:r>
              <a:rPr dirty="0" sz="1450" spc="-10">
                <a:latin typeface="Times New Roman"/>
                <a:cs typeface="Times New Roman"/>
              </a:rPr>
              <a:t>was yet new to the </a:t>
            </a:r>
            <a:r>
              <a:rPr dirty="0" sz="1450" spc="-20">
                <a:latin typeface="Times New Roman"/>
                <a:cs typeface="Times New Roman"/>
              </a:rPr>
              <a:t>country, </a:t>
            </a:r>
            <a:r>
              <a:rPr dirty="0" sz="1450" spc="-10">
                <a:latin typeface="Times New Roman"/>
                <a:cs typeface="Times New Roman"/>
              </a:rPr>
              <a:t>and who fled from him, driving  her beasts before </a:t>
            </a:r>
            <a:r>
              <a:rPr dirty="0" sz="1450" spc="-20">
                <a:latin typeface="Times New Roman"/>
                <a:cs typeface="Times New Roman"/>
              </a:rPr>
              <a:t>her, </a:t>
            </a:r>
            <a:r>
              <a:rPr dirty="0" sz="1450" spc="-10">
                <a:latin typeface="Times New Roman"/>
                <a:cs typeface="Times New Roman"/>
              </a:rPr>
              <a:t>until </a:t>
            </a:r>
            <a:r>
              <a:rPr dirty="0" sz="1450" spc="-5">
                <a:latin typeface="Times New Roman"/>
                <a:cs typeface="Times New Roman"/>
              </a:rPr>
              <a:t>he </a:t>
            </a:r>
            <a:r>
              <a:rPr dirty="0" sz="1450" spc="-10">
                <a:latin typeface="Times New Roman"/>
                <a:cs typeface="Times New Roman"/>
              </a:rPr>
              <a:t>had given </a:t>
            </a:r>
            <a:r>
              <a:rPr dirty="0" sz="1450" spc="-5">
                <a:latin typeface="Times New Roman"/>
                <a:cs typeface="Times New Roman"/>
              </a:rPr>
              <a:t>up </a:t>
            </a:r>
            <a:r>
              <a:rPr dirty="0" sz="1450" spc="-10">
                <a:latin typeface="Times New Roman"/>
                <a:cs typeface="Times New Roman"/>
              </a:rPr>
              <a:t>the information in </a:t>
            </a:r>
            <a:r>
              <a:rPr dirty="0" sz="1450" spc="-20">
                <a:latin typeface="Times New Roman"/>
                <a:cs typeface="Times New Roman"/>
              </a:rPr>
              <a:t>despair.</a:t>
            </a:r>
            <a:r>
              <a:rPr dirty="0" sz="1450" spc="320">
                <a:latin typeface="Times New Roman"/>
                <a:cs typeface="Times New Roman"/>
              </a:rPr>
              <a:t> </a:t>
            </a:r>
            <a:r>
              <a:rPr dirty="0" sz="1450" spc="-10">
                <a:latin typeface="Times New Roman"/>
                <a:cs typeface="Times New Roman"/>
              </a:rPr>
              <a:t>A tale  </a:t>
            </a:r>
            <a:r>
              <a:rPr dirty="0" sz="1450" spc="-5">
                <a:latin typeface="Times New Roman"/>
                <a:cs typeface="Times New Roman"/>
              </a:rPr>
              <a:t>of </a:t>
            </a:r>
            <a:r>
              <a:rPr dirty="0" sz="1450" spc="-10">
                <a:latin typeface="Times New Roman"/>
                <a:cs typeface="Times New Roman"/>
              </a:rPr>
              <a:t>old lawlessness may yet </a:t>
            </a:r>
            <a:r>
              <a:rPr dirty="0" sz="1450" spc="-5">
                <a:latin typeface="Times New Roman"/>
                <a:cs typeface="Times New Roman"/>
              </a:rPr>
              <a:t>be </a:t>
            </a:r>
            <a:r>
              <a:rPr dirty="0" sz="1450" spc="-10">
                <a:latin typeface="Times New Roman"/>
                <a:cs typeface="Times New Roman"/>
              </a:rPr>
              <a:t>read in these uncouth</a:t>
            </a:r>
            <a:r>
              <a:rPr dirty="0" sz="1450" spc="40">
                <a:latin typeface="Times New Roman"/>
                <a:cs typeface="Times New Roman"/>
              </a:rPr>
              <a:t> </a:t>
            </a:r>
            <a:r>
              <a:rPr dirty="0" sz="1450" spc="-10">
                <a:latin typeface="Times New Roman"/>
                <a:cs typeface="Times New Roman"/>
              </a:rPr>
              <a:t>timidities.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winter in these uplands is </a:t>
            </a:r>
            <a:r>
              <a:rPr dirty="0" sz="1450" spc="-5">
                <a:latin typeface="Times New Roman"/>
                <a:cs typeface="Times New Roman"/>
              </a:rPr>
              <a:t>a </a:t>
            </a:r>
            <a:r>
              <a:rPr dirty="0" sz="1450" spc="-10">
                <a:latin typeface="Times New Roman"/>
                <a:cs typeface="Times New Roman"/>
              </a:rPr>
              <a:t>dangerous and melancholy time. Houses are  snowed </a:t>
            </a:r>
            <a:r>
              <a:rPr dirty="0" sz="1450" spc="-5">
                <a:latin typeface="Times New Roman"/>
                <a:cs typeface="Times New Roman"/>
              </a:rPr>
              <a:t>up, </a:t>
            </a:r>
            <a:r>
              <a:rPr dirty="0" sz="1450" spc="-10">
                <a:latin typeface="Times New Roman"/>
                <a:cs typeface="Times New Roman"/>
              </a:rPr>
              <a:t>and way-farers lost in </a:t>
            </a:r>
            <a:r>
              <a:rPr dirty="0" sz="1450" spc="-5">
                <a:latin typeface="Times New Roman"/>
                <a:cs typeface="Times New Roman"/>
              </a:rPr>
              <a:t>a </a:t>
            </a:r>
            <a:r>
              <a:rPr dirty="0" sz="1450" spc="-10">
                <a:latin typeface="Times New Roman"/>
                <a:cs typeface="Times New Roman"/>
              </a:rPr>
              <a:t>flurry within hail </a:t>
            </a:r>
            <a:r>
              <a:rPr dirty="0" sz="1450" spc="-5">
                <a:latin typeface="Times New Roman"/>
                <a:cs typeface="Times New Roman"/>
              </a:rPr>
              <a:t>of </a:t>
            </a:r>
            <a:r>
              <a:rPr dirty="0" sz="1450" spc="-10">
                <a:latin typeface="Times New Roman"/>
                <a:cs typeface="Times New Roman"/>
              </a:rPr>
              <a:t>their own fireside.  No man ventures abroad without meat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wine, which </a:t>
            </a:r>
            <a:r>
              <a:rPr dirty="0" sz="1450" spc="-5">
                <a:latin typeface="Times New Roman"/>
                <a:cs typeface="Times New Roman"/>
              </a:rPr>
              <a:t>he  </a:t>
            </a:r>
            <a:r>
              <a:rPr dirty="0" sz="1450" spc="-10">
                <a:latin typeface="Times New Roman"/>
                <a:cs typeface="Times New Roman"/>
              </a:rPr>
              <a:t>replenishes at every wine-shop; and even thus equipped </a:t>
            </a:r>
            <a:r>
              <a:rPr dirty="0" sz="1450" spc="-5">
                <a:latin typeface="Times New Roman"/>
                <a:cs typeface="Times New Roman"/>
              </a:rPr>
              <a:t>he </a:t>
            </a:r>
            <a:r>
              <a:rPr dirty="0" sz="1450" spc="-10">
                <a:latin typeface="Times New Roman"/>
                <a:cs typeface="Times New Roman"/>
              </a:rPr>
              <a:t>takes the road with  </a:t>
            </a:r>
            <a:r>
              <a:rPr dirty="0" sz="1450" spc="-20">
                <a:latin typeface="Times New Roman"/>
                <a:cs typeface="Times New Roman"/>
              </a:rPr>
              <a:t>terror.</a:t>
            </a:r>
            <a:r>
              <a:rPr dirty="0" sz="1450" spc="320">
                <a:latin typeface="Times New Roman"/>
                <a:cs typeface="Times New Roman"/>
              </a:rPr>
              <a:t> </a:t>
            </a:r>
            <a:r>
              <a:rPr dirty="0" sz="1450" spc="-10">
                <a:latin typeface="Times New Roman"/>
                <a:cs typeface="Times New Roman"/>
              </a:rPr>
              <a:t>All day the family sits about the fire in </a:t>
            </a:r>
            <a:r>
              <a:rPr dirty="0" sz="1450" spc="-5">
                <a:latin typeface="Times New Roman"/>
                <a:cs typeface="Times New Roman"/>
              </a:rPr>
              <a:t>a foul </a:t>
            </a:r>
            <a:r>
              <a:rPr dirty="0" sz="1450" spc="-10">
                <a:latin typeface="Times New Roman"/>
                <a:cs typeface="Times New Roman"/>
              </a:rPr>
              <a:t>and airless hovel, and  equally without work </a:t>
            </a:r>
            <a:r>
              <a:rPr dirty="0" sz="1450" spc="-5">
                <a:latin typeface="Times New Roman"/>
                <a:cs typeface="Times New Roman"/>
              </a:rPr>
              <a:t>or </a:t>
            </a:r>
            <a:r>
              <a:rPr dirty="0" sz="1450" spc="-10">
                <a:latin typeface="Times New Roman"/>
                <a:cs typeface="Times New Roman"/>
              </a:rPr>
              <a:t>diversion. The father may carve </a:t>
            </a:r>
            <a:r>
              <a:rPr dirty="0" sz="1450" spc="-5">
                <a:latin typeface="Times New Roman"/>
                <a:cs typeface="Times New Roman"/>
              </a:rPr>
              <a:t>a </a:t>
            </a:r>
            <a:r>
              <a:rPr dirty="0" sz="1450" spc="-10">
                <a:latin typeface="Times New Roman"/>
                <a:cs typeface="Times New Roman"/>
              </a:rPr>
              <a:t>rude piece </a:t>
            </a:r>
            <a:r>
              <a:rPr dirty="0" sz="1450" spc="-5">
                <a:latin typeface="Times New Roman"/>
                <a:cs typeface="Times New Roman"/>
              </a:rPr>
              <a:t>of  </a:t>
            </a:r>
            <a:r>
              <a:rPr dirty="0" sz="1450" spc="-10">
                <a:latin typeface="Times New Roman"/>
                <a:cs typeface="Times New Roman"/>
              </a:rPr>
              <a:t>furniture, </a:t>
            </a:r>
            <a:r>
              <a:rPr dirty="0" sz="1450" spc="-5">
                <a:latin typeface="Times New Roman"/>
                <a:cs typeface="Times New Roman"/>
              </a:rPr>
              <a:t>but </a:t>
            </a:r>
            <a:r>
              <a:rPr dirty="0" sz="1450" spc="-10">
                <a:latin typeface="Times New Roman"/>
                <a:cs typeface="Times New Roman"/>
              </a:rPr>
              <a:t>that is all that will </a:t>
            </a:r>
            <a:r>
              <a:rPr dirty="0" sz="1450" spc="-5">
                <a:latin typeface="Times New Roman"/>
                <a:cs typeface="Times New Roman"/>
              </a:rPr>
              <a:t>be done </a:t>
            </a:r>
            <a:r>
              <a:rPr dirty="0" sz="1450" spc="-10">
                <a:latin typeface="Times New Roman"/>
                <a:cs typeface="Times New Roman"/>
              </a:rPr>
              <a:t>until the spring sets in again, and  along with it the labours </a:t>
            </a:r>
            <a:r>
              <a:rPr dirty="0" sz="1450" spc="-5">
                <a:latin typeface="Times New Roman"/>
                <a:cs typeface="Times New Roman"/>
              </a:rPr>
              <a:t>of </a:t>
            </a:r>
            <a:r>
              <a:rPr dirty="0" sz="1450" spc="-10">
                <a:latin typeface="Times New Roman"/>
                <a:cs typeface="Times New Roman"/>
              </a:rPr>
              <a:t>the field. It is </a:t>
            </a:r>
            <a:r>
              <a:rPr dirty="0" sz="1450" spc="-5">
                <a:latin typeface="Times New Roman"/>
                <a:cs typeface="Times New Roman"/>
              </a:rPr>
              <a:t>not </a:t>
            </a:r>
            <a:r>
              <a:rPr dirty="0" sz="1450" spc="-10">
                <a:latin typeface="Times New Roman"/>
                <a:cs typeface="Times New Roman"/>
              </a:rPr>
              <a:t>for nothing that </a:t>
            </a:r>
            <a:r>
              <a:rPr dirty="0" sz="1450" spc="-5">
                <a:latin typeface="Times New Roman"/>
                <a:cs typeface="Times New Roman"/>
              </a:rPr>
              <a:t>you </a:t>
            </a:r>
            <a:r>
              <a:rPr dirty="0" sz="1450" spc="-10">
                <a:latin typeface="Times New Roman"/>
                <a:cs typeface="Times New Roman"/>
              </a:rPr>
              <a:t>find </a:t>
            </a:r>
            <a:r>
              <a:rPr dirty="0" sz="1450" spc="-5">
                <a:latin typeface="Times New Roman"/>
                <a:cs typeface="Times New Roman"/>
              </a:rPr>
              <a:t>a </a:t>
            </a:r>
            <a:r>
              <a:rPr dirty="0" sz="1450" spc="-10">
                <a:latin typeface="Times New Roman"/>
                <a:cs typeface="Times New Roman"/>
              </a:rPr>
              <a:t>clock  in the meanest </a:t>
            </a:r>
            <a:r>
              <a:rPr dirty="0" sz="1450" spc="-5">
                <a:latin typeface="Times New Roman"/>
                <a:cs typeface="Times New Roman"/>
              </a:rPr>
              <a:t>of </a:t>
            </a:r>
            <a:r>
              <a:rPr dirty="0" sz="1450" spc="-10">
                <a:latin typeface="Times New Roman"/>
                <a:cs typeface="Times New Roman"/>
              </a:rPr>
              <a:t>these mountain habitations. A clock and an almanac, </a:t>
            </a:r>
            <a:r>
              <a:rPr dirty="0" sz="1450" spc="-5">
                <a:latin typeface="Times New Roman"/>
                <a:cs typeface="Times New Roman"/>
              </a:rPr>
              <a:t>you  </a:t>
            </a:r>
            <a:r>
              <a:rPr dirty="0" sz="1450" spc="-10">
                <a:latin typeface="Times New Roman"/>
                <a:cs typeface="Times New Roman"/>
              </a:rPr>
              <a:t>would </a:t>
            </a:r>
            <a:r>
              <a:rPr dirty="0" sz="1450" spc="-25">
                <a:latin typeface="Times New Roman"/>
                <a:cs typeface="Times New Roman"/>
              </a:rPr>
              <a:t>fancy, </a:t>
            </a:r>
            <a:r>
              <a:rPr dirty="0" sz="1450" spc="-10">
                <a:latin typeface="Times New Roman"/>
                <a:cs typeface="Times New Roman"/>
              </a:rPr>
              <a:t>were indispensable in such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 .</a:t>
            </a:r>
            <a:r>
              <a:rPr dirty="0" sz="1450" spc="45">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1148876"/>
            <a:ext cx="5807710" cy="8860790"/>
          </a:xfrm>
          <a:prstGeom prst="rect">
            <a:avLst/>
          </a:prstGeom>
        </p:spPr>
        <p:txBody>
          <a:bodyPr wrap="square" lIns="0" tIns="11430" rIns="0" bIns="0" rtlCol="0" vert="horz">
            <a:spAutoFit/>
          </a:bodyPr>
          <a:lstStyle/>
          <a:p>
            <a:pPr algn="ctr">
              <a:lnSpc>
                <a:spcPts val="1735"/>
              </a:lnSpc>
              <a:spcBef>
                <a:spcPts val="90"/>
              </a:spcBef>
            </a:pPr>
            <a:r>
              <a:rPr dirty="0" sz="1450" spc="-10" b="1">
                <a:latin typeface="Times New Roman"/>
                <a:cs typeface="Times New Roman"/>
              </a:rPr>
              <a:t>VII.</a:t>
            </a:r>
            <a:endParaRPr sz="1450">
              <a:latin typeface="Times New Roman"/>
              <a:cs typeface="Times New Roman"/>
            </a:endParaRPr>
          </a:p>
          <a:p>
            <a:pPr algn="ctr">
              <a:lnSpc>
                <a:spcPts val="1735"/>
              </a:lnSpc>
            </a:pPr>
            <a:r>
              <a:rPr dirty="0" sz="1450" spc="-15" b="1">
                <a:latin typeface="Times New Roman"/>
                <a:cs typeface="Times New Roman"/>
              </a:rPr>
              <a:t>RANDOM MEMORIES: </a:t>
            </a:r>
            <a:r>
              <a:rPr dirty="0" sz="1450" spc="-10" b="1" i="1">
                <a:latin typeface="Times New Roman"/>
                <a:cs typeface="Times New Roman"/>
              </a:rPr>
              <a:t>ROSA QUO</a:t>
            </a:r>
            <a:r>
              <a:rPr dirty="0" sz="1450" spc="-65" b="1" i="1">
                <a:latin typeface="Times New Roman"/>
                <a:cs typeface="Times New Roman"/>
              </a:rPr>
              <a:t> </a:t>
            </a:r>
            <a:r>
              <a:rPr dirty="0" sz="1450" spc="-15" b="1" i="1">
                <a:latin typeface="Times New Roman"/>
                <a:cs typeface="Times New Roman"/>
              </a:rPr>
              <a:t>LOCORUM</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Through what little channels, </a:t>
            </a:r>
            <a:r>
              <a:rPr dirty="0" sz="1450" spc="-5">
                <a:latin typeface="Times New Roman"/>
                <a:cs typeface="Times New Roman"/>
              </a:rPr>
              <a:t>by </a:t>
            </a:r>
            <a:r>
              <a:rPr dirty="0" sz="1450" spc="-10">
                <a:latin typeface="Times New Roman"/>
                <a:cs typeface="Times New Roman"/>
              </a:rPr>
              <a:t>what hints and premonitions, the  consciousness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man’s </a:t>
            </a:r>
            <a:r>
              <a:rPr dirty="0" sz="1450" spc="-10">
                <a:latin typeface="Times New Roman"/>
                <a:cs typeface="Times New Roman"/>
              </a:rPr>
              <a:t>art dawns first </a:t>
            </a:r>
            <a:r>
              <a:rPr dirty="0" sz="1450" spc="-5">
                <a:latin typeface="Times New Roman"/>
                <a:cs typeface="Times New Roman"/>
              </a:rPr>
              <a:t>upon </a:t>
            </a:r>
            <a:r>
              <a:rPr dirty="0" sz="1450" spc="-10">
                <a:latin typeface="Times New Roman"/>
                <a:cs typeface="Times New Roman"/>
              </a:rPr>
              <a:t>the child, it should </a:t>
            </a:r>
            <a:r>
              <a:rPr dirty="0" sz="1450" spc="-5">
                <a:latin typeface="Times New Roman"/>
                <a:cs typeface="Times New Roman"/>
              </a:rPr>
              <a:t>be not </a:t>
            </a:r>
            <a:r>
              <a:rPr dirty="0" sz="1450" spc="-10">
                <a:latin typeface="Times New Roman"/>
                <a:cs typeface="Times New Roman"/>
              </a:rPr>
              <a:t>only  interesting </a:t>
            </a:r>
            <a:r>
              <a:rPr dirty="0" sz="1450" spc="-5">
                <a:latin typeface="Times New Roman"/>
                <a:cs typeface="Times New Roman"/>
              </a:rPr>
              <a:t>but </a:t>
            </a:r>
            <a:r>
              <a:rPr dirty="0" sz="1450" spc="-10">
                <a:latin typeface="Times New Roman"/>
                <a:cs typeface="Times New Roman"/>
              </a:rPr>
              <a:t>instructive to inquire. A matter </a:t>
            </a:r>
            <a:r>
              <a:rPr dirty="0" sz="1450" spc="-5">
                <a:latin typeface="Times New Roman"/>
                <a:cs typeface="Times New Roman"/>
              </a:rPr>
              <a:t>of </a:t>
            </a:r>
            <a:r>
              <a:rPr dirty="0" sz="1450" spc="-10">
                <a:latin typeface="Times New Roman"/>
                <a:cs typeface="Times New Roman"/>
              </a:rPr>
              <a:t>curiosity </a:t>
            </a:r>
            <a:r>
              <a:rPr dirty="0" sz="1450" spc="-20">
                <a:latin typeface="Times New Roman"/>
                <a:cs typeface="Times New Roman"/>
              </a:rPr>
              <a:t>to-day, </a:t>
            </a:r>
            <a:r>
              <a:rPr dirty="0" sz="1450" spc="-10">
                <a:latin typeface="Times New Roman"/>
                <a:cs typeface="Times New Roman"/>
              </a:rPr>
              <a:t>it will  become the ground </a:t>
            </a:r>
            <a:r>
              <a:rPr dirty="0" sz="1450" spc="-5">
                <a:latin typeface="Times New Roman"/>
                <a:cs typeface="Times New Roman"/>
              </a:rPr>
              <a:t>of </a:t>
            </a:r>
            <a:r>
              <a:rPr dirty="0" sz="1450" spc="-10">
                <a:latin typeface="Times New Roman"/>
                <a:cs typeface="Times New Roman"/>
              </a:rPr>
              <a:t>science </a:t>
            </a:r>
            <a:r>
              <a:rPr dirty="0" sz="1450" spc="-20">
                <a:latin typeface="Times New Roman"/>
                <a:cs typeface="Times New Roman"/>
              </a:rPr>
              <a:t>to-morrow. </a:t>
            </a:r>
            <a:r>
              <a:rPr dirty="0" sz="1450" spc="-10">
                <a:latin typeface="Times New Roman"/>
                <a:cs typeface="Times New Roman"/>
              </a:rPr>
              <a:t>From the mind </a:t>
            </a:r>
            <a:r>
              <a:rPr dirty="0" sz="1450" spc="-5">
                <a:latin typeface="Times New Roman"/>
                <a:cs typeface="Times New Roman"/>
              </a:rPr>
              <a:t>of </a:t>
            </a:r>
            <a:r>
              <a:rPr dirty="0" sz="1450" spc="-10">
                <a:latin typeface="Times New Roman"/>
                <a:cs typeface="Times New Roman"/>
              </a:rPr>
              <a:t>childhood there is  more history and more philosophy to </a:t>
            </a:r>
            <a:r>
              <a:rPr dirty="0" sz="1450" spc="-5">
                <a:latin typeface="Times New Roman"/>
                <a:cs typeface="Times New Roman"/>
              </a:rPr>
              <a:t>be </a:t>
            </a:r>
            <a:r>
              <a:rPr dirty="0" sz="1450" spc="-10">
                <a:latin typeface="Times New Roman"/>
                <a:cs typeface="Times New Roman"/>
              </a:rPr>
              <a:t>fished </a:t>
            </a:r>
            <a:r>
              <a:rPr dirty="0" sz="1450" spc="-5">
                <a:latin typeface="Times New Roman"/>
                <a:cs typeface="Times New Roman"/>
              </a:rPr>
              <a:t>up </a:t>
            </a:r>
            <a:r>
              <a:rPr dirty="0" sz="1450" spc="-10">
                <a:latin typeface="Times New Roman"/>
                <a:cs typeface="Times New Roman"/>
              </a:rPr>
              <a:t>than from all the printed  volumes in </a:t>
            </a:r>
            <a:r>
              <a:rPr dirty="0" sz="1450" spc="-5">
                <a:latin typeface="Times New Roman"/>
                <a:cs typeface="Times New Roman"/>
              </a:rPr>
              <a:t>a </a:t>
            </a:r>
            <a:r>
              <a:rPr dirty="0" sz="1450" spc="-20">
                <a:latin typeface="Times New Roman"/>
                <a:cs typeface="Times New Roman"/>
              </a:rPr>
              <a:t>library. </a:t>
            </a:r>
            <a:r>
              <a:rPr dirty="0" sz="1450" spc="-10">
                <a:latin typeface="Times New Roman"/>
                <a:cs typeface="Times New Roman"/>
              </a:rPr>
              <a:t>The child is conscious </a:t>
            </a:r>
            <a:r>
              <a:rPr dirty="0" sz="1450" spc="-5">
                <a:latin typeface="Times New Roman"/>
                <a:cs typeface="Times New Roman"/>
              </a:rPr>
              <a:t>of </a:t>
            </a:r>
            <a:r>
              <a:rPr dirty="0" sz="1450" spc="-10">
                <a:latin typeface="Times New Roman"/>
                <a:cs typeface="Times New Roman"/>
              </a:rPr>
              <a:t>an interest, </a:t>
            </a:r>
            <a:r>
              <a:rPr dirty="0" sz="1450" spc="-5">
                <a:latin typeface="Times New Roman"/>
                <a:cs typeface="Times New Roman"/>
              </a:rPr>
              <a:t>not </a:t>
            </a:r>
            <a:r>
              <a:rPr dirty="0" sz="1450" spc="-10">
                <a:latin typeface="Times New Roman"/>
                <a:cs typeface="Times New Roman"/>
              </a:rPr>
              <a:t>in literature </a:t>
            </a:r>
            <a:r>
              <a:rPr dirty="0" sz="1450" spc="-5">
                <a:latin typeface="Times New Roman"/>
                <a:cs typeface="Times New Roman"/>
              </a:rPr>
              <a:t>but  </a:t>
            </a:r>
            <a:r>
              <a:rPr dirty="0" sz="1450" spc="-10">
                <a:latin typeface="Times New Roman"/>
                <a:cs typeface="Times New Roman"/>
              </a:rPr>
              <a:t>in life. A taste for the precise, the adroit, </a:t>
            </a:r>
            <a:r>
              <a:rPr dirty="0" sz="1450" spc="-5">
                <a:latin typeface="Times New Roman"/>
                <a:cs typeface="Times New Roman"/>
              </a:rPr>
              <a:t>or </a:t>
            </a:r>
            <a:r>
              <a:rPr dirty="0" sz="1450" spc="-10">
                <a:latin typeface="Times New Roman"/>
                <a:cs typeface="Times New Roman"/>
              </a:rPr>
              <a:t>the comely in the use </a:t>
            </a:r>
            <a:r>
              <a:rPr dirty="0" sz="1450" spc="-5">
                <a:latin typeface="Times New Roman"/>
                <a:cs typeface="Times New Roman"/>
              </a:rPr>
              <a:t>of </a:t>
            </a:r>
            <a:r>
              <a:rPr dirty="0" sz="1450" spc="-10">
                <a:latin typeface="Times New Roman"/>
                <a:cs typeface="Times New Roman"/>
              </a:rPr>
              <a:t>words,  comes late; </a:t>
            </a:r>
            <a:r>
              <a:rPr dirty="0" sz="1450" spc="-5">
                <a:latin typeface="Times New Roman"/>
                <a:cs typeface="Times New Roman"/>
              </a:rPr>
              <a:t>but </a:t>
            </a:r>
            <a:r>
              <a:rPr dirty="0" sz="1450" spc="-10">
                <a:latin typeface="Times New Roman"/>
                <a:cs typeface="Times New Roman"/>
              </a:rPr>
              <a:t>long before that </a:t>
            </a:r>
            <a:r>
              <a:rPr dirty="0" sz="1450" spc="-5">
                <a:latin typeface="Times New Roman"/>
                <a:cs typeface="Times New Roman"/>
              </a:rPr>
              <a:t>he </a:t>
            </a:r>
            <a:r>
              <a:rPr dirty="0" sz="1450" spc="-10">
                <a:latin typeface="Times New Roman"/>
                <a:cs typeface="Times New Roman"/>
              </a:rPr>
              <a:t>has enjoyed in </a:t>
            </a:r>
            <a:r>
              <a:rPr dirty="0" sz="1450" spc="-5">
                <a:latin typeface="Times New Roman"/>
                <a:cs typeface="Times New Roman"/>
              </a:rPr>
              <a:t>books a </a:t>
            </a:r>
            <a:r>
              <a:rPr dirty="0" sz="1450" spc="-10">
                <a:latin typeface="Times New Roman"/>
                <a:cs typeface="Times New Roman"/>
              </a:rPr>
              <a:t>delightful dress  rehearsal </a:t>
            </a:r>
            <a:r>
              <a:rPr dirty="0" sz="1450" spc="-5">
                <a:latin typeface="Times New Roman"/>
                <a:cs typeface="Times New Roman"/>
              </a:rPr>
              <a:t>of </a:t>
            </a:r>
            <a:r>
              <a:rPr dirty="0" sz="1450" spc="-10">
                <a:latin typeface="Times New Roman"/>
                <a:cs typeface="Times New Roman"/>
              </a:rPr>
              <a:t>experience. He is first conscious </a:t>
            </a:r>
            <a:r>
              <a:rPr dirty="0" sz="1450" spc="-5">
                <a:latin typeface="Times New Roman"/>
                <a:cs typeface="Times New Roman"/>
              </a:rPr>
              <a:t>of </a:t>
            </a:r>
            <a:r>
              <a:rPr dirty="0" sz="1450" spc="-10">
                <a:latin typeface="Times New Roman"/>
                <a:cs typeface="Times New Roman"/>
              </a:rPr>
              <a:t>this material—I had almost  said this practical—pre-occupation; it does </a:t>
            </a:r>
            <a:r>
              <a:rPr dirty="0" sz="1450" spc="-5">
                <a:latin typeface="Times New Roman"/>
                <a:cs typeface="Times New Roman"/>
              </a:rPr>
              <a:t>not </a:t>
            </a:r>
            <a:r>
              <a:rPr dirty="0" sz="1450" spc="-10">
                <a:latin typeface="Times New Roman"/>
                <a:cs typeface="Times New Roman"/>
              </a:rPr>
              <a:t>follow that it really came the  first. </a:t>
            </a:r>
            <a:r>
              <a:rPr dirty="0" sz="1450" spc="-5">
                <a:latin typeface="Times New Roman"/>
                <a:cs typeface="Times New Roman"/>
              </a:rPr>
              <a:t>I </a:t>
            </a:r>
            <a:r>
              <a:rPr dirty="0" sz="1450" spc="-10">
                <a:latin typeface="Times New Roman"/>
                <a:cs typeface="Times New Roman"/>
              </a:rPr>
              <a:t>have some old fogged negatives in my collection that would seem to  imply </a:t>
            </a:r>
            <a:r>
              <a:rPr dirty="0" sz="1450" spc="-5">
                <a:latin typeface="Times New Roman"/>
                <a:cs typeface="Times New Roman"/>
              </a:rPr>
              <a:t>a </a:t>
            </a:r>
            <a:r>
              <a:rPr dirty="0" sz="1450" spc="-10">
                <a:latin typeface="Times New Roman"/>
                <a:cs typeface="Times New Roman"/>
              </a:rPr>
              <a:t>prior stage ‘The Lord is </a:t>
            </a:r>
            <a:r>
              <a:rPr dirty="0" sz="1450" spc="-5">
                <a:latin typeface="Times New Roman"/>
                <a:cs typeface="Times New Roman"/>
              </a:rPr>
              <a:t>gone 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shout, and God with the sound  </a:t>
            </a:r>
            <a:r>
              <a:rPr dirty="0" sz="1450" spc="-5">
                <a:latin typeface="Times New Roman"/>
                <a:cs typeface="Times New Roman"/>
              </a:rPr>
              <a:t>of a </a:t>
            </a:r>
            <a:r>
              <a:rPr dirty="0" sz="1450" spc="-10">
                <a:latin typeface="Times New Roman"/>
                <a:cs typeface="Times New Roman"/>
              </a:rPr>
              <a:t>trumpet’—memorial version,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where to find the text—rings  still in my ear from my first childhood, and perhaps with something </a:t>
            </a:r>
            <a:r>
              <a:rPr dirty="0" sz="1450" spc="-5">
                <a:latin typeface="Times New Roman"/>
                <a:cs typeface="Times New Roman"/>
              </a:rPr>
              <a:t>of </a:t>
            </a:r>
            <a:r>
              <a:rPr dirty="0" sz="1450" spc="-10">
                <a:latin typeface="Times New Roman"/>
                <a:cs typeface="Times New Roman"/>
              </a:rPr>
              <a:t>my  nurses accent. There was possibly some sort </a:t>
            </a:r>
            <a:r>
              <a:rPr dirty="0" sz="1450" spc="-5">
                <a:latin typeface="Times New Roman"/>
                <a:cs typeface="Times New Roman"/>
              </a:rPr>
              <a:t>of </a:t>
            </a:r>
            <a:r>
              <a:rPr dirty="0" sz="1450" spc="-10">
                <a:latin typeface="Times New Roman"/>
                <a:cs typeface="Times New Roman"/>
              </a:rPr>
              <a:t>image written in my mind </a:t>
            </a:r>
            <a:r>
              <a:rPr dirty="0" sz="1450" spc="-5">
                <a:latin typeface="Times New Roman"/>
                <a:cs typeface="Times New Roman"/>
              </a:rPr>
              <a:t>by  </a:t>
            </a:r>
            <a:r>
              <a:rPr dirty="0" sz="1450" spc="-10">
                <a:latin typeface="Times New Roman"/>
                <a:cs typeface="Times New Roman"/>
              </a:rPr>
              <a:t>these loud words, </a:t>
            </a:r>
            <a:r>
              <a:rPr dirty="0" sz="1450" spc="-5">
                <a:latin typeface="Times New Roman"/>
                <a:cs typeface="Times New Roman"/>
              </a:rPr>
              <a:t>but I </a:t>
            </a:r>
            <a:r>
              <a:rPr dirty="0" sz="1450" spc="-10">
                <a:latin typeface="Times New Roman"/>
                <a:cs typeface="Times New Roman"/>
              </a:rPr>
              <a:t>believe the words themselves were what </a:t>
            </a:r>
            <a:r>
              <a:rPr dirty="0" sz="1450" spc="-5">
                <a:latin typeface="Times New Roman"/>
                <a:cs typeface="Times New Roman"/>
              </a:rPr>
              <a:t>I </a:t>
            </a:r>
            <a:r>
              <a:rPr dirty="0" sz="1450" spc="-10">
                <a:latin typeface="Times New Roman"/>
                <a:cs typeface="Times New Roman"/>
              </a:rPr>
              <a:t>cherished. </a:t>
            </a:r>
            <a:r>
              <a:rPr dirty="0" sz="1450" spc="-5">
                <a:latin typeface="Times New Roman"/>
                <a:cs typeface="Times New Roman"/>
              </a:rPr>
              <a:t>I  </a:t>
            </a:r>
            <a:r>
              <a:rPr dirty="0" sz="1450" spc="-10">
                <a:latin typeface="Times New Roman"/>
                <a:cs typeface="Times New Roman"/>
              </a:rPr>
              <a:t>had about the same time, and under the same influence—that </a:t>
            </a:r>
            <a:r>
              <a:rPr dirty="0" sz="1450" spc="-5">
                <a:latin typeface="Times New Roman"/>
                <a:cs typeface="Times New Roman"/>
              </a:rPr>
              <a:t>of </a:t>
            </a:r>
            <a:r>
              <a:rPr dirty="0" sz="1450" spc="-10">
                <a:latin typeface="Times New Roman"/>
                <a:cs typeface="Times New Roman"/>
              </a:rPr>
              <a:t>my dear </a:t>
            </a:r>
            <a:r>
              <a:rPr dirty="0" sz="1450" spc="-5">
                <a:latin typeface="Times New Roman"/>
                <a:cs typeface="Times New Roman"/>
              </a:rPr>
              <a:t> </a:t>
            </a:r>
            <a:r>
              <a:rPr dirty="0" sz="1450" spc="-10">
                <a:latin typeface="Times New Roman"/>
                <a:cs typeface="Times New Roman"/>
              </a:rPr>
              <a:t>nurse</a:t>
            </a:r>
            <a:endParaRPr sz="1450">
              <a:latin typeface="Times New Roman"/>
              <a:cs typeface="Times New Roman"/>
            </a:endParaRPr>
          </a:p>
          <a:p>
            <a:pPr algn="just" marL="12700">
              <a:lnSpc>
                <a:spcPts val="1639"/>
              </a:lnSpc>
            </a:pPr>
            <a:r>
              <a:rPr dirty="0" sz="1450" spc="-10">
                <a:latin typeface="Times New Roman"/>
                <a:cs typeface="Times New Roman"/>
              </a:rPr>
              <a:t>—a</a:t>
            </a:r>
            <a:r>
              <a:rPr dirty="0" sz="1450" spc="110">
                <a:latin typeface="Times New Roman"/>
                <a:cs typeface="Times New Roman"/>
              </a:rPr>
              <a:t> </a:t>
            </a:r>
            <a:r>
              <a:rPr dirty="0" sz="1450" spc="-10">
                <a:latin typeface="Times New Roman"/>
                <a:cs typeface="Times New Roman"/>
              </a:rPr>
              <a:t>favourite</a:t>
            </a:r>
            <a:r>
              <a:rPr dirty="0" sz="1450" spc="114">
                <a:latin typeface="Times New Roman"/>
                <a:cs typeface="Times New Roman"/>
              </a:rPr>
              <a:t> </a:t>
            </a:r>
            <a:r>
              <a:rPr dirty="0" sz="1450" spc="-10">
                <a:latin typeface="Times New Roman"/>
                <a:cs typeface="Times New Roman"/>
              </a:rPr>
              <a:t>author:</a:t>
            </a:r>
            <a:r>
              <a:rPr dirty="0" sz="1450" spc="114">
                <a:latin typeface="Times New Roman"/>
                <a:cs typeface="Times New Roman"/>
              </a:rPr>
              <a:t> </a:t>
            </a:r>
            <a:r>
              <a:rPr dirty="0" sz="1450" spc="-10">
                <a:latin typeface="Times New Roman"/>
                <a:cs typeface="Times New Roman"/>
              </a:rPr>
              <a:t>it</a:t>
            </a:r>
            <a:r>
              <a:rPr dirty="0" sz="1450" spc="114">
                <a:latin typeface="Times New Roman"/>
                <a:cs typeface="Times New Roman"/>
              </a:rPr>
              <a:t> </a:t>
            </a:r>
            <a:r>
              <a:rPr dirty="0" sz="1450" spc="-10">
                <a:latin typeface="Times New Roman"/>
                <a:cs typeface="Times New Roman"/>
              </a:rPr>
              <a:t>is</a:t>
            </a:r>
            <a:r>
              <a:rPr dirty="0" sz="1450" spc="110">
                <a:latin typeface="Times New Roman"/>
                <a:cs typeface="Times New Roman"/>
              </a:rPr>
              <a:t> </a:t>
            </a:r>
            <a:r>
              <a:rPr dirty="0" sz="1450" spc="-10">
                <a:latin typeface="Times New Roman"/>
                <a:cs typeface="Times New Roman"/>
              </a:rPr>
              <a:t>possible</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reader</a:t>
            </a:r>
            <a:r>
              <a:rPr dirty="0" sz="1450" spc="114">
                <a:latin typeface="Times New Roman"/>
                <a:cs typeface="Times New Roman"/>
              </a:rPr>
              <a:t> </a:t>
            </a:r>
            <a:r>
              <a:rPr dirty="0" sz="1450" spc="-10">
                <a:latin typeface="Times New Roman"/>
                <a:cs typeface="Times New Roman"/>
              </a:rPr>
              <a:t>has</a:t>
            </a:r>
            <a:r>
              <a:rPr dirty="0" sz="1450" spc="114">
                <a:latin typeface="Times New Roman"/>
                <a:cs typeface="Times New Roman"/>
              </a:rPr>
              <a:t> </a:t>
            </a:r>
            <a:r>
              <a:rPr dirty="0" sz="1450" spc="-5">
                <a:latin typeface="Times New Roman"/>
                <a:cs typeface="Times New Roman"/>
              </a:rPr>
              <a:t>not</a:t>
            </a:r>
            <a:r>
              <a:rPr dirty="0" sz="1450" spc="110">
                <a:latin typeface="Times New Roman"/>
                <a:cs typeface="Times New Roman"/>
              </a:rPr>
              <a:t> </a:t>
            </a:r>
            <a:r>
              <a:rPr dirty="0" sz="1450" spc="-10">
                <a:latin typeface="Times New Roman"/>
                <a:cs typeface="Times New Roman"/>
              </a:rPr>
              <a:t>heard</a:t>
            </a:r>
            <a:r>
              <a:rPr dirty="0" sz="1450" spc="114">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him—the</a:t>
            </a:r>
            <a:r>
              <a:rPr dirty="0" sz="1450" spc="114">
                <a:latin typeface="Times New Roman"/>
                <a:cs typeface="Times New Roman"/>
              </a:rPr>
              <a:t> </a:t>
            </a:r>
            <a:r>
              <a:rPr dirty="0" sz="1450" spc="-35">
                <a:latin typeface="Times New Roman"/>
                <a:cs typeface="Times New Roman"/>
              </a:rPr>
              <a:t>Rev.</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Robert Murray M’Cheyne. My nurse and </a:t>
            </a:r>
            <a:r>
              <a:rPr dirty="0" sz="1450" spc="-5">
                <a:latin typeface="Times New Roman"/>
                <a:cs typeface="Times New Roman"/>
              </a:rPr>
              <a:t>I </a:t>
            </a:r>
            <a:r>
              <a:rPr dirty="0" sz="1450" spc="-10">
                <a:latin typeface="Times New Roman"/>
                <a:cs typeface="Times New Roman"/>
              </a:rPr>
              <a:t>admired his name </a:t>
            </a:r>
            <a:r>
              <a:rPr dirty="0" sz="1450" spc="-15">
                <a:latin typeface="Times New Roman"/>
                <a:cs typeface="Times New Roman"/>
              </a:rPr>
              <a:t>exceedingly,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must have been taught the love </a:t>
            </a:r>
            <a:r>
              <a:rPr dirty="0" sz="1450" spc="-5">
                <a:latin typeface="Times New Roman"/>
                <a:cs typeface="Times New Roman"/>
              </a:rPr>
              <a:t>of </a:t>
            </a:r>
            <a:r>
              <a:rPr dirty="0" sz="1450" spc="-10">
                <a:latin typeface="Times New Roman"/>
                <a:cs typeface="Times New Roman"/>
              </a:rPr>
              <a:t>beautiful sounds before </a:t>
            </a:r>
            <a:r>
              <a:rPr dirty="0" sz="1450" spc="-5">
                <a:latin typeface="Times New Roman"/>
                <a:cs typeface="Times New Roman"/>
              </a:rPr>
              <a:t>I </a:t>
            </a:r>
            <a:r>
              <a:rPr dirty="0" sz="1450" spc="-10">
                <a:latin typeface="Times New Roman"/>
                <a:cs typeface="Times New Roman"/>
              </a:rPr>
              <a:t>was  breeched; and </a:t>
            </a:r>
            <a:r>
              <a:rPr dirty="0" sz="1450" spc="-5">
                <a:latin typeface="Times New Roman"/>
                <a:cs typeface="Times New Roman"/>
              </a:rPr>
              <a:t>I </a:t>
            </a:r>
            <a:r>
              <a:rPr dirty="0" sz="1450" spc="-10">
                <a:latin typeface="Times New Roman"/>
                <a:cs typeface="Times New Roman"/>
              </a:rPr>
              <a:t>remember two specimens </a:t>
            </a:r>
            <a:r>
              <a:rPr dirty="0" sz="1450" spc="-5">
                <a:latin typeface="Times New Roman"/>
                <a:cs typeface="Times New Roman"/>
              </a:rPr>
              <a:t>of </a:t>
            </a:r>
            <a:r>
              <a:rPr dirty="0" sz="1450" spc="-10">
                <a:latin typeface="Times New Roman"/>
                <a:cs typeface="Times New Roman"/>
              </a:rPr>
              <a:t>his muse until this</a:t>
            </a:r>
            <a:r>
              <a:rPr dirty="0" sz="1450" spc="60">
                <a:latin typeface="Times New Roman"/>
                <a:cs typeface="Times New Roman"/>
              </a:rPr>
              <a:t> </a:t>
            </a:r>
            <a:r>
              <a:rPr dirty="0" sz="1450" spc="-10">
                <a:latin typeface="Times New Roman"/>
                <a:cs typeface="Times New Roman"/>
              </a:rPr>
              <a:t>day:—</a:t>
            </a:r>
            <a:endParaRPr sz="1450">
              <a:latin typeface="Times New Roman"/>
              <a:cs typeface="Times New Roman"/>
            </a:endParaRPr>
          </a:p>
          <a:p>
            <a:pPr marL="149860" marR="3632200" indent="-137795">
              <a:lnSpc>
                <a:spcPts val="1730"/>
              </a:lnSpc>
              <a:spcBef>
                <a:spcPts val="860"/>
              </a:spcBef>
            </a:pPr>
            <a:r>
              <a:rPr dirty="0" sz="1450" spc="-10">
                <a:latin typeface="Times New Roman"/>
                <a:cs typeface="Times New Roman"/>
              </a:rPr>
              <a:t>‘Behind the hills </a:t>
            </a:r>
            <a:r>
              <a:rPr dirty="0" sz="1450" spc="-5">
                <a:latin typeface="Times New Roman"/>
                <a:cs typeface="Times New Roman"/>
              </a:rPr>
              <a:t>of </a:t>
            </a:r>
            <a:r>
              <a:rPr dirty="0" sz="1450" spc="-10">
                <a:latin typeface="Times New Roman"/>
                <a:cs typeface="Times New Roman"/>
              </a:rPr>
              <a:t>Naphtali  The sun went slowly</a:t>
            </a:r>
            <a:r>
              <a:rPr dirty="0" sz="1450" spc="-2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marL="12700">
              <a:lnSpc>
                <a:spcPts val="1664"/>
              </a:lnSpc>
            </a:pPr>
            <a:r>
              <a:rPr dirty="0" sz="1450" spc="-10">
                <a:latin typeface="Times New Roman"/>
                <a:cs typeface="Times New Roman"/>
              </a:rPr>
              <a:t>Leaving </a:t>
            </a:r>
            <a:r>
              <a:rPr dirty="0" sz="1450" spc="-5">
                <a:latin typeface="Times New Roman"/>
                <a:cs typeface="Times New Roman"/>
              </a:rPr>
              <a:t>on </a:t>
            </a:r>
            <a:r>
              <a:rPr dirty="0" sz="1450" spc="-10">
                <a:latin typeface="Times New Roman"/>
                <a:cs typeface="Times New Roman"/>
              </a:rPr>
              <a:t>mountain, </a:t>
            </a:r>
            <a:r>
              <a:rPr dirty="0" sz="1450" spc="-20">
                <a:latin typeface="Times New Roman"/>
                <a:cs typeface="Times New Roman"/>
              </a:rPr>
              <a:t>tower,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tree,</a:t>
            </a:r>
            <a:endParaRPr sz="1450">
              <a:latin typeface="Times New Roman"/>
              <a:cs typeface="Times New Roman"/>
            </a:endParaRPr>
          </a:p>
          <a:p>
            <a:pPr marL="149860">
              <a:lnSpc>
                <a:spcPts val="1735"/>
              </a:lnSpc>
            </a:pPr>
            <a:r>
              <a:rPr dirty="0" sz="1450" spc="-10">
                <a:latin typeface="Times New Roman"/>
                <a:cs typeface="Times New Roman"/>
              </a:rPr>
              <a:t>A tinge </a:t>
            </a:r>
            <a:r>
              <a:rPr dirty="0" sz="1450" spc="-5">
                <a:latin typeface="Times New Roman"/>
                <a:cs typeface="Times New Roman"/>
              </a:rPr>
              <a:t>of </a:t>
            </a:r>
            <a:r>
              <a:rPr dirty="0" sz="1450" spc="-10">
                <a:latin typeface="Times New Roman"/>
                <a:cs typeface="Times New Roman"/>
              </a:rPr>
              <a:t>golden</a:t>
            </a:r>
            <a:r>
              <a:rPr dirty="0" sz="1450" spc="-80">
                <a:latin typeface="Times New Roman"/>
                <a:cs typeface="Times New Roman"/>
              </a:rPr>
              <a:t> </a:t>
            </a:r>
            <a:r>
              <a:rPr dirty="0" sz="1450" spc="-10">
                <a:latin typeface="Times New Roman"/>
                <a:cs typeface="Times New Roman"/>
              </a:rPr>
              <a:t>brown.’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There is imagery here, and </a:t>
            </a:r>
            <a:r>
              <a:rPr dirty="0" sz="1450" spc="-5">
                <a:latin typeface="Times New Roman"/>
                <a:cs typeface="Times New Roman"/>
              </a:rPr>
              <a:t>I </a:t>
            </a:r>
            <a:r>
              <a:rPr dirty="0" sz="1450" spc="-10">
                <a:latin typeface="Times New Roman"/>
                <a:cs typeface="Times New Roman"/>
              </a:rPr>
              <a:t>set it </a:t>
            </a:r>
            <a:r>
              <a:rPr dirty="0" sz="1450" spc="-5">
                <a:latin typeface="Times New Roman"/>
                <a:cs typeface="Times New Roman"/>
              </a:rPr>
              <a:t>on one </a:t>
            </a:r>
            <a:r>
              <a:rPr dirty="0" sz="1450" spc="-10">
                <a:latin typeface="Times New Roman"/>
                <a:cs typeface="Times New Roman"/>
              </a:rPr>
              <a:t>side. The other—it is </a:t>
            </a:r>
            <a:r>
              <a:rPr dirty="0" sz="1450" spc="-5">
                <a:latin typeface="Times New Roman"/>
                <a:cs typeface="Times New Roman"/>
              </a:rPr>
              <a:t>but a </a:t>
            </a:r>
            <a:r>
              <a:rPr dirty="0" sz="1450" spc="-10">
                <a:latin typeface="Times New Roman"/>
                <a:cs typeface="Times New Roman"/>
              </a:rPr>
              <a:t>verse—  </a:t>
            </a:r>
            <a:r>
              <a:rPr dirty="0" sz="1450" spc="-5">
                <a:latin typeface="Times New Roman"/>
                <a:cs typeface="Times New Roman"/>
              </a:rPr>
              <a:t>not </a:t>
            </a:r>
            <a:r>
              <a:rPr dirty="0" sz="1450" spc="-10">
                <a:latin typeface="Times New Roman"/>
                <a:cs typeface="Times New Roman"/>
              </a:rPr>
              <a:t>only contains </a:t>
            </a:r>
            <a:r>
              <a:rPr dirty="0" sz="1450" spc="-5">
                <a:latin typeface="Times New Roman"/>
                <a:cs typeface="Times New Roman"/>
              </a:rPr>
              <a:t>no </a:t>
            </a:r>
            <a:r>
              <a:rPr dirty="0" sz="1450" spc="-10">
                <a:latin typeface="Times New Roman"/>
                <a:cs typeface="Times New Roman"/>
              </a:rPr>
              <a:t>image, </a:t>
            </a:r>
            <a:r>
              <a:rPr dirty="0" sz="1450" spc="-5">
                <a:latin typeface="Times New Roman"/>
                <a:cs typeface="Times New Roman"/>
              </a:rPr>
              <a:t>but </a:t>
            </a:r>
            <a:r>
              <a:rPr dirty="0" sz="1450" spc="-10">
                <a:latin typeface="Times New Roman"/>
                <a:cs typeface="Times New Roman"/>
              </a:rPr>
              <a:t>is quite unintelligible even to my  comparatively instructed mind, and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even how to spell the  outlandish vocable that charmed me in my</a:t>
            </a:r>
            <a:r>
              <a:rPr dirty="0" sz="1450" spc="30">
                <a:latin typeface="Times New Roman"/>
                <a:cs typeface="Times New Roman"/>
              </a:rPr>
              <a:t> </a:t>
            </a:r>
            <a:r>
              <a:rPr dirty="0" sz="1450" spc="-10">
                <a:latin typeface="Times New Roman"/>
                <a:cs typeface="Times New Roman"/>
              </a:rPr>
              <a:t>childhood: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‘Jehovah </a:t>
            </a:r>
            <a:r>
              <a:rPr dirty="0" sz="1450" spc="-20">
                <a:latin typeface="Times New Roman"/>
                <a:cs typeface="Times New Roman"/>
              </a:rPr>
              <a:t>Tschidkenu </a:t>
            </a:r>
            <a:r>
              <a:rPr dirty="0" sz="1450" spc="-10">
                <a:latin typeface="Times New Roman"/>
                <a:cs typeface="Times New Roman"/>
              </a:rPr>
              <a:t>is nothing to</a:t>
            </a:r>
            <a:r>
              <a:rPr dirty="0" sz="1450" spc="25">
                <a:latin typeface="Times New Roman"/>
                <a:cs typeface="Times New Roman"/>
              </a:rPr>
              <a:t> </a:t>
            </a:r>
            <a:r>
              <a:rPr dirty="0" sz="1450">
                <a:latin typeface="Times New Roman"/>
                <a:cs typeface="Times New Roman"/>
              </a:rPr>
              <a:t>her’;—</a:t>
            </a:r>
            <a:endParaRPr sz="1450">
              <a:latin typeface="Times New Roman"/>
              <a:cs typeface="Times New Roman"/>
            </a:endParaRPr>
          </a:p>
          <a:p>
            <a:pPr algn="just" marL="12700" marR="5715">
              <a:lnSpc>
                <a:spcPts val="1730"/>
              </a:lnSpc>
              <a:spcBef>
                <a:spcPts val="915"/>
              </a:spcBef>
            </a:pP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without </a:t>
            </a:r>
            <a:r>
              <a:rPr dirty="0" sz="1450" spc="-20">
                <a:latin typeface="Times New Roman"/>
                <a:cs typeface="Times New Roman"/>
              </a:rPr>
              <a:t>flippancy,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nothing to me </a:t>
            </a:r>
            <a:r>
              <a:rPr dirty="0" sz="1450" spc="-15">
                <a:latin typeface="Times New Roman"/>
                <a:cs typeface="Times New Roman"/>
              </a:rPr>
              <a:t>either, </a:t>
            </a: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ray </a:t>
            </a:r>
            <a:r>
              <a:rPr dirty="0" sz="1450" spc="-5">
                <a:latin typeface="Times New Roman"/>
                <a:cs typeface="Times New Roman"/>
              </a:rPr>
              <a:t>of a </a:t>
            </a:r>
            <a:r>
              <a:rPr dirty="0" sz="1450" spc="-10">
                <a:latin typeface="Times New Roman"/>
                <a:cs typeface="Times New Roman"/>
              </a:rPr>
              <a:t>guess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was about; yet the verse, from then to </a:t>
            </a:r>
            <a:r>
              <a:rPr dirty="0" sz="1450" spc="-30">
                <a:latin typeface="Times New Roman"/>
                <a:cs typeface="Times New Roman"/>
              </a:rPr>
              <a:t>now, </a:t>
            </a:r>
            <a:r>
              <a:rPr dirty="0" sz="1450" spc="-5">
                <a:latin typeface="Times New Roman"/>
                <a:cs typeface="Times New Roman"/>
              </a:rPr>
              <a:t>a </a:t>
            </a:r>
            <a:r>
              <a:rPr dirty="0" sz="1450" spc="-10">
                <a:latin typeface="Times New Roman"/>
                <a:cs typeface="Times New Roman"/>
              </a:rPr>
              <a:t>longer  interval than the life </a:t>
            </a:r>
            <a:r>
              <a:rPr dirty="0" sz="1450" spc="-5">
                <a:latin typeface="Times New Roman"/>
                <a:cs typeface="Times New Roman"/>
              </a:rPr>
              <a:t>of a </a:t>
            </a:r>
            <a:r>
              <a:rPr dirty="0" sz="1450" spc="-10">
                <a:latin typeface="Times New Roman"/>
                <a:cs typeface="Times New Roman"/>
              </a:rPr>
              <a:t>generation, has continued to haunt</a:t>
            </a:r>
            <a:r>
              <a:rPr dirty="0" sz="1450" spc="6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795"/>
              </a:spcBef>
            </a:pP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have</a:t>
            </a:r>
            <a:r>
              <a:rPr dirty="0" sz="1450" spc="114">
                <a:latin typeface="Times New Roman"/>
                <a:cs typeface="Times New Roman"/>
              </a:rPr>
              <a:t> </a:t>
            </a:r>
            <a:r>
              <a:rPr dirty="0" sz="1450" spc="-10">
                <a:latin typeface="Times New Roman"/>
                <a:cs typeface="Times New Roman"/>
              </a:rPr>
              <a:t>said</a:t>
            </a:r>
            <a:r>
              <a:rPr dirty="0" sz="1450" spc="114">
                <a:latin typeface="Times New Roman"/>
                <a:cs typeface="Times New Roman"/>
              </a:rPr>
              <a:t> </a:t>
            </a:r>
            <a:r>
              <a:rPr dirty="0" sz="1450" spc="-10">
                <a:latin typeface="Times New Roman"/>
                <a:cs typeface="Times New Roman"/>
              </a:rPr>
              <a:t>that</a:t>
            </a:r>
            <a:r>
              <a:rPr dirty="0" sz="1450" spc="12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should</a:t>
            </a:r>
            <a:r>
              <a:rPr dirty="0" sz="1450" spc="114">
                <a:latin typeface="Times New Roman"/>
                <a:cs typeface="Times New Roman"/>
              </a:rPr>
              <a:t> </a:t>
            </a:r>
            <a:r>
              <a:rPr dirty="0" sz="1450" spc="-10">
                <a:latin typeface="Times New Roman"/>
                <a:cs typeface="Times New Roman"/>
              </a:rPr>
              <a:t>set</a:t>
            </a:r>
            <a:r>
              <a:rPr dirty="0" sz="1450" spc="114">
                <a:latin typeface="Times New Roman"/>
                <a:cs typeface="Times New Roman"/>
              </a:rPr>
              <a:t> </a:t>
            </a:r>
            <a:r>
              <a:rPr dirty="0" sz="1450" spc="-5">
                <a:latin typeface="Times New Roman"/>
                <a:cs typeface="Times New Roman"/>
              </a:rPr>
              <a:t>a</a:t>
            </a:r>
            <a:r>
              <a:rPr dirty="0" sz="1450" spc="120">
                <a:latin typeface="Times New Roman"/>
                <a:cs typeface="Times New Roman"/>
              </a:rPr>
              <a:t> </a:t>
            </a:r>
            <a:r>
              <a:rPr dirty="0" sz="1450" spc="-10">
                <a:latin typeface="Times New Roman"/>
                <a:cs typeface="Times New Roman"/>
              </a:rPr>
              <a:t>passage</a:t>
            </a:r>
            <a:r>
              <a:rPr dirty="0" sz="1450" spc="114">
                <a:latin typeface="Times New Roman"/>
                <a:cs typeface="Times New Roman"/>
              </a:rPr>
              <a:t> </a:t>
            </a:r>
            <a:r>
              <a:rPr dirty="0" sz="1450" spc="-10">
                <a:latin typeface="Times New Roman"/>
                <a:cs typeface="Times New Roman"/>
              </a:rPr>
              <a:t>distinguished</a:t>
            </a:r>
            <a:r>
              <a:rPr dirty="0" sz="1450" spc="114">
                <a:latin typeface="Times New Roman"/>
                <a:cs typeface="Times New Roman"/>
              </a:rPr>
              <a:t> </a:t>
            </a:r>
            <a:r>
              <a:rPr dirty="0" sz="1450" spc="-5">
                <a:latin typeface="Times New Roman"/>
                <a:cs typeface="Times New Roman"/>
              </a:rPr>
              <a:t>by</a:t>
            </a:r>
            <a:r>
              <a:rPr dirty="0" sz="1450" spc="120">
                <a:latin typeface="Times New Roman"/>
                <a:cs typeface="Times New Roman"/>
              </a:rPr>
              <a:t> </a:t>
            </a:r>
            <a:r>
              <a:rPr dirty="0" sz="1450" spc="-5">
                <a:latin typeface="Times New Roman"/>
                <a:cs typeface="Times New Roman"/>
              </a:rPr>
              <a:t>obvious</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pleasing</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4855210"/>
          </a:xfrm>
          <a:prstGeom prst="rect">
            <a:avLst/>
          </a:prstGeom>
        </p:spPr>
        <p:txBody>
          <a:bodyPr wrap="square" lIns="0" tIns="19685" rIns="0" bIns="0" rtlCol="0" vert="horz">
            <a:spAutoFit/>
          </a:bodyPr>
          <a:lstStyle/>
          <a:p>
            <a:pPr algn="just" marL="12700" marR="5080">
              <a:lnSpc>
                <a:spcPts val="1730"/>
              </a:lnSpc>
              <a:spcBef>
                <a:spcPts val="155"/>
              </a:spcBef>
            </a:pPr>
            <a:r>
              <a:rPr dirty="0" sz="1450" spc="-20">
                <a:latin typeface="Times New Roman"/>
                <a:cs typeface="Times New Roman"/>
              </a:rPr>
              <a:t>imagery, </a:t>
            </a:r>
            <a:r>
              <a:rPr dirty="0" sz="1450" spc="-10">
                <a:latin typeface="Times New Roman"/>
                <a:cs typeface="Times New Roman"/>
              </a:rPr>
              <a:t>however faint; for the child thinks much in images, words are very  live to him, phrases that imply </a:t>
            </a:r>
            <a:r>
              <a:rPr dirty="0" sz="1450" spc="-5">
                <a:latin typeface="Times New Roman"/>
                <a:cs typeface="Times New Roman"/>
              </a:rPr>
              <a:t>a </a:t>
            </a:r>
            <a:r>
              <a:rPr dirty="0" sz="1450" spc="-10">
                <a:latin typeface="Times New Roman"/>
                <a:cs typeface="Times New Roman"/>
              </a:rPr>
              <a:t>picture eloquent beyond their value.  Rummaging in the dusty pigeon-holes </a:t>
            </a:r>
            <a:r>
              <a:rPr dirty="0" sz="1450" spc="-5">
                <a:latin typeface="Times New Roman"/>
                <a:cs typeface="Times New Roman"/>
              </a:rPr>
              <a:t>of </a:t>
            </a:r>
            <a:r>
              <a:rPr dirty="0" sz="1450" spc="-25">
                <a:latin typeface="Times New Roman"/>
                <a:cs typeface="Times New Roman"/>
              </a:rPr>
              <a:t>memory, </a:t>
            </a:r>
            <a:r>
              <a:rPr dirty="0" sz="1450" spc="-5">
                <a:latin typeface="Times New Roman"/>
                <a:cs typeface="Times New Roman"/>
              </a:rPr>
              <a:t>I </a:t>
            </a:r>
            <a:r>
              <a:rPr dirty="0" sz="1450" spc="-10">
                <a:latin typeface="Times New Roman"/>
                <a:cs typeface="Times New Roman"/>
              </a:rPr>
              <a:t>came once </a:t>
            </a:r>
            <a:r>
              <a:rPr dirty="0" sz="1450" spc="-5">
                <a:latin typeface="Times New Roman"/>
                <a:cs typeface="Times New Roman"/>
              </a:rPr>
              <a:t>upon a </a:t>
            </a:r>
            <a:r>
              <a:rPr dirty="0" sz="1450" spc="-10">
                <a:latin typeface="Times New Roman"/>
                <a:cs typeface="Times New Roman"/>
              </a:rPr>
              <a:t>graphic  version </a:t>
            </a:r>
            <a:r>
              <a:rPr dirty="0" sz="1450" spc="-5">
                <a:latin typeface="Times New Roman"/>
                <a:cs typeface="Times New Roman"/>
              </a:rPr>
              <a:t>of </a:t>
            </a:r>
            <a:r>
              <a:rPr dirty="0" sz="1450" spc="-10">
                <a:latin typeface="Times New Roman"/>
                <a:cs typeface="Times New Roman"/>
              </a:rPr>
              <a:t>the famous Psalm, ‘The Lord is my shepherd’: and from the places  employed in its illustration, which are all in the immediate neighbourhood </a:t>
            </a:r>
            <a:r>
              <a:rPr dirty="0" sz="1450" spc="-5">
                <a:latin typeface="Times New Roman"/>
                <a:cs typeface="Times New Roman"/>
              </a:rPr>
              <a:t>of a  </a:t>
            </a:r>
            <a:r>
              <a:rPr dirty="0" sz="1450" spc="-10">
                <a:latin typeface="Times New Roman"/>
                <a:cs typeface="Times New Roman"/>
              </a:rPr>
              <a:t>house then occupied </a:t>
            </a:r>
            <a:r>
              <a:rPr dirty="0" sz="1450" spc="-5">
                <a:latin typeface="Times New Roman"/>
                <a:cs typeface="Times New Roman"/>
              </a:rPr>
              <a:t>by </a:t>
            </a:r>
            <a:r>
              <a:rPr dirty="0" sz="1450" spc="-10">
                <a:latin typeface="Times New Roman"/>
                <a:cs typeface="Times New Roman"/>
              </a:rPr>
              <a:t>my </a:t>
            </a:r>
            <a:r>
              <a:rPr dirty="0" sz="1450" spc="-15">
                <a:latin typeface="Times New Roman"/>
                <a:cs typeface="Times New Roman"/>
              </a:rPr>
              <a:t>father, </a:t>
            </a:r>
            <a:r>
              <a:rPr dirty="0" sz="1450" spc="-5">
                <a:latin typeface="Times New Roman"/>
                <a:cs typeface="Times New Roman"/>
              </a:rPr>
              <a:t>I </a:t>
            </a:r>
            <a:r>
              <a:rPr dirty="0" sz="1450" spc="-10">
                <a:latin typeface="Times New Roman"/>
                <a:cs typeface="Times New Roman"/>
              </a:rPr>
              <a:t>am able, to date it before the seventh year  </a:t>
            </a:r>
            <a:r>
              <a:rPr dirty="0" sz="1450" spc="-5">
                <a:latin typeface="Times New Roman"/>
                <a:cs typeface="Times New Roman"/>
              </a:rPr>
              <a:t>of </a:t>
            </a:r>
            <a:r>
              <a:rPr dirty="0" sz="1450" spc="-10">
                <a:latin typeface="Times New Roman"/>
                <a:cs typeface="Times New Roman"/>
              </a:rPr>
              <a:t>my age, although it was probably earlier in fact. The ‘pastures green’ were  represented </a:t>
            </a:r>
            <a:r>
              <a:rPr dirty="0" sz="1450" spc="-5">
                <a:latin typeface="Times New Roman"/>
                <a:cs typeface="Times New Roman"/>
              </a:rPr>
              <a:t>by a </a:t>
            </a:r>
            <a:r>
              <a:rPr dirty="0" sz="1450" spc="-10">
                <a:latin typeface="Times New Roman"/>
                <a:cs typeface="Times New Roman"/>
              </a:rPr>
              <a:t>certain suburban stubble-field, where </a:t>
            </a:r>
            <a:r>
              <a:rPr dirty="0" sz="1450" spc="-5">
                <a:latin typeface="Times New Roman"/>
                <a:cs typeface="Times New Roman"/>
              </a:rPr>
              <a:t>I </a:t>
            </a:r>
            <a:r>
              <a:rPr dirty="0" sz="1450" spc="-10">
                <a:latin typeface="Times New Roman"/>
                <a:cs typeface="Times New Roman"/>
              </a:rPr>
              <a:t>had once walked with  my nurse, under an autumnal sunset, </a:t>
            </a:r>
            <a:r>
              <a:rPr dirty="0" sz="1450" spc="-5">
                <a:latin typeface="Times New Roman"/>
                <a:cs typeface="Times New Roman"/>
              </a:rPr>
              <a:t>on </a:t>
            </a:r>
            <a:r>
              <a:rPr dirty="0" sz="1450" spc="-10">
                <a:latin typeface="Times New Roman"/>
                <a:cs typeface="Times New Roman"/>
              </a:rPr>
              <a:t>the banks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Water </a:t>
            </a:r>
            <a:r>
              <a:rPr dirty="0" sz="1450" spc="-5">
                <a:latin typeface="Times New Roman"/>
                <a:cs typeface="Times New Roman"/>
              </a:rPr>
              <a:t>of </a:t>
            </a:r>
            <a:r>
              <a:rPr dirty="0" sz="1450" spc="-10">
                <a:latin typeface="Times New Roman"/>
                <a:cs typeface="Times New Roman"/>
              </a:rPr>
              <a:t>Leith: the  place is long ago built </a:t>
            </a:r>
            <a:r>
              <a:rPr dirty="0" sz="1450" spc="-5">
                <a:latin typeface="Times New Roman"/>
                <a:cs typeface="Times New Roman"/>
              </a:rPr>
              <a:t>up; no </a:t>
            </a:r>
            <a:r>
              <a:rPr dirty="0" sz="1450" spc="-10">
                <a:latin typeface="Times New Roman"/>
                <a:cs typeface="Times New Roman"/>
              </a:rPr>
              <a:t>pastures </a:t>
            </a:r>
            <a:r>
              <a:rPr dirty="0" sz="1450" spc="-30">
                <a:latin typeface="Times New Roman"/>
                <a:cs typeface="Times New Roman"/>
              </a:rPr>
              <a:t>now, </a:t>
            </a:r>
            <a:r>
              <a:rPr dirty="0" sz="1450" spc="-5">
                <a:latin typeface="Times New Roman"/>
                <a:cs typeface="Times New Roman"/>
              </a:rPr>
              <a:t>no </a:t>
            </a:r>
            <a:r>
              <a:rPr dirty="0" sz="1450" spc="-10">
                <a:latin typeface="Times New Roman"/>
                <a:cs typeface="Times New Roman"/>
              </a:rPr>
              <a:t>stubble-fields; only </a:t>
            </a:r>
            <a:r>
              <a:rPr dirty="0" sz="1450" spc="-5">
                <a:latin typeface="Times New Roman"/>
                <a:cs typeface="Times New Roman"/>
              </a:rPr>
              <a:t>a </a:t>
            </a:r>
            <a:r>
              <a:rPr dirty="0" sz="1450" spc="-10">
                <a:latin typeface="Times New Roman"/>
                <a:cs typeface="Times New Roman"/>
              </a:rPr>
              <a:t>maze </a:t>
            </a:r>
            <a:r>
              <a:rPr dirty="0" sz="1450" spc="-5">
                <a:latin typeface="Times New Roman"/>
                <a:cs typeface="Times New Roman"/>
              </a:rPr>
              <a:t>of  </a:t>
            </a:r>
            <a:r>
              <a:rPr dirty="0" sz="1450" spc="-10">
                <a:latin typeface="Times New Roman"/>
                <a:cs typeface="Times New Roman"/>
              </a:rPr>
              <a:t>little streets and smoking chimneys and shrill children. Here, in the fleecy  person </a:t>
            </a:r>
            <a:r>
              <a:rPr dirty="0" sz="1450" spc="-5">
                <a:latin typeface="Times New Roman"/>
                <a:cs typeface="Times New Roman"/>
              </a:rPr>
              <a:t>of a </a:t>
            </a:r>
            <a:r>
              <a:rPr dirty="0" sz="1450" spc="-10">
                <a:latin typeface="Times New Roman"/>
                <a:cs typeface="Times New Roman"/>
              </a:rPr>
              <a:t>sheep, </a:t>
            </a:r>
            <a:r>
              <a:rPr dirty="0" sz="1450" spc="-5">
                <a:latin typeface="Times New Roman"/>
                <a:cs typeface="Times New Roman"/>
              </a:rPr>
              <a:t>I </a:t>
            </a:r>
            <a:r>
              <a:rPr dirty="0" sz="1450" spc="-10">
                <a:latin typeface="Times New Roman"/>
                <a:cs typeface="Times New Roman"/>
              </a:rPr>
              <a:t>seemed to myself to follow something unseen, unrealised,  and yet benignant; and close </a:t>
            </a:r>
            <a:r>
              <a:rPr dirty="0" sz="1450" spc="-5">
                <a:latin typeface="Times New Roman"/>
                <a:cs typeface="Times New Roman"/>
              </a:rPr>
              <a:t>by </a:t>
            </a:r>
            <a:r>
              <a:rPr dirty="0" sz="1450" spc="-10">
                <a:latin typeface="Times New Roman"/>
                <a:cs typeface="Times New Roman"/>
              </a:rPr>
              <a:t>the sheep in which </a:t>
            </a:r>
            <a:r>
              <a:rPr dirty="0" sz="1450" spc="-5">
                <a:latin typeface="Times New Roman"/>
                <a:cs typeface="Times New Roman"/>
              </a:rPr>
              <a:t>I </a:t>
            </a:r>
            <a:r>
              <a:rPr dirty="0" sz="1450" spc="-10">
                <a:latin typeface="Times New Roman"/>
                <a:cs typeface="Times New Roman"/>
              </a:rPr>
              <a:t>was incarnated—as if for  greater security—rustled the skirt, </a:t>
            </a:r>
            <a:r>
              <a:rPr dirty="0" sz="1450" spc="-5">
                <a:latin typeface="Times New Roman"/>
                <a:cs typeface="Times New Roman"/>
              </a:rPr>
              <a:t>of </a:t>
            </a:r>
            <a:r>
              <a:rPr dirty="0" sz="1450" spc="-10">
                <a:latin typeface="Times New Roman"/>
                <a:cs typeface="Times New Roman"/>
              </a:rPr>
              <a:t>my nurse. </a:t>
            </a:r>
            <a:r>
              <a:rPr dirty="0" sz="1450" spc="-20">
                <a:latin typeface="Times New Roman"/>
                <a:cs typeface="Times New Roman"/>
              </a:rPr>
              <a:t>‘Death’s </a:t>
            </a:r>
            <a:r>
              <a:rPr dirty="0" sz="1450" spc="-10">
                <a:latin typeface="Times New Roman"/>
                <a:cs typeface="Times New Roman"/>
              </a:rPr>
              <a:t>dark vale’ was </a:t>
            </a:r>
            <a:r>
              <a:rPr dirty="0" sz="1450" spc="-5">
                <a:latin typeface="Times New Roman"/>
                <a:cs typeface="Times New Roman"/>
              </a:rPr>
              <a:t>a  </a:t>
            </a:r>
            <a:r>
              <a:rPr dirty="0" sz="1450" spc="-10">
                <a:latin typeface="Times New Roman"/>
                <a:cs typeface="Times New Roman"/>
              </a:rPr>
              <a:t>certain archway in the </a:t>
            </a:r>
            <a:r>
              <a:rPr dirty="0" sz="1450" spc="-25">
                <a:latin typeface="Times New Roman"/>
                <a:cs typeface="Times New Roman"/>
              </a:rPr>
              <a:t>Warriston </a:t>
            </a:r>
            <a:r>
              <a:rPr dirty="0" sz="1450" spc="-10">
                <a:latin typeface="Times New Roman"/>
                <a:cs typeface="Times New Roman"/>
              </a:rPr>
              <a:t>Cemetery: </a:t>
            </a:r>
            <a:r>
              <a:rPr dirty="0" sz="1450" spc="-5">
                <a:latin typeface="Times New Roman"/>
                <a:cs typeface="Times New Roman"/>
              </a:rPr>
              <a:t>a </a:t>
            </a:r>
            <a:r>
              <a:rPr dirty="0" sz="1450" spc="-10">
                <a:latin typeface="Times New Roman"/>
                <a:cs typeface="Times New Roman"/>
              </a:rPr>
              <a:t>formidable yet beloved spot, for  children love to </a:t>
            </a:r>
            <a:r>
              <a:rPr dirty="0" sz="1450" spc="-5">
                <a:latin typeface="Times New Roman"/>
                <a:cs typeface="Times New Roman"/>
              </a:rPr>
              <a:t>be </a:t>
            </a:r>
            <a:r>
              <a:rPr dirty="0" sz="1450" spc="-10">
                <a:latin typeface="Times New Roman"/>
                <a:cs typeface="Times New Roman"/>
              </a:rPr>
              <a:t>afraid,—in measure as they love all experience </a:t>
            </a:r>
            <a:r>
              <a:rPr dirty="0" sz="1450" spc="-5">
                <a:latin typeface="Times New Roman"/>
                <a:cs typeface="Times New Roman"/>
              </a:rPr>
              <a:t>of </a:t>
            </a:r>
            <a:r>
              <a:rPr dirty="0" sz="1450" spc="-20">
                <a:latin typeface="Times New Roman"/>
                <a:cs typeface="Times New Roman"/>
              </a:rPr>
              <a:t>vitality. </a:t>
            </a:r>
            <a:r>
              <a:rPr dirty="0" sz="1450" spc="320">
                <a:latin typeface="Times New Roman"/>
                <a:cs typeface="Times New Roman"/>
              </a:rPr>
              <a:t>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beheld myself some paces ahead (seeing myself, </a:t>
            </a:r>
            <a:r>
              <a:rPr dirty="0" sz="1450" spc="-5">
                <a:latin typeface="Times New Roman"/>
                <a:cs typeface="Times New Roman"/>
              </a:rPr>
              <a:t>I </a:t>
            </a:r>
            <a:r>
              <a:rPr dirty="0" sz="1450" spc="-10">
                <a:latin typeface="Times New Roman"/>
                <a:cs typeface="Times New Roman"/>
              </a:rPr>
              <a:t>mean, from behind)  utterly alone in that uncanny passage;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rude, </a:t>
            </a:r>
            <a:r>
              <a:rPr dirty="0" sz="1450" spc="-20">
                <a:latin typeface="Times New Roman"/>
                <a:cs typeface="Times New Roman"/>
              </a:rPr>
              <a:t>knobby, </a:t>
            </a:r>
            <a:r>
              <a:rPr dirty="0" sz="1450" spc="320">
                <a:latin typeface="Times New Roman"/>
                <a:cs typeface="Times New Roman"/>
              </a:rPr>
              <a:t> </a:t>
            </a:r>
            <a:r>
              <a:rPr dirty="0" sz="1450" spc="-15">
                <a:latin typeface="Times New Roman"/>
                <a:cs typeface="Times New Roman"/>
              </a:rPr>
              <a:t>shepherd’s staff, </a:t>
            </a:r>
            <a:r>
              <a:rPr dirty="0" sz="1450" spc="-10">
                <a:latin typeface="Times New Roman"/>
                <a:cs typeface="Times New Roman"/>
              </a:rPr>
              <a:t>such as cheers the heart </a:t>
            </a:r>
            <a:r>
              <a:rPr dirty="0" sz="1450" spc="-5">
                <a:latin typeface="Times New Roman"/>
                <a:cs typeface="Times New Roman"/>
              </a:rPr>
              <a:t>of </a:t>
            </a:r>
            <a:r>
              <a:rPr dirty="0" sz="1450" spc="-10">
                <a:latin typeface="Times New Roman"/>
                <a:cs typeface="Times New Roman"/>
              </a:rPr>
              <a:t>the cockney tourist, </a:t>
            </a:r>
            <a:r>
              <a:rPr dirty="0" sz="1450" spc="-5">
                <a:latin typeface="Times New Roman"/>
                <a:cs typeface="Times New Roman"/>
              </a:rPr>
              <a:t>on </a:t>
            </a:r>
            <a:r>
              <a:rPr dirty="0" sz="1450" spc="-10">
                <a:latin typeface="Times New Roman"/>
                <a:cs typeface="Times New Roman"/>
              </a:rPr>
              <a:t>the other </a:t>
            </a:r>
            <a:r>
              <a:rPr dirty="0" sz="1450" spc="-5">
                <a:latin typeface="Times New Roman"/>
                <a:cs typeface="Times New Roman"/>
              </a:rPr>
              <a:t>a  </a:t>
            </a:r>
            <a:r>
              <a:rPr dirty="0" sz="1450" spc="-10">
                <a:latin typeface="Times New Roman"/>
                <a:cs typeface="Times New Roman"/>
              </a:rPr>
              <a:t>rod like </a:t>
            </a:r>
            <a:r>
              <a:rPr dirty="0" sz="1450" spc="-5">
                <a:latin typeface="Times New Roman"/>
                <a:cs typeface="Times New Roman"/>
              </a:rPr>
              <a:t>a </a:t>
            </a:r>
            <a:r>
              <a:rPr dirty="0" sz="1450" spc="-10">
                <a:latin typeface="Times New Roman"/>
                <a:cs typeface="Times New Roman"/>
              </a:rPr>
              <a:t>billiard cue, appeared to accompany my progress; the </a:t>
            </a:r>
            <a:r>
              <a:rPr dirty="0" sz="1450" spc="-15">
                <a:latin typeface="Times New Roman"/>
                <a:cs typeface="Times New Roman"/>
              </a:rPr>
              <a:t>stiff </a:t>
            </a:r>
            <a:r>
              <a:rPr dirty="0" sz="1450" spc="-10">
                <a:latin typeface="Times New Roman"/>
                <a:cs typeface="Times New Roman"/>
              </a:rPr>
              <a:t>sturdily  upright, the billiard cue inclined </a:t>
            </a:r>
            <a:r>
              <a:rPr dirty="0" sz="1450" spc="-15">
                <a:latin typeface="Times New Roman"/>
                <a:cs typeface="Times New Roman"/>
              </a:rPr>
              <a:t>confidentially, </a:t>
            </a:r>
            <a:r>
              <a:rPr dirty="0" sz="1450" spc="-10">
                <a:latin typeface="Times New Roman"/>
                <a:cs typeface="Times New Roman"/>
              </a:rPr>
              <a:t>like </a:t>
            </a:r>
            <a:r>
              <a:rPr dirty="0" sz="1450" spc="-5">
                <a:latin typeface="Times New Roman"/>
                <a:cs typeface="Times New Roman"/>
              </a:rPr>
              <a:t>one </a:t>
            </a:r>
            <a:r>
              <a:rPr dirty="0" sz="1450" spc="-10">
                <a:latin typeface="Times New Roman"/>
                <a:cs typeface="Times New Roman"/>
              </a:rPr>
              <a:t>whispering, towards  my</a:t>
            </a:r>
            <a:r>
              <a:rPr dirty="0" sz="1450" spc="140">
                <a:latin typeface="Times New Roman"/>
                <a:cs typeface="Times New Roman"/>
              </a:rPr>
              <a:t> </a:t>
            </a:r>
            <a:r>
              <a:rPr dirty="0" sz="1450" spc="-30">
                <a:latin typeface="Times New Roman"/>
                <a:cs typeface="Times New Roman"/>
              </a:rPr>
              <a:t>ear.</a:t>
            </a:r>
            <a:r>
              <a:rPr dirty="0" sz="1450" spc="-10">
                <a:latin typeface="Times New Roman"/>
                <a:cs typeface="Times New Roman"/>
              </a:rPr>
              <a:t>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was</a:t>
            </a:r>
            <a:r>
              <a:rPr dirty="0" sz="1450" spc="145">
                <a:latin typeface="Times New Roman"/>
                <a:cs typeface="Times New Roman"/>
              </a:rPr>
              <a:t> </a:t>
            </a:r>
            <a:r>
              <a:rPr dirty="0" sz="1450" spc="-10">
                <a:latin typeface="Times New Roman"/>
                <a:cs typeface="Times New Roman"/>
              </a:rPr>
              <a:t>aware—I</a:t>
            </a:r>
            <a:r>
              <a:rPr dirty="0" sz="1450" spc="140">
                <a:latin typeface="Times New Roman"/>
                <a:cs typeface="Times New Roman"/>
              </a:rPr>
              <a:t> </a:t>
            </a:r>
            <a:r>
              <a:rPr dirty="0" sz="1450" spc="-10">
                <a:latin typeface="Times New Roman"/>
                <a:cs typeface="Times New Roman"/>
              </a:rPr>
              <a:t>will</a:t>
            </a:r>
            <a:r>
              <a:rPr dirty="0" sz="1450" spc="145">
                <a:latin typeface="Times New Roman"/>
                <a:cs typeface="Times New Roman"/>
              </a:rPr>
              <a:t> </a:t>
            </a:r>
            <a:r>
              <a:rPr dirty="0" sz="1450" spc="-10">
                <a:latin typeface="Times New Roman"/>
                <a:cs typeface="Times New Roman"/>
              </a:rPr>
              <a:t>never</a:t>
            </a:r>
            <a:r>
              <a:rPr dirty="0" sz="1450" spc="145">
                <a:latin typeface="Times New Roman"/>
                <a:cs typeface="Times New Roman"/>
              </a:rPr>
              <a:t> </a:t>
            </a:r>
            <a:r>
              <a:rPr dirty="0" sz="1450" spc="-10">
                <a:latin typeface="Times New Roman"/>
                <a:cs typeface="Times New Roman"/>
              </a:rPr>
              <a:t>tell</a:t>
            </a:r>
            <a:r>
              <a:rPr dirty="0" sz="1450" spc="145">
                <a:latin typeface="Times New Roman"/>
                <a:cs typeface="Times New Roman"/>
              </a:rPr>
              <a:t> </a:t>
            </a:r>
            <a:r>
              <a:rPr dirty="0" sz="1450" spc="-5">
                <a:latin typeface="Times New Roman"/>
                <a:cs typeface="Times New Roman"/>
              </a:rPr>
              <a:t>you</a:t>
            </a:r>
            <a:r>
              <a:rPr dirty="0" sz="1450" spc="145">
                <a:latin typeface="Times New Roman"/>
                <a:cs typeface="Times New Roman"/>
              </a:rPr>
              <a:t> </a:t>
            </a:r>
            <a:r>
              <a:rPr dirty="0" sz="1450" spc="-10">
                <a:latin typeface="Times New Roman"/>
                <a:cs typeface="Times New Roman"/>
              </a:rPr>
              <a:t>how—that</a:t>
            </a:r>
            <a:r>
              <a:rPr dirty="0" sz="1450" spc="14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presence</a:t>
            </a:r>
            <a:r>
              <a:rPr dirty="0" sz="1450" spc="145">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these</a:t>
            </a:r>
            <a:endParaRPr sz="1450">
              <a:latin typeface="Times New Roman"/>
              <a:cs typeface="Times New Roman"/>
            </a:endParaRPr>
          </a:p>
        </p:txBody>
      </p:sp>
      <p:sp>
        <p:nvSpPr>
          <p:cNvPr id="3" name="object 3"/>
          <p:cNvSpPr txBox="1"/>
          <p:nvPr/>
        </p:nvSpPr>
        <p:spPr>
          <a:xfrm>
            <a:off x="3922543" y="5429332"/>
            <a:ext cx="275717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third</a:t>
            </a:r>
            <a:r>
              <a:rPr dirty="0" sz="1450" spc="9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last</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my</a:t>
            </a:r>
            <a:r>
              <a:rPr dirty="0" sz="1450" spc="90">
                <a:latin typeface="Times New Roman"/>
                <a:cs typeface="Times New Roman"/>
              </a:rPr>
              <a:t> </a:t>
            </a:r>
            <a:r>
              <a:rPr dirty="0" sz="1450" spc="-10">
                <a:latin typeface="Times New Roman"/>
                <a:cs typeface="Times New Roman"/>
              </a:rPr>
              <a:t>pictures</a:t>
            </a:r>
            <a:endParaRPr sz="1450">
              <a:latin typeface="Times New Roman"/>
              <a:cs typeface="Times New Roman"/>
            </a:endParaRPr>
          </a:p>
        </p:txBody>
      </p:sp>
      <p:sp>
        <p:nvSpPr>
          <p:cNvPr id="4" name="object 4"/>
          <p:cNvSpPr txBox="1"/>
          <p:nvPr/>
        </p:nvSpPr>
        <p:spPr>
          <a:xfrm>
            <a:off x="876300" y="5429332"/>
            <a:ext cx="2865755" cy="1452245"/>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articles </a:t>
            </a:r>
            <a:r>
              <a:rPr dirty="0" sz="1450" spc="-15">
                <a:latin typeface="Times New Roman"/>
                <a:cs typeface="Times New Roman"/>
              </a:rPr>
              <a:t>afforded </a:t>
            </a:r>
            <a:r>
              <a:rPr dirty="0" sz="1450" spc="-10">
                <a:latin typeface="Times New Roman"/>
                <a:cs typeface="Times New Roman"/>
              </a:rPr>
              <a:t>me encouragement.  illustrated words:—</a:t>
            </a:r>
            <a:endParaRPr sz="1450">
              <a:latin typeface="Times New Roman"/>
              <a:cs typeface="Times New Roman"/>
            </a:endParaRPr>
          </a:p>
          <a:p>
            <a:pPr marL="149860" marR="619760" indent="-137795">
              <a:lnSpc>
                <a:spcPts val="1730"/>
              </a:lnSpc>
              <a:spcBef>
                <a:spcPts val="860"/>
              </a:spcBef>
            </a:pPr>
            <a:r>
              <a:rPr dirty="0" sz="1450" spc="-10">
                <a:latin typeface="Times New Roman"/>
                <a:cs typeface="Times New Roman"/>
              </a:rPr>
              <a:t>‘My table Thou hast furnished  In presence </a:t>
            </a:r>
            <a:r>
              <a:rPr dirty="0" sz="1450" spc="-5">
                <a:latin typeface="Times New Roman"/>
                <a:cs typeface="Times New Roman"/>
              </a:rPr>
              <a:t>of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foes:</a:t>
            </a:r>
            <a:endParaRPr sz="1450">
              <a:latin typeface="Times New Roman"/>
              <a:cs typeface="Times New Roman"/>
            </a:endParaRPr>
          </a:p>
          <a:p>
            <a:pPr marL="12700">
              <a:lnSpc>
                <a:spcPts val="1664"/>
              </a:lnSpc>
            </a:pPr>
            <a:r>
              <a:rPr dirty="0" sz="1450" spc="-10">
                <a:latin typeface="Times New Roman"/>
                <a:cs typeface="Times New Roman"/>
              </a:rPr>
              <a:t>My head Thou dost with </a:t>
            </a:r>
            <a:r>
              <a:rPr dirty="0" sz="1450" spc="-5">
                <a:latin typeface="Times New Roman"/>
                <a:cs typeface="Times New Roman"/>
              </a:rPr>
              <a:t>oil</a:t>
            </a:r>
            <a:r>
              <a:rPr dirty="0" sz="1450" spc="10">
                <a:latin typeface="Times New Roman"/>
                <a:cs typeface="Times New Roman"/>
              </a:rPr>
              <a:t> </a:t>
            </a:r>
            <a:r>
              <a:rPr dirty="0" sz="1450" spc="-10">
                <a:latin typeface="Times New Roman"/>
                <a:cs typeface="Times New Roman"/>
              </a:rPr>
              <a:t>anoint,</a:t>
            </a:r>
            <a:endParaRPr sz="1450">
              <a:latin typeface="Times New Roman"/>
              <a:cs typeface="Times New Roman"/>
            </a:endParaRPr>
          </a:p>
          <a:p>
            <a:pPr marL="149860">
              <a:lnSpc>
                <a:spcPts val="1735"/>
              </a:lnSpc>
            </a:pPr>
            <a:r>
              <a:rPr dirty="0" sz="1450" spc="-10">
                <a:latin typeface="Times New Roman"/>
                <a:cs typeface="Times New Roman"/>
              </a:rPr>
              <a:t>And my cup</a:t>
            </a:r>
            <a:r>
              <a:rPr dirty="0" sz="1450" spc="-5">
                <a:latin typeface="Times New Roman"/>
                <a:cs typeface="Times New Roman"/>
              </a:rPr>
              <a:t> </a:t>
            </a:r>
            <a:r>
              <a:rPr dirty="0" sz="1450" spc="-10">
                <a:latin typeface="Times New Roman"/>
                <a:cs typeface="Times New Roman"/>
              </a:rPr>
              <a:t>overflows’:</a:t>
            </a:r>
            <a:endParaRPr sz="1450">
              <a:latin typeface="Times New Roman"/>
              <a:cs typeface="Times New Roman"/>
            </a:endParaRPr>
          </a:p>
        </p:txBody>
      </p:sp>
      <p:sp>
        <p:nvSpPr>
          <p:cNvPr id="5" name="object 5"/>
          <p:cNvSpPr txBox="1"/>
          <p:nvPr/>
        </p:nvSpPr>
        <p:spPr>
          <a:xfrm>
            <a:off x="876300" y="6965905"/>
            <a:ext cx="5807710" cy="287909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this was perhaps the most interesting </a:t>
            </a:r>
            <a:r>
              <a:rPr dirty="0" sz="1450" spc="-5">
                <a:latin typeface="Times New Roman"/>
                <a:cs typeface="Times New Roman"/>
              </a:rPr>
              <a:t>of </a:t>
            </a:r>
            <a:r>
              <a:rPr dirty="0" sz="1450" spc="-10">
                <a:latin typeface="Times New Roman"/>
                <a:cs typeface="Times New Roman"/>
              </a:rPr>
              <a:t>the series. </a:t>
            </a:r>
            <a:r>
              <a:rPr dirty="0" sz="1450" spc="-5">
                <a:latin typeface="Times New Roman"/>
                <a:cs typeface="Times New Roman"/>
              </a:rPr>
              <a:t>I </a:t>
            </a:r>
            <a:r>
              <a:rPr dirty="0" sz="1450" spc="-10">
                <a:latin typeface="Times New Roman"/>
                <a:cs typeface="Times New Roman"/>
              </a:rPr>
              <a:t>saw myself seated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open stone summer-house at table; over my shoulder </a:t>
            </a:r>
            <a:r>
              <a:rPr dirty="0" sz="1450" spc="-5">
                <a:latin typeface="Times New Roman"/>
                <a:cs typeface="Times New Roman"/>
              </a:rPr>
              <a:t>a </a:t>
            </a:r>
            <a:r>
              <a:rPr dirty="0" sz="1450" spc="-25">
                <a:latin typeface="Times New Roman"/>
                <a:cs typeface="Times New Roman"/>
              </a:rPr>
              <a:t>hairy,  </a:t>
            </a:r>
            <a:r>
              <a:rPr dirty="0" sz="1450" spc="-10">
                <a:latin typeface="Times New Roman"/>
                <a:cs typeface="Times New Roman"/>
              </a:rPr>
              <a:t>bearded, and robed presence anointed me from an authentic shoe-horn; the  summer-house was part </a:t>
            </a:r>
            <a:r>
              <a:rPr dirty="0" sz="1450" spc="-5">
                <a:latin typeface="Times New Roman"/>
                <a:cs typeface="Times New Roman"/>
              </a:rPr>
              <a:t>of </a:t>
            </a:r>
            <a:r>
              <a:rPr dirty="0" sz="1450" spc="-10">
                <a:latin typeface="Times New Roman"/>
                <a:cs typeface="Times New Roman"/>
              </a:rPr>
              <a:t>the green court </a:t>
            </a:r>
            <a:r>
              <a:rPr dirty="0" sz="1450" spc="-5">
                <a:latin typeface="Times New Roman"/>
                <a:cs typeface="Times New Roman"/>
              </a:rPr>
              <a:t>of a </a:t>
            </a:r>
            <a:r>
              <a:rPr dirty="0" sz="1450" spc="-10">
                <a:latin typeface="Times New Roman"/>
                <a:cs typeface="Times New Roman"/>
              </a:rPr>
              <a:t>ruin, and from the far side </a:t>
            </a:r>
            <a:r>
              <a:rPr dirty="0" sz="1450" spc="-5">
                <a:latin typeface="Times New Roman"/>
                <a:cs typeface="Times New Roman"/>
              </a:rPr>
              <a:t>of  </a:t>
            </a:r>
            <a:r>
              <a:rPr dirty="0" sz="1450" spc="-10">
                <a:latin typeface="Times New Roman"/>
                <a:cs typeface="Times New Roman"/>
              </a:rPr>
              <a:t>the court black and white imps discharged against me ineffectual arrows. The  picture appears </a:t>
            </a:r>
            <a:r>
              <a:rPr dirty="0" sz="1450" spc="-20">
                <a:latin typeface="Times New Roman"/>
                <a:cs typeface="Times New Roman"/>
              </a:rPr>
              <a:t>arbitrary, </a:t>
            </a:r>
            <a:r>
              <a:rPr dirty="0" sz="1450" spc="-5">
                <a:latin typeface="Times New Roman"/>
                <a:cs typeface="Times New Roman"/>
              </a:rPr>
              <a:t>but I </a:t>
            </a:r>
            <a:r>
              <a:rPr dirty="0" sz="1450" spc="-10">
                <a:latin typeface="Times New Roman"/>
                <a:cs typeface="Times New Roman"/>
              </a:rPr>
              <a:t>can trace every detail to its source, as </a:t>
            </a:r>
            <a:r>
              <a:rPr dirty="0" sz="1450" spc="-35">
                <a:latin typeface="Times New Roman"/>
                <a:cs typeface="Times New Roman"/>
              </a:rPr>
              <a:t>Mr.  </a:t>
            </a:r>
            <a:r>
              <a:rPr dirty="0" sz="1450" spc="-10">
                <a:latin typeface="Times New Roman"/>
                <a:cs typeface="Times New Roman"/>
              </a:rPr>
              <a:t>Brock analysed the dream </a:t>
            </a:r>
            <a:r>
              <a:rPr dirty="0" sz="1450" spc="-5">
                <a:latin typeface="Times New Roman"/>
                <a:cs typeface="Times New Roman"/>
              </a:rPr>
              <a:t>of </a:t>
            </a:r>
            <a:r>
              <a:rPr dirty="0" sz="1450" spc="-10">
                <a:latin typeface="Times New Roman"/>
                <a:cs typeface="Times New Roman"/>
              </a:rPr>
              <a:t>Alan Armadale. The summer-house and court  were muddled together </a:t>
            </a:r>
            <a:r>
              <a:rPr dirty="0" sz="1450" spc="-5">
                <a:latin typeface="Times New Roman"/>
                <a:cs typeface="Times New Roman"/>
              </a:rPr>
              <a:t>out of </a:t>
            </a:r>
            <a:r>
              <a:rPr dirty="0" sz="1450" spc="-10">
                <a:latin typeface="Times New Roman"/>
                <a:cs typeface="Times New Roman"/>
              </a:rPr>
              <a:t>Billings’ </a:t>
            </a:r>
            <a:r>
              <a:rPr dirty="0" sz="1450" spc="-10" i="1">
                <a:latin typeface="Times New Roman"/>
                <a:cs typeface="Times New Roman"/>
              </a:rPr>
              <a:t>Antiquities </a:t>
            </a:r>
            <a:r>
              <a:rPr dirty="0" sz="1450" spc="-5" i="1">
                <a:latin typeface="Times New Roman"/>
                <a:cs typeface="Times New Roman"/>
              </a:rPr>
              <a:t>of </a:t>
            </a:r>
            <a:r>
              <a:rPr dirty="0" sz="1450" spc="-10" i="1">
                <a:latin typeface="Times New Roman"/>
                <a:cs typeface="Times New Roman"/>
              </a:rPr>
              <a:t>Scotland</a:t>
            </a:r>
            <a:r>
              <a:rPr dirty="0" sz="1450" spc="-10">
                <a:latin typeface="Times New Roman"/>
                <a:cs typeface="Times New Roman"/>
              </a:rPr>
              <a:t>; the imps  conveyed from </a:t>
            </a:r>
            <a:r>
              <a:rPr dirty="0" sz="1450" spc="-15">
                <a:latin typeface="Times New Roman"/>
                <a:cs typeface="Times New Roman"/>
              </a:rPr>
              <a:t>Bagster’s </a:t>
            </a:r>
            <a:r>
              <a:rPr dirty="0" sz="1450" spc="-30" i="1">
                <a:latin typeface="Times New Roman"/>
                <a:cs typeface="Times New Roman"/>
              </a:rPr>
              <a:t>Pilgrim’s </a:t>
            </a:r>
            <a:r>
              <a:rPr dirty="0" sz="1450" spc="-20" i="1">
                <a:latin typeface="Times New Roman"/>
                <a:cs typeface="Times New Roman"/>
              </a:rPr>
              <a:t>Progress</a:t>
            </a:r>
            <a:r>
              <a:rPr dirty="0" sz="1450" spc="-20">
                <a:latin typeface="Times New Roman"/>
                <a:cs typeface="Times New Roman"/>
              </a:rPr>
              <a:t>; </a:t>
            </a:r>
            <a:r>
              <a:rPr dirty="0" sz="1450" spc="-10">
                <a:latin typeface="Times New Roman"/>
                <a:cs typeface="Times New Roman"/>
              </a:rPr>
              <a:t>the bearded and robed figure  from any </a:t>
            </a:r>
            <a:r>
              <a:rPr dirty="0" sz="1450" spc="-5">
                <a:latin typeface="Times New Roman"/>
                <a:cs typeface="Times New Roman"/>
              </a:rPr>
              <a:t>one of </a:t>
            </a:r>
            <a:r>
              <a:rPr dirty="0" sz="1450" spc="-10">
                <a:latin typeface="Times New Roman"/>
                <a:cs typeface="Times New Roman"/>
              </a:rPr>
              <a:t>the thousand Bible pictures; and the shoe-horn was  plagiarised from an old illustrated Bible, where it figured in the hand </a:t>
            </a:r>
            <a:r>
              <a:rPr dirty="0" sz="1450" spc="-5">
                <a:latin typeface="Times New Roman"/>
                <a:cs typeface="Times New Roman"/>
              </a:rPr>
              <a:t>of  </a:t>
            </a:r>
            <a:r>
              <a:rPr dirty="0" sz="1450" spc="-10">
                <a:latin typeface="Times New Roman"/>
                <a:cs typeface="Times New Roman"/>
              </a:rPr>
              <a:t>Samuel anointing Saul, and had been pointed </a:t>
            </a:r>
            <a:r>
              <a:rPr dirty="0" sz="1450" spc="-5">
                <a:latin typeface="Times New Roman"/>
                <a:cs typeface="Times New Roman"/>
              </a:rPr>
              <a:t>out </a:t>
            </a:r>
            <a:r>
              <a:rPr dirty="0" sz="1450" spc="-10">
                <a:latin typeface="Times New Roman"/>
                <a:cs typeface="Times New Roman"/>
              </a:rPr>
              <a:t>to me as </a:t>
            </a:r>
            <a:r>
              <a:rPr dirty="0" sz="1450" spc="-5">
                <a:latin typeface="Times New Roman"/>
                <a:cs typeface="Times New Roman"/>
              </a:rPr>
              <a:t>a </a:t>
            </a:r>
            <a:r>
              <a:rPr dirty="0" sz="1450" spc="-10">
                <a:latin typeface="Times New Roman"/>
                <a:cs typeface="Times New Roman"/>
              </a:rPr>
              <a:t>jest </a:t>
            </a:r>
            <a:r>
              <a:rPr dirty="0" sz="1450" spc="-5">
                <a:latin typeface="Times New Roman"/>
                <a:cs typeface="Times New Roman"/>
              </a:rPr>
              <a:t>by </a:t>
            </a:r>
            <a:r>
              <a:rPr dirty="0" sz="1450" spc="-10">
                <a:latin typeface="Times New Roman"/>
                <a:cs typeface="Times New Roman"/>
              </a:rPr>
              <a:t>my </a:t>
            </a:r>
            <a:r>
              <a:rPr dirty="0" sz="1450" spc="-20">
                <a:latin typeface="Times New Roman"/>
                <a:cs typeface="Times New Roman"/>
              </a:rPr>
              <a:t>father.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shown</a:t>
            </a:r>
            <a:r>
              <a:rPr dirty="0" sz="1450" spc="55">
                <a:latin typeface="Times New Roman"/>
                <a:cs typeface="Times New Roman"/>
              </a:rPr>
              <a:t> </a:t>
            </a:r>
            <a:r>
              <a:rPr dirty="0" sz="1450" spc="-10">
                <a:latin typeface="Times New Roman"/>
                <a:cs typeface="Times New Roman"/>
              </a:rPr>
              <a:t>me</a:t>
            </a:r>
            <a:r>
              <a:rPr dirty="0" sz="1450" spc="60">
                <a:latin typeface="Times New Roman"/>
                <a:cs typeface="Times New Roman"/>
              </a:rPr>
              <a:t> </a:t>
            </a:r>
            <a:r>
              <a:rPr dirty="0" sz="1450" spc="-10">
                <a:latin typeface="Times New Roman"/>
                <a:cs typeface="Times New Roman"/>
              </a:rPr>
              <a:t>for</a:t>
            </a:r>
            <a:r>
              <a:rPr dirty="0" sz="1450" spc="55">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jest,</a:t>
            </a:r>
            <a:r>
              <a:rPr dirty="0" sz="1450" spc="60">
                <a:latin typeface="Times New Roman"/>
                <a:cs typeface="Times New Roman"/>
              </a:rPr>
              <a:t> </a:t>
            </a:r>
            <a:r>
              <a:rPr dirty="0" sz="1450" spc="-10">
                <a:latin typeface="Times New Roman"/>
                <a:cs typeface="Times New Roman"/>
              </a:rPr>
              <a:t>remark;</a:t>
            </a:r>
            <a:r>
              <a:rPr dirty="0" sz="1450" spc="50">
                <a:latin typeface="Times New Roman"/>
                <a:cs typeface="Times New Roman"/>
              </a:rPr>
              <a:t> </a:t>
            </a:r>
            <a:r>
              <a:rPr dirty="0" sz="1450" spc="-5">
                <a:latin typeface="Times New Roman"/>
                <a:cs typeface="Times New Roman"/>
              </a:rPr>
              <a:t>but</a:t>
            </a:r>
            <a:r>
              <a:rPr dirty="0" sz="1450" spc="50">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serious</a:t>
            </a:r>
            <a:r>
              <a:rPr dirty="0" sz="1450" spc="55">
                <a:latin typeface="Times New Roman"/>
                <a:cs typeface="Times New Roman"/>
              </a:rPr>
              <a:t> </a:t>
            </a:r>
            <a:r>
              <a:rPr dirty="0" sz="1450" spc="-10">
                <a:latin typeface="Times New Roman"/>
                <a:cs typeface="Times New Roman"/>
              </a:rPr>
              <a:t>spirit</a:t>
            </a:r>
            <a:r>
              <a:rPr dirty="0" sz="1450" spc="5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infancy</a:t>
            </a:r>
            <a:r>
              <a:rPr dirty="0" sz="1450" spc="55">
                <a:latin typeface="Times New Roman"/>
                <a:cs typeface="Times New Roman"/>
              </a:rPr>
              <a:t> </a:t>
            </a:r>
            <a:r>
              <a:rPr dirty="0" sz="1450" spc="-10">
                <a:latin typeface="Times New Roman"/>
                <a:cs typeface="Times New Roman"/>
              </a:rPr>
              <a:t>adopted</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858647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in earnest. Children are all classics; </a:t>
            </a:r>
            <a:r>
              <a:rPr dirty="0" sz="1450" spc="-5">
                <a:latin typeface="Times New Roman"/>
                <a:cs typeface="Times New Roman"/>
              </a:rPr>
              <a:t>a </a:t>
            </a:r>
            <a:r>
              <a:rPr dirty="0" sz="1450" spc="-10">
                <a:latin typeface="Times New Roman"/>
                <a:cs typeface="Times New Roman"/>
              </a:rPr>
              <a:t>bottle would have seemed an  intermediary too trivial—that divine refreshment </a:t>
            </a:r>
            <a:r>
              <a:rPr dirty="0" sz="1450" spc="-5">
                <a:latin typeface="Times New Roman"/>
                <a:cs typeface="Times New Roman"/>
              </a:rPr>
              <a:t>of </a:t>
            </a:r>
            <a:r>
              <a:rPr dirty="0" sz="1450" spc="-10">
                <a:latin typeface="Times New Roman"/>
                <a:cs typeface="Times New Roman"/>
              </a:rPr>
              <a:t>whose meaning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guess; and </a:t>
            </a:r>
            <a:r>
              <a:rPr dirty="0" sz="1450" spc="-5">
                <a:latin typeface="Times New Roman"/>
                <a:cs typeface="Times New Roman"/>
              </a:rPr>
              <a:t>I </a:t>
            </a:r>
            <a:r>
              <a:rPr dirty="0" sz="1450" spc="-10">
                <a:latin typeface="Times New Roman"/>
                <a:cs typeface="Times New Roman"/>
              </a:rPr>
              <a:t>seized </a:t>
            </a:r>
            <a:r>
              <a:rPr dirty="0" sz="1450" spc="-5">
                <a:latin typeface="Times New Roman"/>
                <a:cs typeface="Times New Roman"/>
              </a:rPr>
              <a:t>on </a:t>
            </a:r>
            <a:r>
              <a:rPr dirty="0" sz="1450" spc="-10">
                <a:latin typeface="Times New Roman"/>
                <a:cs typeface="Times New Roman"/>
              </a:rPr>
              <a:t>the idea </a:t>
            </a:r>
            <a:r>
              <a:rPr dirty="0" sz="1450" spc="-5">
                <a:latin typeface="Times New Roman"/>
                <a:cs typeface="Times New Roman"/>
              </a:rPr>
              <a:t>of </a:t>
            </a:r>
            <a:r>
              <a:rPr dirty="0" sz="1450" spc="-10">
                <a:latin typeface="Times New Roman"/>
                <a:cs typeface="Times New Roman"/>
              </a:rPr>
              <a:t>that mystic shoe-horn with delight, even as,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later, </a:t>
            </a:r>
            <a:r>
              <a:rPr dirty="0" sz="1450" spc="-5">
                <a:latin typeface="Times New Roman"/>
                <a:cs typeface="Times New Roman"/>
              </a:rPr>
              <a:t>I </a:t>
            </a:r>
            <a:r>
              <a:rPr dirty="0" sz="1450" spc="-10">
                <a:latin typeface="Times New Roman"/>
                <a:cs typeface="Times New Roman"/>
              </a:rPr>
              <a:t>should have written flagon, chalice, </a:t>
            </a:r>
            <a:r>
              <a:rPr dirty="0" sz="1450" spc="-15">
                <a:latin typeface="Times New Roman"/>
                <a:cs typeface="Times New Roman"/>
              </a:rPr>
              <a:t>hanaper, beaker, </a:t>
            </a:r>
            <a:r>
              <a:rPr dirty="0" sz="1450" spc="-5">
                <a:latin typeface="Times New Roman"/>
                <a:cs typeface="Times New Roman"/>
              </a:rPr>
              <a:t>or </a:t>
            </a:r>
            <a:r>
              <a:rPr dirty="0" sz="1450" spc="-10">
                <a:latin typeface="Times New Roman"/>
                <a:cs typeface="Times New Roman"/>
              </a:rPr>
              <a:t>any  word that might have appealed to me at the moment as least contaminate with  mean associations. In this string </a:t>
            </a:r>
            <a:r>
              <a:rPr dirty="0" sz="1450" spc="-5">
                <a:latin typeface="Times New Roman"/>
                <a:cs typeface="Times New Roman"/>
              </a:rPr>
              <a:t>of </a:t>
            </a:r>
            <a:r>
              <a:rPr dirty="0" sz="1450" spc="-10">
                <a:latin typeface="Times New Roman"/>
                <a:cs typeface="Times New Roman"/>
              </a:rPr>
              <a:t>pictures </a:t>
            </a:r>
            <a:r>
              <a:rPr dirty="0" sz="1450" spc="-5">
                <a:latin typeface="Times New Roman"/>
                <a:cs typeface="Times New Roman"/>
              </a:rPr>
              <a:t>I </a:t>
            </a:r>
            <a:r>
              <a:rPr dirty="0" sz="1450" spc="-10">
                <a:latin typeface="Times New Roman"/>
                <a:cs typeface="Times New Roman"/>
              </a:rPr>
              <a:t>believe the gist </a:t>
            </a:r>
            <a:r>
              <a:rPr dirty="0" sz="1450" spc="-5">
                <a:latin typeface="Times New Roman"/>
                <a:cs typeface="Times New Roman"/>
              </a:rPr>
              <a:t>of </a:t>
            </a:r>
            <a:r>
              <a:rPr dirty="0" sz="1450" spc="-10">
                <a:latin typeface="Times New Roman"/>
                <a:cs typeface="Times New Roman"/>
              </a:rPr>
              <a:t>the psalm to  have consisted; </a:t>
            </a:r>
            <a:r>
              <a:rPr dirty="0" sz="1450" spc="-5">
                <a:latin typeface="Times New Roman"/>
                <a:cs typeface="Times New Roman"/>
              </a:rPr>
              <a:t>I </a:t>
            </a:r>
            <a:r>
              <a:rPr dirty="0" sz="1450" spc="-10">
                <a:latin typeface="Times New Roman"/>
                <a:cs typeface="Times New Roman"/>
              </a:rPr>
              <a:t>believe it had </a:t>
            </a:r>
            <a:r>
              <a:rPr dirty="0" sz="1450" spc="-5">
                <a:latin typeface="Times New Roman"/>
                <a:cs typeface="Times New Roman"/>
              </a:rPr>
              <a:t>no </a:t>
            </a:r>
            <a:r>
              <a:rPr dirty="0" sz="1450" spc="-10">
                <a:latin typeface="Times New Roman"/>
                <a:cs typeface="Times New Roman"/>
              </a:rPr>
              <a:t>more to say to me; and the result was  </a:t>
            </a:r>
            <a:r>
              <a:rPr dirty="0" sz="1450" spc="-15">
                <a:latin typeface="Times New Roman"/>
                <a:cs typeface="Times New Roman"/>
              </a:rPr>
              <a:t>consolatory.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to sleep dwelling with restfulness </a:t>
            </a:r>
            <a:r>
              <a:rPr dirty="0" sz="1450" spc="-5">
                <a:latin typeface="Times New Roman"/>
                <a:cs typeface="Times New Roman"/>
              </a:rPr>
              <a:t>upon </a:t>
            </a:r>
            <a:r>
              <a:rPr dirty="0" sz="1450" spc="-10">
                <a:latin typeface="Times New Roman"/>
                <a:cs typeface="Times New Roman"/>
              </a:rPr>
              <a:t>these images;  they passed before me, besides, to an appropriate music; for </a:t>
            </a:r>
            <a:r>
              <a:rPr dirty="0" sz="1450" spc="-5">
                <a:latin typeface="Times New Roman"/>
                <a:cs typeface="Times New Roman"/>
              </a:rPr>
              <a:t>I </a:t>
            </a:r>
            <a:r>
              <a:rPr dirty="0" sz="1450" spc="-10">
                <a:latin typeface="Times New Roman"/>
                <a:cs typeface="Times New Roman"/>
              </a:rPr>
              <a:t>had already  singled </a:t>
            </a:r>
            <a:r>
              <a:rPr dirty="0" sz="1450" spc="-5">
                <a:latin typeface="Times New Roman"/>
                <a:cs typeface="Times New Roman"/>
              </a:rPr>
              <a:t>out </a:t>
            </a:r>
            <a:r>
              <a:rPr dirty="0" sz="1450" spc="-10">
                <a:latin typeface="Times New Roman"/>
                <a:cs typeface="Times New Roman"/>
              </a:rPr>
              <a:t>from that rude psalm the </a:t>
            </a:r>
            <a:r>
              <a:rPr dirty="0" sz="1450" spc="-5">
                <a:latin typeface="Times New Roman"/>
                <a:cs typeface="Times New Roman"/>
              </a:rPr>
              <a:t>one </a:t>
            </a:r>
            <a:r>
              <a:rPr dirty="0" sz="1450" spc="-10">
                <a:latin typeface="Times New Roman"/>
                <a:cs typeface="Times New Roman"/>
              </a:rPr>
              <a:t>lovely verse which dwells in the  minds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not </a:t>
            </a:r>
            <a:r>
              <a:rPr dirty="0" sz="1450" spc="-10">
                <a:latin typeface="Times New Roman"/>
                <a:cs typeface="Times New Roman"/>
              </a:rPr>
              <a:t>growing </a:t>
            </a:r>
            <a:r>
              <a:rPr dirty="0" sz="1450" spc="-5">
                <a:latin typeface="Times New Roman"/>
                <a:cs typeface="Times New Roman"/>
              </a:rPr>
              <a:t>old, not </a:t>
            </a:r>
            <a:r>
              <a:rPr dirty="0" sz="1450" spc="-10">
                <a:latin typeface="Times New Roman"/>
                <a:cs typeface="Times New Roman"/>
              </a:rPr>
              <a:t>disgraced </a:t>
            </a:r>
            <a:r>
              <a:rPr dirty="0" sz="1450" spc="-5">
                <a:latin typeface="Times New Roman"/>
                <a:cs typeface="Times New Roman"/>
              </a:rPr>
              <a:t>by </a:t>
            </a:r>
            <a:r>
              <a:rPr dirty="0" sz="1450" spc="-10">
                <a:latin typeface="Times New Roman"/>
                <a:cs typeface="Times New Roman"/>
              </a:rPr>
              <a:t>its association with long  Sunday tasks, </a:t>
            </a:r>
            <a:r>
              <a:rPr dirty="0" sz="1450" spc="-5">
                <a:latin typeface="Times New Roman"/>
                <a:cs typeface="Times New Roman"/>
              </a:rPr>
              <a:t>a </a:t>
            </a:r>
            <a:r>
              <a:rPr dirty="0" sz="1450" spc="-10">
                <a:latin typeface="Times New Roman"/>
                <a:cs typeface="Times New Roman"/>
              </a:rPr>
              <a:t>scarce conscious joy in childhood, in age </a:t>
            </a:r>
            <a:r>
              <a:rPr dirty="0" sz="1450" spc="-5">
                <a:latin typeface="Times New Roman"/>
                <a:cs typeface="Times New Roman"/>
              </a:rPr>
              <a:t>a </a:t>
            </a:r>
            <a:r>
              <a:rPr dirty="0" sz="1450" spc="-10">
                <a:latin typeface="Times New Roman"/>
                <a:cs typeface="Times New Roman"/>
              </a:rPr>
              <a:t>companion  thought:—</a:t>
            </a:r>
            <a:endParaRPr sz="1450">
              <a:latin typeface="Times New Roman"/>
              <a:cs typeface="Times New Roman"/>
            </a:endParaRPr>
          </a:p>
          <a:p>
            <a:pPr algn="just" marL="149860" marR="3176270" indent="-137795">
              <a:lnSpc>
                <a:spcPts val="1730"/>
              </a:lnSpc>
              <a:spcBef>
                <a:spcPts val="844"/>
              </a:spcBef>
            </a:pPr>
            <a:r>
              <a:rPr dirty="0" sz="1450" spc="-10">
                <a:latin typeface="Times New Roman"/>
                <a:cs typeface="Times New Roman"/>
              </a:rPr>
              <a:t>‘In pastures green Thou leadest me,  The quiet waters</a:t>
            </a:r>
            <a:r>
              <a:rPr dirty="0" sz="1450" spc="-5">
                <a:latin typeface="Times New Roman"/>
                <a:cs typeface="Times New Roman"/>
              </a:rPr>
              <a:t> </a:t>
            </a:r>
            <a:r>
              <a:rPr dirty="0" sz="1450" spc="-30">
                <a:latin typeface="Times New Roman"/>
                <a:cs typeface="Times New Roman"/>
              </a:rPr>
              <a:t>by.’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remainder </a:t>
            </a:r>
            <a:r>
              <a:rPr dirty="0" sz="1450" spc="-5">
                <a:latin typeface="Times New Roman"/>
                <a:cs typeface="Times New Roman"/>
              </a:rPr>
              <a:t>of </a:t>
            </a:r>
            <a:r>
              <a:rPr dirty="0" sz="1450" spc="-10">
                <a:latin typeface="Times New Roman"/>
                <a:cs typeface="Times New Roman"/>
              </a:rPr>
              <a:t>my childish recollections are all </a:t>
            </a:r>
            <a:r>
              <a:rPr dirty="0" sz="1450" spc="-5">
                <a:latin typeface="Times New Roman"/>
                <a:cs typeface="Times New Roman"/>
              </a:rPr>
              <a:t>of </a:t>
            </a:r>
            <a:r>
              <a:rPr dirty="0" sz="1450" spc="-10">
                <a:latin typeface="Times New Roman"/>
                <a:cs typeface="Times New Roman"/>
              </a:rPr>
              <a:t>the matter </a:t>
            </a:r>
            <a:r>
              <a:rPr dirty="0" sz="1450" spc="-5">
                <a:latin typeface="Times New Roman"/>
                <a:cs typeface="Times New Roman"/>
              </a:rPr>
              <a:t>of </a:t>
            </a:r>
            <a:r>
              <a:rPr dirty="0" sz="1450" spc="-10">
                <a:latin typeface="Times New Roman"/>
                <a:cs typeface="Times New Roman"/>
              </a:rPr>
              <a:t>what was  read to me, and </a:t>
            </a:r>
            <a:r>
              <a:rPr dirty="0" sz="1450" spc="-5">
                <a:latin typeface="Times New Roman"/>
                <a:cs typeface="Times New Roman"/>
              </a:rPr>
              <a:t>not of </a:t>
            </a:r>
            <a:r>
              <a:rPr dirty="0" sz="1450" spc="-10">
                <a:latin typeface="Times New Roman"/>
                <a:cs typeface="Times New Roman"/>
              </a:rPr>
              <a:t>any manner in the words. If these pleased me it was  unconsciously; </a:t>
            </a:r>
            <a:r>
              <a:rPr dirty="0" sz="1450" spc="-5">
                <a:latin typeface="Times New Roman"/>
                <a:cs typeface="Times New Roman"/>
              </a:rPr>
              <a:t>I </a:t>
            </a:r>
            <a:r>
              <a:rPr dirty="0" sz="1450" spc="-10">
                <a:latin typeface="Times New Roman"/>
                <a:cs typeface="Times New Roman"/>
              </a:rPr>
              <a:t>listened for news </a:t>
            </a:r>
            <a:r>
              <a:rPr dirty="0" sz="1450" spc="-5">
                <a:latin typeface="Times New Roman"/>
                <a:cs typeface="Times New Roman"/>
              </a:rPr>
              <a:t>of </a:t>
            </a:r>
            <a:r>
              <a:rPr dirty="0" sz="1450" spc="-10">
                <a:latin typeface="Times New Roman"/>
                <a:cs typeface="Times New Roman"/>
              </a:rPr>
              <a:t>the great vacant world </a:t>
            </a:r>
            <a:r>
              <a:rPr dirty="0" sz="1450" spc="-5">
                <a:latin typeface="Times New Roman"/>
                <a:cs typeface="Times New Roman"/>
              </a:rPr>
              <a:t>upon </a:t>
            </a:r>
            <a:r>
              <a:rPr dirty="0" sz="1450" spc="-10">
                <a:latin typeface="Times New Roman"/>
                <a:cs typeface="Times New Roman"/>
              </a:rPr>
              <a:t>whose edge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I </a:t>
            </a:r>
            <a:r>
              <a:rPr dirty="0" sz="1450" spc="-10">
                <a:latin typeface="Times New Roman"/>
                <a:cs typeface="Times New Roman"/>
              </a:rPr>
              <a:t>listened for delightful plots that </a:t>
            </a:r>
            <a:r>
              <a:rPr dirty="0" sz="1450" spc="-5">
                <a:latin typeface="Times New Roman"/>
                <a:cs typeface="Times New Roman"/>
              </a:rPr>
              <a:t>I </a:t>
            </a:r>
            <a:r>
              <a:rPr dirty="0" sz="1450" spc="-10">
                <a:latin typeface="Times New Roman"/>
                <a:cs typeface="Times New Roman"/>
              </a:rPr>
              <a:t>might re-enact in </a:t>
            </a:r>
            <a:r>
              <a:rPr dirty="0" sz="1450" spc="-25">
                <a:latin typeface="Times New Roman"/>
                <a:cs typeface="Times New Roman"/>
              </a:rPr>
              <a:t>play, </a:t>
            </a:r>
            <a:r>
              <a:rPr dirty="0" sz="1450" spc="-10">
                <a:latin typeface="Times New Roman"/>
                <a:cs typeface="Times New Roman"/>
              </a:rPr>
              <a:t>and  romantic scenes and circumstances that </a:t>
            </a:r>
            <a:r>
              <a:rPr dirty="0" sz="1450" spc="-5">
                <a:latin typeface="Times New Roman"/>
                <a:cs typeface="Times New Roman"/>
              </a:rPr>
              <a:t>I </a:t>
            </a:r>
            <a:r>
              <a:rPr dirty="0" sz="1450" spc="-10">
                <a:latin typeface="Times New Roman"/>
                <a:cs typeface="Times New Roman"/>
              </a:rPr>
              <a:t>might call </a:t>
            </a:r>
            <a:r>
              <a:rPr dirty="0" sz="1450" spc="-5">
                <a:latin typeface="Times New Roman"/>
                <a:cs typeface="Times New Roman"/>
              </a:rPr>
              <a:t>up </a:t>
            </a:r>
            <a:r>
              <a:rPr dirty="0" sz="1450" spc="-10">
                <a:latin typeface="Times New Roman"/>
                <a:cs typeface="Times New Roman"/>
              </a:rPr>
              <a:t>before me, with closed  eyes, when </a:t>
            </a:r>
            <a:r>
              <a:rPr dirty="0" sz="1450" spc="-5">
                <a:latin typeface="Times New Roman"/>
                <a:cs typeface="Times New Roman"/>
              </a:rPr>
              <a:t>I </a:t>
            </a:r>
            <a:r>
              <a:rPr dirty="0" sz="1450" spc="-10">
                <a:latin typeface="Times New Roman"/>
                <a:cs typeface="Times New Roman"/>
              </a:rPr>
              <a:t>was tired </a:t>
            </a:r>
            <a:r>
              <a:rPr dirty="0" sz="1450" spc="-5">
                <a:latin typeface="Times New Roman"/>
                <a:cs typeface="Times New Roman"/>
              </a:rPr>
              <a:t>of </a:t>
            </a:r>
            <a:r>
              <a:rPr dirty="0" sz="1450" spc="-10">
                <a:latin typeface="Times New Roman"/>
                <a:cs typeface="Times New Roman"/>
              </a:rPr>
              <a:t>Scotland, and home, and that weary prison </a:t>
            </a:r>
            <a:r>
              <a:rPr dirty="0" sz="1450" spc="-5">
                <a:latin typeface="Times New Roman"/>
                <a:cs typeface="Times New Roman"/>
              </a:rPr>
              <a:t>of </a:t>
            </a:r>
            <a:r>
              <a:rPr dirty="0" sz="1450" spc="-10">
                <a:latin typeface="Times New Roman"/>
                <a:cs typeface="Times New Roman"/>
              </a:rPr>
              <a:t>the  sick-chamber in which </a:t>
            </a:r>
            <a:r>
              <a:rPr dirty="0" sz="1450" spc="-5">
                <a:latin typeface="Times New Roman"/>
                <a:cs typeface="Times New Roman"/>
              </a:rPr>
              <a:t>I </a:t>
            </a:r>
            <a:r>
              <a:rPr dirty="0" sz="1450" spc="-10">
                <a:latin typeface="Times New Roman"/>
                <a:cs typeface="Times New Roman"/>
              </a:rPr>
              <a:t>lay so long in durance. </a:t>
            </a:r>
            <a:r>
              <a:rPr dirty="0" sz="1450" spc="-10" i="1">
                <a:latin typeface="Times New Roman"/>
                <a:cs typeface="Times New Roman"/>
              </a:rPr>
              <a:t>Robinson Crusoe</a:t>
            </a:r>
            <a:r>
              <a:rPr dirty="0" sz="1450" spc="-10">
                <a:latin typeface="Times New Roman"/>
                <a:cs typeface="Times New Roman"/>
              </a:rPr>
              <a:t>; some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books of </a:t>
            </a:r>
            <a:r>
              <a:rPr dirty="0" sz="1450" spc="-10">
                <a:latin typeface="Times New Roman"/>
                <a:cs typeface="Times New Roman"/>
              </a:rPr>
              <a:t>that cheerful, ingenious, romantic soul, Mayne Reid; and </a:t>
            </a:r>
            <a:r>
              <a:rPr dirty="0" sz="1450" spc="-5">
                <a:latin typeface="Times New Roman"/>
                <a:cs typeface="Times New Roman"/>
              </a:rPr>
              <a:t>a </a:t>
            </a:r>
            <a:r>
              <a:rPr dirty="0" sz="1450" spc="-10">
                <a:latin typeface="Times New Roman"/>
                <a:cs typeface="Times New Roman"/>
              </a:rPr>
              <a:t>work  rather gruesome and bloody for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but </a:t>
            </a:r>
            <a:r>
              <a:rPr dirty="0" sz="1450" spc="-10">
                <a:latin typeface="Times New Roman"/>
                <a:cs typeface="Times New Roman"/>
              </a:rPr>
              <a:t>very picturesque, called</a:t>
            </a:r>
            <a:r>
              <a:rPr dirty="0" sz="1450" spc="-10" i="1">
                <a:latin typeface="Times New Roman"/>
                <a:cs typeface="Times New Roman"/>
              </a:rPr>
              <a:t>Paul  </a:t>
            </a:r>
            <a:r>
              <a:rPr dirty="0" sz="1450" spc="-10" i="1">
                <a:latin typeface="Times New Roman"/>
                <a:cs typeface="Times New Roman"/>
              </a:rPr>
              <a:t>Blake</a:t>
            </a:r>
            <a:r>
              <a:rPr dirty="0" sz="1450" spc="-10">
                <a:latin typeface="Times New Roman"/>
                <a:cs typeface="Times New Roman"/>
              </a:rPr>
              <a:t>; these are the three strongest impressions </a:t>
            </a:r>
            <a:r>
              <a:rPr dirty="0" sz="1450" spc="-5">
                <a:latin typeface="Times New Roman"/>
                <a:cs typeface="Times New Roman"/>
              </a:rPr>
              <a:t>I </a:t>
            </a:r>
            <a:r>
              <a:rPr dirty="0" sz="1450" spc="-10">
                <a:latin typeface="Times New Roman"/>
                <a:cs typeface="Times New Roman"/>
              </a:rPr>
              <a:t>remember: </a:t>
            </a:r>
            <a:r>
              <a:rPr dirty="0" sz="1450" spc="-10" i="1">
                <a:latin typeface="Times New Roman"/>
                <a:cs typeface="Times New Roman"/>
              </a:rPr>
              <a:t>The Swiss Family  </a:t>
            </a:r>
            <a:r>
              <a:rPr dirty="0" sz="1450" spc="-10" i="1">
                <a:latin typeface="Times New Roman"/>
                <a:cs typeface="Times New Roman"/>
              </a:rPr>
              <a:t>Robinson </a:t>
            </a:r>
            <a:r>
              <a:rPr dirty="0" sz="1450" spc="-10">
                <a:latin typeface="Times New Roman"/>
                <a:cs typeface="Times New Roman"/>
              </a:rPr>
              <a:t>came next, </a:t>
            </a:r>
            <a:r>
              <a:rPr dirty="0" sz="1450" spc="-10" i="1">
                <a:latin typeface="Times New Roman"/>
                <a:cs typeface="Times New Roman"/>
              </a:rPr>
              <a:t>longo intervallo</a:t>
            </a:r>
            <a:r>
              <a:rPr dirty="0" sz="1450" spc="-10">
                <a:latin typeface="Times New Roman"/>
                <a:cs typeface="Times New Roman"/>
              </a:rPr>
              <a:t>. At these </a:t>
            </a:r>
            <a:r>
              <a:rPr dirty="0" sz="1450" spc="-5">
                <a:latin typeface="Times New Roman"/>
                <a:cs typeface="Times New Roman"/>
              </a:rPr>
              <a:t>I </a:t>
            </a:r>
            <a:r>
              <a:rPr dirty="0" sz="1450" spc="-10">
                <a:latin typeface="Times New Roman"/>
                <a:cs typeface="Times New Roman"/>
              </a:rPr>
              <a:t>played, conjured </a:t>
            </a:r>
            <a:r>
              <a:rPr dirty="0" sz="1450" spc="-5">
                <a:latin typeface="Times New Roman"/>
                <a:cs typeface="Times New Roman"/>
              </a:rPr>
              <a:t>up </a:t>
            </a:r>
            <a:r>
              <a:rPr dirty="0" sz="1450" spc="-10">
                <a:latin typeface="Times New Roman"/>
                <a:cs typeface="Times New Roman"/>
              </a:rPr>
              <a:t>their  scenes, and delighted to hear them rehearsed unto seventy times seven.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sure </a:t>
            </a:r>
            <a:r>
              <a:rPr dirty="0" sz="1450" spc="-5">
                <a:latin typeface="Times New Roman"/>
                <a:cs typeface="Times New Roman"/>
              </a:rPr>
              <a:t>but </a:t>
            </a:r>
            <a:r>
              <a:rPr dirty="0" sz="1450" spc="-10">
                <a:latin typeface="Times New Roman"/>
                <a:cs typeface="Times New Roman"/>
              </a:rPr>
              <a:t>what </a:t>
            </a:r>
            <a:r>
              <a:rPr dirty="0" sz="1450" spc="-10" i="1">
                <a:latin typeface="Times New Roman"/>
                <a:cs typeface="Times New Roman"/>
              </a:rPr>
              <a:t>Paul Blake </a:t>
            </a:r>
            <a:r>
              <a:rPr dirty="0" sz="1450" spc="-10">
                <a:latin typeface="Times New Roman"/>
                <a:cs typeface="Times New Roman"/>
              </a:rPr>
              <a:t>came after </a:t>
            </a:r>
            <a:r>
              <a:rPr dirty="0" sz="1450" spc="-5">
                <a:latin typeface="Times New Roman"/>
                <a:cs typeface="Times New Roman"/>
              </a:rPr>
              <a:t>I </a:t>
            </a:r>
            <a:r>
              <a:rPr dirty="0" sz="1450" spc="-10">
                <a:latin typeface="Times New Roman"/>
                <a:cs typeface="Times New Roman"/>
              </a:rPr>
              <a:t>could read. It seems connected with  </a:t>
            </a:r>
            <a:r>
              <a:rPr dirty="0" sz="1450" spc="-5">
                <a:latin typeface="Times New Roman"/>
                <a:cs typeface="Times New Roman"/>
              </a:rPr>
              <a:t>a </a:t>
            </a:r>
            <a:r>
              <a:rPr dirty="0" sz="1450" spc="-10">
                <a:latin typeface="Times New Roman"/>
                <a:cs typeface="Times New Roman"/>
              </a:rPr>
              <a:t>visit to the </a:t>
            </a:r>
            <a:r>
              <a:rPr dirty="0" sz="1450" spc="-20">
                <a:latin typeface="Times New Roman"/>
                <a:cs typeface="Times New Roman"/>
              </a:rPr>
              <a:t>country, </a:t>
            </a:r>
            <a:r>
              <a:rPr dirty="0" sz="1450" spc="-10">
                <a:latin typeface="Times New Roman"/>
                <a:cs typeface="Times New Roman"/>
              </a:rPr>
              <a:t>and an experience unforgettable. The day had been  warm; H--- and </a:t>
            </a:r>
            <a:r>
              <a:rPr dirty="0" sz="1450" spc="-5">
                <a:latin typeface="Times New Roman"/>
                <a:cs typeface="Times New Roman"/>
              </a:rPr>
              <a:t>I </a:t>
            </a:r>
            <a:r>
              <a:rPr dirty="0" sz="1450" spc="-10">
                <a:latin typeface="Times New Roman"/>
                <a:cs typeface="Times New Roman"/>
              </a:rPr>
              <a:t>had played together charmingly all day in </a:t>
            </a:r>
            <a:r>
              <a:rPr dirty="0" sz="1450" spc="-5">
                <a:latin typeface="Times New Roman"/>
                <a:cs typeface="Times New Roman"/>
              </a:rPr>
              <a:t>a </a:t>
            </a:r>
            <a:r>
              <a:rPr dirty="0" sz="1450" spc="-10">
                <a:latin typeface="Times New Roman"/>
                <a:cs typeface="Times New Roman"/>
              </a:rPr>
              <a:t>sandy wilderness  across the road; then came the evening with </a:t>
            </a:r>
            <a:r>
              <a:rPr dirty="0" sz="1450" spc="-5">
                <a:latin typeface="Times New Roman"/>
                <a:cs typeface="Times New Roman"/>
              </a:rPr>
              <a:t>a </a:t>
            </a:r>
            <a:r>
              <a:rPr dirty="0" sz="1450" spc="-10">
                <a:latin typeface="Times New Roman"/>
                <a:cs typeface="Times New Roman"/>
              </a:rPr>
              <a:t>great flash </a:t>
            </a:r>
            <a:r>
              <a:rPr dirty="0" sz="1450" spc="-5">
                <a:latin typeface="Times New Roman"/>
                <a:cs typeface="Times New Roman"/>
              </a:rPr>
              <a:t>of </a:t>
            </a:r>
            <a:r>
              <a:rPr dirty="0" sz="1450" spc="-10">
                <a:latin typeface="Times New Roman"/>
                <a:cs typeface="Times New Roman"/>
              </a:rPr>
              <a:t>colour and </a:t>
            </a:r>
            <a:r>
              <a:rPr dirty="0" sz="1450" spc="-5">
                <a:latin typeface="Times New Roman"/>
                <a:cs typeface="Times New Roman"/>
              </a:rPr>
              <a:t>a  </a:t>
            </a:r>
            <a:r>
              <a:rPr dirty="0" sz="1450" spc="-10">
                <a:latin typeface="Times New Roman"/>
                <a:cs typeface="Times New Roman"/>
              </a:rPr>
              <a:t>heavenly sweetness in the </a:t>
            </a:r>
            <a:r>
              <a:rPr dirty="0" sz="1450" spc="-30">
                <a:latin typeface="Times New Roman"/>
                <a:cs typeface="Times New Roman"/>
              </a:rPr>
              <a:t>air. </a:t>
            </a:r>
            <a:r>
              <a:rPr dirty="0" sz="1450" spc="-10">
                <a:latin typeface="Times New Roman"/>
                <a:cs typeface="Times New Roman"/>
              </a:rPr>
              <a:t>Somehow my play-mate had vanished, </a:t>
            </a:r>
            <a:r>
              <a:rPr dirty="0" sz="1450" spc="-5">
                <a:latin typeface="Times New Roman"/>
                <a:cs typeface="Times New Roman"/>
              </a:rPr>
              <a:t>or </a:t>
            </a:r>
            <a:r>
              <a:rPr dirty="0" sz="1450" spc="-10">
                <a:latin typeface="Times New Roman"/>
                <a:cs typeface="Times New Roman"/>
              </a:rPr>
              <a:t>is </a:t>
            </a:r>
            <a:r>
              <a:rPr dirty="0" sz="1450" spc="-5">
                <a:latin typeface="Times New Roman"/>
                <a:cs typeface="Times New Roman"/>
              </a:rPr>
              <a:t>out  of </a:t>
            </a:r>
            <a:r>
              <a:rPr dirty="0" sz="1450" spc="-10">
                <a:latin typeface="Times New Roman"/>
                <a:cs typeface="Times New Roman"/>
              </a:rPr>
              <a:t>the </a:t>
            </a:r>
            <a:r>
              <a:rPr dirty="0" sz="1450" spc="-25">
                <a:latin typeface="Times New Roman"/>
                <a:cs typeface="Times New Roman"/>
              </a:rPr>
              <a:t>story, </a:t>
            </a:r>
            <a:r>
              <a:rPr dirty="0" sz="1450" spc="-10">
                <a:latin typeface="Times New Roman"/>
                <a:cs typeface="Times New Roman"/>
              </a:rPr>
              <a:t>as the sages </a:t>
            </a:r>
            <a:r>
              <a:rPr dirty="0" sz="1450" spc="-30">
                <a:latin typeface="Times New Roman"/>
                <a:cs typeface="Times New Roman"/>
              </a:rPr>
              <a:t>say, </a:t>
            </a:r>
            <a:r>
              <a:rPr dirty="0" sz="1450" spc="-5">
                <a:latin typeface="Times New Roman"/>
                <a:cs typeface="Times New Roman"/>
              </a:rPr>
              <a:t>but I </a:t>
            </a:r>
            <a:r>
              <a:rPr dirty="0" sz="1450" spc="-10">
                <a:latin typeface="Times New Roman"/>
                <a:cs typeface="Times New Roman"/>
              </a:rPr>
              <a:t>was sent into the village </a:t>
            </a:r>
            <a:r>
              <a:rPr dirty="0" sz="1450" spc="-5">
                <a:latin typeface="Times New Roman"/>
                <a:cs typeface="Times New Roman"/>
              </a:rPr>
              <a:t>on </a:t>
            </a:r>
            <a:r>
              <a:rPr dirty="0" sz="1450" spc="-10">
                <a:latin typeface="Times New Roman"/>
                <a:cs typeface="Times New Roman"/>
              </a:rPr>
              <a:t>an errand; and,  taking </a:t>
            </a:r>
            <a:r>
              <a:rPr dirty="0" sz="1450" spc="-5">
                <a:latin typeface="Times New Roman"/>
                <a:cs typeface="Times New Roman"/>
              </a:rPr>
              <a:t>a book of </a:t>
            </a:r>
            <a:r>
              <a:rPr dirty="0" sz="1450" spc="-10">
                <a:latin typeface="Times New Roman"/>
                <a:cs typeface="Times New Roman"/>
              </a:rPr>
              <a:t>fairy tales, went down alone through </a:t>
            </a:r>
            <a:r>
              <a:rPr dirty="0" sz="1450" spc="-5">
                <a:latin typeface="Times New Roman"/>
                <a:cs typeface="Times New Roman"/>
              </a:rPr>
              <a:t>a </a:t>
            </a:r>
            <a:r>
              <a:rPr dirty="0" sz="1450" spc="-10">
                <a:latin typeface="Times New Roman"/>
                <a:cs typeface="Times New Roman"/>
              </a:rPr>
              <a:t>fir-wood, reading as </a:t>
            </a:r>
            <a:r>
              <a:rPr dirty="0" sz="1450" spc="-5">
                <a:latin typeface="Times New Roman"/>
                <a:cs typeface="Times New Roman"/>
              </a:rPr>
              <a:t>I  </a:t>
            </a:r>
            <a:r>
              <a:rPr dirty="0" sz="1450" spc="-10">
                <a:latin typeface="Times New Roman"/>
                <a:cs typeface="Times New Roman"/>
              </a:rPr>
              <a:t>walked. How often since then has it befallen me to </a:t>
            </a:r>
            <a:r>
              <a:rPr dirty="0" sz="1450" spc="-5">
                <a:latin typeface="Times New Roman"/>
                <a:cs typeface="Times New Roman"/>
              </a:rPr>
              <a:t>be </a:t>
            </a:r>
            <a:r>
              <a:rPr dirty="0" sz="1450" spc="-10">
                <a:latin typeface="Times New Roman"/>
                <a:cs typeface="Times New Roman"/>
              </a:rPr>
              <a:t>happy even so; </a:t>
            </a:r>
            <a:r>
              <a:rPr dirty="0" sz="1450" spc="-5">
                <a:latin typeface="Times New Roman"/>
                <a:cs typeface="Times New Roman"/>
              </a:rPr>
              <a:t>but </a:t>
            </a:r>
            <a:r>
              <a:rPr dirty="0" sz="1450" spc="-10">
                <a:latin typeface="Times New Roman"/>
                <a:cs typeface="Times New Roman"/>
              </a:rPr>
              <a:t>that  was the first time: the shock </a:t>
            </a:r>
            <a:r>
              <a:rPr dirty="0" sz="1450" spc="-5">
                <a:latin typeface="Times New Roman"/>
                <a:cs typeface="Times New Roman"/>
              </a:rPr>
              <a:t>of </a:t>
            </a:r>
            <a:r>
              <a:rPr dirty="0" sz="1450" spc="-10">
                <a:latin typeface="Times New Roman"/>
                <a:cs typeface="Times New Roman"/>
              </a:rPr>
              <a:t>that pleasure </a:t>
            </a:r>
            <a:r>
              <a:rPr dirty="0" sz="1450" spc="-5">
                <a:latin typeface="Times New Roman"/>
                <a:cs typeface="Times New Roman"/>
              </a:rPr>
              <a:t>I </a:t>
            </a:r>
            <a:r>
              <a:rPr dirty="0" sz="1450" spc="-10">
                <a:latin typeface="Times New Roman"/>
                <a:cs typeface="Times New Roman"/>
              </a:rPr>
              <a:t>have never since forgot, and if  my mind serves me to the last, </a:t>
            </a:r>
            <a:r>
              <a:rPr dirty="0" sz="1450" spc="-5">
                <a:latin typeface="Times New Roman"/>
                <a:cs typeface="Times New Roman"/>
              </a:rPr>
              <a:t>I </a:t>
            </a:r>
            <a:r>
              <a:rPr dirty="0" sz="1450" spc="-10">
                <a:latin typeface="Times New Roman"/>
                <a:cs typeface="Times New Roman"/>
              </a:rPr>
              <a:t>never shall, for it was then that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I </a:t>
            </a:r>
            <a:r>
              <a:rPr dirty="0" sz="1450" spc="-10">
                <a:latin typeface="Times New Roman"/>
                <a:cs typeface="Times New Roman"/>
              </a:rPr>
              <a:t>loved  reading.</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0021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II</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60">
                <a:latin typeface="Times New Roman"/>
                <a:cs typeface="Times New Roman"/>
              </a:rPr>
              <a:t>To </a:t>
            </a:r>
            <a:r>
              <a:rPr dirty="0" sz="1450" spc="-10">
                <a:latin typeface="Times New Roman"/>
                <a:cs typeface="Times New Roman"/>
              </a:rPr>
              <a:t>pass from hearing literature to reading it is to take </a:t>
            </a:r>
            <a:r>
              <a:rPr dirty="0" sz="1450" spc="-5">
                <a:latin typeface="Times New Roman"/>
                <a:cs typeface="Times New Roman"/>
              </a:rPr>
              <a:t>a </a:t>
            </a:r>
            <a:r>
              <a:rPr dirty="0" sz="1450" spc="-10">
                <a:latin typeface="Times New Roman"/>
                <a:cs typeface="Times New Roman"/>
              </a:rPr>
              <a:t>great and dangerous  step. </a:t>
            </a:r>
            <a:r>
              <a:rPr dirty="0" sz="1450" spc="-25">
                <a:latin typeface="Times New Roman"/>
                <a:cs typeface="Times New Roman"/>
              </a:rPr>
              <a:t>With </a:t>
            </a:r>
            <a:r>
              <a:rPr dirty="0" sz="1450" spc="-5">
                <a:latin typeface="Times New Roman"/>
                <a:cs typeface="Times New Roman"/>
              </a:rPr>
              <a:t>not a </a:t>
            </a:r>
            <a:r>
              <a:rPr dirty="0" sz="1450" spc="-35">
                <a:latin typeface="Times New Roman"/>
                <a:cs typeface="Times New Roman"/>
              </a:rPr>
              <a:t>few,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proportion </a:t>
            </a:r>
            <a:r>
              <a:rPr dirty="0" sz="1450" spc="-5">
                <a:latin typeface="Times New Roman"/>
                <a:cs typeface="Times New Roman"/>
              </a:rPr>
              <a:t>of </a:t>
            </a:r>
            <a:r>
              <a:rPr dirty="0" sz="1450" spc="-10">
                <a:latin typeface="Times New Roman"/>
                <a:cs typeface="Times New Roman"/>
              </a:rPr>
              <a:t>their pleasure then comes to  an end; ‘the malady </a:t>
            </a:r>
            <a:r>
              <a:rPr dirty="0" sz="1450" spc="-5">
                <a:latin typeface="Times New Roman"/>
                <a:cs typeface="Times New Roman"/>
              </a:rPr>
              <a:t>of not </a:t>
            </a:r>
            <a:r>
              <a:rPr dirty="0" sz="1450" spc="-10">
                <a:latin typeface="Times New Roman"/>
                <a:cs typeface="Times New Roman"/>
              </a:rPr>
              <a:t>marking’ overtakes them; they read thenceforward  </a:t>
            </a:r>
            <a:r>
              <a:rPr dirty="0" sz="1450" spc="-5">
                <a:latin typeface="Times New Roman"/>
                <a:cs typeface="Times New Roman"/>
              </a:rPr>
              <a:t>by </a:t>
            </a:r>
            <a:r>
              <a:rPr dirty="0" sz="1450" spc="-10">
                <a:latin typeface="Times New Roman"/>
                <a:cs typeface="Times New Roman"/>
              </a:rPr>
              <a:t>the eye alone and hear never again the chime </a:t>
            </a:r>
            <a:r>
              <a:rPr dirty="0" sz="1450" spc="-5">
                <a:latin typeface="Times New Roman"/>
                <a:cs typeface="Times New Roman"/>
              </a:rPr>
              <a:t>of </a:t>
            </a:r>
            <a:r>
              <a:rPr dirty="0" sz="1450" spc="-10">
                <a:latin typeface="Times New Roman"/>
                <a:cs typeface="Times New Roman"/>
              </a:rPr>
              <a:t>fair words </a:t>
            </a:r>
            <a:r>
              <a:rPr dirty="0" sz="1450" spc="-5">
                <a:latin typeface="Times New Roman"/>
                <a:cs typeface="Times New Roman"/>
              </a:rPr>
              <a:t>or </a:t>
            </a:r>
            <a:r>
              <a:rPr dirty="0" sz="1450" spc="-10">
                <a:latin typeface="Times New Roman"/>
                <a:cs typeface="Times New Roman"/>
              </a:rPr>
              <a:t>the march </a:t>
            </a:r>
            <a:r>
              <a:rPr dirty="0" sz="1450" spc="-5">
                <a:latin typeface="Times New Roman"/>
                <a:cs typeface="Times New Roman"/>
              </a:rPr>
              <a:t>of  </a:t>
            </a:r>
            <a:r>
              <a:rPr dirty="0" sz="1450" spc="-10">
                <a:latin typeface="Times New Roman"/>
                <a:cs typeface="Times New Roman"/>
              </a:rPr>
              <a:t>the stately period. </a:t>
            </a:r>
            <a:r>
              <a:rPr dirty="0" sz="1450" spc="-10" i="1">
                <a:latin typeface="Times New Roman"/>
                <a:cs typeface="Times New Roman"/>
              </a:rPr>
              <a:t>Non ragioniam </a:t>
            </a:r>
            <a:r>
              <a:rPr dirty="0" sz="1450" spc="-5">
                <a:latin typeface="Times New Roman"/>
                <a:cs typeface="Times New Roman"/>
              </a:rPr>
              <a:t>of </a:t>
            </a:r>
            <a:r>
              <a:rPr dirty="0" sz="1450" spc="-10">
                <a:latin typeface="Times New Roman"/>
                <a:cs typeface="Times New Roman"/>
              </a:rPr>
              <a:t>these. But to all the step is dangerous; it  involves coming </a:t>
            </a:r>
            <a:r>
              <a:rPr dirty="0" sz="1450" spc="-5">
                <a:latin typeface="Times New Roman"/>
                <a:cs typeface="Times New Roman"/>
              </a:rPr>
              <a:t>of </a:t>
            </a:r>
            <a:r>
              <a:rPr dirty="0" sz="1450" spc="-10">
                <a:latin typeface="Times New Roman"/>
                <a:cs typeface="Times New Roman"/>
              </a:rPr>
              <a:t>age; it is even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second weaning. In the past all  was at the choice </a:t>
            </a:r>
            <a:r>
              <a:rPr dirty="0" sz="1450" spc="-5">
                <a:latin typeface="Times New Roman"/>
                <a:cs typeface="Times New Roman"/>
              </a:rPr>
              <a:t>of </a:t>
            </a:r>
            <a:r>
              <a:rPr dirty="0" sz="1450" spc="-10">
                <a:latin typeface="Times New Roman"/>
                <a:cs typeface="Times New Roman"/>
              </a:rPr>
              <a:t>others; they chose, they digested, they read aloud for </a:t>
            </a:r>
            <a:r>
              <a:rPr dirty="0" sz="1450" spc="-5">
                <a:latin typeface="Times New Roman"/>
                <a:cs typeface="Times New Roman"/>
              </a:rPr>
              <a:t>us  </a:t>
            </a:r>
            <a:r>
              <a:rPr dirty="0" sz="1450" spc="-10">
                <a:latin typeface="Times New Roman"/>
                <a:cs typeface="Times New Roman"/>
              </a:rPr>
              <a:t>and sang to their own tune the </a:t>
            </a:r>
            <a:r>
              <a:rPr dirty="0" sz="1450" spc="-5">
                <a:latin typeface="Times New Roman"/>
                <a:cs typeface="Times New Roman"/>
              </a:rPr>
              <a:t>books of </a:t>
            </a:r>
            <a:r>
              <a:rPr dirty="0" sz="1450" spc="-10">
                <a:latin typeface="Times New Roman"/>
                <a:cs typeface="Times New Roman"/>
              </a:rPr>
              <a:t>childhood. In the future we are to  approach the silent, inexpressive type alone, like pioneers; and the choice </a:t>
            </a:r>
            <a:r>
              <a:rPr dirty="0" sz="1450" spc="-5">
                <a:latin typeface="Times New Roman"/>
                <a:cs typeface="Times New Roman"/>
              </a:rPr>
              <a:t>of  </a:t>
            </a:r>
            <a:r>
              <a:rPr dirty="0" sz="1450" spc="-10">
                <a:latin typeface="Times New Roman"/>
                <a:cs typeface="Times New Roman"/>
              </a:rPr>
              <a:t>what we are to read is in </a:t>
            </a:r>
            <a:r>
              <a:rPr dirty="0" sz="1450" spc="-5">
                <a:latin typeface="Times New Roman"/>
                <a:cs typeface="Times New Roman"/>
              </a:rPr>
              <a:t>our </a:t>
            </a:r>
            <a:r>
              <a:rPr dirty="0" sz="1450" spc="-10">
                <a:latin typeface="Times New Roman"/>
                <a:cs typeface="Times New Roman"/>
              </a:rPr>
              <a:t>own hands thenceforward. For instance, in the  passages already adduced, </a:t>
            </a:r>
            <a:r>
              <a:rPr dirty="0" sz="1450" spc="-5">
                <a:latin typeface="Times New Roman"/>
                <a:cs typeface="Times New Roman"/>
              </a:rPr>
              <a:t>I </a:t>
            </a:r>
            <a:r>
              <a:rPr dirty="0" sz="1450" spc="-10">
                <a:latin typeface="Times New Roman"/>
                <a:cs typeface="Times New Roman"/>
              </a:rPr>
              <a:t>detect and applaud the ear </a:t>
            </a:r>
            <a:r>
              <a:rPr dirty="0" sz="1450" spc="-5">
                <a:latin typeface="Times New Roman"/>
                <a:cs typeface="Times New Roman"/>
              </a:rPr>
              <a:t>of </a:t>
            </a:r>
            <a:r>
              <a:rPr dirty="0" sz="1450" spc="-10">
                <a:latin typeface="Times New Roman"/>
                <a:cs typeface="Times New Roman"/>
              </a:rPr>
              <a:t>my old nurse; they  were </a:t>
            </a:r>
            <a:r>
              <a:rPr dirty="0" sz="1450" spc="-5">
                <a:latin typeface="Times New Roman"/>
                <a:cs typeface="Times New Roman"/>
              </a:rPr>
              <a:t>of </a:t>
            </a:r>
            <a:r>
              <a:rPr dirty="0" sz="1450" spc="-10">
                <a:latin typeface="Times New Roman"/>
                <a:cs typeface="Times New Roman"/>
              </a:rPr>
              <a:t>her choice, and she imposed them </a:t>
            </a:r>
            <a:r>
              <a:rPr dirty="0" sz="1450" spc="-5">
                <a:latin typeface="Times New Roman"/>
                <a:cs typeface="Times New Roman"/>
              </a:rPr>
              <a:t>on </a:t>
            </a:r>
            <a:r>
              <a:rPr dirty="0" sz="1450" spc="-10">
                <a:latin typeface="Times New Roman"/>
                <a:cs typeface="Times New Roman"/>
              </a:rPr>
              <a:t>my </a:t>
            </a:r>
            <a:r>
              <a:rPr dirty="0" sz="1450" spc="-20">
                <a:latin typeface="Times New Roman"/>
                <a:cs typeface="Times New Roman"/>
              </a:rPr>
              <a:t>infancy, </a:t>
            </a:r>
            <a:r>
              <a:rPr dirty="0" sz="1450" spc="-10">
                <a:latin typeface="Times New Roman"/>
                <a:cs typeface="Times New Roman"/>
              </a:rPr>
              <a:t>reading the works </a:t>
            </a:r>
            <a:r>
              <a:rPr dirty="0" sz="1450" spc="-5">
                <a:latin typeface="Times New Roman"/>
                <a:cs typeface="Times New Roman"/>
              </a:rPr>
              <a:t>of  </a:t>
            </a:r>
            <a:r>
              <a:rPr dirty="0" sz="1450" spc="-10">
                <a:latin typeface="Times New Roman"/>
                <a:cs typeface="Times New Roman"/>
              </a:rPr>
              <a:t>others as </a:t>
            </a:r>
            <a:r>
              <a:rPr dirty="0" sz="1450" spc="-5">
                <a:latin typeface="Times New Roman"/>
                <a:cs typeface="Times New Roman"/>
              </a:rPr>
              <a:t>a </a:t>
            </a:r>
            <a:r>
              <a:rPr dirty="0" sz="1450" spc="-10">
                <a:latin typeface="Times New Roman"/>
                <a:cs typeface="Times New Roman"/>
              </a:rPr>
              <a:t>poet would scarce dare to read his own; gloating </a:t>
            </a:r>
            <a:r>
              <a:rPr dirty="0" sz="1450" spc="-5">
                <a:latin typeface="Times New Roman"/>
                <a:cs typeface="Times New Roman"/>
              </a:rPr>
              <a:t>on </a:t>
            </a:r>
            <a:r>
              <a:rPr dirty="0" sz="1450" spc="-10">
                <a:latin typeface="Times New Roman"/>
                <a:cs typeface="Times New Roman"/>
              </a:rPr>
              <a:t>the rhythm,  dwelling with delight </a:t>
            </a:r>
            <a:r>
              <a:rPr dirty="0" sz="1450" spc="-5">
                <a:latin typeface="Times New Roman"/>
                <a:cs typeface="Times New Roman"/>
              </a:rPr>
              <a:t>on </a:t>
            </a:r>
            <a:r>
              <a:rPr dirty="0" sz="1450" spc="-10">
                <a:latin typeface="Times New Roman"/>
                <a:cs typeface="Times New Roman"/>
              </a:rPr>
              <a:t>assonances and alliterations. </a:t>
            </a:r>
            <a:r>
              <a:rPr dirty="0" sz="1450" spc="-5">
                <a:latin typeface="Times New Roman"/>
                <a:cs typeface="Times New Roman"/>
              </a:rPr>
              <a:t>I </a:t>
            </a:r>
            <a:r>
              <a:rPr dirty="0" sz="1450" spc="-10">
                <a:latin typeface="Times New Roman"/>
                <a:cs typeface="Times New Roman"/>
              </a:rPr>
              <a:t>know very well my  mother must have been all the while trying to educate my taste </a:t>
            </a:r>
            <a:r>
              <a:rPr dirty="0" sz="1450" spc="-5">
                <a:latin typeface="Times New Roman"/>
                <a:cs typeface="Times New Roman"/>
              </a:rPr>
              <a:t>upon </a:t>
            </a:r>
            <a:r>
              <a:rPr dirty="0" sz="1450" spc="-10">
                <a:latin typeface="Times New Roman"/>
                <a:cs typeface="Times New Roman"/>
              </a:rPr>
              <a:t>more  secular authors;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vigour </a:t>
            </a:r>
            <a:r>
              <a:rPr dirty="0" sz="1450" spc="-10">
                <a:latin typeface="Times New Roman"/>
                <a:cs typeface="Times New Roman"/>
              </a:rPr>
              <a:t>and the continual opportunities </a:t>
            </a:r>
            <a:r>
              <a:rPr dirty="0" sz="1450" spc="-5">
                <a:latin typeface="Times New Roman"/>
                <a:cs typeface="Times New Roman"/>
              </a:rPr>
              <a:t>of </a:t>
            </a:r>
            <a:r>
              <a:rPr dirty="0" sz="1450" spc="-10">
                <a:latin typeface="Times New Roman"/>
                <a:cs typeface="Times New Roman"/>
              </a:rPr>
              <a:t>my nurse  triumphed, and after </a:t>
            </a:r>
            <a:r>
              <a:rPr dirty="0" sz="1450" spc="-5">
                <a:latin typeface="Times New Roman"/>
                <a:cs typeface="Times New Roman"/>
              </a:rPr>
              <a:t>a </a:t>
            </a:r>
            <a:r>
              <a:rPr dirty="0" sz="1450" spc="-10">
                <a:latin typeface="Times New Roman"/>
                <a:cs typeface="Times New Roman"/>
              </a:rPr>
              <a:t>long search, </a:t>
            </a:r>
            <a:r>
              <a:rPr dirty="0" sz="1450" spc="-5">
                <a:latin typeface="Times New Roman"/>
                <a:cs typeface="Times New Roman"/>
              </a:rPr>
              <a:t>I </a:t>
            </a:r>
            <a:r>
              <a:rPr dirty="0" sz="1450" spc="-10">
                <a:latin typeface="Times New Roman"/>
                <a:cs typeface="Times New Roman"/>
              </a:rPr>
              <a:t>can find in these earliest volumes </a:t>
            </a:r>
            <a:r>
              <a:rPr dirty="0" sz="1450" spc="-5">
                <a:latin typeface="Times New Roman"/>
                <a:cs typeface="Times New Roman"/>
              </a:rPr>
              <a:t>of </a:t>
            </a:r>
            <a:r>
              <a:rPr dirty="0" sz="1450" spc="-10">
                <a:latin typeface="Times New Roman"/>
                <a:cs typeface="Times New Roman"/>
              </a:rPr>
              <a:t>my  autobiography </a:t>
            </a:r>
            <a:r>
              <a:rPr dirty="0" sz="1450" spc="-5">
                <a:latin typeface="Times New Roman"/>
                <a:cs typeface="Times New Roman"/>
              </a:rPr>
              <a:t>no </a:t>
            </a:r>
            <a:r>
              <a:rPr dirty="0" sz="1450" spc="-10">
                <a:latin typeface="Times New Roman"/>
                <a:cs typeface="Times New Roman"/>
              </a:rPr>
              <a:t>mention </a:t>
            </a:r>
            <a:r>
              <a:rPr dirty="0" sz="1450" spc="-5">
                <a:latin typeface="Times New Roman"/>
                <a:cs typeface="Times New Roman"/>
              </a:rPr>
              <a:t>of </a:t>
            </a:r>
            <a:r>
              <a:rPr dirty="0" sz="1450" spc="-10">
                <a:latin typeface="Times New Roman"/>
                <a:cs typeface="Times New Roman"/>
              </a:rPr>
              <a:t>anything </a:t>
            </a:r>
            <a:r>
              <a:rPr dirty="0" sz="1450" spc="-5">
                <a:latin typeface="Times New Roman"/>
                <a:cs typeface="Times New Roman"/>
              </a:rPr>
              <a:t>but </a:t>
            </a:r>
            <a:r>
              <a:rPr dirty="0" sz="1450" spc="-10">
                <a:latin typeface="Times New Roman"/>
                <a:cs typeface="Times New Roman"/>
              </a:rPr>
              <a:t>nursery rhymes, the Bible, and </a:t>
            </a:r>
            <a:r>
              <a:rPr dirty="0" sz="1450" spc="-35">
                <a:latin typeface="Times New Roman"/>
                <a:cs typeface="Times New Roman"/>
              </a:rPr>
              <a:t>Mr.  </a:t>
            </a:r>
            <a:r>
              <a:rPr dirty="0" sz="1450" spc="-10">
                <a:latin typeface="Times New Roman"/>
                <a:cs typeface="Times New Roman"/>
              </a:rPr>
              <a:t>M’Cheyne.</a:t>
            </a:r>
            <a:endParaRPr sz="1450">
              <a:latin typeface="Times New Roman"/>
              <a:cs typeface="Times New Roman"/>
            </a:endParaRPr>
          </a:p>
          <a:p>
            <a:pPr algn="just" marL="12700" marR="7620">
              <a:lnSpc>
                <a:spcPts val="1730"/>
              </a:lnSpc>
              <a:spcBef>
                <a:spcPts val="835"/>
              </a:spcBef>
            </a:pPr>
            <a:r>
              <a:rPr dirty="0" sz="1450" spc="-5">
                <a:latin typeface="Times New Roman"/>
                <a:cs typeface="Times New Roman"/>
              </a:rPr>
              <a:t>I </a:t>
            </a:r>
            <a:r>
              <a:rPr dirty="0" sz="1450" spc="-10">
                <a:latin typeface="Times New Roman"/>
                <a:cs typeface="Times New Roman"/>
              </a:rPr>
              <a:t>suppose all children agree in looking back with delight </a:t>
            </a:r>
            <a:r>
              <a:rPr dirty="0" sz="1450" spc="-5">
                <a:latin typeface="Times New Roman"/>
                <a:cs typeface="Times New Roman"/>
              </a:rPr>
              <a:t>on </a:t>
            </a:r>
            <a:r>
              <a:rPr dirty="0" sz="1450" spc="-10">
                <a:latin typeface="Times New Roman"/>
                <a:cs typeface="Times New Roman"/>
              </a:rPr>
              <a:t>their school  Readers. </a:t>
            </a:r>
            <a:r>
              <a:rPr dirty="0" sz="1450" spc="-70">
                <a:latin typeface="Times New Roman"/>
                <a:cs typeface="Times New Roman"/>
              </a:rPr>
              <a:t>We </a:t>
            </a:r>
            <a:r>
              <a:rPr dirty="0" sz="1450" spc="-10">
                <a:latin typeface="Times New Roman"/>
                <a:cs typeface="Times New Roman"/>
              </a:rPr>
              <a:t>might </a:t>
            </a:r>
            <a:r>
              <a:rPr dirty="0" sz="1450" spc="-5">
                <a:latin typeface="Times New Roman"/>
                <a:cs typeface="Times New Roman"/>
              </a:rPr>
              <a:t>not </a:t>
            </a:r>
            <a:r>
              <a:rPr dirty="0" sz="1450" spc="-10">
                <a:latin typeface="Times New Roman"/>
                <a:cs typeface="Times New Roman"/>
              </a:rPr>
              <a:t>now find so much pathos in ‘Bingen </a:t>
            </a:r>
            <a:r>
              <a:rPr dirty="0" sz="1450" spc="-5">
                <a:latin typeface="Times New Roman"/>
                <a:cs typeface="Times New Roman"/>
              </a:rPr>
              <a:t>on </a:t>
            </a:r>
            <a:r>
              <a:rPr dirty="0" sz="1450" spc="-10">
                <a:latin typeface="Times New Roman"/>
                <a:cs typeface="Times New Roman"/>
              </a:rPr>
              <a:t>the Rhine,’ ‘A  soldier </a:t>
            </a:r>
            <a:r>
              <a:rPr dirty="0" sz="1450" spc="-5">
                <a:latin typeface="Times New Roman"/>
                <a:cs typeface="Times New Roman"/>
              </a:rPr>
              <a:t>of </a:t>
            </a:r>
            <a:r>
              <a:rPr dirty="0" sz="1450" spc="-10">
                <a:latin typeface="Times New Roman"/>
                <a:cs typeface="Times New Roman"/>
              </a:rPr>
              <a:t>the Legion lay dying in Algiers,’ </a:t>
            </a:r>
            <a:r>
              <a:rPr dirty="0" sz="1450" spc="-5">
                <a:latin typeface="Times New Roman"/>
                <a:cs typeface="Times New Roman"/>
              </a:rPr>
              <a:t>or </a:t>
            </a:r>
            <a:r>
              <a:rPr dirty="0" sz="1450" spc="-10">
                <a:latin typeface="Times New Roman"/>
                <a:cs typeface="Times New Roman"/>
              </a:rPr>
              <a:t>in ‘The Soldier’s Funeral,’ in the  declamation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held to have surpassed myself. </a:t>
            </a:r>
            <a:r>
              <a:rPr dirty="0" sz="1450" spc="-20">
                <a:latin typeface="Times New Roman"/>
                <a:cs typeface="Times New Roman"/>
              </a:rPr>
              <a:t>‘Robert’s </a:t>
            </a:r>
            <a:r>
              <a:rPr dirty="0" sz="1450" spc="-10">
                <a:latin typeface="Times New Roman"/>
                <a:cs typeface="Times New Roman"/>
              </a:rPr>
              <a:t>voice,’  said the master </a:t>
            </a:r>
            <a:r>
              <a:rPr dirty="0" sz="1450" spc="-5">
                <a:latin typeface="Times New Roman"/>
                <a:cs typeface="Times New Roman"/>
              </a:rPr>
              <a:t>on </a:t>
            </a:r>
            <a:r>
              <a:rPr dirty="0" sz="1450" spc="-10">
                <a:latin typeface="Times New Roman"/>
                <a:cs typeface="Times New Roman"/>
              </a:rPr>
              <a:t>this memorable occasion, ‘is </a:t>
            </a:r>
            <a:r>
              <a:rPr dirty="0" sz="1450" spc="-5">
                <a:latin typeface="Times New Roman"/>
                <a:cs typeface="Times New Roman"/>
              </a:rPr>
              <a:t>not </a:t>
            </a:r>
            <a:r>
              <a:rPr dirty="0" sz="1450" spc="-10">
                <a:latin typeface="Times New Roman"/>
                <a:cs typeface="Times New Roman"/>
              </a:rPr>
              <a:t>strong, </a:t>
            </a:r>
            <a:r>
              <a:rPr dirty="0" sz="1450" spc="-5">
                <a:latin typeface="Times New Roman"/>
                <a:cs typeface="Times New Roman"/>
              </a:rPr>
              <a:t>but </a:t>
            </a:r>
            <a:r>
              <a:rPr dirty="0" sz="1450" spc="-10">
                <a:latin typeface="Times New Roman"/>
                <a:cs typeface="Times New Roman"/>
              </a:rPr>
              <a:t>impressive’: an  opinion which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fool </a:t>
            </a:r>
            <a:r>
              <a:rPr dirty="0" sz="1450" spc="-10">
                <a:latin typeface="Times New Roman"/>
                <a:cs typeface="Times New Roman"/>
              </a:rPr>
              <a:t>enough to carry home to my father; who roasted me  for years in consequence.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one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so deliciously tickled  </a:t>
            </a:r>
            <a:r>
              <a:rPr dirty="0" sz="1450" spc="-5">
                <a:latin typeface="Times New Roman"/>
                <a:cs typeface="Times New Roman"/>
              </a:rPr>
              <a:t>by </a:t>
            </a:r>
            <a:r>
              <a:rPr dirty="0" sz="1450" spc="-10">
                <a:latin typeface="Times New Roman"/>
                <a:cs typeface="Times New Roman"/>
              </a:rPr>
              <a:t>the humorous</a:t>
            </a:r>
            <a:r>
              <a:rPr dirty="0" sz="1450" spc="-5">
                <a:latin typeface="Times New Roman"/>
                <a:cs typeface="Times New Roman"/>
              </a:rPr>
              <a:t> </a:t>
            </a:r>
            <a:r>
              <a:rPr dirty="0" sz="1450" spc="-10">
                <a:latin typeface="Times New Roman"/>
                <a:cs typeface="Times New Roman"/>
              </a:rPr>
              <a:t>pieces:—</a:t>
            </a:r>
            <a:endParaRPr sz="1450">
              <a:latin typeface="Times New Roman"/>
              <a:cs typeface="Times New Roman"/>
            </a:endParaRPr>
          </a:p>
          <a:p>
            <a:pPr algn="just" marL="12700">
              <a:lnSpc>
                <a:spcPts val="1735"/>
              </a:lnSpc>
              <a:spcBef>
                <a:spcPts val="785"/>
              </a:spcBef>
            </a:pPr>
            <a:r>
              <a:rPr dirty="0" sz="1450" spc="-10">
                <a:latin typeface="Times New Roman"/>
                <a:cs typeface="Times New Roman"/>
              </a:rPr>
              <a:t>‘What, crusty? cries </a:t>
            </a:r>
            <a:r>
              <a:rPr dirty="0" sz="1450" spc="-25">
                <a:latin typeface="Times New Roman"/>
                <a:cs typeface="Times New Roman"/>
              </a:rPr>
              <a:t>Will </a:t>
            </a:r>
            <a:r>
              <a:rPr dirty="0" sz="1450" spc="-10">
                <a:latin typeface="Times New Roman"/>
                <a:cs typeface="Times New Roman"/>
              </a:rPr>
              <a:t>in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taking,</a:t>
            </a:r>
            <a:endParaRPr sz="1450">
              <a:latin typeface="Times New Roman"/>
              <a:cs typeface="Times New Roman"/>
            </a:endParaRPr>
          </a:p>
          <a:p>
            <a:pPr algn="just" marL="12700">
              <a:lnSpc>
                <a:spcPts val="1735"/>
              </a:lnSpc>
            </a:pPr>
            <a:r>
              <a:rPr dirty="0" sz="1450" spc="-10">
                <a:latin typeface="Times New Roman"/>
                <a:cs typeface="Times New Roman"/>
              </a:rPr>
              <a:t>Who would </a:t>
            </a:r>
            <a:r>
              <a:rPr dirty="0" sz="1450" spc="-5">
                <a:latin typeface="Times New Roman"/>
                <a:cs typeface="Times New Roman"/>
              </a:rPr>
              <a:t>not be </a:t>
            </a:r>
            <a:r>
              <a:rPr dirty="0" sz="1450" spc="-10">
                <a:latin typeface="Times New Roman"/>
                <a:cs typeface="Times New Roman"/>
              </a:rPr>
              <a:t>crusty with half </a:t>
            </a:r>
            <a:r>
              <a:rPr dirty="0" sz="1450" spc="-5">
                <a:latin typeface="Times New Roman"/>
                <a:cs typeface="Times New Roman"/>
              </a:rPr>
              <a:t>a </a:t>
            </a:r>
            <a:r>
              <a:rPr dirty="0" sz="1450" spc="-15">
                <a:latin typeface="Times New Roman"/>
                <a:cs typeface="Times New Roman"/>
              </a:rPr>
              <a:t>year’s</a:t>
            </a:r>
            <a:r>
              <a:rPr dirty="0" sz="1450" spc="20">
                <a:latin typeface="Times New Roman"/>
                <a:cs typeface="Times New Roman"/>
              </a:rPr>
              <a:t> </a:t>
            </a:r>
            <a:r>
              <a:rPr dirty="0" sz="1450" spc="-10">
                <a:latin typeface="Times New Roman"/>
                <a:cs typeface="Times New Roman"/>
              </a:rPr>
              <a:t>baking?’</a:t>
            </a:r>
            <a:endParaRPr sz="1450">
              <a:latin typeface="Times New Roman"/>
              <a:cs typeface="Times New Roman"/>
            </a:endParaRPr>
          </a:p>
          <a:p>
            <a:pPr algn="just" marL="12700" marR="6985">
              <a:lnSpc>
                <a:spcPts val="1730"/>
              </a:lnSpc>
              <a:spcBef>
                <a:spcPts val="915"/>
              </a:spcBef>
            </a:pPr>
            <a:r>
              <a:rPr dirty="0" sz="1450" spc="-5">
                <a:latin typeface="Times New Roman"/>
                <a:cs typeface="Times New Roman"/>
              </a:rPr>
              <a:t>I </a:t>
            </a:r>
            <a:r>
              <a:rPr dirty="0" sz="1450" spc="-10">
                <a:latin typeface="Times New Roman"/>
                <a:cs typeface="Times New Roman"/>
              </a:rPr>
              <a:t>think this quip would leave </a:t>
            </a:r>
            <a:r>
              <a:rPr dirty="0" sz="1450" spc="-5">
                <a:latin typeface="Times New Roman"/>
                <a:cs typeface="Times New Roman"/>
              </a:rPr>
              <a:t>us </a:t>
            </a:r>
            <a:r>
              <a:rPr dirty="0" sz="1450" spc="-10">
                <a:latin typeface="Times New Roman"/>
                <a:cs typeface="Times New Roman"/>
              </a:rPr>
              <a:t>cold. The ‘Isles </a:t>
            </a:r>
            <a:r>
              <a:rPr dirty="0" sz="1450" spc="-5">
                <a:latin typeface="Times New Roman"/>
                <a:cs typeface="Times New Roman"/>
              </a:rPr>
              <a:t>of </a:t>
            </a:r>
            <a:r>
              <a:rPr dirty="0" sz="1450" spc="-10">
                <a:latin typeface="Times New Roman"/>
                <a:cs typeface="Times New Roman"/>
              </a:rPr>
              <a:t>Greece’ seem rather  tawdry </a:t>
            </a:r>
            <a:r>
              <a:rPr dirty="0" sz="1450" spc="-5">
                <a:latin typeface="Times New Roman"/>
                <a:cs typeface="Times New Roman"/>
              </a:rPr>
              <a:t>too; but on </a:t>
            </a:r>
            <a:r>
              <a:rPr dirty="0" sz="1450" spc="-10">
                <a:latin typeface="Times New Roman"/>
                <a:cs typeface="Times New Roman"/>
              </a:rPr>
              <a:t>the ‘Address to the Ocean,’ </a:t>
            </a:r>
            <a:r>
              <a:rPr dirty="0" sz="1450" spc="-5">
                <a:latin typeface="Times New Roman"/>
                <a:cs typeface="Times New Roman"/>
              </a:rPr>
              <a:t>or on </a:t>
            </a:r>
            <a:r>
              <a:rPr dirty="0" sz="1450" spc="-10">
                <a:latin typeface="Times New Roman"/>
                <a:cs typeface="Times New Roman"/>
              </a:rPr>
              <a:t>‘The Dying </a:t>
            </a:r>
            <a:r>
              <a:rPr dirty="0" sz="1450" spc="-15">
                <a:latin typeface="Times New Roman"/>
                <a:cs typeface="Times New Roman"/>
              </a:rPr>
              <a:t>Gladiator,’  </a:t>
            </a:r>
            <a:r>
              <a:rPr dirty="0" sz="1450" spc="-10">
                <a:latin typeface="Times New Roman"/>
                <a:cs typeface="Times New Roman"/>
              </a:rPr>
              <a:t>‘time has writ </a:t>
            </a:r>
            <a:r>
              <a:rPr dirty="0" sz="1450" spc="-5">
                <a:latin typeface="Times New Roman"/>
                <a:cs typeface="Times New Roman"/>
              </a:rPr>
              <a:t>no</a:t>
            </a:r>
            <a:r>
              <a:rPr dirty="0" sz="1450" spc="5">
                <a:latin typeface="Times New Roman"/>
                <a:cs typeface="Times New Roman"/>
              </a:rPr>
              <a:t> </a:t>
            </a:r>
            <a:r>
              <a:rPr dirty="0" sz="1450" spc="-10">
                <a:latin typeface="Times New Roman"/>
                <a:cs typeface="Times New Roman"/>
              </a:rPr>
              <a:t>wrinkle.’</a:t>
            </a:r>
            <a:endParaRPr sz="1450">
              <a:latin typeface="Times New Roman"/>
              <a:cs typeface="Times New Roman"/>
            </a:endParaRPr>
          </a:p>
          <a:p>
            <a:pPr algn="just" marL="12700" marR="3415029">
              <a:lnSpc>
                <a:spcPts val="1730"/>
              </a:lnSpc>
              <a:spcBef>
                <a:spcPts val="860"/>
              </a:spcBef>
            </a:pPr>
            <a:r>
              <a:rPr dirty="0" sz="1450" spc="-20">
                <a:latin typeface="Times New Roman"/>
                <a:cs typeface="Times New Roman"/>
              </a:rPr>
              <a:t>’Tis </a:t>
            </a:r>
            <a:r>
              <a:rPr dirty="0" sz="1450" spc="-10">
                <a:latin typeface="Times New Roman"/>
                <a:cs typeface="Times New Roman"/>
              </a:rPr>
              <a:t>the morn, </a:t>
            </a:r>
            <a:r>
              <a:rPr dirty="0" sz="1450" spc="-5">
                <a:latin typeface="Times New Roman"/>
                <a:cs typeface="Times New Roman"/>
              </a:rPr>
              <a:t>but </a:t>
            </a:r>
            <a:r>
              <a:rPr dirty="0" sz="1450" spc="-10">
                <a:latin typeface="Times New Roman"/>
                <a:cs typeface="Times New Roman"/>
              </a:rPr>
              <a:t>dim and dark,  Whither flies the silent</a:t>
            </a:r>
            <a:r>
              <a:rPr dirty="0" sz="1450" spc="-5">
                <a:latin typeface="Times New Roman"/>
                <a:cs typeface="Times New Roman"/>
              </a:rPr>
              <a:t> </a:t>
            </a:r>
            <a:r>
              <a:rPr dirty="0" sz="1450" spc="-10">
                <a:latin typeface="Times New Roman"/>
                <a:cs typeface="Times New Roman"/>
              </a:rPr>
              <a:t>lark?’—</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does the reader recall the moment when his eye first fell </a:t>
            </a:r>
            <a:r>
              <a:rPr dirty="0" sz="1450" spc="-5">
                <a:latin typeface="Times New Roman"/>
                <a:cs typeface="Times New Roman"/>
              </a:rPr>
              <a:t>upon </a:t>
            </a:r>
            <a:r>
              <a:rPr dirty="0" sz="1450" spc="-10">
                <a:latin typeface="Times New Roman"/>
                <a:cs typeface="Times New Roman"/>
              </a:rPr>
              <a:t>these lines in  the Fourth Reader; and ‘surprised with </a:t>
            </a:r>
            <a:r>
              <a:rPr dirty="0" sz="1450" spc="-30">
                <a:latin typeface="Times New Roman"/>
                <a:cs typeface="Times New Roman"/>
              </a:rPr>
              <a:t>joy, </a:t>
            </a:r>
            <a:r>
              <a:rPr dirty="0" sz="1450" spc="-10">
                <a:latin typeface="Times New Roman"/>
                <a:cs typeface="Times New Roman"/>
              </a:rPr>
              <a:t>impatient as the wind,’ </a:t>
            </a:r>
            <a:r>
              <a:rPr dirty="0" sz="1450" spc="-5">
                <a:latin typeface="Times New Roman"/>
                <a:cs typeface="Times New Roman"/>
              </a:rPr>
              <a:t>he </a:t>
            </a:r>
            <a:r>
              <a:rPr dirty="0" sz="1450" spc="-10">
                <a:latin typeface="Times New Roman"/>
                <a:cs typeface="Times New Roman"/>
              </a:rPr>
              <a:t>plunged  into</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sequel?</a:t>
            </a:r>
            <a:r>
              <a:rPr dirty="0" sz="1450" spc="19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there</a:t>
            </a:r>
            <a:r>
              <a:rPr dirty="0" sz="1450" spc="95">
                <a:latin typeface="Times New Roman"/>
                <a:cs typeface="Times New Roman"/>
              </a:rPr>
              <a:t> </a:t>
            </a:r>
            <a:r>
              <a:rPr dirty="0" sz="1450" spc="-10">
                <a:latin typeface="Times New Roman"/>
                <a:cs typeface="Times New Roman"/>
              </a:rPr>
              <a:t>was</a:t>
            </a:r>
            <a:r>
              <a:rPr dirty="0" sz="1450" spc="90">
                <a:latin typeface="Times New Roman"/>
                <a:cs typeface="Times New Roman"/>
              </a:rPr>
              <a:t> </a:t>
            </a:r>
            <a:r>
              <a:rPr dirty="0" sz="1450" spc="-10">
                <a:latin typeface="Times New Roman"/>
                <a:cs typeface="Times New Roman"/>
              </a:rPr>
              <a:t>another</a:t>
            </a:r>
            <a:r>
              <a:rPr dirty="0" sz="1450" spc="85">
                <a:latin typeface="Times New Roman"/>
                <a:cs typeface="Times New Roman"/>
              </a:rPr>
              <a:t> </a:t>
            </a:r>
            <a:r>
              <a:rPr dirty="0" sz="1450" spc="-10">
                <a:latin typeface="Times New Roman"/>
                <a:cs typeface="Times New Roman"/>
              </a:rPr>
              <a:t>piece,</a:t>
            </a:r>
            <a:r>
              <a:rPr dirty="0" sz="1450" spc="95">
                <a:latin typeface="Times New Roman"/>
                <a:cs typeface="Times New Roman"/>
              </a:rPr>
              <a:t> </a:t>
            </a:r>
            <a:r>
              <a:rPr dirty="0" sz="1450" spc="-10">
                <a:latin typeface="Times New Roman"/>
                <a:cs typeface="Times New Roman"/>
              </a:rPr>
              <a:t>this</a:t>
            </a:r>
            <a:r>
              <a:rPr dirty="0" sz="1450" spc="90">
                <a:latin typeface="Times New Roman"/>
                <a:cs typeface="Times New Roman"/>
              </a:rPr>
              <a:t> </a:t>
            </a:r>
            <a:r>
              <a:rPr dirty="0" sz="1450" spc="-10">
                <a:latin typeface="Times New Roman"/>
                <a:cs typeface="Times New Roman"/>
              </a:rPr>
              <a:t>time</a:t>
            </a:r>
            <a:r>
              <a:rPr dirty="0" sz="1450" spc="85">
                <a:latin typeface="Times New Roman"/>
                <a:cs typeface="Times New Roman"/>
              </a:rPr>
              <a:t> </a:t>
            </a:r>
            <a:r>
              <a:rPr dirty="0" sz="1450" spc="-10">
                <a:latin typeface="Times New Roman"/>
                <a:cs typeface="Times New Roman"/>
              </a:rPr>
              <a:t>in</a:t>
            </a:r>
            <a:r>
              <a:rPr dirty="0" sz="1450" spc="95">
                <a:latin typeface="Times New Roman"/>
                <a:cs typeface="Times New Roman"/>
              </a:rPr>
              <a:t> </a:t>
            </a:r>
            <a:r>
              <a:rPr dirty="0" sz="1450" spc="-10">
                <a:latin typeface="Times New Roman"/>
                <a:cs typeface="Times New Roman"/>
              </a:rPr>
              <a:t>prose,</a:t>
            </a:r>
            <a:r>
              <a:rPr dirty="0" sz="1450" spc="90">
                <a:latin typeface="Times New Roman"/>
                <a:cs typeface="Times New Roman"/>
              </a:rPr>
              <a:t> </a:t>
            </a:r>
            <a:r>
              <a:rPr dirty="0" sz="1450" spc="-10">
                <a:latin typeface="Times New Roman"/>
                <a:cs typeface="Times New Roman"/>
              </a:rPr>
              <a:t>which</a:t>
            </a:r>
            <a:r>
              <a:rPr dirty="0" sz="1450" spc="90">
                <a:latin typeface="Times New Roman"/>
                <a:cs typeface="Times New Roman"/>
              </a:rPr>
              <a:t> </a:t>
            </a:r>
            <a:r>
              <a:rPr dirty="0" sz="1450" spc="-5">
                <a:latin typeface="Times New Roman"/>
                <a:cs typeface="Times New Roman"/>
              </a:rPr>
              <a:t>none</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can have forgotten; many like me must have searched Dickens with zeal to  find it again, and in its proper context, and have perhaps been conscious </a:t>
            </a:r>
            <a:r>
              <a:rPr dirty="0" sz="1450" spc="-5">
                <a:latin typeface="Times New Roman"/>
                <a:cs typeface="Times New Roman"/>
              </a:rPr>
              <a:t>of  </a:t>
            </a:r>
            <a:r>
              <a:rPr dirty="0" sz="1450" spc="-10">
                <a:latin typeface="Times New Roman"/>
                <a:cs typeface="Times New Roman"/>
              </a:rPr>
              <a:t>some inconsiderable measure </a:t>
            </a:r>
            <a:r>
              <a:rPr dirty="0" sz="1450" spc="-5">
                <a:latin typeface="Times New Roman"/>
                <a:cs typeface="Times New Roman"/>
              </a:rPr>
              <a:t>of </a:t>
            </a:r>
            <a:r>
              <a:rPr dirty="0" sz="1450" spc="-10">
                <a:latin typeface="Times New Roman"/>
                <a:cs typeface="Times New Roman"/>
              </a:rPr>
              <a:t>disappointment, that it was only </a:t>
            </a:r>
            <a:r>
              <a:rPr dirty="0" sz="1450" spc="-45">
                <a:latin typeface="Times New Roman"/>
                <a:cs typeface="Times New Roman"/>
              </a:rPr>
              <a:t>Tom </a:t>
            </a:r>
            <a:r>
              <a:rPr dirty="0" sz="1450" spc="-10">
                <a:latin typeface="Times New Roman"/>
                <a:cs typeface="Times New Roman"/>
              </a:rPr>
              <a:t>Pinch  who drove, in such </a:t>
            </a:r>
            <a:r>
              <a:rPr dirty="0" sz="1450" spc="-5">
                <a:latin typeface="Times New Roman"/>
                <a:cs typeface="Times New Roman"/>
              </a:rPr>
              <a:t>a </a:t>
            </a:r>
            <a:r>
              <a:rPr dirty="0" sz="1450" spc="-10">
                <a:latin typeface="Times New Roman"/>
                <a:cs typeface="Times New Roman"/>
              </a:rPr>
              <a:t>pomp </a:t>
            </a:r>
            <a:r>
              <a:rPr dirty="0" sz="1450" spc="-5">
                <a:latin typeface="Times New Roman"/>
                <a:cs typeface="Times New Roman"/>
              </a:rPr>
              <a:t>of </a:t>
            </a:r>
            <a:r>
              <a:rPr dirty="0" sz="1450" spc="-20">
                <a:latin typeface="Times New Roman"/>
                <a:cs typeface="Times New Roman"/>
              </a:rPr>
              <a:t>poetry, </a:t>
            </a:r>
            <a:r>
              <a:rPr dirty="0" sz="1450" spc="-10">
                <a:latin typeface="Times New Roman"/>
                <a:cs typeface="Times New Roman"/>
              </a:rPr>
              <a:t>to</a:t>
            </a:r>
            <a:r>
              <a:rPr dirty="0" sz="1450" spc="35">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But in the Reader we are still under guides. What </a:t>
            </a:r>
            <a:r>
              <a:rPr dirty="0" sz="1450" spc="-5">
                <a:latin typeface="Times New Roman"/>
                <a:cs typeface="Times New Roman"/>
              </a:rPr>
              <a:t>a boy </a:t>
            </a:r>
            <a:r>
              <a:rPr dirty="0" sz="1450" spc="-10">
                <a:latin typeface="Times New Roman"/>
                <a:cs typeface="Times New Roman"/>
              </a:rPr>
              <a:t>turns </a:t>
            </a:r>
            <a:r>
              <a:rPr dirty="0" sz="1450" spc="-5">
                <a:latin typeface="Times New Roman"/>
                <a:cs typeface="Times New Roman"/>
              </a:rPr>
              <a:t>out </a:t>
            </a:r>
            <a:r>
              <a:rPr dirty="0" sz="1450" spc="-10">
                <a:latin typeface="Times New Roman"/>
                <a:cs typeface="Times New Roman"/>
              </a:rPr>
              <a:t>for himself,  as </a:t>
            </a:r>
            <a:r>
              <a:rPr dirty="0" sz="1450" spc="-5">
                <a:latin typeface="Times New Roman"/>
                <a:cs typeface="Times New Roman"/>
              </a:rPr>
              <a:t>he </a:t>
            </a:r>
            <a:r>
              <a:rPr dirty="0" sz="1450" spc="-10">
                <a:latin typeface="Times New Roman"/>
                <a:cs typeface="Times New Roman"/>
              </a:rPr>
              <a:t>rummages the bookshelves, is the real test and pleasure. My </a:t>
            </a:r>
            <a:r>
              <a:rPr dirty="0" sz="1450" spc="-15">
                <a:latin typeface="Times New Roman"/>
                <a:cs typeface="Times New Roman"/>
              </a:rPr>
              <a:t>father’s  </a:t>
            </a:r>
            <a:r>
              <a:rPr dirty="0" sz="1450" spc="-10">
                <a:latin typeface="Times New Roman"/>
                <a:cs typeface="Times New Roman"/>
              </a:rPr>
              <a:t>library was </a:t>
            </a:r>
            <a:r>
              <a:rPr dirty="0" sz="1450" spc="-5">
                <a:latin typeface="Times New Roman"/>
                <a:cs typeface="Times New Roman"/>
              </a:rPr>
              <a:t>a </a:t>
            </a:r>
            <a:r>
              <a:rPr dirty="0" sz="1450" spc="-10">
                <a:latin typeface="Times New Roman"/>
                <a:cs typeface="Times New Roman"/>
              </a:rPr>
              <a:t>spot </a:t>
            </a:r>
            <a:r>
              <a:rPr dirty="0" sz="1450" spc="-5">
                <a:latin typeface="Times New Roman"/>
                <a:cs typeface="Times New Roman"/>
              </a:rPr>
              <a:t>of </a:t>
            </a:r>
            <a:r>
              <a:rPr dirty="0" sz="1450" spc="-10">
                <a:latin typeface="Times New Roman"/>
                <a:cs typeface="Times New Roman"/>
              </a:rPr>
              <a:t>some austerity; the proceedings </a:t>
            </a:r>
            <a:r>
              <a:rPr dirty="0" sz="1450" spc="-5">
                <a:latin typeface="Times New Roman"/>
                <a:cs typeface="Times New Roman"/>
              </a:rPr>
              <a:t>of </a:t>
            </a:r>
            <a:r>
              <a:rPr dirty="0" sz="1450" spc="-10">
                <a:latin typeface="Times New Roman"/>
                <a:cs typeface="Times New Roman"/>
              </a:rPr>
              <a:t>learned societies,  some Latin </a:t>
            </a:r>
            <a:r>
              <a:rPr dirty="0" sz="1450" spc="-20">
                <a:latin typeface="Times New Roman"/>
                <a:cs typeface="Times New Roman"/>
              </a:rPr>
              <a:t>divinity, </a:t>
            </a:r>
            <a:r>
              <a:rPr dirty="0" sz="1450" spc="-10">
                <a:latin typeface="Times New Roman"/>
                <a:cs typeface="Times New Roman"/>
              </a:rPr>
              <a:t>cyclopædias, physical science, and, above all, optics, held  the chief place </a:t>
            </a:r>
            <a:r>
              <a:rPr dirty="0" sz="1450" spc="-5">
                <a:latin typeface="Times New Roman"/>
                <a:cs typeface="Times New Roman"/>
              </a:rPr>
              <a:t>upon </a:t>
            </a:r>
            <a:r>
              <a:rPr dirty="0" sz="1450" spc="-10">
                <a:latin typeface="Times New Roman"/>
                <a:cs typeface="Times New Roman"/>
              </a:rPr>
              <a:t>the shelves, and it was only in holes and corners that  anything really legible existed as </a:t>
            </a:r>
            <a:r>
              <a:rPr dirty="0" sz="1450" spc="-5">
                <a:latin typeface="Times New Roman"/>
                <a:cs typeface="Times New Roman"/>
              </a:rPr>
              <a:t>by </a:t>
            </a:r>
            <a:r>
              <a:rPr dirty="0" sz="1450" spc="-10">
                <a:latin typeface="Times New Roman"/>
                <a:cs typeface="Times New Roman"/>
              </a:rPr>
              <a:t>accident. The </a:t>
            </a:r>
            <a:r>
              <a:rPr dirty="0" sz="1450" spc="-40" i="1">
                <a:latin typeface="Times New Roman"/>
                <a:cs typeface="Times New Roman"/>
              </a:rPr>
              <a:t>Parent’s </a:t>
            </a:r>
            <a:r>
              <a:rPr dirty="0" sz="1450" spc="-10" i="1">
                <a:latin typeface="Times New Roman"/>
                <a:cs typeface="Times New Roman"/>
              </a:rPr>
              <a:t>Assistant</a:t>
            </a:r>
            <a:r>
              <a:rPr dirty="0" sz="1450" spc="-10">
                <a:latin typeface="Times New Roman"/>
                <a:cs typeface="Times New Roman"/>
              </a:rPr>
              <a:t>, </a:t>
            </a:r>
            <a:r>
              <a:rPr dirty="0" sz="1450" spc="-10" i="1">
                <a:latin typeface="Times New Roman"/>
                <a:cs typeface="Times New Roman"/>
              </a:rPr>
              <a:t>Rob  </a:t>
            </a:r>
            <a:r>
              <a:rPr dirty="0" sz="1450" spc="-10" i="1">
                <a:latin typeface="Times New Roman"/>
                <a:cs typeface="Times New Roman"/>
              </a:rPr>
              <a:t>Roy</a:t>
            </a:r>
            <a:r>
              <a:rPr dirty="0" sz="1450" spc="-10">
                <a:latin typeface="Times New Roman"/>
                <a:cs typeface="Times New Roman"/>
              </a:rPr>
              <a:t>, </a:t>
            </a:r>
            <a:r>
              <a:rPr dirty="0" sz="1450" spc="-25" i="1">
                <a:latin typeface="Times New Roman"/>
                <a:cs typeface="Times New Roman"/>
              </a:rPr>
              <a:t>Waverley</a:t>
            </a:r>
            <a:r>
              <a:rPr dirty="0" sz="1450" spc="-25">
                <a:latin typeface="Times New Roman"/>
                <a:cs typeface="Times New Roman"/>
              </a:rPr>
              <a:t>, </a:t>
            </a:r>
            <a:r>
              <a:rPr dirty="0" sz="1450" spc="-10">
                <a:latin typeface="Times New Roman"/>
                <a:cs typeface="Times New Roman"/>
              </a:rPr>
              <a:t>and </a:t>
            </a:r>
            <a:r>
              <a:rPr dirty="0" sz="1450" spc="-10" i="1">
                <a:latin typeface="Times New Roman"/>
                <a:cs typeface="Times New Roman"/>
              </a:rPr>
              <a:t>Guy Mannering</a:t>
            </a:r>
            <a:r>
              <a:rPr dirty="0" sz="1450" spc="-10">
                <a:latin typeface="Times New Roman"/>
                <a:cs typeface="Times New Roman"/>
              </a:rPr>
              <a:t>, the </a:t>
            </a:r>
            <a:r>
              <a:rPr dirty="0" sz="1450" spc="-30" i="1">
                <a:latin typeface="Times New Roman"/>
                <a:cs typeface="Times New Roman"/>
              </a:rPr>
              <a:t>Voyages </a:t>
            </a:r>
            <a:r>
              <a:rPr dirty="0" sz="1450" spc="-5" i="1">
                <a:latin typeface="Times New Roman"/>
                <a:cs typeface="Times New Roman"/>
              </a:rPr>
              <a:t>of </a:t>
            </a:r>
            <a:r>
              <a:rPr dirty="0" sz="1450" spc="-10" i="1">
                <a:latin typeface="Times New Roman"/>
                <a:cs typeface="Times New Roman"/>
              </a:rPr>
              <a:t>Captain </a:t>
            </a:r>
            <a:r>
              <a:rPr dirty="0" sz="1450" spc="-35" i="1">
                <a:latin typeface="Times New Roman"/>
                <a:cs typeface="Times New Roman"/>
              </a:rPr>
              <a:t>Woods </a:t>
            </a:r>
            <a:r>
              <a:rPr dirty="0" sz="1450" spc="-10" i="1">
                <a:latin typeface="Times New Roman"/>
                <a:cs typeface="Times New Roman"/>
              </a:rPr>
              <a:t>Rogers</a:t>
            </a:r>
            <a:r>
              <a:rPr dirty="0" sz="1450" spc="-10">
                <a:latin typeface="Times New Roman"/>
                <a:cs typeface="Times New Roman"/>
              </a:rPr>
              <a:t>,  </a:t>
            </a:r>
            <a:r>
              <a:rPr dirty="0" sz="1450" spc="-15">
                <a:latin typeface="Times New Roman"/>
                <a:cs typeface="Times New Roman"/>
              </a:rPr>
              <a:t>Fuller’s </a:t>
            </a:r>
            <a:r>
              <a:rPr dirty="0" sz="1450" spc="-10">
                <a:latin typeface="Times New Roman"/>
                <a:cs typeface="Times New Roman"/>
              </a:rPr>
              <a:t>and </a:t>
            </a:r>
            <a:r>
              <a:rPr dirty="0" sz="1450" spc="-20">
                <a:latin typeface="Times New Roman"/>
                <a:cs typeface="Times New Roman"/>
              </a:rPr>
              <a:t>Bunyan’s </a:t>
            </a:r>
            <a:r>
              <a:rPr dirty="0" sz="1450" spc="-10" i="1">
                <a:latin typeface="Times New Roman"/>
                <a:cs typeface="Times New Roman"/>
              </a:rPr>
              <a:t>Holy </a:t>
            </a:r>
            <a:r>
              <a:rPr dirty="0" sz="1450" spc="-35" i="1">
                <a:latin typeface="Times New Roman"/>
                <a:cs typeface="Times New Roman"/>
              </a:rPr>
              <a:t>Wars</a:t>
            </a:r>
            <a:r>
              <a:rPr dirty="0" sz="1450" spc="-35">
                <a:latin typeface="Times New Roman"/>
                <a:cs typeface="Times New Roman"/>
              </a:rPr>
              <a:t>, </a:t>
            </a:r>
            <a:r>
              <a:rPr dirty="0" sz="1450" spc="-10" i="1">
                <a:latin typeface="Times New Roman"/>
                <a:cs typeface="Times New Roman"/>
              </a:rPr>
              <a:t>The Reflections </a:t>
            </a:r>
            <a:r>
              <a:rPr dirty="0" sz="1450" spc="-5" i="1">
                <a:latin typeface="Times New Roman"/>
                <a:cs typeface="Times New Roman"/>
              </a:rPr>
              <a:t>of </a:t>
            </a:r>
            <a:r>
              <a:rPr dirty="0" sz="1450" spc="-10" i="1">
                <a:latin typeface="Times New Roman"/>
                <a:cs typeface="Times New Roman"/>
              </a:rPr>
              <a:t>Robinson Crusoe</a:t>
            </a:r>
            <a:r>
              <a:rPr dirty="0" sz="1450" spc="-10">
                <a:latin typeface="Times New Roman"/>
                <a:cs typeface="Times New Roman"/>
              </a:rPr>
              <a:t>, </a:t>
            </a:r>
            <a:r>
              <a:rPr dirty="0" sz="1450" spc="-10" i="1">
                <a:latin typeface="Times New Roman"/>
                <a:cs typeface="Times New Roman"/>
              </a:rPr>
              <a:t>The  </a:t>
            </a:r>
            <a:r>
              <a:rPr dirty="0" sz="1450" spc="-10" i="1">
                <a:latin typeface="Times New Roman"/>
                <a:cs typeface="Times New Roman"/>
              </a:rPr>
              <a:t>Female </a:t>
            </a:r>
            <a:r>
              <a:rPr dirty="0" sz="1450" spc="-15" i="1">
                <a:latin typeface="Times New Roman"/>
                <a:cs typeface="Times New Roman"/>
              </a:rPr>
              <a:t>Bluebeard</a:t>
            </a:r>
            <a:r>
              <a:rPr dirty="0" sz="1450" spc="-15">
                <a:latin typeface="Times New Roman"/>
                <a:cs typeface="Times New Roman"/>
              </a:rPr>
              <a:t>, </a:t>
            </a:r>
            <a:r>
              <a:rPr dirty="0" sz="1450" spc="-10">
                <a:latin typeface="Times New Roman"/>
                <a:cs typeface="Times New Roman"/>
              </a:rPr>
              <a:t>G. </a:t>
            </a:r>
            <a:r>
              <a:rPr dirty="0" sz="1450" spc="-20">
                <a:latin typeface="Times New Roman"/>
                <a:cs typeface="Times New Roman"/>
              </a:rPr>
              <a:t>Sand’s </a:t>
            </a:r>
            <a:r>
              <a:rPr dirty="0" sz="1450" spc="-20" i="1">
                <a:latin typeface="Times New Roman"/>
                <a:cs typeface="Times New Roman"/>
              </a:rPr>
              <a:t>Mare </a:t>
            </a:r>
            <a:r>
              <a:rPr dirty="0" sz="1450" spc="-5" i="1">
                <a:latin typeface="Times New Roman"/>
                <a:cs typeface="Times New Roman"/>
              </a:rPr>
              <a:t>au </a:t>
            </a:r>
            <a:r>
              <a:rPr dirty="0" sz="1450" spc="-10" i="1">
                <a:latin typeface="Times New Roman"/>
                <a:cs typeface="Times New Roman"/>
              </a:rPr>
              <a:t>Diable</a:t>
            </a:r>
            <a:r>
              <a:rPr dirty="0" sz="1450" spc="-10">
                <a:latin typeface="Times New Roman"/>
                <a:cs typeface="Times New Roman"/>
              </a:rPr>
              <a:t>—(how came it in that grave  assembly!), </a:t>
            </a:r>
            <a:r>
              <a:rPr dirty="0" sz="1450" spc="-15">
                <a:latin typeface="Times New Roman"/>
                <a:cs typeface="Times New Roman"/>
              </a:rPr>
              <a:t>Ainsworth’s </a:t>
            </a:r>
            <a:r>
              <a:rPr dirty="0" sz="1450" spc="-35" i="1">
                <a:latin typeface="Times New Roman"/>
                <a:cs typeface="Times New Roman"/>
              </a:rPr>
              <a:t>Tower </a:t>
            </a:r>
            <a:r>
              <a:rPr dirty="0" sz="1450" spc="-5" i="1">
                <a:latin typeface="Times New Roman"/>
                <a:cs typeface="Times New Roman"/>
              </a:rPr>
              <a:t>of </a:t>
            </a:r>
            <a:r>
              <a:rPr dirty="0" sz="1450" spc="-10" i="1">
                <a:latin typeface="Times New Roman"/>
                <a:cs typeface="Times New Roman"/>
              </a:rPr>
              <a:t>London</a:t>
            </a:r>
            <a:r>
              <a:rPr dirty="0" sz="1450" spc="-10">
                <a:latin typeface="Times New Roman"/>
                <a:cs typeface="Times New Roman"/>
              </a:rPr>
              <a:t>, and four old volumes </a:t>
            </a:r>
            <a:r>
              <a:rPr dirty="0" sz="1450" spc="-5">
                <a:latin typeface="Times New Roman"/>
                <a:cs typeface="Times New Roman"/>
              </a:rPr>
              <a:t>of </a:t>
            </a:r>
            <a:r>
              <a:rPr dirty="0" sz="1450" spc="-10">
                <a:latin typeface="Times New Roman"/>
                <a:cs typeface="Times New Roman"/>
              </a:rPr>
              <a:t>Punch—  these were the chief exceptions. In these </a:t>
            </a:r>
            <a:r>
              <a:rPr dirty="0" sz="1450" spc="-20">
                <a:latin typeface="Times New Roman"/>
                <a:cs typeface="Times New Roman"/>
              </a:rPr>
              <a:t>latter, </a:t>
            </a:r>
            <a:r>
              <a:rPr dirty="0" sz="1450" spc="-10">
                <a:latin typeface="Times New Roman"/>
                <a:cs typeface="Times New Roman"/>
              </a:rPr>
              <a:t>which made for years the chief  </a:t>
            </a:r>
            <a:r>
              <a:rPr dirty="0" sz="1450" spc="-5">
                <a:latin typeface="Times New Roman"/>
                <a:cs typeface="Times New Roman"/>
              </a:rPr>
              <a:t>of </a:t>
            </a:r>
            <a:r>
              <a:rPr dirty="0" sz="1450" spc="-10">
                <a:latin typeface="Times New Roman"/>
                <a:cs typeface="Times New Roman"/>
              </a:rPr>
              <a:t>my diet, </a:t>
            </a:r>
            <a:r>
              <a:rPr dirty="0" sz="1450" spc="-5">
                <a:latin typeface="Times New Roman"/>
                <a:cs typeface="Times New Roman"/>
              </a:rPr>
              <a:t>I </a:t>
            </a:r>
            <a:r>
              <a:rPr dirty="0" sz="1450" spc="-10">
                <a:latin typeface="Times New Roman"/>
                <a:cs typeface="Times New Roman"/>
              </a:rPr>
              <a:t>very early fell in love (almost as soon as </a:t>
            </a:r>
            <a:r>
              <a:rPr dirty="0" sz="1450" spc="-5">
                <a:latin typeface="Times New Roman"/>
                <a:cs typeface="Times New Roman"/>
              </a:rPr>
              <a:t>I </a:t>
            </a:r>
            <a:r>
              <a:rPr dirty="0" sz="1450" spc="-10">
                <a:latin typeface="Times New Roman"/>
                <a:cs typeface="Times New Roman"/>
              </a:rPr>
              <a:t>could spell) with the  Snob Papers. </a:t>
            </a:r>
            <a:r>
              <a:rPr dirty="0" sz="1450" spc="-5">
                <a:latin typeface="Times New Roman"/>
                <a:cs typeface="Times New Roman"/>
              </a:rPr>
              <a:t>I </a:t>
            </a:r>
            <a:r>
              <a:rPr dirty="0" sz="1450" spc="-10">
                <a:latin typeface="Times New Roman"/>
                <a:cs typeface="Times New Roman"/>
              </a:rPr>
              <a:t>knew them almost </a:t>
            </a:r>
            <a:r>
              <a:rPr dirty="0" sz="1450" spc="-5">
                <a:latin typeface="Times New Roman"/>
                <a:cs typeface="Times New Roman"/>
              </a:rPr>
              <a:t>by </a:t>
            </a:r>
            <a:r>
              <a:rPr dirty="0" sz="1450" spc="-10">
                <a:latin typeface="Times New Roman"/>
                <a:cs typeface="Times New Roman"/>
              </a:rPr>
              <a:t>heart, particularly the visit to the Pontos;  and </a:t>
            </a:r>
            <a:r>
              <a:rPr dirty="0" sz="1450" spc="-5">
                <a:latin typeface="Times New Roman"/>
                <a:cs typeface="Times New Roman"/>
              </a:rPr>
              <a:t>I </a:t>
            </a:r>
            <a:r>
              <a:rPr dirty="0" sz="1450" spc="-10">
                <a:latin typeface="Times New Roman"/>
                <a:cs typeface="Times New Roman"/>
              </a:rPr>
              <a:t>remember my surprise when </a:t>
            </a:r>
            <a:r>
              <a:rPr dirty="0" sz="1450" spc="-5">
                <a:latin typeface="Times New Roman"/>
                <a:cs typeface="Times New Roman"/>
              </a:rPr>
              <a:t>I found, </a:t>
            </a:r>
            <a:r>
              <a:rPr dirty="0" sz="1450" spc="-10">
                <a:latin typeface="Times New Roman"/>
                <a:cs typeface="Times New Roman"/>
              </a:rPr>
              <a:t>long afterwards, that they were  famous, and signed with </a:t>
            </a:r>
            <a:r>
              <a:rPr dirty="0" sz="1450" spc="-5">
                <a:latin typeface="Times New Roman"/>
                <a:cs typeface="Times New Roman"/>
              </a:rPr>
              <a:t>a </a:t>
            </a:r>
            <a:r>
              <a:rPr dirty="0" sz="1450" spc="-10">
                <a:latin typeface="Times New Roman"/>
                <a:cs typeface="Times New Roman"/>
              </a:rPr>
              <a:t>famous name; to me, as </a:t>
            </a:r>
            <a:r>
              <a:rPr dirty="0" sz="1450" spc="-5">
                <a:latin typeface="Times New Roman"/>
                <a:cs typeface="Times New Roman"/>
              </a:rPr>
              <a:t>I </a:t>
            </a:r>
            <a:r>
              <a:rPr dirty="0" sz="1450" spc="-10">
                <a:latin typeface="Times New Roman"/>
                <a:cs typeface="Times New Roman"/>
              </a:rPr>
              <a:t>read and admired them,  they were the works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Punch. </a:t>
            </a:r>
            <a:r>
              <a:rPr dirty="0" sz="1450" spc="-25">
                <a:latin typeface="Times New Roman"/>
                <a:cs typeface="Times New Roman"/>
              </a:rPr>
              <a:t>Time </a:t>
            </a:r>
            <a:r>
              <a:rPr dirty="0" sz="1450" spc="-10">
                <a:latin typeface="Times New Roman"/>
                <a:cs typeface="Times New Roman"/>
              </a:rPr>
              <a:t>and again </a:t>
            </a:r>
            <a:r>
              <a:rPr dirty="0" sz="1450" spc="-5">
                <a:latin typeface="Times New Roman"/>
                <a:cs typeface="Times New Roman"/>
              </a:rPr>
              <a:t>I </a:t>
            </a:r>
            <a:r>
              <a:rPr dirty="0" sz="1450" spc="-10">
                <a:latin typeface="Times New Roman"/>
                <a:cs typeface="Times New Roman"/>
              </a:rPr>
              <a:t>tried to read </a:t>
            </a:r>
            <a:r>
              <a:rPr dirty="0" sz="1450" spc="-10" i="1">
                <a:latin typeface="Times New Roman"/>
                <a:cs typeface="Times New Roman"/>
              </a:rPr>
              <a:t>Rob Roy</a:t>
            </a:r>
            <a:r>
              <a:rPr dirty="0" sz="1450" spc="-10">
                <a:latin typeface="Times New Roman"/>
                <a:cs typeface="Times New Roman"/>
              </a:rPr>
              <a:t>,  with whom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was acquainted from the </a:t>
            </a:r>
            <a:r>
              <a:rPr dirty="0" sz="1450" spc="-35" i="1">
                <a:latin typeface="Times New Roman"/>
                <a:cs typeface="Times New Roman"/>
              </a:rPr>
              <a:t>Tales </a:t>
            </a:r>
            <a:r>
              <a:rPr dirty="0" sz="1450" spc="-5" i="1">
                <a:latin typeface="Times New Roman"/>
                <a:cs typeface="Times New Roman"/>
              </a:rPr>
              <a:t>of a </a:t>
            </a:r>
            <a:r>
              <a:rPr dirty="0" sz="1450" spc="-10" i="1">
                <a:latin typeface="Times New Roman"/>
                <a:cs typeface="Times New Roman"/>
              </a:rPr>
              <a:t>Grandfather</a:t>
            </a:r>
            <a:r>
              <a:rPr dirty="0" sz="1450" spc="-10">
                <a:latin typeface="Times New Roman"/>
                <a:cs typeface="Times New Roman"/>
              </a:rPr>
              <a:t>; time  and again the early part, with Rashleigh and (think </a:t>
            </a:r>
            <a:r>
              <a:rPr dirty="0" sz="1450" spc="-5">
                <a:latin typeface="Times New Roman"/>
                <a:cs typeface="Times New Roman"/>
              </a:rPr>
              <a:t>of </a:t>
            </a:r>
            <a:r>
              <a:rPr dirty="0" sz="1450" spc="-10">
                <a:latin typeface="Times New Roman"/>
                <a:cs typeface="Times New Roman"/>
              </a:rPr>
              <a:t>it!) the adorable Diana,  choked me </a:t>
            </a:r>
            <a:r>
              <a:rPr dirty="0" sz="1450" spc="-15">
                <a:latin typeface="Times New Roman"/>
                <a:cs typeface="Times New Roman"/>
              </a:rPr>
              <a:t>off;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shall never </a:t>
            </a:r>
            <a:r>
              <a:rPr dirty="0" sz="1450" spc="-15">
                <a:latin typeface="Times New Roman"/>
                <a:cs typeface="Times New Roman"/>
              </a:rPr>
              <a:t>forget </a:t>
            </a:r>
            <a:r>
              <a:rPr dirty="0" sz="1450" spc="-10">
                <a:latin typeface="Times New Roman"/>
                <a:cs typeface="Times New Roman"/>
              </a:rPr>
              <a:t>the pleasure and surprise with which,  lying </a:t>
            </a:r>
            <a:r>
              <a:rPr dirty="0" sz="1450" spc="-5">
                <a:latin typeface="Times New Roman"/>
                <a:cs typeface="Times New Roman"/>
              </a:rPr>
              <a:t>on </a:t>
            </a:r>
            <a:r>
              <a:rPr dirty="0" sz="1450" spc="-10">
                <a:latin typeface="Times New Roman"/>
                <a:cs typeface="Times New Roman"/>
              </a:rPr>
              <a:t>the floor </a:t>
            </a:r>
            <a:r>
              <a:rPr dirty="0" sz="1450" spc="-5">
                <a:latin typeface="Times New Roman"/>
                <a:cs typeface="Times New Roman"/>
              </a:rPr>
              <a:t>one </a:t>
            </a:r>
            <a:r>
              <a:rPr dirty="0" sz="1450" spc="-10">
                <a:latin typeface="Times New Roman"/>
                <a:cs typeface="Times New Roman"/>
              </a:rPr>
              <a:t>summer evening, </a:t>
            </a:r>
            <a:r>
              <a:rPr dirty="0" sz="1450" spc="-5">
                <a:latin typeface="Times New Roman"/>
                <a:cs typeface="Times New Roman"/>
              </a:rPr>
              <a:t>I </a:t>
            </a:r>
            <a:r>
              <a:rPr dirty="0" sz="1450" spc="-10">
                <a:latin typeface="Times New Roman"/>
                <a:cs typeface="Times New Roman"/>
              </a:rPr>
              <a:t>struck </a:t>
            </a:r>
            <a:r>
              <a:rPr dirty="0" sz="1450" spc="-5">
                <a:latin typeface="Times New Roman"/>
                <a:cs typeface="Times New Roman"/>
              </a:rPr>
              <a:t>of a </a:t>
            </a:r>
            <a:r>
              <a:rPr dirty="0" sz="1450" spc="-10">
                <a:latin typeface="Times New Roman"/>
                <a:cs typeface="Times New Roman"/>
              </a:rPr>
              <a:t>sudden into the first scene  with Andrew Fairservice. ‘The worthy </a:t>
            </a:r>
            <a:r>
              <a:rPr dirty="0" sz="1450" spc="-35">
                <a:latin typeface="Times New Roman"/>
                <a:cs typeface="Times New Roman"/>
              </a:rPr>
              <a:t>Dr. </a:t>
            </a:r>
            <a:r>
              <a:rPr dirty="0" sz="1450" spc="-10">
                <a:latin typeface="Times New Roman"/>
                <a:cs typeface="Times New Roman"/>
              </a:rPr>
              <a:t>Lightfoot’—‘mistrysted with </a:t>
            </a:r>
            <a:r>
              <a:rPr dirty="0" sz="1450" spc="-5">
                <a:latin typeface="Times New Roman"/>
                <a:cs typeface="Times New Roman"/>
              </a:rPr>
              <a:t>a  </a:t>
            </a:r>
            <a:r>
              <a:rPr dirty="0" sz="1450" spc="-10">
                <a:latin typeface="Times New Roman"/>
                <a:cs typeface="Times New Roman"/>
              </a:rPr>
              <a:t>bogle’—‘a wheen green </a:t>
            </a:r>
            <a:r>
              <a:rPr dirty="0" sz="1450" spc="-15">
                <a:latin typeface="Times New Roman"/>
                <a:cs typeface="Times New Roman"/>
              </a:rPr>
              <a:t>trash’—‘Jenny, </a:t>
            </a:r>
            <a:r>
              <a:rPr dirty="0" sz="1450" spc="-10">
                <a:latin typeface="Times New Roman"/>
                <a:cs typeface="Times New Roman"/>
              </a:rPr>
              <a:t>lass,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ha’e </a:t>
            </a:r>
            <a:r>
              <a:rPr dirty="0" sz="1450">
                <a:latin typeface="Times New Roman"/>
                <a:cs typeface="Times New Roman"/>
              </a:rPr>
              <a:t>her’: </a:t>
            </a:r>
            <a:r>
              <a:rPr dirty="0" sz="1450" spc="-10">
                <a:latin typeface="Times New Roman"/>
                <a:cs typeface="Times New Roman"/>
              </a:rPr>
              <a:t>from that day  to this the phrases have been unforgotten. </a:t>
            </a:r>
            <a:r>
              <a:rPr dirty="0" sz="1450" spc="-5">
                <a:latin typeface="Times New Roman"/>
                <a:cs typeface="Times New Roman"/>
              </a:rPr>
              <a:t>I </a:t>
            </a:r>
            <a:r>
              <a:rPr dirty="0" sz="1450" spc="-10">
                <a:latin typeface="Times New Roman"/>
                <a:cs typeface="Times New Roman"/>
              </a:rPr>
              <a:t>read </a:t>
            </a:r>
            <a:r>
              <a:rPr dirty="0" sz="1450" spc="-5">
                <a:latin typeface="Times New Roman"/>
                <a:cs typeface="Times New Roman"/>
              </a:rPr>
              <a:t>on, I </a:t>
            </a:r>
            <a:r>
              <a:rPr dirty="0" sz="1450" spc="-10">
                <a:latin typeface="Times New Roman"/>
                <a:cs typeface="Times New Roman"/>
              </a:rPr>
              <a:t>need scarce say; </a:t>
            </a:r>
            <a:r>
              <a:rPr dirty="0" sz="1450" spc="-5">
                <a:latin typeface="Times New Roman"/>
                <a:cs typeface="Times New Roman"/>
              </a:rPr>
              <a:t>I </a:t>
            </a:r>
            <a:r>
              <a:rPr dirty="0" sz="1450" spc="-10">
                <a:latin typeface="Times New Roman"/>
                <a:cs typeface="Times New Roman"/>
              </a:rPr>
              <a:t>came  to </a:t>
            </a:r>
            <a:r>
              <a:rPr dirty="0" sz="1450" spc="-20">
                <a:latin typeface="Times New Roman"/>
                <a:cs typeface="Times New Roman"/>
              </a:rPr>
              <a:t>Glasgow, </a:t>
            </a:r>
            <a:r>
              <a:rPr dirty="0" sz="1450" spc="-5">
                <a:latin typeface="Times New Roman"/>
                <a:cs typeface="Times New Roman"/>
              </a:rPr>
              <a:t>I </a:t>
            </a:r>
            <a:r>
              <a:rPr dirty="0" sz="1450" spc="-10">
                <a:latin typeface="Times New Roman"/>
                <a:cs typeface="Times New Roman"/>
              </a:rPr>
              <a:t>bided tryst </a:t>
            </a:r>
            <a:r>
              <a:rPr dirty="0" sz="1450" spc="-5">
                <a:latin typeface="Times New Roman"/>
                <a:cs typeface="Times New Roman"/>
              </a:rPr>
              <a:t>on </a:t>
            </a:r>
            <a:r>
              <a:rPr dirty="0" sz="1450" spc="-10">
                <a:latin typeface="Times New Roman"/>
                <a:cs typeface="Times New Roman"/>
              </a:rPr>
              <a:t>Glasgow Bridge, </a:t>
            </a:r>
            <a:r>
              <a:rPr dirty="0" sz="1450" spc="-5">
                <a:latin typeface="Times New Roman"/>
                <a:cs typeface="Times New Roman"/>
              </a:rPr>
              <a:t>I </a:t>
            </a:r>
            <a:r>
              <a:rPr dirty="0" sz="1450" spc="-10">
                <a:latin typeface="Times New Roman"/>
                <a:cs typeface="Times New Roman"/>
              </a:rPr>
              <a:t>met Rob Roy and the Bailie in  the </a:t>
            </a:r>
            <a:r>
              <a:rPr dirty="0" sz="1450" spc="-20">
                <a:latin typeface="Times New Roman"/>
                <a:cs typeface="Times New Roman"/>
              </a:rPr>
              <a:t>Tolbooth, </a:t>
            </a:r>
            <a:r>
              <a:rPr dirty="0" sz="1450" spc="-10">
                <a:latin typeface="Times New Roman"/>
                <a:cs typeface="Times New Roman"/>
              </a:rPr>
              <a:t>all with transporting pleasure; and then the clouds gathered once  more about my path; and </a:t>
            </a:r>
            <a:r>
              <a:rPr dirty="0" sz="1450" spc="-5">
                <a:latin typeface="Times New Roman"/>
                <a:cs typeface="Times New Roman"/>
              </a:rPr>
              <a:t>I </a:t>
            </a:r>
            <a:r>
              <a:rPr dirty="0" sz="1450" spc="-10">
                <a:latin typeface="Times New Roman"/>
                <a:cs typeface="Times New Roman"/>
              </a:rPr>
              <a:t>dozed and skipped until </a:t>
            </a:r>
            <a:r>
              <a:rPr dirty="0" sz="1450" spc="-5">
                <a:latin typeface="Times New Roman"/>
                <a:cs typeface="Times New Roman"/>
              </a:rPr>
              <a:t>I </a:t>
            </a:r>
            <a:r>
              <a:rPr dirty="0" sz="1450" spc="-10">
                <a:latin typeface="Times New Roman"/>
                <a:cs typeface="Times New Roman"/>
              </a:rPr>
              <a:t>stumbled half-asleep into  the clachan </a:t>
            </a:r>
            <a:r>
              <a:rPr dirty="0" sz="1450" spc="-5">
                <a:latin typeface="Times New Roman"/>
                <a:cs typeface="Times New Roman"/>
              </a:rPr>
              <a:t>of </a:t>
            </a:r>
            <a:r>
              <a:rPr dirty="0" sz="1450" spc="-10">
                <a:latin typeface="Times New Roman"/>
                <a:cs typeface="Times New Roman"/>
              </a:rPr>
              <a:t>Aberfoyle, and the voices </a:t>
            </a:r>
            <a:r>
              <a:rPr dirty="0" sz="1450" spc="-5">
                <a:latin typeface="Times New Roman"/>
                <a:cs typeface="Times New Roman"/>
              </a:rPr>
              <a:t>of </a:t>
            </a:r>
            <a:r>
              <a:rPr dirty="0" sz="1450" spc="-10">
                <a:latin typeface="Times New Roman"/>
                <a:cs typeface="Times New Roman"/>
              </a:rPr>
              <a:t>Iverach and Galbraith recalled me  to myself. </a:t>
            </a:r>
            <a:r>
              <a:rPr dirty="0" sz="1450" spc="-25">
                <a:latin typeface="Times New Roman"/>
                <a:cs typeface="Times New Roman"/>
              </a:rPr>
              <a:t>With </a:t>
            </a:r>
            <a:r>
              <a:rPr dirty="0" sz="1450" spc="-10">
                <a:latin typeface="Times New Roman"/>
                <a:cs typeface="Times New Roman"/>
              </a:rPr>
              <a:t>that scene and the defeat </a:t>
            </a:r>
            <a:r>
              <a:rPr dirty="0" sz="1450" spc="-5">
                <a:latin typeface="Times New Roman"/>
                <a:cs typeface="Times New Roman"/>
              </a:rPr>
              <a:t>of </a:t>
            </a:r>
            <a:r>
              <a:rPr dirty="0" sz="1450" spc="-10">
                <a:latin typeface="Times New Roman"/>
                <a:cs typeface="Times New Roman"/>
              </a:rPr>
              <a:t>Captain Thornton the </a:t>
            </a:r>
            <a:r>
              <a:rPr dirty="0" sz="1450" spc="-5">
                <a:latin typeface="Times New Roman"/>
                <a:cs typeface="Times New Roman"/>
              </a:rPr>
              <a:t>book  </a:t>
            </a:r>
            <a:r>
              <a:rPr dirty="0" sz="1450" spc="-10">
                <a:latin typeface="Times New Roman"/>
                <a:cs typeface="Times New Roman"/>
              </a:rPr>
              <a:t>concluded; Helen and her sons shocked even the little schoolboy </a:t>
            </a:r>
            <a:r>
              <a:rPr dirty="0" sz="1450" spc="-5">
                <a:latin typeface="Times New Roman"/>
                <a:cs typeface="Times New Roman"/>
              </a:rPr>
              <a:t>of </a:t>
            </a:r>
            <a:r>
              <a:rPr dirty="0" sz="1450" spc="-10">
                <a:latin typeface="Times New Roman"/>
                <a:cs typeface="Times New Roman"/>
              </a:rPr>
              <a:t>nine </a:t>
            </a:r>
            <a:r>
              <a:rPr dirty="0" sz="1450" spc="-5">
                <a:latin typeface="Times New Roman"/>
                <a:cs typeface="Times New Roman"/>
              </a:rPr>
              <a:t>or </a:t>
            </a:r>
            <a:r>
              <a:rPr dirty="0" sz="1450" spc="-10">
                <a:latin typeface="Times New Roman"/>
                <a:cs typeface="Times New Roman"/>
              </a:rPr>
              <a:t>ten  with their unreality; </a:t>
            </a:r>
            <a:r>
              <a:rPr dirty="0" sz="1450" spc="-5">
                <a:latin typeface="Times New Roman"/>
                <a:cs typeface="Times New Roman"/>
              </a:rPr>
              <a:t>I </a:t>
            </a:r>
            <a:r>
              <a:rPr dirty="0" sz="1450" spc="-10">
                <a:latin typeface="Times New Roman"/>
                <a:cs typeface="Times New Roman"/>
              </a:rPr>
              <a:t>read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or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grasp what </a:t>
            </a:r>
            <a:r>
              <a:rPr dirty="0" sz="1450" spc="-5">
                <a:latin typeface="Times New Roman"/>
                <a:cs typeface="Times New Roman"/>
              </a:rPr>
              <a:t>I </a:t>
            </a:r>
            <a:r>
              <a:rPr dirty="0" sz="1450" spc="-10">
                <a:latin typeface="Times New Roman"/>
                <a:cs typeface="Times New Roman"/>
              </a:rPr>
              <a:t>was reading; and  years elapsed before </a:t>
            </a:r>
            <a:r>
              <a:rPr dirty="0" sz="1450" spc="-5">
                <a:latin typeface="Times New Roman"/>
                <a:cs typeface="Times New Roman"/>
              </a:rPr>
              <a:t>I </a:t>
            </a:r>
            <a:r>
              <a:rPr dirty="0" sz="1450" spc="-10">
                <a:latin typeface="Times New Roman"/>
                <a:cs typeface="Times New Roman"/>
              </a:rPr>
              <a:t>consciously met Diana and her father among the hills,  </a:t>
            </a:r>
            <a:r>
              <a:rPr dirty="0" sz="1450" spc="-5">
                <a:latin typeface="Times New Roman"/>
                <a:cs typeface="Times New Roman"/>
              </a:rPr>
              <a:t>or </a:t>
            </a:r>
            <a:r>
              <a:rPr dirty="0" sz="1450" spc="-10">
                <a:latin typeface="Times New Roman"/>
                <a:cs typeface="Times New Roman"/>
              </a:rPr>
              <a:t>saw Rashleigh dying in the </a:t>
            </a:r>
            <a:r>
              <a:rPr dirty="0" sz="1450" spc="-25">
                <a:latin typeface="Times New Roman"/>
                <a:cs typeface="Times New Roman"/>
              </a:rPr>
              <a:t>chair.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that novel and that  evening, </a:t>
            </a:r>
            <a:r>
              <a:rPr dirty="0" sz="1450" spc="-5">
                <a:latin typeface="Times New Roman"/>
                <a:cs typeface="Times New Roman"/>
              </a:rPr>
              <a:t>I </a:t>
            </a:r>
            <a:r>
              <a:rPr dirty="0" sz="1450" spc="-10">
                <a:latin typeface="Times New Roman"/>
                <a:cs typeface="Times New Roman"/>
              </a:rPr>
              <a:t>am impatient with all others; they seem </a:t>
            </a:r>
            <a:r>
              <a:rPr dirty="0" sz="1450" spc="-5">
                <a:latin typeface="Times New Roman"/>
                <a:cs typeface="Times New Roman"/>
              </a:rPr>
              <a:t>but </a:t>
            </a:r>
            <a:r>
              <a:rPr dirty="0" sz="1450" spc="-10">
                <a:latin typeface="Times New Roman"/>
                <a:cs typeface="Times New Roman"/>
              </a:rPr>
              <a:t>shadows and impostors;  they cannot satisfy the appetite which this awakened; and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be </a:t>
            </a:r>
            <a:r>
              <a:rPr dirty="0" sz="1450" spc="-10">
                <a:latin typeface="Times New Roman"/>
                <a:cs typeface="Times New Roman"/>
              </a:rPr>
              <a:t>known to  think it the best </a:t>
            </a:r>
            <a:r>
              <a:rPr dirty="0" sz="1450" spc="-5">
                <a:latin typeface="Times New Roman"/>
                <a:cs typeface="Times New Roman"/>
              </a:rPr>
              <a:t>of </a:t>
            </a:r>
            <a:r>
              <a:rPr dirty="0" sz="1450" spc="-10">
                <a:latin typeface="Times New Roman"/>
                <a:cs typeface="Times New Roman"/>
              </a:rPr>
              <a:t>Sir </a:t>
            </a:r>
            <a:r>
              <a:rPr dirty="0" sz="1450" spc="-30">
                <a:latin typeface="Times New Roman"/>
                <a:cs typeface="Times New Roman"/>
              </a:rPr>
              <a:t>Walter’s </a:t>
            </a:r>
            <a:r>
              <a:rPr dirty="0" sz="1450" spc="-5">
                <a:latin typeface="Times New Roman"/>
                <a:cs typeface="Times New Roman"/>
              </a:rPr>
              <a:t>by </a:t>
            </a:r>
            <a:r>
              <a:rPr dirty="0" sz="1450" spc="-10">
                <a:latin typeface="Times New Roman"/>
                <a:cs typeface="Times New Roman"/>
              </a:rPr>
              <a:t>nearly as much as Sir </a:t>
            </a:r>
            <a:r>
              <a:rPr dirty="0" sz="1450" spc="-30">
                <a:latin typeface="Times New Roman"/>
                <a:cs typeface="Times New Roman"/>
              </a:rPr>
              <a:t>Walter </a:t>
            </a:r>
            <a:r>
              <a:rPr dirty="0" sz="1450" spc="-10">
                <a:latin typeface="Times New Roman"/>
                <a:cs typeface="Times New Roman"/>
              </a:rPr>
              <a:t>is the best </a:t>
            </a:r>
            <a:r>
              <a:rPr dirty="0" sz="1450" spc="-5">
                <a:latin typeface="Times New Roman"/>
                <a:cs typeface="Times New Roman"/>
              </a:rPr>
              <a:t>of  </a:t>
            </a:r>
            <a:r>
              <a:rPr dirty="0" sz="1450" spc="-10">
                <a:latin typeface="Times New Roman"/>
                <a:cs typeface="Times New Roman"/>
              </a:rPr>
              <a:t>novelists. Perhaps </a:t>
            </a:r>
            <a:r>
              <a:rPr dirty="0" sz="1450" spc="-35">
                <a:latin typeface="Times New Roman"/>
                <a:cs typeface="Times New Roman"/>
              </a:rPr>
              <a:t>Mr. </a:t>
            </a:r>
            <a:r>
              <a:rPr dirty="0" sz="1450" spc="-10">
                <a:latin typeface="Times New Roman"/>
                <a:cs typeface="Times New Roman"/>
              </a:rPr>
              <a:t>Lang is right, and </a:t>
            </a:r>
            <a:r>
              <a:rPr dirty="0" sz="1450" spc="-5">
                <a:latin typeface="Times New Roman"/>
                <a:cs typeface="Times New Roman"/>
              </a:rPr>
              <a:t>our </a:t>
            </a:r>
            <a:r>
              <a:rPr dirty="0" sz="1450" spc="-10">
                <a:latin typeface="Times New Roman"/>
                <a:cs typeface="Times New Roman"/>
              </a:rPr>
              <a:t>first friends in the land </a:t>
            </a:r>
            <a:r>
              <a:rPr dirty="0" sz="1450" spc="-5">
                <a:latin typeface="Times New Roman"/>
                <a:cs typeface="Times New Roman"/>
              </a:rPr>
              <a:t>of </a:t>
            </a:r>
            <a:r>
              <a:rPr dirty="0" sz="1450" spc="-10">
                <a:latin typeface="Times New Roman"/>
                <a:cs typeface="Times New Roman"/>
              </a:rPr>
              <a:t>fiction  are always the most real. And yet </a:t>
            </a:r>
            <a:r>
              <a:rPr dirty="0" sz="1450" spc="-5">
                <a:latin typeface="Times New Roman"/>
                <a:cs typeface="Times New Roman"/>
              </a:rPr>
              <a:t>I </a:t>
            </a:r>
            <a:r>
              <a:rPr dirty="0" sz="1450" spc="-10">
                <a:latin typeface="Times New Roman"/>
                <a:cs typeface="Times New Roman"/>
              </a:rPr>
              <a:t>had read before this </a:t>
            </a:r>
            <a:r>
              <a:rPr dirty="0" sz="1450" spc="-10" i="1">
                <a:latin typeface="Times New Roman"/>
                <a:cs typeface="Times New Roman"/>
              </a:rPr>
              <a:t>Guy Mannering</a:t>
            </a:r>
            <a:r>
              <a:rPr dirty="0" sz="1450" spc="-10">
                <a:latin typeface="Times New Roman"/>
                <a:cs typeface="Times New Roman"/>
              </a:rPr>
              <a:t>, and  some</a:t>
            </a:r>
            <a:r>
              <a:rPr dirty="0" sz="1450" spc="175">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25" i="1">
                <a:latin typeface="Times New Roman"/>
                <a:cs typeface="Times New Roman"/>
              </a:rPr>
              <a:t>Waverley</a:t>
            </a:r>
            <a:r>
              <a:rPr dirty="0" sz="1450" spc="-25">
                <a:latin typeface="Times New Roman"/>
                <a:cs typeface="Times New Roman"/>
              </a:rPr>
              <a:t>,</a:t>
            </a:r>
            <a:r>
              <a:rPr dirty="0" sz="1450" spc="190">
                <a:latin typeface="Times New Roman"/>
                <a:cs typeface="Times New Roman"/>
              </a:rPr>
              <a:t> </a:t>
            </a:r>
            <a:r>
              <a:rPr dirty="0" sz="1450" spc="-10">
                <a:latin typeface="Times New Roman"/>
                <a:cs typeface="Times New Roman"/>
              </a:rPr>
              <a:t>with</a:t>
            </a:r>
            <a:r>
              <a:rPr dirty="0" sz="1450" spc="190">
                <a:latin typeface="Times New Roman"/>
                <a:cs typeface="Times New Roman"/>
              </a:rPr>
              <a:t> </a:t>
            </a:r>
            <a:r>
              <a:rPr dirty="0" sz="1450" spc="-5">
                <a:latin typeface="Times New Roman"/>
                <a:cs typeface="Times New Roman"/>
              </a:rPr>
              <a:t>no</a:t>
            </a:r>
            <a:r>
              <a:rPr dirty="0" sz="1450" spc="190">
                <a:latin typeface="Times New Roman"/>
                <a:cs typeface="Times New Roman"/>
              </a:rPr>
              <a:t> </a:t>
            </a:r>
            <a:r>
              <a:rPr dirty="0" sz="1450" spc="-10">
                <a:latin typeface="Times New Roman"/>
                <a:cs typeface="Times New Roman"/>
              </a:rPr>
              <a:t>such</a:t>
            </a:r>
            <a:r>
              <a:rPr dirty="0" sz="1450" spc="190">
                <a:latin typeface="Times New Roman"/>
                <a:cs typeface="Times New Roman"/>
              </a:rPr>
              <a:t> </a:t>
            </a:r>
            <a:r>
              <a:rPr dirty="0" sz="1450" spc="-10">
                <a:latin typeface="Times New Roman"/>
                <a:cs typeface="Times New Roman"/>
              </a:rPr>
              <a:t>delighted</a:t>
            </a:r>
            <a:r>
              <a:rPr dirty="0" sz="1450" spc="190">
                <a:latin typeface="Times New Roman"/>
                <a:cs typeface="Times New Roman"/>
              </a:rPr>
              <a:t> </a:t>
            </a:r>
            <a:r>
              <a:rPr dirty="0" sz="1450" spc="-10">
                <a:latin typeface="Times New Roman"/>
                <a:cs typeface="Times New Roman"/>
              </a:rPr>
              <a:t>sense</a:t>
            </a:r>
            <a:r>
              <a:rPr dirty="0" sz="1450" spc="190">
                <a:latin typeface="Times New Roman"/>
                <a:cs typeface="Times New Roman"/>
              </a:rPr>
              <a:t> </a:t>
            </a:r>
            <a:r>
              <a:rPr dirty="0" sz="1450" spc="-5">
                <a:latin typeface="Times New Roman"/>
                <a:cs typeface="Times New Roman"/>
              </a:rPr>
              <a:t>of</a:t>
            </a:r>
            <a:r>
              <a:rPr dirty="0" sz="1450" spc="195">
                <a:latin typeface="Times New Roman"/>
                <a:cs typeface="Times New Roman"/>
              </a:rPr>
              <a:t> </a:t>
            </a:r>
            <a:r>
              <a:rPr dirty="0" sz="1450" spc="-10">
                <a:latin typeface="Times New Roman"/>
                <a:cs typeface="Times New Roman"/>
              </a:rPr>
              <a:t>truth</a:t>
            </a:r>
            <a:r>
              <a:rPr dirty="0" sz="1450" spc="185">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15">
                <a:latin typeface="Times New Roman"/>
                <a:cs typeface="Times New Roman"/>
              </a:rPr>
              <a:t>humour,</a:t>
            </a:r>
            <a:r>
              <a:rPr dirty="0" sz="1450" spc="195">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8552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read immediately after the greater part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Waverley </a:t>
            </a:r>
            <a:r>
              <a:rPr dirty="0" sz="1450" spc="-10">
                <a:latin typeface="Times New Roman"/>
                <a:cs typeface="Times New Roman"/>
              </a:rPr>
              <a:t>Novels, and was never  moved again in the same way </a:t>
            </a:r>
            <a:r>
              <a:rPr dirty="0" sz="1450" spc="-5">
                <a:latin typeface="Times New Roman"/>
                <a:cs typeface="Times New Roman"/>
              </a:rPr>
              <a:t>or </a:t>
            </a:r>
            <a:r>
              <a:rPr dirty="0" sz="1450" spc="-10">
                <a:latin typeface="Times New Roman"/>
                <a:cs typeface="Times New Roman"/>
              </a:rPr>
              <a:t>to the same degree. One circumstance is  suspicious: my critical estimate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Waverley </a:t>
            </a:r>
            <a:r>
              <a:rPr dirty="0" sz="1450" spc="-10">
                <a:latin typeface="Times New Roman"/>
                <a:cs typeface="Times New Roman"/>
              </a:rPr>
              <a:t>Novels has scarce changed at  all since </a:t>
            </a:r>
            <a:r>
              <a:rPr dirty="0" sz="1450" spc="-5">
                <a:latin typeface="Times New Roman"/>
                <a:cs typeface="Times New Roman"/>
              </a:rPr>
              <a:t>I </a:t>
            </a:r>
            <a:r>
              <a:rPr dirty="0" sz="1450" spc="-10">
                <a:latin typeface="Times New Roman"/>
                <a:cs typeface="Times New Roman"/>
              </a:rPr>
              <a:t>was ten. </a:t>
            </a:r>
            <a:r>
              <a:rPr dirty="0" sz="1450" spc="-10" i="1">
                <a:latin typeface="Times New Roman"/>
                <a:cs typeface="Times New Roman"/>
              </a:rPr>
              <a:t>Rob Roy</a:t>
            </a:r>
            <a:r>
              <a:rPr dirty="0" sz="1450" spc="-10">
                <a:latin typeface="Times New Roman"/>
                <a:cs typeface="Times New Roman"/>
              </a:rPr>
              <a:t>, </a:t>
            </a:r>
            <a:r>
              <a:rPr dirty="0" sz="1450" spc="-10" i="1">
                <a:latin typeface="Times New Roman"/>
                <a:cs typeface="Times New Roman"/>
              </a:rPr>
              <a:t>Guy Mannering</a:t>
            </a:r>
            <a:r>
              <a:rPr dirty="0" sz="1450" spc="-10">
                <a:latin typeface="Times New Roman"/>
                <a:cs typeface="Times New Roman"/>
              </a:rPr>
              <a:t>, and</a:t>
            </a:r>
            <a:r>
              <a:rPr dirty="0" sz="1450" spc="-10" i="1">
                <a:latin typeface="Times New Roman"/>
                <a:cs typeface="Times New Roman"/>
              </a:rPr>
              <a:t>Redgauntlet </a:t>
            </a:r>
            <a:r>
              <a:rPr dirty="0" sz="1450" spc="-10">
                <a:latin typeface="Times New Roman"/>
                <a:cs typeface="Times New Roman"/>
              </a:rPr>
              <a:t>first; then, </a:t>
            </a:r>
            <a:r>
              <a:rPr dirty="0" sz="1450" spc="-5">
                <a:latin typeface="Times New Roman"/>
                <a:cs typeface="Times New Roman"/>
              </a:rPr>
              <a:t>a  </a:t>
            </a:r>
            <a:r>
              <a:rPr dirty="0" sz="1450" spc="-10">
                <a:latin typeface="Times New Roman"/>
                <a:cs typeface="Times New Roman"/>
              </a:rPr>
              <a:t>little lower; </a:t>
            </a:r>
            <a:r>
              <a:rPr dirty="0" sz="1450" spc="-10" i="1">
                <a:latin typeface="Times New Roman"/>
                <a:cs typeface="Times New Roman"/>
              </a:rPr>
              <a:t>The Fortunes </a:t>
            </a:r>
            <a:r>
              <a:rPr dirty="0" sz="1450" spc="-5" i="1">
                <a:latin typeface="Times New Roman"/>
                <a:cs typeface="Times New Roman"/>
              </a:rPr>
              <a:t>of </a:t>
            </a:r>
            <a:r>
              <a:rPr dirty="0" sz="1450" spc="-10" i="1">
                <a:latin typeface="Times New Roman"/>
                <a:cs typeface="Times New Roman"/>
              </a:rPr>
              <a:t>Nigel</a:t>
            </a:r>
            <a:r>
              <a:rPr dirty="0" sz="1450" spc="-10">
                <a:latin typeface="Times New Roman"/>
                <a:cs typeface="Times New Roman"/>
              </a:rPr>
              <a:t>; then, after </a:t>
            </a:r>
            <a:r>
              <a:rPr dirty="0" sz="1450" spc="-5">
                <a:latin typeface="Times New Roman"/>
                <a:cs typeface="Times New Roman"/>
              </a:rPr>
              <a:t>a huge </a:t>
            </a:r>
            <a:r>
              <a:rPr dirty="0" sz="1450" spc="-10">
                <a:latin typeface="Times New Roman"/>
                <a:cs typeface="Times New Roman"/>
              </a:rPr>
              <a:t>gulf, </a:t>
            </a:r>
            <a:r>
              <a:rPr dirty="0" sz="1450" spc="-10" i="1">
                <a:latin typeface="Times New Roman"/>
                <a:cs typeface="Times New Roman"/>
              </a:rPr>
              <a:t>Ivanhoe </a:t>
            </a:r>
            <a:r>
              <a:rPr dirty="0" sz="1450" spc="-10">
                <a:latin typeface="Times New Roman"/>
                <a:cs typeface="Times New Roman"/>
              </a:rPr>
              <a:t>and </a:t>
            </a:r>
            <a:r>
              <a:rPr dirty="0" sz="1450" spc="-10" i="1">
                <a:latin typeface="Times New Roman"/>
                <a:cs typeface="Times New Roman"/>
              </a:rPr>
              <a:t>Anne  </a:t>
            </a:r>
            <a:r>
              <a:rPr dirty="0" sz="1450" spc="-5" i="1">
                <a:latin typeface="Times New Roman"/>
                <a:cs typeface="Times New Roman"/>
              </a:rPr>
              <a:t>of </a:t>
            </a:r>
            <a:r>
              <a:rPr dirty="0" sz="1450" spc="-10" i="1">
                <a:latin typeface="Times New Roman"/>
                <a:cs typeface="Times New Roman"/>
              </a:rPr>
              <a:t>Geierstein</a:t>
            </a:r>
            <a:r>
              <a:rPr dirty="0" sz="1450" spc="-10">
                <a:latin typeface="Times New Roman"/>
                <a:cs typeface="Times New Roman"/>
              </a:rPr>
              <a:t>: the rest nowhere; such was the verdict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boy. </a:t>
            </a:r>
            <a:r>
              <a:rPr dirty="0" sz="1450" spc="-10">
                <a:latin typeface="Times New Roman"/>
                <a:cs typeface="Times New Roman"/>
              </a:rPr>
              <a:t>Since  then </a:t>
            </a:r>
            <a:r>
              <a:rPr dirty="0" sz="1450" spc="-10" i="1">
                <a:latin typeface="Times New Roman"/>
                <a:cs typeface="Times New Roman"/>
              </a:rPr>
              <a:t>The Antiquary</a:t>
            </a:r>
            <a:r>
              <a:rPr dirty="0" sz="1450" spc="-10">
                <a:latin typeface="Times New Roman"/>
                <a:cs typeface="Times New Roman"/>
              </a:rPr>
              <a:t>, </a:t>
            </a:r>
            <a:r>
              <a:rPr dirty="0" sz="1450" spc="-5" i="1">
                <a:latin typeface="Times New Roman"/>
                <a:cs typeface="Times New Roman"/>
              </a:rPr>
              <a:t>St. </a:t>
            </a:r>
            <a:r>
              <a:rPr dirty="0" sz="1450" spc="-35" i="1">
                <a:latin typeface="Times New Roman"/>
                <a:cs typeface="Times New Roman"/>
              </a:rPr>
              <a:t>Ronan’s Well</a:t>
            </a:r>
            <a:r>
              <a:rPr dirty="0" sz="1450" spc="-35">
                <a:latin typeface="Times New Roman"/>
                <a:cs typeface="Times New Roman"/>
              </a:rPr>
              <a:t>, </a:t>
            </a:r>
            <a:r>
              <a:rPr dirty="0" sz="1450" spc="-10" i="1">
                <a:latin typeface="Times New Roman"/>
                <a:cs typeface="Times New Roman"/>
              </a:rPr>
              <a:t>Kenilworth</a:t>
            </a:r>
            <a:r>
              <a:rPr dirty="0" sz="1450" spc="-10">
                <a:latin typeface="Times New Roman"/>
                <a:cs typeface="Times New Roman"/>
              </a:rPr>
              <a:t>, and </a:t>
            </a:r>
            <a:r>
              <a:rPr dirty="0" sz="1450" spc="-10" i="1">
                <a:latin typeface="Times New Roman"/>
                <a:cs typeface="Times New Roman"/>
              </a:rPr>
              <a:t>The Heart </a:t>
            </a:r>
            <a:r>
              <a:rPr dirty="0" sz="1450" spc="-5" i="1">
                <a:latin typeface="Times New Roman"/>
                <a:cs typeface="Times New Roman"/>
              </a:rPr>
              <a:t>of  </a:t>
            </a:r>
            <a:r>
              <a:rPr dirty="0" sz="1450" spc="-10" i="1">
                <a:latin typeface="Times New Roman"/>
                <a:cs typeface="Times New Roman"/>
              </a:rPr>
              <a:t>Midlothian </a:t>
            </a:r>
            <a:r>
              <a:rPr dirty="0" sz="1450" spc="-10">
                <a:latin typeface="Times New Roman"/>
                <a:cs typeface="Times New Roman"/>
              </a:rPr>
              <a:t>have </a:t>
            </a:r>
            <a:r>
              <a:rPr dirty="0" sz="1450" spc="-5">
                <a:latin typeface="Times New Roman"/>
                <a:cs typeface="Times New Roman"/>
              </a:rPr>
              <a:t>gone up </a:t>
            </a:r>
            <a:r>
              <a:rPr dirty="0" sz="1450" spc="-10">
                <a:latin typeface="Times New Roman"/>
                <a:cs typeface="Times New Roman"/>
              </a:rPr>
              <a:t>in the scale; perhaps </a:t>
            </a:r>
            <a:r>
              <a:rPr dirty="0" sz="1450" spc="-10" i="1">
                <a:latin typeface="Times New Roman"/>
                <a:cs typeface="Times New Roman"/>
              </a:rPr>
              <a:t>Ivanhoe </a:t>
            </a:r>
            <a:r>
              <a:rPr dirty="0" sz="1450" spc="-5" i="1">
                <a:latin typeface="Times New Roman"/>
                <a:cs typeface="Times New Roman"/>
              </a:rPr>
              <a:t>and </a:t>
            </a:r>
            <a:r>
              <a:rPr dirty="0" sz="1450" spc="-10" i="1">
                <a:latin typeface="Times New Roman"/>
                <a:cs typeface="Times New Roman"/>
              </a:rPr>
              <a:t>Anne </a:t>
            </a:r>
            <a:r>
              <a:rPr dirty="0" sz="1450" spc="-5" i="1">
                <a:latin typeface="Times New Roman"/>
                <a:cs typeface="Times New Roman"/>
              </a:rPr>
              <a:t>of  </a:t>
            </a:r>
            <a:r>
              <a:rPr dirty="0" sz="1450" spc="-10" i="1">
                <a:latin typeface="Times New Roman"/>
                <a:cs typeface="Times New Roman"/>
              </a:rPr>
              <a:t>Geierstein </a:t>
            </a:r>
            <a:r>
              <a:rPr dirty="0" sz="1450" spc="-10">
                <a:latin typeface="Times New Roman"/>
                <a:cs typeface="Times New Roman"/>
              </a:rPr>
              <a:t>have </a:t>
            </a:r>
            <a:r>
              <a:rPr dirty="0" sz="1450" spc="-5">
                <a:latin typeface="Times New Roman"/>
                <a:cs typeface="Times New Roman"/>
              </a:rPr>
              <a:t>gone a </a:t>
            </a:r>
            <a:r>
              <a:rPr dirty="0" sz="1450" spc="-10">
                <a:latin typeface="Times New Roman"/>
                <a:cs typeface="Times New Roman"/>
              </a:rPr>
              <a:t>trifle down; Diana </a:t>
            </a:r>
            <a:r>
              <a:rPr dirty="0" sz="1450" spc="-35">
                <a:latin typeface="Times New Roman"/>
                <a:cs typeface="Times New Roman"/>
              </a:rPr>
              <a:t>Vernon </a:t>
            </a:r>
            <a:r>
              <a:rPr dirty="0" sz="1450" spc="-10">
                <a:latin typeface="Times New Roman"/>
                <a:cs typeface="Times New Roman"/>
              </a:rPr>
              <a:t>has been added to my  admirations in that enchanted world </a:t>
            </a:r>
            <a:r>
              <a:rPr dirty="0" sz="1450" spc="-5">
                <a:latin typeface="Times New Roman"/>
                <a:cs typeface="Times New Roman"/>
              </a:rPr>
              <a:t>of </a:t>
            </a:r>
            <a:r>
              <a:rPr dirty="0" sz="1450" spc="-10" i="1">
                <a:latin typeface="Times New Roman"/>
                <a:cs typeface="Times New Roman"/>
              </a:rPr>
              <a:t>Rob Roy</a:t>
            </a:r>
            <a:r>
              <a:rPr dirty="0" sz="1450" spc="-10">
                <a:latin typeface="Times New Roman"/>
                <a:cs typeface="Times New Roman"/>
              </a:rPr>
              <a:t>; </a:t>
            </a:r>
            <a:r>
              <a:rPr dirty="0" sz="1450" spc="-5">
                <a:latin typeface="Times New Roman"/>
                <a:cs typeface="Times New Roman"/>
              </a:rPr>
              <a:t>I </a:t>
            </a:r>
            <a:r>
              <a:rPr dirty="0" sz="1450" spc="-10">
                <a:latin typeface="Times New Roman"/>
                <a:cs typeface="Times New Roman"/>
              </a:rPr>
              <a:t>think more </a:t>
            </a:r>
            <a:r>
              <a:rPr dirty="0" sz="1450" spc="-5">
                <a:latin typeface="Times New Roman"/>
                <a:cs typeface="Times New Roman"/>
              </a:rPr>
              <a:t>of </a:t>
            </a:r>
            <a:r>
              <a:rPr dirty="0" sz="1450" spc="-10">
                <a:latin typeface="Times New Roman"/>
                <a:cs typeface="Times New Roman"/>
              </a:rPr>
              <a:t>the letters  in </a:t>
            </a:r>
            <a:r>
              <a:rPr dirty="0" sz="1450" spc="-10" i="1">
                <a:latin typeface="Times New Roman"/>
                <a:cs typeface="Times New Roman"/>
              </a:rPr>
              <a:t>Redgauntlet</a:t>
            </a:r>
            <a:r>
              <a:rPr dirty="0" sz="1450" spc="-10">
                <a:latin typeface="Times New Roman"/>
                <a:cs typeface="Times New Roman"/>
              </a:rPr>
              <a:t>, and Peter Peebles, that dreadful piece </a:t>
            </a:r>
            <a:r>
              <a:rPr dirty="0" sz="1450" spc="-5">
                <a:latin typeface="Times New Roman"/>
                <a:cs typeface="Times New Roman"/>
              </a:rPr>
              <a:t>of </a:t>
            </a:r>
            <a:r>
              <a:rPr dirty="0" sz="1450" spc="-10">
                <a:latin typeface="Times New Roman"/>
                <a:cs typeface="Times New Roman"/>
              </a:rPr>
              <a:t>realism, </a:t>
            </a:r>
            <a:r>
              <a:rPr dirty="0" sz="1450" spc="-5">
                <a:latin typeface="Times New Roman"/>
                <a:cs typeface="Times New Roman"/>
              </a:rPr>
              <a:t>I </a:t>
            </a:r>
            <a:r>
              <a:rPr dirty="0" sz="1450" spc="-10">
                <a:latin typeface="Times New Roman"/>
                <a:cs typeface="Times New Roman"/>
              </a:rPr>
              <a:t>can now  read about with </a:t>
            </a:r>
            <a:r>
              <a:rPr dirty="0" sz="1450" spc="-20">
                <a:latin typeface="Times New Roman"/>
                <a:cs typeface="Times New Roman"/>
              </a:rPr>
              <a:t>equanimity, </a:t>
            </a:r>
            <a:r>
              <a:rPr dirty="0" sz="1450" spc="-10">
                <a:latin typeface="Times New Roman"/>
                <a:cs typeface="Times New Roman"/>
              </a:rPr>
              <a:t>interest, and </a:t>
            </a:r>
            <a:r>
              <a:rPr dirty="0" sz="1450" spc="-5">
                <a:latin typeface="Times New Roman"/>
                <a:cs typeface="Times New Roman"/>
              </a:rPr>
              <a:t>I </a:t>
            </a:r>
            <a:r>
              <a:rPr dirty="0" sz="1450" spc="-10">
                <a:latin typeface="Times New Roman"/>
                <a:cs typeface="Times New Roman"/>
              </a:rPr>
              <a:t>had almost said pleasure, while to  the childish critic </a:t>
            </a:r>
            <a:r>
              <a:rPr dirty="0" sz="1450" spc="-5">
                <a:latin typeface="Times New Roman"/>
                <a:cs typeface="Times New Roman"/>
              </a:rPr>
              <a:t>he </a:t>
            </a:r>
            <a:r>
              <a:rPr dirty="0" sz="1450" spc="-10">
                <a:latin typeface="Times New Roman"/>
                <a:cs typeface="Times New Roman"/>
              </a:rPr>
              <a:t>often caused unmixed distress. But the rest is the same;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finish </a:t>
            </a:r>
            <a:r>
              <a:rPr dirty="0" sz="1450" spc="-10" i="1">
                <a:latin typeface="Times New Roman"/>
                <a:cs typeface="Times New Roman"/>
              </a:rPr>
              <a:t>The Pirate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have never finished it  yet; </a:t>
            </a:r>
            <a:r>
              <a:rPr dirty="0" sz="1450" spc="-10" i="1">
                <a:latin typeface="Times New Roman"/>
                <a:cs typeface="Times New Roman"/>
              </a:rPr>
              <a:t>Peveril </a:t>
            </a:r>
            <a:r>
              <a:rPr dirty="0" sz="1450" spc="-5" i="1">
                <a:latin typeface="Times New Roman"/>
                <a:cs typeface="Times New Roman"/>
              </a:rPr>
              <a:t>of </a:t>
            </a:r>
            <a:r>
              <a:rPr dirty="0" sz="1450" spc="-10" i="1">
                <a:latin typeface="Times New Roman"/>
                <a:cs typeface="Times New Roman"/>
              </a:rPr>
              <a:t>the Peak </a:t>
            </a:r>
            <a:r>
              <a:rPr dirty="0" sz="1450" spc="-10">
                <a:latin typeface="Times New Roman"/>
                <a:cs typeface="Times New Roman"/>
              </a:rPr>
              <a:t>dropped half way through from my schoolboy hands,  and though </a:t>
            </a:r>
            <a:r>
              <a:rPr dirty="0" sz="1450" spc="-5">
                <a:latin typeface="Times New Roman"/>
                <a:cs typeface="Times New Roman"/>
              </a:rPr>
              <a:t>I </a:t>
            </a:r>
            <a:r>
              <a:rPr dirty="0" sz="1450" spc="-10">
                <a:latin typeface="Times New Roman"/>
                <a:cs typeface="Times New Roman"/>
              </a:rPr>
              <a:t>have since waded to an end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wager with myself, the  exercise was quite without enjoyment. There is something disquieting in these  considerations. </a:t>
            </a:r>
            <a:r>
              <a:rPr dirty="0" sz="1450" spc="-5">
                <a:latin typeface="Times New Roman"/>
                <a:cs typeface="Times New Roman"/>
              </a:rPr>
              <a:t>I </a:t>
            </a:r>
            <a:r>
              <a:rPr dirty="0" sz="1450" spc="-10">
                <a:latin typeface="Times New Roman"/>
                <a:cs typeface="Times New Roman"/>
              </a:rPr>
              <a:t>still think the visit to </a:t>
            </a:r>
            <a:r>
              <a:rPr dirty="0" sz="1450" spc="-20">
                <a:latin typeface="Times New Roman"/>
                <a:cs typeface="Times New Roman"/>
              </a:rPr>
              <a:t>Ponto’s </a:t>
            </a:r>
            <a:r>
              <a:rPr dirty="0" sz="1450" spc="-10">
                <a:latin typeface="Times New Roman"/>
                <a:cs typeface="Times New Roman"/>
              </a:rPr>
              <a:t>the best part </a:t>
            </a:r>
            <a:r>
              <a:rPr dirty="0" sz="1450" spc="-5">
                <a:latin typeface="Times New Roman"/>
                <a:cs typeface="Times New Roman"/>
              </a:rPr>
              <a:t>of </a:t>
            </a:r>
            <a:r>
              <a:rPr dirty="0" sz="1450" spc="-10">
                <a:latin typeface="Times New Roman"/>
                <a:cs typeface="Times New Roman"/>
              </a:rPr>
              <a:t>the </a:t>
            </a:r>
            <a:r>
              <a:rPr dirty="0" sz="1450" spc="-10" i="1">
                <a:latin typeface="Times New Roman"/>
                <a:cs typeface="Times New Roman"/>
              </a:rPr>
              <a:t>Book </a:t>
            </a:r>
            <a:r>
              <a:rPr dirty="0" sz="1450" spc="-5" i="1">
                <a:latin typeface="Times New Roman"/>
                <a:cs typeface="Times New Roman"/>
              </a:rPr>
              <a:t>of  </a:t>
            </a:r>
            <a:r>
              <a:rPr dirty="0" sz="1450" spc="-5" i="1">
                <a:latin typeface="Times New Roman"/>
                <a:cs typeface="Times New Roman"/>
              </a:rPr>
              <a:t>Snobs</a:t>
            </a:r>
            <a:r>
              <a:rPr dirty="0" sz="1450" spc="-5">
                <a:latin typeface="Times New Roman"/>
                <a:cs typeface="Times New Roman"/>
              </a:rPr>
              <a:t>: </a:t>
            </a:r>
            <a:r>
              <a:rPr dirty="0" sz="1450" spc="-10">
                <a:latin typeface="Times New Roman"/>
                <a:cs typeface="Times New Roman"/>
              </a:rPr>
              <a:t>does that mean that </a:t>
            </a:r>
            <a:r>
              <a:rPr dirty="0" sz="1450" spc="-5">
                <a:latin typeface="Times New Roman"/>
                <a:cs typeface="Times New Roman"/>
              </a:rPr>
              <a:t>I </a:t>
            </a:r>
            <a:r>
              <a:rPr dirty="0" sz="1450" spc="-10">
                <a:latin typeface="Times New Roman"/>
                <a:cs typeface="Times New Roman"/>
              </a:rPr>
              <a:t>was right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or </a:t>
            </a:r>
            <a:r>
              <a:rPr dirty="0" sz="1450" spc="-10">
                <a:latin typeface="Times New Roman"/>
                <a:cs typeface="Times New Roman"/>
              </a:rPr>
              <a:t>does it mean that  </a:t>
            </a:r>
            <a:r>
              <a:rPr dirty="0" sz="1450" spc="-5">
                <a:latin typeface="Times New Roman"/>
                <a:cs typeface="Times New Roman"/>
              </a:rPr>
              <a:t>I </a:t>
            </a:r>
            <a:r>
              <a:rPr dirty="0" sz="1450" spc="-10">
                <a:latin typeface="Times New Roman"/>
                <a:cs typeface="Times New Roman"/>
              </a:rPr>
              <a:t>have never grown since then, that the child is </a:t>
            </a:r>
            <a:r>
              <a:rPr dirty="0" sz="1450" spc="-5">
                <a:latin typeface="Times New Roman"/>
                <a:cs typeface="Times New Roman"/>
              </a:rPr>
              <a:t>not </a:t>
            </a:r>
            <a:r>
              <a:rPr dirty="0" sz="1450" spc="-10">
                <a:latin typeface="Times New Roman"/>
                <a:cs typeface="Times New Roman"/>
              </a:rPr>
              <a:t>the </a:t>
            </a:r>
            <a:r>
              <a:rPr dirty="0" sz="1450" spc="-25">
                <a:latin typeface="Times New Roman"/>
                <a:cs typeface="Times New Roman"/>
              </a:rPr>
              <a:t>man’s </a:t>
            </a:r>
            <a:r>
              <a:rPr dirty="0" sz="1450" spc="-15">
                <a:latin typeface="Times New Roman"/>
                <a:cs typeface="Times New Roman"/>
              </a:rPr>
              <a:t>father, </a:t>
            </a:r>
            <a:r>
              <a:rPr dirty="0" sz="1450" spc="-5">
                <a:latin typeface="Times New Roman"/>
                <a:cs typeface="Times New Roman"/>
              </a:rPr>
              <a:t>but </a:t>
            </a:r>
            <a:r>
              <a:rPr dirty="0" sz="1450" spc="-10">
                <a:latin typeface="Times New Roman"/>
                <a:cs typeface="Times New Roman"/>
              </a:rPr>
              <a:t>the  man? and that </a:t>
            </a:r>
            <a:r>
              <a:rPr dirty="0" sz="1450" spc="-5">
                <a:latin typeface="Times New Roman"/>
                <a:cs typeface="Times New Roman"/>
              </a:rPr>
              <a:t>I </a:t>
            </a:r>
            <a:r>
              <a:rPr dirty="0" sz="1450" spc="-10">
                <a:latin typeface="Times New Roman"/>
                <a:cs typeface="Times New Roman"/>
              </a:rPr>
              <a:t>came into the world with all my faculties complete, and have  only learned sinsyne to </a:t>
            </a:r>
            <a:r>
              <a:rPr dirty="0" sz="1450" spc="-5">
                <a:latin typeface="Times New Roman"/>
                <a:cs typeface="Times New Roman"/>
              </a:rPr>
              <a:t>be </a:t>
            </a:r>
            <a:r>
              <a:rPr dirty="0" sz="1450" spc="-10">
                <a:latin typeface="Times New Roman"/>
                <a:cs typeface="Times New Roman"/>
              </a:rPr>
              <a:t>more tolerant </a:t>
            </a:r>
            <a:r>
              <a:rPr dirty="0" sz="1450" spc="-5">
                <a:latin typeface="Times New Roman"/>
                <a:cs typeface="Times New Roman"/>
              </a:rPr>
              <a:t>of </a:t>
            </a:r>
            <a:r>
              <a:rPr dirty="0" sz="1450" spc="-10">
                <a:latin typeface="Times New Roman"/>
                <a:cs typeface="Times New Roman"/>
              </a:rPr>
              <a:t>boredom? </a:t>
            </a:r>
            <a:r>
              <a:rPr dirty="0" sz="1450" spc="-5">
                <a:latin typeface="Times New Roman"/>
                <a:cs typeface="Times New Roman"/>
              </a:rPr>
              <a:t>. .</a:t>
            </a:r>
            <a:r>
              <a:rPr dirty="0" sz="1450" spc="40">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
        <p:nvSpPr>
          <p:cNvPr id="3" name="object 3"/>
          <p:cNvSpPr txBox="1"/>
          <p:nvPr/>
        </p:nvSpPr>
        <p:spPr>
          <a:xfrm>
            <a:off x="876300" y="6087863"/>
            <a:ext cx="5807710" cy="3812540"/>
          </a:xfrm>
          <a:prstGeom prst="rect">
            <a:avLst/>
          </a:prstGeom>
        </p:spPr>
        <p:txBody>
          <a:bodyPr wrap="square" lIns="0" tIns="11430" rIns="0" bIns="0" rtlCol="0" vert="horz">
            <a:spAutoFit/>
          </a:bodyPr>
          <a:lstStyle/>
          <a:p>
            <a:pPr algn="ctr">
              <a:lnSpc>
                <a:spcPts val="1735"/>
              </a:lnSpc>
              <a:spcBef>
                <a:spcPts val="90"/>
              </a:spcBef>
            </a:pPr>
            <a:r>
              <a:rPr dirty="0" sz="1450" spc="-10" b="1">
                <a:latin typeface="Times New Roman"/>
                <a:cs typeface="Times New Roman"/>
              </a:rPr>
              <a:t>VIII.</a:t>
            </a:r>
            <a:endParaRPr sz="1450">
              <a:latin typeface="Times New Roman"/>
              <a:cs typeface="Times New Roman"/>
            </a:endParaRPr>
          </a:p>
          <a:p>
            <a:pPr algn="ctr">
              <a:lnSpc>
                <a:spcPts val="1735"/>
              </a:lnSpc>
            </a:pPr>
            <a:r>
              <a:rPr dirty="0" sz="1450" spc="-10" b="1">
                <a:latin typeface="Times New Roman"/>
                <a:cs typeface="Times New Roman"/>
              </a:rPr>
              <a:t>THE IDEAL</a:t>
            </a:r>
            <a:r>
              <a:rPr dirty="0" sz="1450" spc="-85" b="1">
                <a:latin typeface="Times New Roman"/>
                <a:cs typeface="Times New Roman"/>
              </a:rPr>
              <a:t> </a:t>
            </a:r>
            <a:r>
              <a:rPr dirty="0" sz="1450" spc="-15" b="1">
                <a:latin typeface="Times New Roman"/>
                <a:cs typeface="Times New Roman"/>
              </a:rPr>
              <a:t>HOUSE</a:t>
            </a:r>
            <a:endParaRPr sz="1450">
              <a:latin typeface="Times New Roman"/>
              <a:cs typeface="Times New Roman"/>
            </a:endParaRPr>
          </a:p>
          <a:p>
            <a:pPr>
              <a:lnSpc>
                <a:spcPct val="100000"/>
              </a:lnSpc>
            </a:pPr>
            <a:endParaRPr sz="1600">
              <a:latin typeface="Times New Roman"/>
              <a:cs typeface="Times New Roman"/>
            </a:endParaRPr>
          </a:p>
          <a:p>
            <a:pPr algn="just" marL="12700" marR="11430">
              <a:lnSpc>
                <a:spcPts val="1730"/>
              </a:lnSpc>
              <a:spcBef>
                <a:spcPts val="1240"/>
              </a:spcBef>
            </a:pPr>
            <a:r>
              <a:rPr dirty="0" sz="1450" spc="-45">
                <a:latin typeface="Times New Roman"/>
                <a:cs typeface="Times New Roman"/>
              </a:rPr>
              <a:t>Two </a:t>
            </a:r>
            <a:r>
              <a:rPr dirty="0" sz="1450" spc="-10">
                <a:latin typeface="Times New Roman"/>
                <a:cs typeface="Times New Roman"/>
              </a:rPr>
              <a:t>things are necessary in any neighbourhood where we propose to spend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a </a:t>
            </a:r>
            <a:r>
              <a:rPr dirty="0" sz="1450" spc="-10">
                <a:latin typeface="Times New Roman"/>
                <a:cs typeface="Times New Roman"/>
              </a:rPr>
              <a:t>desert and some living</a:t>
            </a:r>
            <a:r>
              <a:rPr dirty="0" sz="1450" spc="15">
                <a:latin typeface="Times New Roman"/>
                <a:cs typeface="Times New Roman"/>
              </a:rPr>
              <a:t> </a:t>
            </a:r>
            <a:r>
              <a:rPr dirty="0" sz="1450" spc="-25">
                <a:latin typeface="Times New Roman"/>
                <a:cs typeface="Times New Roman"/>
              </a:rPr>
              <a:t>water.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There are many parts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earth’s </a:t>
            </a:r>
            <a:r>
              <a:rPr dirty="0" sz="1450" spc="-10">
                <a:latin typeface="Times New Roman"/>
                <a:cs typeface="Times New Roman"/>
              </a:rPr>
              <a:t>face which </a:t>
            </a:r>
            <a:r>
              <a:rPr dirty="0" sz="1450" spc="-15">
                <a:latin typeface="Times New Roman"/>
                <a:cs typeface="Times New Roman"/>
              </a:rPr>
              <a:t>offer </a:t>
            </a:r>
            <a:r>
              <a:rPr dirty="0" sz="1450" spc="-10">
                <a:latin typeface="Times New Roman"/>
                <a:cs typeface="Times New Roman"/>
              </a:rPr>
              <a:t>the necessary combination  </a:t>
            </a:r>
            <a:r>
              <a:rPr dirty="0" sz="1450" spc="-5">
                <a:latin typeface="Times New Roman"/>
                <a:cs typeface="Times New Roman"/>
              </a:rPr>
              <a:t>of a </a:t>
            </a:r>
            <a:r>
              <a:rPr dirty="0" sz="1450" spc="-10">
                <a:latin typeface="Times New Roman"/>
                <a:cs typeface="Times New Roman"/>
              </a:rPr>
              <a:t>certain wildness with </a:t>
            </a:r>
            <a:r>
              <a:rPr dirty="0" sz="1450" spc="-5">
                <a:latin typeface="Times New Roman"/>
                <a:cs typeface="Times New Roman"/>
              </a:rPr>
              <a:t>a </a:t>
            </a:r>
            <a:r>
              <a:rPr dirty="0" sz="1450" spc="-10">
                <a:latin typeface="Times New Roman"/>
                <a:cs typeface="Times New Roman"/>
              </a:rPr>
              <a:t>kindly </a:t>
            </a:r>
            <a:r>
              <a:rPr dirty="0" sz="1450" spc="-20">
                <a:latin typeface="Times New Roman"/>
                <a:cs typeface="Times New Roman"/>
              </a:rPr>
              <a:t>variety.</a:t>
            </a:r>
            <a:r>
              <a:rPr dirty="0" sz="1450" spc="320">
                <a:latin typeface="Times New Roman"/>
                <a:cs typeface="Times New Roman"/>
              </a:rPr>
              <a:t> </a:t>
            </a:r>
            <a:r>
              <a:rPr dirty="0" sz="1450" spc="-10">
                <a:latin typeface="Times New Roman"/>
                <a:cs typeface="Times New Roman"/>
              </a:rPr>
              <a:t>A great prospect is desirable, </a:t>
            </a:r>
            <a:r>
              <a:rPr dirty="0" sz="1450" spc="-5">
                <a:latin typeface="Times New Roman"/>
                <a:cs typeface="Times New Roman"/>
              </a:rPr>
              <a:t>but  </a:t>
            </a:r>
            <a:r>
              <a:rPr dirty="0" sz="1450" spc="-10">
                <a:latin typeface="Times New Roman"/>
                <a:cs typeface="Times New Roman"/>
              </a:rPr>
              <a:t>the want may </a:t>
            </a:r>
            <a:r>
              <a:rPr dirty="0" sz="1450" spc="-5">
                <a:latin typeface="Times New Roman"/>
                <a:cs typeface="Times New Roman"/>
              </a:rPr>
              <a:t>be </a:t>
            </a:r>
            <a:r>
              <a:rPr dirty="0" sz="1450" spc="-10">
                <a:latin typeface="Times New Roman"/>
                <a:cs typeface="Times New Roman"/>
              </a:rPr>
              <a:t>otherwise supplied; even greatness can </a:t>
            </a:r>
            <a:r>
              <a:rPr dirty="0" sz="1450" spc="-5">
                <a:latin typeface="Times New Roman"/>
                <a:cs typeface="Times New Roman"/>
              </a:rPr>
              <a:t>be </a:t>
            </a:r>
            <a:r>
              <a:rPr dirty="0" sz="1450" spc="-10">
                <a:latin typeface="Times New Roman"/>
                <a:cs typeface="Times New Roman"/>
              </a:rPr>
              <a:t>found </a:t>
            </a:r>
            <a:r>
              <a:rPr dirty="0" sz="1450" spc="-5">
                <a:latin typeface="Times New Roman"/>
                <a:cs typeface="Times New Roman"/>
              </a:rPr>
              <a:t>on </a:t>
            </a:r>
            <a:r>
              <a:rPr dirty="0" sz="1450" spc="-10">
                <a:latin typeface="Times New Roman"/>
                <a:cs typeface="Times New Roman"/>
              </a:rPr>
              <a:t>the small  scale; for the mind and the eye measure </a:t>
            </a:r>
            <a:r>
              <a:rPr dirty="0" sz="1450" spc="-20">
                <a:latin typeface="Times New Roman"/>
                <a:cs typeface="Times New Roman"/>
              </a:rPr>
              <a:t>differently.</a:t>
            </a:r>
            <a:r>
              <a:rPr dirty="0" sz="1450" spc="320">
                <a:latin typeface="Times New Roman"/>
                <a:cs typeface="Times New Roman"/>
              </a:rPr>
              <a:t> </a:t>
            </a:r>
            <a:r>
              <a:rPr dirty="0" sz="1450" spc="-10">
                <a:latin typeface="Times New Roman"/>
                <a:cs typeface="Times New Roman"/>
              </a:rPr>
              <a:t>Bold rocks near hand are  more inspiriting than distant Alps, and the thick fern </a:t>
            </a:r>
            <a:r>
              <a:rPr dirty="0" sz="1450" spc="-5">
                <a:latin typeface="Times New Roman"/>
                <a:cs typeface="Times New Roman"/>
              </a:rPr>
              <a:t>upon a </a:t>
            </a:r>
            <a:r>
              <a:rPr dirty="0" sz="1450" spc="-10">
                <a:latin typeface="Times New Roman"/>
                <a:cs typeface="Times New Roman"/>
              </a:rPr>
              <a:t>Surrey heath  makes </a:t>
            </a:r>
            <a:r>
              <a:rPr dirty="0" sz="1450" spc="-5">
                <a:latin typeface="Times New Roman"/>
                <a:cs typeface="Times New Roman"/>
              </a:rPr>
              <a:t>a </a:t>
            </a:r>
            <a:r>
              <a:rPr dirty="0" sz="1450" spc="-10">
                <a:latin typeface="Times New Roman"/>
                <a:cs typeface="Times New Roman"/>
              </a:rPr>
              <a:t>fine forest for the imagination, and the dotted yew trees noble  mountains. A Scottish moor with birches and firs grouped here and there </a:t>
            </a:r>
            <a:r>
              <a:rPr dirty="0" sz="1450" spc="-5">
                <a:latin typeface="Times New Roman"/>
                <a:cs typeface="Times New Roman"/>
              </a:rPr>
              <a:t>upon  a </a:t>
            </a:r>
            <a:r>
              <a:rPr dirty="0" sz="1450" spc="-10">
                <a:latin typeface="Times New Roman"/>
                <a:cs typeface="Times New Roman"/>
              </a:rPr>
              <a:t>knoll, </a:t>
            </a:r>
            <a:r>
              <a:rPr dirty="0" sz="1450" spc="-5">
                <a:latin typeface="Times New Roman"/>
                <a:cs typeface="Times New Roman"/>
              </a:rPr>
              <a:t>or one of </a:t>
            </a:r>
            <a:r>
              <a:rPr dirty="0" sz="1450" spc="-10">
                <a:latin typeface="Times New Roman"/>
                <a:cs typeface="Times New Roman"/>
              </a:rPr>
              <a:t>those rocky seaside deserts </a:t>
            </a:r>
            <a:r>
              <a:rPr dirty="0" sz="1450" spc="-5">
                <a:latin typeface="Times New Roman"/>
                <a:cs typeface="Times New Roman"/>
              </a:rPr>
              <a:t>of </a:t>
            </a:r>
            <a:r>
              <a:rPr dirty="0" sz="1450" spc="-10">
                <a:latin typeface="Times New Roman"/>
                <a:cs typeface="Times New Roman"/>
              </a:rPr>
              <a:t>Provence overgrown with  rosemary and thyme and smoking with aroma, are places where the mind is  never </a:t>
            </a:r>
            <a:r>
              <a:rPr dirty="0" sz="1450" spc="-25">
                <a:latin typeface="Times New Roman"/>
                <a:cs typeface="Times New Roman"/>
              </a:rPr>
              <a:t>weary. </a:t>
            </a:r>
            <a:r>
              <a:rPr dirty="0" sz="1450" spc="-10">
                <a:latin typeface="Times New Roman"/>
                <a:cs typeface="Times New Roman"/>
              </a:rPr>
              <a:t>Forests, being more enclosed, are </a:t>
            </a:r>
            <a:r>
              <a:rPr dirty="0" sz="1450" spc="-5">
                <a:latin typeface="Times New Roman"/>
                <a:cs typeface="Times New Roman"/>
              </a:rPr>
              <a:t>not </a:t>
            </a:r>
            <a:r>
              <a:rPr dirty="0" sz="1450" spc="-10">
                <a:latin typeface="Times New Roman"/>
                <a:cs typeface="Times New Roman"/>
              </a:rPr>
              <a:t>at first sight so attractive,  </a:t>
            </a:r>
            <a:r>
              <a:rPr dirty="0" sz="1450" spc="-5">
                <a:latin typeface="Times New Roman"/>
                <a:cs typeface="Times New Roman"/>
              </a:rPr>
              <a:t>but</a:t>
            </a:r>
            <a:r>
              <a:rPr dirty="0" sz="1450" spc="85">
                <a:latin typeface="Times New Roman"/>
                <a:cs typeface="Times New Roman"/>
              </a:rPr>
              <a:t> </a:t>
            </a:r>
            <a:r>
              <a:rPr dirty="0" sz="1450" spc="-10">
                <a:latin typeface="Times New Roman"/>
                <a:cs typeface="Times New Roman"/>
              </a:rPr>
              <a:t>they</a:t>
            </a:r>
            <a:r>
              <a:rPr dirty="0" sz="1450" spc="85">
                <a:latin typeface="Times New Roman"/>
                <a:cs typeface="Times New Roman"/>
              </a:rPr>
              <a:t> </a:t>
            </a:r>
            <a:r>
              <a:rPr dirty="0" sz="1450" spc="-10">
                <a:latin typeface="Times New Roman"/>
                <a:cs typeface="Times New Roman"/>
              </a:rPr>
              <a:t>exercise</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spell;</a:t>
            </a:r>
            <a:r>
              <a:rPr dirty="0" sz="1450" spc="85">
                <a:latin typeface="Times New Roman"/>
                <a:cs typeface="Times New Roman"/>
              </a:rPr>
              <a:t> </a:t>
            </a:r>
            <a:r>
              <a:rPr dirty="0" sz="1450" spc="-10">
                <a:latin typeface="Times New Roman"/>
                <a:cs typeface="Times New Roman"/>
              </a:rPr>
              <a:t>they</a:t>
            </a:r>
            <a:r>
              <a:rPr dirty="0" sz="1450" spc="85">
                <a:latin typeface="Times New Roman"/>
                <a:cs typeface="Times New Roman"/>
              </a:rPr>
              <a:t> </a:t>
            </a:r>
            <a:r>
              <a:rPr dirty="0" sz="1450" spc="-10">
                <a:latin typeface="Times New Roman"/>
                <a:cs typeface="Times New Roman"/>
              </a:rPr>
              <a:t>must,</a:t>
            </a:r>
            <a:r>
              <a:rPr dirty="0" sz="1450" spc="90">
                <a:latin typeface="Times New Roman"/>
                <a:cs typeface="Times New Roman"/>
              </a:rPr>
              <a:t> </a:t>
            </a:r>
            <a:r>
              <a:rPr dirty="0" sz="1450" spc="-15">
                <a:latin typeface="Times New Roman"/>
                <a:cs typeface="Times New Roman"/>
              </a:rPr>
              <a:t>however,</a:t>
            </a:r>
            <a:r>
              <a:rPr dirty="0" sz="1450" spc="85">
                <a:latin typeface="Times New Roman"/>
                <a:cs typeface="Times New Roman"/>
              </a:rPr>
              <a:t>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diversified</a:t>
            </a:r>
            <a:r>
              <a:rPr dirty="0" sz="1450" spc="85">
                <a:latin typeface="Times New Roman"/>
                <a:cs typeface="Times New Roman"/>
              </a:rPr>
              <a:t> </a:t>
            </a:r>
            <a:r>
              <a:rPr dirty="0" sz="1450" spc="-10">
                <a:latin typeface="Times New Roman"/>
                <a:cs typeface="Times New Roman"/>
              </a:rPr>
              <a:t>with</a:t>
            </a:r>
            <a:r>
              <a:rPr dirty="0" sz="1450" spc="85">
                <a:latin typeface="Times New Roman"/>
                <a:cs typeface="Times New Roman"/>
              </a:rPr>
              <a:t> </a:t>
            </a:r>
            <a:r>
              <a:rPr dirty="0" sz="1450" spc="-10">
                <a:latin typeface="Times New Roman"/>
                <a:cs typeface="Times New Roman"/>
              </a:rPr>
              <a:t>either</a:t>
            </a:r>
            <a:r>
              <a:rPr dirty="0" sz="1450" spc="85">
                <a:latin typeface="Times New Roman"/>
                <a:cs typeface="Times New Roman"/>
              </a:rPr>
              <a:t> </a:t>
            </a:r>
            <a:r>
              <a:rPr dirty="0" sz="1450" spc="-10">
                <a:latin typeface="Times New Roman"/>
                <a:cs typeface="Times New Roman"/>
              </a:rPr>
              <a:t>heath</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or </a:t>
            </a:r>
            <a:r>
              <a:rPr dirty="0" sz="1450" spc="-10">
                <a:latin typeface="Times New Roman"/>
                <a:cs typeface="Times New Roman"/>
              </a:rPr>
              <a:t>rock, and are hardly to </a:t>
            </a:r>
            <a:r>
              <a:rPr dirty="0" sz="1450" spc="-5">
                <a:latin typeface="Times New Roman"/>
                <a:cs typeface="Times New Roman"/>
              </a:rPr>
              <a:t>be </a:t>
            </a:r>
            <a:r>
              <a:rPr dirty="0" sz="1450" spc="-10">
                <a:latin typeface="Times New Roman"/>
                <a:cs typeface="Times New Roman"/>
              </a:rPr>
              <a:t>considered perfect without conifers. Even sand-  hills, with their intricate plan, and their gulls and rabbits, will stand well for  the necessary</a:t>
            </a:r>
            <a:r>
              <a:rPr dirty="0" sz="1450" spc="-5">
                <a:latin typeface="Times New Roman"/>
                <a:cs typeface="Times New Roman"/>
              </a:rPr>
              <a:t> </a:t>
            </a:r>
            <a:r>
              <a:rPr dirty="0" sz="1450" spc="-10">
                <a:latin typeface="Times New Roman"/>
                <a:cs typeface="Times New Roman"/>
              </a:rPr>
              <a:t>desert.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house must </a:t>
            </a:r>
            <a:r>
              <a:rPr dirty="0" sz="1450" spc="-5">
                <a:latin typeface="Times New Roman"/>
                <a:cs typeface="Times New Roman"/>
              </a:rPr>
              <a:t>be </a:t>
            </a:r>
            <a:r>
              <a:rPr dirty="0" sz="1450" spc="-10">
                <a:latin typeface="Times New Roman"/>
                <a:cs typeface="Times New Roman"/>
              </a:rPr>
              <a:t>within hail </a:t>
            </a:r>
            <a:r>
              <a:rPr dirty="0" sz="1450" spc="-5">
                <a:latin typeface="Times New Roman"/>
                <a:cs typeface="Times New Roman"/>
              </a:rPr>
              <a:t>of </a:t>
            </a:r>
            <a:r>
              <a:rPr dirty="0" sz="1450" spc="-10">
                <a:latin typeface="Times New Roman"/>
                <a:cs typeface="Times New Roman"/>
              </a:rPr>
              <a:t>either </a:t>
            </a:r>
            <a:r>
              <a:rPr dirty="0" sz="1450" spc="-5">
                <a:latin typeface="Times New Roman"/>
                <a:cs typeface="Times New Roman"/>
              </a:rPr>
              <a:t>a </a:t>
            </a:r>
            <a:r>
              <a:rPr dirty="0" sz="1450" spc="-10">
                <a:latin typeface="Times New Roman"/>
                <a:cs typeface="Times New Roman"/>
              </a:rPr>
              <a:t>little river </a:t>
            </a:r>
            <a:r>
              <a:rPr dirty="0" sz="1450" spc="-5">
                <a:latin typeface="Times New Roman"/>
                <a:cs typeface="Times New Roman"/>
              </a:rPr>
              <a:t>or </a:t>
            </a:r>
            <a:r>
              <a:rPr dirty="0" sz="1450" spc="-10">
                <a:latin typeface="Times New Roman"/>
                <a:cs typeface="Times New Roman"/>
              </a:rPr>
              <a:t>the sea. A great river is  more fit for poetry than to adorn </a:t>
            </a:r>
            <a:r>
              <a:rPr dirty="0" sz="1450" spc="-5">
                <a:latin typeface="Times New Roman"/>
                <a:cs typeface="Times New Roman"/>
              </a:rPr>
              <a:t>a </a:t>
            </a:r>
            <a:r>
              <a:rPr dirty="0" sz="1450" spc="-10">
                <a:latin typeface="Times New Roman"/>
                <a:cs typeface="Times New Roman"/>
              </a:rPr>
              <a:t>neighbourhood; its sweep </a:t>
            </a:r>
            <a:r>
              <a:rPr dirty="0" sz="1450" spc="-5">
                <a:latin typeface="Times New Roman"/>
                <a:cs typeface="Times New Roman"/>
              </a:rPr>
              <a:t>of </a:t>
            </a:r>
            <a:r>
              <a:rPr dirty="0" sz="1450" spc="-10">
                <a:latin typeface="Times New Roman"/>
                <a:cs typeface="Times New Roman"/>
              </a:rPr>
              <a:t>waters  increases the scale </a:t>
            </a:r>
            <a:r>
              <a:rPr dirty="0" sz="1450" spc="-5">
                <a:latin typeface="Times New Roman"/>
                <a:cs typeface="Times New Roman"/>
              </a:rPr>
              <a:t>of </a:t>
            </a:r>
            <a:r>
              <a:rPr dirty="0" sz="1450" spc="-10">
                <a:latin typeface="Times New Roman"/>
                <a:cs typeface="Times New Roman"/>
              </a:rPr>
              <a:t>the scenery and the distance </a:t>
            </a:r>
            <a:r>
              <a:rPr dirty="0" sz="1450" spc="-5">
                <a:latin typeface="Times New Roman"/>
                <a:cs typeface="Times New Roman"/>
              </a:rPr>
              <a:t>of one </a:t>
            </a:r>
            <a:r>
              <a:rPr dirty="0" sz="1450" spc="-10">
                <a:latin typeface="Times New Roman"/>
                <a:cs typeface="Times New Roman"/>
              </a:rPr>
              <a:t>notable object from  another; and </a:t>
            </a:r>
            <a:r>
              <a:rPr dirty="0" sz="1450" spc="-5">
                <a:latin typeface="Times New Roman"/>
                <a:cs typeface="Times New Roman"/>
              </a:rPr>
              <a:t>a </a:t>
            </a:r>
            <a:r>
              <a:rPr dirty="0" sz="1450" spc="-10">
                <a:latin typeface="Times New Roman"/>
                <a:cs typeface="Times New Roman"/>
              </a:rPr>
              <a:t>lively burn gives us, in the space </a:t>
            </a:r>
            <a:r>
              <a:rPr dirty="0" sz="1450" spc="-5">
                <a:latin typeface="Times New Roman"/>
                <a:cs typeface="Times New Roman"/>
              </a:rPr>
              <a:t>of a </a:t>
            </a:r>
            <a:r>
              <a:rPr dirty="0" sz="1450" spc="-10">
                <a:latin typeface="Times New Roman"/>
                <a:cs typeface="Times New Roman"/>
              </a:rPr>
              <a:t>few yards, </a:t>
            </a:r>
            <a:r>
              <a:rPr dirty="0" sz="1450" spc="-5">
                <a:latin typeface="Times New Roman"/>
                <a:cs typeface="Times New Roman"/>
              </a:rPr>
              <a:t>a </a:t>
            </a:r>
            <a:r>
              <a:rPr dirty="0" sz="1450" spc="-10">
                <a:latin typeface="Times New Roman"/>
                <a:cs typeface="Times New Roman"/>
              </a:rPr>
              <a:t>greater  variety </a:t>
            </a:r>
            <a:r>
              <a:rPr dirty="0" sz="1450" spc="-5">
                <a:latin typeface="Times New Roman"/>
                <a:cs typeface="Times New Roman"/>
              </a:rPr>
              <a:t>of </a:t>
            </a:r>
            <a:r>
              <a:rPr dirty="0" sz="1450" spc="-10">
                <a:latin typeface="Times New Roman"/>
                <a:cs typeface="Times New Roman"/>
              </a:rPr>
              <a:t>promontory and islet, </a:t>
            </a:r>
            <a:r>
              <a:rPr dirty="0" sz="1450" spc="-5">
                <a:latin typeface="Times New Roman"/>
                <a:cs typeface="Times New Roman"/>
              </a:rPr>
              <a:t>of </a:t>
            </a:r>
            <a:r>
              <a:rPr dirty="0" sz="1450" spc="-10">
                <a:latin typeface="Times New Roman"/>
                <a:cs typeface="Times New Roman"/>
              </a:rPr>
              <a:t>cascade, shallow goil, and boiling </a:t>
            </a:r>
            <a:r>
              <a:rPr dirty="0" sz="1450" spc="-5">
                <a:latin typeface="Times New Roman"/>
                <a:cs typeface="Times New Roman"/>
              </a:rPr>
              <a:t>pool,  </a:t>
            </a:r>
            <a:r>
              <a:rPr dirty="0" sz="1450" spc="-10">
                <a:latin typeface="Times New Roman"/>
                <a:cs typeface="Times New Roman"/>
              </a:rPr>
              <a:t>with answerable changes both </a:t>
            </a:r>
            <a:r>
              <a:rPr dirty="0" sz="1450" spc="-5">
                <a:latin typeface="Times New Roman"/>
                <a:cs typeface="Times New Roman"/>
              </a:rPr>
              <a:t>of </a:t>
            </a:r>
            <a:r>
              <a:rPr dirty="0" sz="1450" spc="-10">
                <a:latin typeface="Times New Roman"/>
                <a:cs typeface="Times New Roman"/>
              </a:rPr>
              <a:t>song and </a:t>
            </a:r>
            <a:r>
              <a:rPr dirty="0" sz="1450" spc="-15">
                <a:latin typeface="Times New Roman"/>
                <a:cs typeface="Times New Roman"/>
              </a:rPr>
              <a:t>colour, </a:t>
            </a:r>
            <a:r>
              <a:rPr dirty="0" sz="1450" spc="-10">
                <a:latin typeface="Times New Roman"/>
                <a:cs typeface="Times New Roman"/>
              </a:rPr>
              <a:t>than </a:t>
            </a:r>
            <a:r>
              <a:rPr dirty="0" sz="1450" spc="-5">
                <a:latin typeface="Times New Roman"/>
                <a:cs typeface="Times New Roman"/>
              </a:rPr>
              <a:t>a </a:t>
            </a:r>
            <a:r>
              <a:rPr dirty="0" sz="1450" spc="-10">
                <a:latin typeface="Times New Roman"/>
                <a:cs typeface="Times New Roman"/>
              </a:rPr>
              <a:t>navigable stream in  many hundred miles. The fish, </a:t>
            </a:r>
            <a:r>
              <a:rPr dirty="0" sz="1450" spc="-5">
                <a:latin typeface="Times New Roman"/>
                <a:cs typeface="Times New Roman"/>
              </a:rPr>
              <a:t>too,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more considerable feature </a:t>
            </a:r>
            <a:r>
              <a:rPr dirty="0" sz="1450" spc="-5">
                <a:latin typeface="Times New Roman"/>
                <a:cs typeface="Times New Roman"/>
              </a:rPr>
              <a:t>of </a:t>
            </a:r>
            <a:r>
              <a:rPr dirty="0" sz="1450" spc="-10">
                <a:latin typeface="Times New Roman"/>
                <a:cs typeface="Times New Roman"/>
              </a:rPr>
              <a:t>the  brookside, and the trout plumping in the shadow takes the </a:t>
            </a:r>
            <a:r>
              <a:rPr dirty="0" sz="1450" spc="-30">
                <a:latin typeface="Times New Roman"/>
                <a:cs typeface="Times New Roman"/>
              </a:rPr>
              <a:t>ear. </a:t>
            </a:r>
            <a:r>
              <a:rPr dirty="0" sz="1450" spc="-10">
                <a:latin typeface="Times New Roman"/>
                <a:cs typeface="Times New Roman"/>
              </a:rPr>
              <a:t>A stream  should, besides, </a:t>
            </a:r>
            <a:r>
              <a:rPr dirty="0" sz="1450" spc="-5">
                <a:latin typeface="Times New Roman"/>
                <a:cs typeface="Times New Roman"/>
              </a:rPr>
              <a:t>be </a:t>
            </a:r>
            <a:r>
              <a:rPr dirty="0" sz="1450" spc="-10">
                <a:latin typeface="Times New Roman"/>
                <a:cs typeface="Times New Roman"/>
              </a:rPr>
              <a:t>narrow enough to cross, </a:t>
            </a:r>
            <a:r>
              <a:rPr dirty="0" sz="1450" spc="-5">
                <a:latin typeface="Times New Roman"/>
                <a:cs typeface="Times New Roman"/>
              </a:rPr>
              <a:t>or </a:t>
            </a:r>
            <a:r>
              <a:rPr dirty="0" sz="1450" spc="-10">
                <a:latin typeface="Times New Roman"/>
                <a:cs typeface="Times New Roman"/>
              </a:rPr>
              <a:t>the burn hard </a:t>
            </a:r>
            <a:r>
              <a:rPr dirty="0" sz="1450" spc="-5">
                <a:latin typeface="Times New Roman"/>
                <a:cs typeface="Times New Roman"/>
              </a:rPr>
              <a:t>by a </a:t>
            </a:r>
            <a:r>
              <a:rPr dirty="0" sz="1450" spc="-10">
                <a:latin typeface="Times New Roman"/>
                <a:cs typeface="Times New Roman"/>
              </a:rPr>
              <a:t>bridge, </a:t>
            </a:r>
            <a:r>
              <a:rPr dirty="0" sz="1450" spc="-5">
                <a:latin typeface="Times New Roman"/>
                <a:cs typeface="Times New Roman"/>
              </a:rPr>
              <a:t>or </a:t>
            </a:r>
            <a:r>
              <a:rPr dirty="0" sz="1450" spc="-10">
                <a:latin typeface="Times New Roman"/>
                <a:cs typeface="Times New Roman"/>
              </a:rPr>
              <a:t>we  are at once shut </a:t>
            </a:r>
            <a:r>
              <a:rPr dirty="0" sz="1450" spc="-5">
                <a:latin typeface="Times New Roman"/>
                <a:cs typeface="Times New Roman"/>
              </a:rPr>
              <a:t>out of </a:t>
            </a:r>
            <a:r>
              <a:rPr dirty="0" sz="1450" spc="-10">
                <a:latin typeface="Times New Roman"/>
                <a:cs typeface="Times New Roman"/>
              </a:rPr>
              <a:t>Eden. The quantity </a:t>
            </a:r>
            <a:r>
              <a:rPr dirty="0" sz="1450" spc="-5">
                <a:latin typeface="Times New Roman"/>
                <a:cs typeface="Times New Roman"/>
              </a:rPr>
              <a:t>of </a:t>
            </a:r>
            <a:r>
              <a:rPr dirty="0" sz="1450" spc="-10">
                <a:latin typeface="Times New Roman"/>
                <a:cs typeface="Times New Roman"/>
              </a:rPr>
              <a:t>water need </a:t>
            </a:r>
            <a:r>
              <a:rPr dirty="0" sz="1450" spc="-5">
                <a:latin typeface="Times New Roman"/>
                <a:cs typeface="Times New Roman"/>
              </a:rPr>
              <a:t>be of no </a:t>
            </a:r>
            <a:r>
              <a:rPr dirty="0" sz="1450" spc="-10">
                <a:latin typeface="Times New Roman"/>
                <a:cs typeface="Times New Roman"/>
              </a:rPr>
              <a:t>concern, for  the mind sets the scale, and can enjoy </a:t>
            </a:r>
            <a:r>
              <a:rPr dirty="0" sz="1450" spc="-5">
                <a:latin typeface="Times New Roman"/>
                <a:cs typeface="Times New Roman"/>
              </a:rPr>
              <a:t>a </a:t>
            </a:r>
            <a:r>
              <a:rPr dirty="0" sz="1450" spc="-10">
                <a:latin typeface="Times New Roman"/>
                <a:cs typeface="Times New Roman"/>
              </a:rPr>
              <a:t>Niagara Fall </a:t>
            </a:r>
            <a:r>
              <a:rPr dirty="0" sz="1450" spc="-5">
                <a:latin typeface="Times New Roman"/>
                <a:cs typeface="Times New Roman"/>
              </a:rPr>
              <a:t>of </a:t>
            </a:r>
            <a:r>
              <a:rPr dirty="0" sz="1450" spc="-10">
                <a:latin typeface="Times New Roman"/>
                <a:cs typeface="Times New Roman"/>
              </a:rPr>
              <a:t>thirty inches. Let </a:t>
            </a:r>
            <a:r>
              <a:rPr dirty="0" sz="1450" spc="-5">
                <a:latin typeface="Times New Roman"/>
                <a:cs typeface="Times New Roman"/>
              </a:rPr>
              <a:t>us  </a:t>
            </a:r>
            <a:r>
              <a:rPr dirty="0" sz="1450" spc="-10">
                <a:latin typeface="Times New Roman"/>
                <a:cs typeface="Times New Roman"/>
              </a:rPr>
              <a:t>approve the singer</a:t>
            </a:r>
            <a:r>
              <a:rPr dirty="0" sz="1450">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3368040">
              <a:lnSpc>
                <a:spcPts val="1730"/>
              </a:lnSpc>
              <a:spcBef>
                <a:spcPts val="844"/>
              </a:spcBef>
            </a:pPr>
            <a:r>
              <a:rPr dirty="0" sz="1450" spc="-10">
                <a:latin typeface="Times New Roman"/>
                <a:cs typeface="Times New Roman"/>
              </a:rPr>
              <a:t>‘Shallow rivers, </a:t>
            </a:r>
            <a:r>
              <a:rPr dirty="0" sz="1450" spc="-5">
                <a:latin typeface="Times New Roman"/>
                <a:cs typeface="Times New Roman"/>
              </a:rPr>
              <a:t>by </a:t>
            </a:r>
            <a:r>
              <a:rPr dirty="0" sz="1450" spc="-10">
                <a:latin typeface="Times New Roman"/>
                <a:cs typeface="Times New Roman"/>
              </a:rPr>
              <a:t>whose falls  Melodious birds sing</a:t>
            </a:r>
            <a:r>
              <a:rPr dirty="0" sz="1450">
                <a:latin typeface="Times New Roman"/>
                <a:cs typeface="Times New Roman"/>
              </a:rPr>
              <a:t> </a:t>
            </a:r>
            <a:r>
              <a:rPr dirty="0" sz="1450" spc="-10">
                <a:latin typeface="Times New Roman"/>
                <a:cs typeface="Times New Roman"/>
              </a:rPr>
              <a:t>madrigals.’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Given these two prime luxuries, the nature </a:t>
            </a:r>
            <a:r>
              <a:rPr dirty="0" sz="1450" spc="-5">
                <a:latin typeface="Times New Roman"/>
                <a:cs typeface="Times New Roman"/>
              </a:rPr>
              <a:t>of </a:t>
            </a:r>
            <a:r>
              <a:rPr dirty="0" sz="1450" spc="-10">
                <a:latin typeface="Times New Roman"/>
                <a:cs typeface="Times New Roman"/>
              </a:rPr>
              <a:t>the country where we are to live  is, </a:t>
            </a:r>
            <a:r>
              <a:rPr dirty="0" sz="1450" spc="-5">
                <a:latin typeface="Times New Roman"/>
                <a:cs typeface="Times New Roman"/>
              </a:rPr>
              <a:t>I </a:t>
            </a:r>
            <a:r>
              <a:rPr dirty="0" sz="1450" spc="-10">
                <a:latin typeface="Times New Roman"/>
                <a:cs typeface="Times New Roman"/>
              </a:rPr>
              <a:t>had almost said, indifferent; after that inside the garden, we can construct  </a:t>
            </a:r>
            <a:r>
              <a:rPr dirty="0" sz="1450" spc="-5">
                <a:latin typeface="Times New Roman"/>
                <a:cs typeface="Times New Roman"/>
              </a:rPr>
              <a:t>a </a:t>
            </a:r>
            <a:r>
              <a:rPr dirty="0" sz="1450" spc="-10">
                <a:latin typeface="Times New Roman"/>
                <a:cs typeface="Times New Roman"/>
              </a:rPr>
              <a:t>country </a:t>
            </a:r>
            <a:r>
              <a:rPr dirty="0" sz="1450" spc="-5">
                <a:latin typeface="Times New Roman"/>
                <a:cs typeface="Times New Roman"/>
              </a:rPr>
              <a:t>of our </a:t>
            </a:r>
            <a:r>
              <a:rPr dirty="0" sz="1450" spc="-10">
                <a:latin typeface="Times New Roman"/>
                <a:cs typeface="Times New Roman"/>
              </a:rPr>
              <a:t>own. Several old trees, </a:t>
            </a:r>
            <a:r>
              <a:rPr dirty="0" sz="1450" spc="-5">
                <a:latin typeface="Times New Roman"/>
                <a:cs typeface="Times New Roman"/>
              </a:rPr>
              <a:t>a </a:t>
            </a:r>
            <a:r>
              <a:rPr dirty="0" sz="1450" spc="-10">
                <a:latin typeface="Times New Roman"/>
                <a:cs typeface="Times New Roman"/>
              </a:rPr>
              <a:t>considerable variety </a:t>
            </a:r>
            <a:r>
              <a:rPr dirty="0" sz="1450" spc="-5">
                <a:latin typeface="Times New Roman"/>
                <a:cs typeface="Times New Roman"/>
              </a:rPr>
              <a:t>of </a:t>
            </a:r>
            <a:r>
              <a:rPr dirty="0" sz="1450" spc="-10">
                <a:latin typeface="Times New Roman"/>
                <a:cs typeface="Times New Roman"/>
              </a:rPr>
              <a:t>level,  several well-grown hedges to divide </a:t>
            </a:r>
            <a:r>
              <a:rPr dirty="0" sz="1450" spc="-5">
                <a:latin typeface="Times New Roman"/>
                <a:cs typeface="Times New Roman"/>
              </a:rPr>
              <a:t>our </a:t>
            </a:r>
            <a:r>
              <a:rPr dirty="0" sz="1450" spc="-10">
                <a:latin typeface="Times New Roman"/>
                <a:cs typeface="Times New Roman"/>
              </a:rPr>
              <a:t>garden into provinces, </a:t>
            </a:r>
            <a:r>
              <a:rPr dirty="0" sz="1450" spc="-5">
                <a:latin typeface="Times New Roman"/>
                <a:cs typeface="Times New Roman"/>
              </a:rPr>
              <a:t>a good </a:t>
            </a:r>
            <a:r>
              <a:rPr dirty="0" sz="1450" spc="-10">
                <a:latin typeface="Times New Roman"/>
                <a:cs typeface="Times New Roman"/>
              </a:rPr>
              <a:t>extent  </a:t>
            </a:r>
            <a:r>
              <a:rPr dirty="0" sz="1450" spc="-5">
                <a:latin typeface="Times New Roman"/>
                <a:cs typeface="Times New Roman"/>
              </a:rPr>
              <a:t>of </a:t>
            </a:r>
            <a:r>
              <a:rPr dirty="0" sz="1450" spc="-10">
                <a:latin typeface="Times New Roman"/>
                <a:cs typeface="Times New Roman"/>
              </a:rPr>
              <a:t>old well-set turf, and thickets </a:t>
            </a:r>
            <a:r>
              <a:rPr dirty="0" sz="1450" spc="-5">
                <a:latin typeface="Times New Roman"/>
                <a:cs typeface="Times New Roman"/>
              </a:rPr>
              <a:t>of </a:t>
            </a:r>
            <a:r>
              <a:rPr dirty="0" sz="1450" spc="-10">
                <a:latin typeface="Times New Roman"/>
                <a:cs typeface="Times New Roman"/>
              </a:rPr>
              <a:t>shrubs and ever-greens to </a:t>
            </a:r>
            <a:r>
              <a:rPr dirty="0" sz="1450" spc="-5">
                <a:latin typeface="Times New Roman"/>
                <a:cs typeface="Times New Roman"/>
              </a:rPr>
              <a:t>be </a:t>
            </a:r>
            <a:r>
              <a:rPr dirty="0" sz="1450" spc="-10">
                <a:latin typeface="Times New Roman"/>
                <a:cs typeface="Times New Roman"/>
              </a:rPr>
              <a:t>cut into and  cleared at the new </a:t>
            </a:r>
            <a:r>
              <a:rPr dirty="0" sz="1450" spc="-15">
                <a:latin typeface="Times New Roman"/>
                <a:cs typeface="Times New Roman"/>
              </a:rPr>
              <a:t>owner’s </a:t>
            </a:r>
            <a:r>
              <a:rPr dirty="0" sz="1450" spc="-10">
                <a:latin typeface="Times New Roman"/>
                <a:cs typeface="Times New Roman"/>
              </a:rPr>
              <a:t>pleasure, are the qualities to </a:t>
            </a:r>
            <a:r>
              <a:rPr dirty="0" sz="1450" spc="-5">
                <a:latin typeface="Times New Roman"/>
                <a:cs typeface="Times New Roman"/>
              </a:rPr>
              <a:t>be sought </a:t>
            </a:r>
            <a:r>
              <a:rPr dirty="0" sz="1450" spc="-10">
                <a:latin typeface="Times New Roman"/>
                <a:cs typeface="Times New Roman"/>
              </a:rPr>
              <a:t>for in </a:t>
            </a:r>
            <a:r>
              <a:rPr dirty="0" sz="1450" spc="-5">
                <a:latin typeface="Times New Roman"/>
                <a:cs typeface="Times New Roman"/>
              </a:rPr>
              <a:t>your  </a:t>
            </a:r>
            <a:r>
              <a:rPr dirty="0" sz="1450" spc="-10">
                <a:latin typeface="Times New Roman"/>
                <a:cs typeface="Times New Roman"/>
              </a:rPr>
              <a:t>chosen land. Nothing is more delightful than </a:t>
            </a:r>
            <a:r>
              <a:rPr dirty="0" sz="1450" spc="-5">
                <a:latin typeface="Times New Roman"/>
                <a:cs typeface="Times New Roman"/>
              </a:rPr>
              <a:t>a </a:t>
            </a:r>
            <a:r>
              <a:rPr dirty="0" sz="1450" spc="-10">
                <a:latin typeface="Times New Roman"/>
                <a:cs typeface="Times New Roman"/>
              </a:rPr>
              <a:t>succession </a:t>
            </a:r>
            <a:r>
              <a:rPr dirty="0" sz="1450" spc="-5">
                <a:latin typeface="Times New Roman"/>
                <a:cs typeface="Times New Roman"/>
              </a:rPr>
              <a:t>of </a:t>
            </a:r>
            <a:r>
              <a:rPr dirty="0" sz="1450" spc="-10">
                <a:latin typeface="Times New Roman"/>
                <a:cs typeface="Times New Roman"/>
              </a:rPr>
              <a:t>small lawns,  opening </a:t>
            </a:r>
            <a:r>
              <a:rPr dirty="0" sz="1450" spc="-5">
                <a:latin typeface="Times New Roman"/>
                <a:cs typeface="Times New Roman"/>
              </a:rPr>
              <a:t>one out of </a:t>
            </a:r>
            <a:r>
              <a:rPr dirty="0" sz="1450" spc="-10">
                <a:latin typeface="Times New Roman"/>
                <a:cs typeface="Times New Roman"/>
              </a:rPr>
              <a:t>the other through tall hedges; these have all the charm </a:t>
            </a:r>
            <a:r>
              <a:rPr dirty="0" sz="1450" spc="-5">
                <a:latin typeface="Times New Roman"/>
                <a:cs typeface="Times New Roman"/>
              </a:rPr>
              <a:t>of  </a:t>
            </a:r>
            <a:r>
              <a:rPr dirty="0" sz="1450" spc="-10">
                <a:latin typeface="Times New Roman"/>
                <a:cs typeface="Times New Roman"/>
              </a:rPr>
              <a:t>the old bowling-green repeated, </a:t>
            </a:r>
            <a:r>
              <a:rPr dirty="0" sz="1450" spc="-5">
                <a:latin typeface="Times New Roman"/>
                <a:cs typeface="Times New Roman"/>
              </a:rPr>
              <a:t>do not </a:t>
            </a:r>
            <a:r>
              <a:rPr dirty="0" sz="1450" spc="-10">
                <a:latin typeface="Times New Roman"/>
                <a:cs typeface="Times New Roman"/>
              </a:rPr>
              <a:t>require the labour </a:t>
            </a:r>
            <a:r>
              <a:rPr dirty="0" sz="1450" spc="-5">
                <a:latin typeface="Times New Roman"/>
                <a:cs typeface="Times New Roman"/>
              </a:rPr>
              <a:t>of </a:t>
            </a:r>
            <a:r>
              <a:rPr dirty="0" sz="1450" spc="-10">
                <a:latin typeface="Times New Roman"/>
                <a:cs typeface="Times New Roman"/>
              </a:rPr>
              <a:t>many trimmers,  and </a:t>
            </a:r>
            <a:r>
              <a:rPr dirty="0" sz="1450" spc="-15">
                <a:latin typeface="Times New Roman"/>
                <a:cs typeface="Times New Roman"/>
              </a:rPr>
              <a:t>afford </a:t>
            </a:r>
            <a:r>
              <a:rPr dirty="0" sz="1450" spc="-5">
                <a:latin typeface="Times New Roman"/>
                <a:cs typeface="Times New Roman"/>
              </a:rPr>
              <a:t>a </a:t>
            </a:r>
            <a:r>
              <a:rPr dirty="0" sz="1450" spc="-10">
                <a:latin typeface="Times New Roman"/>
                <a:cs typeface="Times New Roman"/>
              </a:rPr>
              <a:t>series </a:t>
            </a:r>
            <a:r>
              <a:rPr dirty="0" sz="1450" spc="-5">
                <a:latin typeface="Times New Roman"/>
                <a:cs typeface="Times New Roman"/>
              </a:rPr>
              <a:t>of </a:t>
            </a:r>
            <a:r>
              <a:rPr dirty="0" sz="1450" spc="-10">
                <a:latin typeface="Times New Roman"/>
                <a:cs typeface="Times New Roman"/>
              </a:rPr>
              <a:t>changes. </a:t>
            </a:r>
            <a:r>
              <a:rPr dirty="0" sz="1450" spc="-60">
                <a:latin typeface="Times New Roman"/>
                <a:cs typeface="Times New Roman"/>
              </a:rPr>
              <a:t>You </a:t>
            </a:r>
            <a:r>
              <a:rPr dirty="0" sz="1450" spc="-10">
                <a:latin typeface="Times New Roman"/>
                <a:cs typeface="Times New Roman"/>
              </a:rPr>
              <a:t>must have much lawn against the early  </a:t>
            </a:r>
            <a:r>
              <a:rPr dirty="0" sz="1450" spc="-20">
                <a:latin typeface="Times New Roman"/>
                <a:cs typeface="Times New Roman"/>
              </a:rPr>
              <a:t>summer, </a:t>
            </a:r>
            <a:r>
              <a:rPr dirty="0" sz="1450" spc="-10">
                <a:latin typeface="Times New Roman"/>
                <a:cs typeface="Times New Roman"/>
              </a:rPr>
              <a:t>so as to have </a:t>
            </a:r>
            <a:r>
              <a:rPr dirty="0" sz="1450" spc="-5">
                <a:latin typeface="Times New Roman"/>
                <a:cs typeface="Times New Roman"/>
              </a:rPr>
              <a:t>a </a:t>
            </a:r>
            <a:r>
              <a:rPr dirty="0" sz="1450" spc="-10">
                <a:latin typeface="Times New Roman"/>
                <a:cs typeface="Times New Roman"/>
              </a:rPr>
              <a:t>great field </a:t>
            </a:r>
            <a:r>
              <a:rPr dirty="0" sz="1450" spc="-5">
                <a:latin typeface="Times New Roman"/>
                <a:cs typeface="Times New Roman"/>
              </a:rPr>
              <a:t>of </a:t>
            </a:r>
            <a:r>
              <a:rPr dirty="0" sz="1450" spc="-10">
                <a:latin typeface="Times New Roman"/>
                <a:cs typeface="Times New Roman"/>
              </a:rPr>
              <a:t>daisies, the </a:t>
            </a:r>
            <a:r>
              <a:rPr dirty="0" sz="1450" spc="-15">
                <a:latin typeface="Times New Roman"/>
                <a:cs typeface="Times New Roman"/>
              </a:rPr>
              <a:t>year’s </a:t>
            </a:r>
            <a:r>
              <a:rPr dirty="0" sz="1450" spc="-10">
                <a:latin typeface="Times New Roman"/>
                <a:cs typeface="Times New Roman"/>
              </a:rPr>
              <a:t>morning frost; as </a:t>
            </a:r>
            <a:r>
              <a:rPr dirty="0" sz="1450" spc="-5">
                <a:latin typeface="Times New Roman"/>
                <a:cs typeface="Times New Roman"/>
              </a:rPr>
              <a:t>you  </a:t>
            </a:r>
            <a:r>
              <a:rPr dirty="0" sz="1450" spc="-10">
                <a:latin typeface="Times New Roman"/>
                <a:cs typeface="Times New Roman"/>
              </a:rPr>
              <a:t>must have </a:t>
            </a:r>
            <a:r>
              <a:rPr dirty="0" sz="1450" spc="-5">
                <a:latin typeface="Times New Roman"/>
                <a:cs typeface="Times New Roman"/>
              </a:rPr>
              <a:t>a </a:t>
            </a:r>
            <a:r>
              <a:rPr dirty="0" sz="1450" spc="-10">
                <a:latin typeface="Times New Roman"/>
                <a:cs typeface="Times New Roman"/>
              </a:rPr>
              <a:t>wood </a:t>
            </a:r>
            <a:r>
              <a:rPr dirty="0" sz="1450" spc="-5">
                <a:latin typeface="Times New Roman"/>
                <a:cs typeface="Times New Roman"/>
              </a:rPr>
              <a:t>of </a:t>
            </a:r>
            <a:r>
              <a:rPr dirty="0" sz="1450" spc="-10">
                <a:latin typeface="Times New Roman"/>
                <a:cs typeface="Times New Roman"/>
              </a:rPr>
              <a:t>lilacs, to enjoy to the full the period </a:t>
            </a:r>
            <a:r>
              <a:rPr dirty="0" sz="1450" spc="-5">
                <a:latin typeface="Times New Roman"/>
                <a:cs typeface="Times New Roman"/>
              </a:rPr>
              <a:t>of </a:t>
            </a:r>
            <a:r>
              <a:rPr dirty="0" sz="1450" spc="-10">
                <a:latin typeface="Times New Roman"/>
                <a:cs typeface="Times New Roman"/>
              </a:rPr>
              <a:t>their blossoming.  Hawthorn is another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Spring’s </a:t>
            </a:r>
            <a:r>
              <a:rPr dirty="0" sz="1450" spc="-10">
                <a:latin typeface="Times New Roman"/>
                <a:cs typeface="Times New Roman"/>
              </a:rPr>
              <a:t>ingredients; </a:t>
            </a:r>
            <a:r>
              <a:rPr dirty="0" sz="1450" spc="-5">
                <a:latin typeface="Times New Roman"/>
                <a:cs typeface="Times New Roman"/>
              </a:rPr>
              <a:t>but </a:t>
            </a:r>
            <a:r>
              <a:rPr dirty="0" sz="1450" spc="-10">
                <a:latin typeface="Times New Roman"/>
                <a:cs typeface="Times New Roman"/>
              </a:rPr>
              <a:t>it is even best to have </a:t>
            </a:r>
            <a:r>
              <a:rPr dirty="0" sz="1450" spc="-5">
                <a:latin typeface="Times New Roman"/>
                <a:cs typeface="Times New Roman"/>
              </a:rPr>
              <a:t>a  </a:t>
            </a:r>
            <a:r>
              <a:rPr dirty="0" sz="1450" spc="-10">
                <a:latin typeface="Times New Roman"/>
                <a:cs typeface="Times New Roman"/>
              </a:rPr>
              <a:t>rough public lane at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of your </a:t>
            </a:r>
            <a:r>
              <a:rPr dirty="0" sz="1450" spc="-10">
                <a:latin typeface="Times New Roman"/>
                <a:cs typeface="Times New Roman"/>
              </a:rPr>
              <a:t>enclosure which, at the right season, shall  become an avenue </a:t>
            </a:r>
            <a:r>
              <a:rPr dirty="0" sz="1450" spc="-5">
                <a:latin typeface="Times New Roman"/>
                <a:cs typeface="Times New Roman"/>
              </a:rPr>
              <a:t>of </a:t>
            </a:r>
            <a:r>
              <a:rPr dirty="0" sz="1450" spc="-10">
                <a:latin typeface="Times New Roman"/>
                <a:cs typeface="Times New Roman"/>
              </a:rPr>
              <a:t>bloom and </a:t>
            </a:r>
            <a:r>
              <a:rPr dirty="0" sz="1450" spc="-20">
                <a:latin typeface="Times New Roman"/>
                <a:cs typeface="Times New Roman"/>
              </a:rPr>
              <a:t>odour.</a:t>
            </a:r>
            <a:r>
              <a:rPr dirty="0" sz="1450" spc="320">
                <a:latin typeface="Times New Roman"/>
                <a:cs typeface="Times New Roman"/>
              </a:rPr>
              <a:t> </a:t>
            </a:r>
            <a:r>
              <a:rPr dirty="0" sz="1450" spc="-10">
                <a:latin typeface="Times New Roman"/>
                <a:cs typeface="Times New Roman"/>
              </a:rPr>
              <a:t>The old flowers are the best and  should grow carelessly in corners. Indeed, the ideal fortune is to find an old  garden, once very richly cared </a:t>
            </a:r>
            <a:r>
              <a:rPr dirty="0" sz="1450" spc="-20">
                <a:latin typeface="Times New Roman"/>
                <a:cs typeface="Times New Roman"/>
              </a:rPr>
              <a:t>for, </a:t>
            </a:r>
            <a:r>
              <a:rPr dirty="0" sz="1450" spc="-10">
                <a:latin typeface="Times New Roman"/>
                <a:cs typeface="Times New Roman"/>
              </a:rPr>
              <a:t>since sunk into neglect, and to tend, </a:t>
            </a:r>
            <a:r>
              <a:rPr dirty="0" sz="1450" spc="-5">
                <a:latin typeface="Times New Roman"/>
                <a:cs typeface="Times New Roman"/>
              </a:rPr>
              <a:t>not  </a:t>
            </a:r>
            <a:r>
              <a:rPr dirty="0" sz="1450" spc="-15">
                <a:latin typeface="Times New Roman"/>
                <a:cs typeface="Times New Roman"/>
              </a:rPr>
              <a:t>repair, </a:t>
            </a:r>
            <a:r>
              <a:rPr dirty="0" sz="1450" spc="-10">
                <a:latin typeface="Times New Roman"/>
                <a:cs typeface="Times New Roman"/>
              </a:rPr>
              <a:t>that neglect; it will thus have </a:t>
            </a:r>
            <a:r>
              <a:rPr dirty="0" sz="1450" spc="-5">
                <a:latin typeface="Times New Roman"/>
                <a:cs typeface="Times New Roman"/>
              </a:rPr>
              <a:t>a </a:t>
            </a:r>
            <a:r>
              <a:rPr dirty="0" sz="1450" spc="-10">
                <a:latin typeface="Times New Roman"/>
                <a:cs typeface="Times New Roman"/>
              </a:rPr>
              <a:t>smack </a:t>
            </a:r>
            <a:r>
              <a:rPr dirty="0" sz="1450" spc="-5">
                <a:latin typeface="Times New Roman"/>
                <a:cs typeface="Times New Roman"/>
              </a:rPr>
              <a:t>of </a:t>
            </a:r>
            <a:r>
              <a:rPr dirty="0" sz="1450" spc="-10">
                <a:latin typeface="Times New Roman"/>
                <a:cs typeface="Times New Roman"/>
              </a:rPr>
              <a:t>nature and wildness which  skilful dispositions cannot overtake. The gardener should </a:t>
            </a:r>
            <a:r>
              <a:rPr dirty="0" sz="1450" spc="-5">
                <a:latin typeface="Times New Roman"/>
                <a:cs typeface="Times New Roman"/>
              </a:rPr>
              <a:t>be </a:t>
            </a:r>
            <a:r>
              <a:rPr dirty="0" sz="1450" spc="-10">
                <a:latin typeface="Times New Roman"/>
                <a:cs typeface="Times New Roman"/>
              </a:rPr>
              <a:t>an </a:t>
            </a:r>
            <a:r>
              <a:rPr dirty="0" sz="1450" spc="-20">
                <a:latin typeface="Times New Roman"/>
                <a:cs typeface="Times New Roman"/>
              </a:rPr>
              <a:t>idler, </a:t>
            </a:r>
            <a:r>
              <a:rPr dirty="0" sz="1450" spc="-10">
                <a:latin typeface="Times New Roman"/>
                <a:cs typeface="Times New Roman"/>
              </a:rPr>
              <a:t>and  have </a:t>
            </a:r>
            <a:r>
              <a:rPr dirty="0" sz="1450" spc="-5">
                <a:latin typeface="Times New Roman"/>
                <a:cs typeface="Times New Roman"/>
              </a:rPr>
              <a:t>a </a:t>
            </a:r>
            <a:r>
              <a:rPr dirty="0" sz="1450" spc="-10">
                <a:latin typeface="Times New Roman"/>
                <a:cs typeface="Times New Roman"/>
              </a:rPr>
              <a:t>gross partiality to the kitchen plots: an eager </a:t>
            </a:r>
            <a:r>
              <a:rPr dirty="0" sz="1450" spc="-5">
                <a:latin typeface="Times New Roman"/>
                <a:cs typeface="Times New Roman"/>
              </a:rPr>
              <a:t>or </a:t>
            </a:r>
            <a:r>
              <a:rPr dirty="0" sz="1450" spc="-10">
                <a:latin typeface="Times New Roman"/>
                <a:cs typeface="Times New Roman"/>
              </a:rPr>
              <a:t>toilful gardener  misbecomes the garden landscape; </a:t>
            </a:r>
            <a:r>
              <a:rPr dirty="0" sz="1450" spc="-5">
                <a:latin typeface="Times New Roman"/>
                <a:cs typeface="Times New Roman"/>
              </a:rPr>
              <a:t>a </a:t>
            </a:r>
            <a:r>
              <a:rPr dirty="0" sz="1450" spc="-10">
                <a:latin typeface="Times New Roman"/>
                <a:cs typeface="Times New Roman"/>
              </a:rPr>
              <a:t>tasteful gardener will </a:t>
            </a:r>
            <a:r>
              <a:rPr dirty="0" sz="1450" spc="-5">
                <a:latin typeface="Times New Roman"/>
                <a:cs typeface="Times New Roman"/>
              </a:rPr>
              <a:t>be </a:t>
            </a:r>
            <a:r>
              <a:rPr dirty="0" sz="1450" spc="-10">
                <a:latin typeface="Times New Roman"/>
                <a:cs typeface="Times New Roman"/>
              </a:rPr>
              <a:t>ever meddling,  will keep the borders </a:t>
            </a:r>
            <a:r>
              <a:rPr dirty="0" sz="1450" spc="-35">
                <a:latin typeface="Times New Roman"/>
                <a:cs typeface="Times New Roman"/>
              </a:rPr>
              <a:t>raw, </a:t>
            </a:r>
            <a:r>
              <a:rPr dirty="0" sz="1450" spc="-10">
                <a:latin typeface="Times New Roman"/>
                <a:cs typeface="Times New Roman"/>
              </a:rPr>
              <a:t>and take the bloom </a:t>
            </a:r>
            <a:r>
              <a:rPr dirty="0" sz="1450" spc="-15">
                <a:latin typeface="Times New Roman"/>
                <a:cs typeface="Times New Roman"/>
              </a:rPr>
              <a:t>off </a:t>
            </a:r>
            <a:r>
              <a:rPr dirty="0" sz="1450" spc="-10">
                <a:latin typeface="Times New Roman"/>
                <a:cs typeface="Times New Roman"/>
              </a:rPr>
              <a:t>nature. Close adjoining, if  </a:t>
            </a:r>
            <a:r>
              <a:rPr dirty="0" sz="1450" spc="-5">
                <a:latin typeface="Times New Roman"/>
                <a:cs typeface="Times New Roman"/>
              </a:rPr>
              <a:t>you </a:t>
            </a:r>
            <a:r>
              <a:rPr dirty="0" sz="1450" spc="-10">
                <a:latin typeface="Times New Roman"/>
                <a:cs typeface="Times New Roman"/>
              </a:rPr>
              <a:t>are in the south, an olive-yard, if in the north, </a:t>
            </a:r>
            <a:r>
              <a:rPr dirty="0" sz="1450" spc="-5">
                <a:latin typeface="Times New Roman"/>
                <a:cs typeface="Times New Roman"/>
              </a:rPr>
              <a:t>a </a:t>
            </a:r>
            <a:r>
              <a:rPr dirty="0" sz="1450" spc="-10">
                <a:latin typeface="Times New Roman"/>
                <a:cs typeface="Times New Roman"/>
              </a:rPr>
              <a:t>swarded apple-orchard  reaching</a:t>
            </a:r>
            <a:r>
              <a:rPr dirty="0" sz="1450" spc="130">
                <a:latin typeface="Times New Roman"/>
                <a:cs typeface="Times New Roman"/>
              </a:rPr>
              <a:t> </a:t>
            </a:r>
            <a:r>
              <a:rPr dirty="0" sz="1450" spc="-10">
                <a:latin typeface="Times New Roman"/>
                <a:cs typeface="Times New Roman"/>
              </a:rPr>
              <a:t>to</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stream,</a:t>
            </a:r>
            <a:r>
              <a:rPr dirty="0" sz="1450" spc="135">
                <a:latin typeface="Times New Roman"/>
                <a:cs typeface="Times New Roman"/>
              </a:rPr>
              <a:t> </a:t>
            </a:r>
            <a:r>
              <a:rPr dirty="0" sz="1450" spc="-10">
                <a:latin typeface="Times New Roman"/>
                <a:cs typeface="Times New Roman"/>
              </a:rPr>
              <a:t>completes</a:t>
            </a:r>
            <a:r>
              <a:rPr dirty="0" sz="1450" spc="130">
                <a:latin typeface="Times New Roman"/>
                <a:cs typeface="Times New Roman"/>
              </a:rPr>
              <a:t> </a:t>
            </a:r>
            <a:r>
              <a:rPr dirty="0" sz="1450" spc="-5">
                <a:latin typeface="Times New Roman"/>
                <a:cs typeface="Times New Roman"/>
              </a:rPr>
              <a:t>your</a:t>
            </a:r>
            <a:r>
              <a:rPr dirty="0" sz="1450" spc="135">
                <a:latin typeface="Times New Roman"/>
                <a:cs typeface="Times New Roman"/>
              </a:rPr>
              <a:t> </a:t>
            </a:r>
            <a:r>
              <a:rPr dirty="0" sz="1450" spc="-10">
                <a:latin typeface="Times New Roman"/>
                <a:cs typeface="Times New Roman"/>
              </a:rPr>
              <a:t>miniature</a:t>
            </a:r>
            <a:r>
              <a:rPr dirty="0" sz="1450" spc="130">
                <a:latin typeface="Times New Roman"/>
                <a:cs typeface="Times New Roman"/>
              </a:rPr>
              <a:t> </a:t>
            </a:r>
            <a:r>
              <a:rPr dirty="0" sz="1450" spc="-10">
                <a:latin typeface="Times New Roman"/>
                <a:cs typeface="Times New Roman"/>
              </a:rPr>
              <a:t>domain;</a:t>
            </a:r>
            <a:r>
              <a:rPr dirty="0" sz="1450" spc="135">
                <a:latin typeface="Times New Roman"/>
                <a:cs typeface="Times New Roman"/>
              </a:rPr>
              <a:t> </a:t>
            </a:r>
            <a:r>
              <a:rPr dirty="0" sz="1450" spc="-5">
                <a:latin typeface="Times New Roman"/>
                <a:cs typeface="Times New Roman"/>
              </a:rPr>
              <a:t>but</a:t>
            </a:r>
            <a:r>
              <a:rPr dirty="0" sz="1450" spc="130">
                <a:latin typeface="Times New Roman"/>
                <a:cs typeface="Times New Roman"/>
              </a:rPr>
              <a:t> </a:t>
            </a:r>
            <a:r>
              <a:rPr dirty="0" sz="1450" spc="-10">
                <a:latin typeface="Times New Roman"/>
                <a:cs typeface="Times New Roman"/>
              </a:rPr>
              <a:t>this</a:t>
            </a:r>
            <a:r>
              <a:rPr dirty="0" sz="1450" spc="135">
                <a:latin typeface="Times New Roman"/>
                <a:cs typeface="Times New Roman"/>
              </a:rPr>
              <a:t> </a:t>
            </a:r>
            <a:r>
              <a:rPr dirty="0" sz="1450" spc="-10">
                <a:latin typeface="Times New Roman"/>
                <a:cs typeface="Times New Roman"/>
              </a:rPr>
              <a:t>is</a:t>
            </a:r>
            <a:r>
              <a:rPr dirty="0" sz="1450" spc="130">
                <a:latin typeface="Times New Roman"/>
                <a:cs typeface="Times New Roman"/>
              </a:rPr>
              <a:t> </a:t>
            </a:r>
            <a:r>
              <a:rPr dirty="0" sz="1450" spc="-10">
                <a:latin typeface="Times New Roman"/>
                <a:cs typeface="Times New Roman"/>
              </a:rPr>
              <a:t>perhaps</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main deck-house, in </a:t>
            </a:r>
            <a:r>
              <a:rPr dirty="0" sz="1450" spc="-5">
                <a:latin typeface="Times New Roman"/>
                <a:cs typeface="Times New Roman"/>
              </a:rPr>
              <a:t>a </a:t>
            </a:r>
            <a:r>
              <a:rPr dirty="0" sz="1450" spc="-10">
                <a:latin typeface="Times New Roman"/>
                <a:cs typeface="Times New Roman"/>
              </a:rPr>
              <a:t>place sheltered from the wind and rain. Some  clinging to </a:t>
            </a:r>
            <a:r>
              <a:rPr dirty="0" sz="1450" spc="-5">
                <a:latin typeface="Times New Roman"/>
                <a:cs typeface="Times New Roman"/>
              </a:rPr>
              <a:t>a </a:t>
            </a:r>
            <a:r>
              <a:rPr dirty="0" sz="1450" spc="-10">
                <a:latin typeface="Times New Roman"/>
                <a:cs typeface="Times New Roman"/>
              </a:rPr>
              <a:t>ladder which led to the hurricane deck, and the rest knitting arms  </a:t>
            </a:r>
            <a:r>
              <a:rPr dirty="0" sz="1450" spc="-5">
                <a:latin typeface="Times New Roman"/>
                <a:cs typeface="Times New Roman"/>
              </a:rPr>
              <a:t>or </a:t>
            </a:r>
            <a:r>
              <a:rPr dirty="0" sz="1450" spc="-10">
                <a:latin typeface="Times New Roman"/>
                <a:cs typeface="Times New Roman"/>
              </a:rPr>
              <a:t>taking hands, we made </a:t>
            </a:r>
            <a:r>
              <a:rPr dirty="0" sz="1450" spc="-5">
                <a:latin typeface="Times New Roman"/>
                <a:cs typeface="Times New Roman"/>
              </a:rPr>
              <a:t>a </a:t>
            </a:r>
            <a:r>
              <a:rPr dirty="0" sz="1450" spc="-10">
                <a:latin typeface="Times New Roman"/>
                <a:cs typeface="Times New Roman"/>
              </a:rPr>
              <a:t>ring to support the women in the violent lurching  </a:t>
            </a:r>
            <a:r>
              <a:rPr dirty="0" sz="1450" spc="-5">
                <a:latin typeface="Times New Roman"/>
                <a:cs typeface="Times New Roman"/>
              </a:rPr>
              <a:t>of </a:t>
            </a:r>
            <a:r>
              <a:rPr dirty="0" sz="1450" spc="-10">
                <a:latin typeface="Times New Roman"/>
                <a:cs typeface="Times New Roman"/>
              </a:rPr>
              <a:t>the ship; and when we were thus disposed, sang to </a:t>
            </a:r>
            <a:r>
              <a:rPr dirty="0" sz="1450" spc="-5">
                <a:latin typeface="Times New Roman"/>
                <a:cs typeface="Times New Roman"/>
              </a:rPr>
              <a:t>our </a:t>
            </a:r>
            <a:r>
              <a:rPr dirty="0" sz="1450" spc="-10">
                <a:latin typeface="Times New Roman"/>
                <a:cs typeface="Times New Roman"/>
              </a:rPr>
              <a:t>hearts’ content.  Some </a:t>
            </a:r>
            <a:r>
              <a:rPr dirty="0" sz="1450" spc="-5">
                <a:latin typeface="Times New Roman"/>
                <a:cs typeface="Times New Roman"/>
              </a:rPr>
              <a:t>of </a:t>
            </a:r>
            <a:r>
              <a:rPr dirty="0" sz="1450" spc="-10">
                <a:latin typeface="Times New Roman"/>
                <a:cs typeface="Times New Roman"/>
              </a:rPr>
              <a:t>the songs were appropriate to the scene; others strikingly the reverse.  Bastard doggrel </a:t>
            </a:r>
            <a:r>
              <a:rPr dirty="0" sz="1450" spc="-5">
                <a:latin typeface="Times New Roman"/>
                <a:cs typeface="Times New Roman"/>
              </a:rPr>
              <a:t>of </a:t>
            </a:r>
            <a:r>
              <a:rPr dirty="0" sz="1450" spc="-10">
                <a:latin typeface="Times New Roman"/>
                <a:cs typeface="Times New Roman"/>
              </a:rPr>
              <a:t>the music-hall, such as, ‘Around her splendid form, </a:t>
            </a:r>
            <a:r>
              <a:rPr dirty="0" sz="1450" spc="-5">
                <a:latin typeface="Times New Roman"/>
                <a:cs typeface="Times New Roman"/>
              </a:rPr>
              <a:t>I  </a:t>
            </a:r>
            <a:r>
              <a:rPr dirty="0" sz="1450" spc="-10">
                <a:latin typeface="Times New Roman"/>
                <a:cs typeface="Times New Roman"/>
              </a:rPr>
              <a:t>weaved the magic circle,’ sounded bald, bleak, and pitifully </a:t>
            </a:r>
            <a:r>
              <a:rPr dirty="0" sz="1450" spc="-25">
                <a:latin typeface="Times New Roman"/>
                <a:cs typeface="Times New Roman"/>
              </a:rPr>
              <a:t>silly. </a:t>
            </a:r>
            <a:r>
              <a:rPr dirty="0" sz="1450" spc="-50">
                <a:latin typeface="Times New Roman"/>
                <a:cs typeface="Times New Roman"/>
              </a:rPr>
              <a:t>‘We </a:t>
            </a:r>
            <a:r>
              <a:rPr dirty="0" sz="1450" spc="-10">
                <a:latin typeface="Times New Roman"/>
                <a:cs typeface="Times New Roman"/>
              </a:rPr>
              <a:t>don’t  want to fight, </a:t>
            </a:r>
            <a:r>
              <a:rPr dirty="0" sz="1450" spc="-5">
                <a:latin typeface="Times New Roman"/>
                <a:cs typeface="Times New Roman"/>
              </a:rPr>
              <a:t>but, by </a:t>
            </a:r>
            <a:r>
              <a:rPr dirty="0" sz="1450" spc="-10">
                <a:latin typeface="Times New Roman"/>
                <a:cs typeface="Times New Roman"/>
              </a:rPr>
              <a:t>Jingo, if we </a:t>
            </a:r>
            <a:r>
              <a:rPr dirty="0" sz="1450" spc="-5">
                <a:latin typeface="Times New Roman"/>
                <a:cs typeface="Times New Roman"/>
              </a:rPr>
              <a:t>do,’ </a:t>
            </a:r>
            <a:r>
              <a:rPr dirty="0" sz="1450" spc="-10">
                <a:latin typeface="Times New Roman"/>
                <a:cs typeface="Times New Roman"/>
              </a:rPr>
              <a:t>was in some measure saved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vigour </a:t>
            </a:r>
            <a:r>
              <a:rPr dirty="0" sz="1450" spc="-10">
                <a:latin typeface="Times New Roman"/>
                <a:cs typeface="Times New Roman"/>
              </a:rPr>
              <a:t>and unanimity with which the chorus was thrown forth into the night. </a:t>
            </a:r>
            <a:r>
              <a:rPr dirty="0" sz="1450" spc="-5">
                <a:latin typeface="Times New Roman"/>
                <a:cs typeface="Times New Roman"/>
              </a:rPr>
              <a:t>I  </a:t>
            </a:r>
            <a:r>
              <a:rPr dirty="0" sz="1450" spc="-10">
                <a:latin typeface="Times New Roman"/>
                <a:cs typeface="Times New Roman"/>
              </a:rPr>
              <a:t>observed </a:t>
            </a:r>
            <a:r>
              <a:rPr dirty="0" sz="1450" spc="-5">
                <a:latin typeface="Times New Roman"/>
                <a:cs typeface="Times New Roman"/>
              </a:rPr>
              <a:t>a </a:t>
            </a:r>
            <a:r>
              <a:rPr dirty="0" sz="1450" spc="-10">
                <a:latin typeface="Times New Roman"/>
                <a:cs typeface="Times New Roman"/>
              </a:rPr>
              <a:t>Platt-Deutsch mason, entirely innocent </a:t>
            </a:r>
            <a:r>
              <a:rPr dirty="0" sz="1450" spc="-5">
                <a:latin typeface="Times New Roman"/>
                <a:cs typeface="Times New Roman"/>
              </a:rPr>
              <a:t>of </a:t>
            </a:r>
            <a:r>
              <a:rPr dirty="0" sz="1450" spc="-10">
                <a:latin typeface="Times New Roman"/>
                <a:cs typeface="Times New Roman"/>
              </a:rPr>
              <a:t>English, adding heartily  to the general </a:t>
            </a:r>
            <a:r>
              <a:rPr dirty="0" sz="1450" spc="-15">
                <a:latin typeface="Times New Roman"/>
                <a:cs typeface="Times New Roman"/>
              </a:rPr>
              <a:t>effect. </a:t>
            </a:r>
            <a:r>
              <a:rPr dirty="0" sz="1450" spc="-10">
                <a:latin typeface="Times New Roman"/>
                <a:cs typeface="Times New Roman"/>
              </a:rPr>
              <a:t>And perhaps the German mason is </a:t>
            </a:r>
            <a:r>
              <a:rPr dirty="0" sz="1450" spc="-5">
                <a:latin typeface="Times New Roman"/>
                <a:cs typeface="Times New Roman"/>
              </a:rPr>
              <a:t>but a </a:t>
            </a:r>
            <a:r>
              <a:rPr dirty="0" sz="1450" spc="-10">
                <a:latin typeface="Times New Roman"/>
                <a:cs typeface="Times New Roman"/>
              </a:rPr>
              <a:t>fair example </a:t>
            </a:r>
            <a:r>
              <a:rPr dirty="0" sz="1450" spc="-5">
                <a:latin typeface="Times New Roman"/>
                <a:cs typeface="Times New Roman"/>
              </a:rPr>
              <a:t>of  </a:t>
            </a:r>
            <a:r>
              <a:rPr dirty="0" sz="1450" spc="-10">
                <a:latin typeface="Times New Roman"/>
                <a:cs typeface="Times New Roman"/>
              </a:rPr>
              <a:t>the sincerity with which the song was rendered; for nearly all with whom </a:t>
            </a:r>
            <a:r>
              <a:rPr dirty="0" sz="1450" spc="-5">
                <a:latin typeface="Times New Roman"/>
                <a:cs typeface="Times New Roman"/>
              </a:rPr>
              <a:t>I  </a:t>
            </a:r>
            <a:r>
              <a:rPr dirty="0" sz="1450" spc="-10">
                <a:latin typeface="Times New Roman"/>
                <a:cs typeface="Times New Roman"/>
              </a:rPr>
              <a:t>conversed </a:t>
            </a:r>
            <a:r>
              <a:rPr dirty="0" sz="1450" spc="-5">
                <a:latin typeface="Times New Roman"/>
                <a:cs typeface="Times New Roman"/>
              </a:rPr>
              <a:t>upon </a:t>
            </a:r>
            <a:r>
              <a:rPr dirty="0" sz="1450" spc="-10">
                <a:latin typeface="Times New Roman"/>
                <a:cs typeface="Times New Roman"/>
              </a:rPr>
              <a:t>the subject were bitterly opposed to </a:t>
            </a:r>
            <a:r>
              <a:rPr dirty="0" sz="1450" spc="-25">
                <a:latin typeface="Times New Roman"/>
                <a:cs typeface="Times New Roman"/>
              </a:rPr>
              <a:t>war, </a:t>
            </a:r>
            <a:r>
              <a:rPr dirty="0" sz="1450" spc="-10">
                <a:latin typeface="Times New Roman"/>
                <a:cs typeface="Times New Roman"/>
              </a:rPr>
              <a:t>and attributed their  own misfortunes, and frequently their own taste for </a:t>
            </a:r>
            <a:r>
              <a:rPr dirty="0" sz="1450" spc="-20">
                <a:latin typeface="Times New Roman"/>
                <a:cs typeface="Times New Roman"/>
              </a:rPr>
              <a:t>whisky, </a:t>
            </a:r>
            <a:r>
              <a:rPr dirty="0" sz="1450" spc="-10">
                <a:latin typeface="Times New Roman"/>
                <a:cs typeface="Times New Roman"/>
              </a:rPr>
              <a:t>to the campaigns  in Zululand and</a:t>
            </a:r>
            <a:r>
              <a:rPr dirty="0" sz="1450">
                <a:latin typeface="Times New Roman"/>
                <a:cs typeface="Times New Roman"/>
              </a:rPr>
              <a:t> </a:t>
            </a:r>
            <a:r>
              <a:rPr dirty="0" sz="1450" spc="-10">
                <a:latin typeface="Times New Roman"/>
                <a:cs typeface="Times New Roman"/>
              </a:rPr>
              <a:t>Afghanistan.</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Every now and again, </a:t>
            </a:r>
            <a:r>
              <a:rPr dirty="0" sz="1450" spc="-15">
                <a:latin typeface="Times New Roman"/>
                <a:cs typeface="Times New Roman"/>
              </a:rPr>
              <a:t>however, </a:t>
            </a:r>
            <a:r>
              <a:rPr dirty="0" sz="1450" spc="-10">
                <a:latin typeface="Times New Roman"/>
                <a:cs typeface="Times New Roman"/>
              </a:rPr>
              <a:t>some song that touched the pathos </a:t>
            </a:r>
            <a:r>
              <a:rPr dirty="0" sz="1450" spc="-5">
                <a:latin typeface="Times New Roman"/>
                <a:cs typeface="Times New Roman"/>
              </a:rPr>
              <a:t>of our  </a:t>
            </a:r>
            <a:r>
              <a:rPr dirty="0" sz="1450" spc="-10">
                <a:latin typeface="Times New Roman"/>
                <a:cs typeface="Times New Roman"/>
              </a:rPr>
              <a:t>situation was given forth; and </a:t>
            </a:r>
            <a:r>
              <a:rPr dirty="0" sz="1450" spc="-5">
                <a:latin typeface="Times New Roman"/>
                <a:cs typeface="Times New Roman"/>
              </a:rPr>
              <a:t>you </a:t>
            </a:r>
            <a:r>
              <a:rPr dirty="0" sz="1450" spc="-10">
                <a:latin typeface="Times New Roman"/>
                <a:cs typeface="Times New Roman"/>
              </a:rPr>
              <a:t>could hear </a:t>
            </a:r>
            <a:r>
              <a:rPr dirty="0" sz="1450" spc="-5">
                <a:latin typeface="Times New Roman"/>
                <a:cs typeface="Times New Roman"/>
              </a:rPr>
              <a:t>by </a:t>
            </a:r>
            <a:r>
              <a:rPr dirty="0" sz="1450" spc="-10">
                <a:latin typeface="Times New Roman"/>
                <a:cs typeface="Times New Roman"/>
              </a:rPr>
              <a:t>the voices that took </a:t>
            </a:r>
            <a:r>
              <a:rPr dirty="0" sz="1450" spc="-5">
                <a:latin typeface="Times New Roman"/>
                <a:cs typeface="Times New Roman"/>
              </a:rPr>
              <a:t>up </a:t>
            </a:r>
            <a:r>
              <a:rPr dirty="0" sz="1450" spc="-10">
                <a:latin typeface="Times New Roman"/>
                <a:cs typeface="Times New Roman"/>
              </a:rPr>
              <a:t>the  burden how the sentiment came home to each, ‘The Anchor’s </a:t>
            </a:r>
            <a:r>
              <a:rPr dirty="0" sz="1450" spc="-25">
                <a:latin typeface="Times New Roman"/>
                <a:cs typeface="Times New Roman"/>
              </a:rPr>
              <a:t>Weighed’ </a:t>
            </a:r>
            <a:r>
              <a:rPr dirty="0" sz="1450" spc="-10">
                <a:latin typeface="Times New Roman"/>
                <a:cs typeface="Times New Roman"/>
              </a:rPr>
              <a:t>was  true for us. </a:t>
            </a:r>
            <a:r>
              <a:rPr dirty="0" sz="1450" spc="-70">
                <a:latin typeface="Times New Roman"/>
                <a:cs typeface="Times New Roman"/>
              </a:rPr>
              <a:t>We </a:t>
            </a:r>
            <a:r>
              <a:rPr dirty="0" sz="1450" spc="-10">
                <a:latin typeface="Times New Roman"/>
                <a:cs typeface="Times New Roman"/>
              </a:rPr>
              <a:t>were indeed ‘Rocked </a:t>
            </a:r>
            <a:r>
              <a:rPr dirty="0" sz="1450" spc="-5">
                <a:latin typeface="Times New Roman"/>
                <a:cs typeface="Times New Roman"/>
              </a:rPr>
              <a:t>on </a:t>
            </a:r>
            <a:r>
              <a:rPr dirty="0" sz="1450" spc="-10">
                <a:latin typeface="Times New Roman"/>
                <a:cs typeface="Times New Roman"/>
              </a:rPr>
              <a:t>the bosom </a:t>
            </a:r>
            <a:r>
              <a:rPr dirty="0" sz="1450" spc="-5">
                <a:latin typeface="Times New Roman"/>
                <a:cs typeface="Times New Roman"/>
              </a:rPr>
              <a:t>of </a:t>
            </a:r>
            <a:r>
              <a:rPr dirty="0" sz="1450" spc="-10">
                <a:latin typeface="Times New Roman"/>
                <a:cs typeface="Times New Roman"/>
              </a:rPr>
              <a:t>the stormy deep.’ How  many </a:t>
            </a:r>
            <a:r>
              <a:rPr dirty="0" sz="1450" spc="-5">
                <a:latin typeface="Times New Roman"/>
                <a:cs typeface="Times New Roman"/>
              </a:rPr>
              <a:t>of us </a:t>
            </a:r>
            <a:r>
              <a:rPr dirty="0" sz="1450" spc="-10">
                <a:latin typeface="Times New Roman"/>
                <a:cs typeface="Times New Roman"/>
              </a:rPr>
              <a:t>could say with the </a:t>
            </a:r>
            <a:r>
              <a:rPr dirty="0" sz="1450" spc="-15">
                <a:latin typeface="Times New Roman"/>
                <a:cs typeface="Times New Roman"/>
              </a:rPr>
              <a:t>singer, </a:t>
            </a:r>
            <a:r>
              <a:rPr dirty="0" sz="1450" spc="-10">
                <a:latin typeface="Times New Roman"/>
                <a:cs typeface="Times New Roman"/>
              </a:rPr>
              <a:t>‘I’m lonely to-night, love, without </a:t>
            </a:r>
            <a:r>
              <a:rPr dirty="0" sz="1450" spc="-5">
                <a:latin typeface="Times New Roman"/>
                <a:cs typeface="Times New Roman"/>
              </a:rPr>
              <a:t>you,’  </a:t>
            </a:r>
            <a:r>
              <a:rPr dirty="0" sz="1450" spc="-25">
                <a:latin typeface="Times New Roman"/>
                <a:cs typeface="Times New Roman"/>
              </a:rPr>
              <a:t>or, </a:t>
            </a:r>
            <a:r>
              <a:rPr dirty="0" sz="1450" spc="-10">
                <a:latin typeface="Times New Roman"/>
                <a:cs typeface="Times New Roman"/>
              </a:rPr>
              <a:t>‘Go, some one, and tell them from me, to write me </a:t>
            </a:r>
            <a:r>
              <a:rPr dirty="0" sz="1450" spc="-5">
                <a:latin typeface="Times New Roman"/>
                <a:cs typeface="Times New Roman"/>
              </a:rPr>
              <a:t>a </a:t>
            </a:r>
            <a:r>
              <a:rPr dirty="0" sz="1450" spc="-10">
                <a:latin typeface="Times New Roman"/>
                <a:cs typeface="Times New Roman"/>
              </a:rPr>
              <a:t>letter from home’!  And when was there </a:t>
            </a:r>
            <a:r>
              <a:rPr dirty="0" sz="1450" spc="-5">
                <a:latin typeface="Times New Roman"/>
                <a:cs typeface="Times New Roman"/>
              </a:rPr>
              <a:t>a </a:t>
            </a:r>
            <a:r>
              <a:rPr dirty="0" sz="1450" spc="-10">
                <a:latin typeface="Times New Roman"/>
                <a:cs typeface="Times New Roman"/>
              </a:rPr>
              <a:t>more appropriate moment for ‘Auld Lang Syne’ than  </a:t>
            </a:r>
            <a:r>
              <a:rPr dirty="0" sz="1450" spc="-30">
                <a:latin typeface="Times New Roman"/>
                <a:cs typeface="Times New Roman"/>
              </a:rPr>
              <a:t>now, </a:t>
            </a:r>
            <a:r>
              <a:rPr dirty="0" sz="1450" spc="-10">
                <a:latin typeface="Times New Roman"/>
                <a:cs typeface="Times New Roman"/>
              </a:rPr>
              <a:t>when the land, the friends, and the affections </a:t>
            </a:r>
            <a:r>
              <a:rPr dirty="0" sz="1450" spc="-5">
                <a:latin typeface="Times New Roman"/>
                <a:cs typeface="Times New Roman"/>
              </a:rPr>
              <a:t>of </a:t>
            </a:r>
            <a:r>
              <a:rPr dirty="0" sz="1450" spc="-10">
                <a:latin typeface="Times New Roman"/>
                <a:cs typeface="Times New Roman"/>
              </a:rPr>
              <a:t>that mingled </a:t>
            </a:r>
            <a:r>
              <a:rPr dirty="0" sz="1450" spc="-5">
                <a:latin typeface="Times New Roman"/>
                <a:cs typeface="Times New Roman"/>
              </a:rPr>
              <a:t>but </a:t>
            </a:r>
            <a:r>
              <a:rPr dirty="0" sz="1450" spc="-10">
                <a:latin typeface="Times New Roman"/>
                <a:cs typeface="Times New Roman"/>
              </a:rPr>
              <a:t>beloved  time were fading and fleeing behind </a:t>
            </a:r>
            <a:r>
              <a:rPr dirty="0" sz="1450" spc="-5">
                <a:latin typeface="Times New Roman"/>
                <a:cs typeface="Times New Roman"/>
              </a:rPr>
              <a:t>us </a:t>
            </a:r>
            <a:r>
              <a:rPr dirty="0" sz="1450" spc="-10">
                <a:latin typeface="Times New Roman"/>
                <a:cs typeface="Times New Roman"/>
              </a:rPr>
              <a:t>in the </a:t>
            </a:r>
            <a:r>
              <a:rPr dirty="0" sz="1450" spc="-20">
                <a:latin typeface="Times New Roman"/>
                <a:cs typeface="Times New Roman"/>
              </a:rPr>
              <a:t>vessel’s </a:t>
            </a:r>
            <a:r>
              <a:rPr dirty="0" sz="1450" spc="-10">
                <a:latin typeface="Times New Roman"/>
                <a:cs typeface="Times New Roman"/>
              </a:rPr>
              <a:t>wake? It pointed  forward to the </a:t>
            </a:r>
            <a:r>
              <a:rPr dirty="0" sz="1450" spc="-5">
                <a:latin typeface="Times New Roman"/>
                <a:cs typeface="Times New Roman"/>
              </a:rPr>
              <a:t>hour </a:t>
            </a:r>
            <a:r>
              <a:rPr dirty="0" sz="1450" spc="-10">
                <a:latin typeface="Times New Roman"/>
                <a:cs typeface="Times New Roman"/>
              </a:rPr>
              <a:t>when these labours should </a:t>
            </a:r>
            <a:r>
              <a:rPr dirty="0" sz="1450" spc="-5">
                <a:latin typeface="Times New Roman"/>
                <a:cs typeface="Times New Roman"/>
              </a:rPr>
              <a:t>be </a:t>
            </a:r>
            <a:r>
              <a:rPr dirty="0" sz="1450" spc="-10">
                <a:latin typeface="Times New Roman"/>
                <a:cs typeface="Times New Roman"/>
              </a:rPr>
              <a:t>overpast, to the return  voyage, and to many </a:t>
            </a:r>
            <a:r>
              <a:rPr dirty="0" sz="1450" spc="-5">
                <a:latin typeface="Times New Roman"/>
                <a:cs typeface="Times New Roman"/>
              </a:rPr>
              <a:t>a </a:t>
            </a:r>
            <a:r>
              <a:rPr dirty="0" sz="1450" spc="-10">
                <a:latin typeface="Times New Roman"/>
                <a:cs typeface="Times New Roman"/>
              </a:rPr>
              <a:t>meeting in the sanded </a:t>
            </a:r>
            <a:r>
              <a:rPr dirty="0" sz="1450" spc="-5">
                <a:latin typeface="Times New Roman"/>
                <a:cs typeface="Times New Roman"/>
              </a:rPr>
              <a:t>inn, </a:t>
            </a:r>
            <a:r>
              <a:rPr dirty="0" sz="1450" spc="-10">
                <a:latin typeface="Times New Roman"/>
                <a:cs typeface="Times New Roman"/>
              </a:rPr>
              <a:t>when those who had parted  in the spring </a:t>
            </a:r>
            <a:r>
              <a:rPr dirty="0" sz="1450" spc="-5">
                <a:latin typeface="Times New Roman"/>
                <a:cs typeface="Times New Roman"/>
              </a:rPr>
              <a:t>of </a:t>
            </a:r>
            <a:r>
              <a:rPr dirty="0" sz="1450" spc="-10">
                <a:latin typeface="Times New Roman"/>
                <a:cs typeface="Times New Roman"/>
              </a:rPr>
              <a:t>youth should again drink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kindness in their age. Had  </a:t>
            </a:r>
            <a:r>
              <a:rPr dirty="0" sz="1450" spc="-5">
                <a:latin typeface="Times New Roman"/>
                <a:cs typeface="Times New Roman"/>
              </a:rPr>
              <a:t>not </a:t>
            </a:r>
            <a:r>
              <a:rPr dirty="0" sz="1450" spc="-10">
                <a:latin typeface="Times New Roman"/>
                <a:cs typeface="Times New Roman"/>
              </a:rPr>
              <a:t>Burns contemplated emigration, </a:t>
            </a:r>
            <a:r>
              <a:rPr dirty="0" sz="1450" spc="-5">
                <a:latin typeface="Times New Roman"/>
                <a:cs typeface="Times New Roman"/>
              </a:rPr>
              <a:t>I </a:t>
            </a:r>
            <a:r>
              <a:rPr dirty="0" sz="1450" spc="-10">
                <a:latin typeface="Times New Roman"/>
                <a:cs typeface="Times New Roman"/>
              </a:rPr>
              <a:t>scarce believe </a:t>
            </a:r>
            <a:r>
              <a:rPr dirty="0" sz="1450" spc="-5">
                <a:latin typeface="Times New Roman"/>
                <a:cs typeface="Times New Roman"/>
              </a:rPr>
              <a:t>he </a:t>
            </a:r>
            <a:r>
              <a:rPr dirty="0" sz="1450" spc="-10">
                <a:latin typeface="Times New Roman"/>
                <a:cs typeface="Times New Roman"/>
              </a:rPr>
              <a:t>would have found that  note.</a:t>
            </a:r>
            <a:endParaRPr sz="1450">
              <a:latin typeface="Times New Roman"/>
              <a:cs typeface="Times New Roman"/>
            </a:endParaRPr>
          </a:p>
          <a:p>
            <a:pPr algn="just" marL="12700" marR="5715">
              <a:lnSpc>
                <a:spcPts val="1730"/>
              </a:lnSpc>
              <a:spcBef>
                <a:spcPts val="845"/>
              </a:spcBef>
            </a:pPr>
            <a:r>
              <a:rPr dirty="0" sz="1450" spc="-10">
                <a:latin typeface="Times New Roman"/>
                <a:cs typeface="Times New Roman"/>
              </a:rPr>
              <a:t>All Sunday the weather remained wild and cloudy; many were prostrated </a:t>
            </a:r>
            <a:r>
              <a:rPr dirty="0" sz="1450" spc="-5">
                <a:latin typeface="Times New Roman"/>
                <a:cs typeface="Times New Roman"/>
              </a:rPr>
              <a:t>by  </a:t>
            </a:r>
            <a:r>
              <a:rPr dirty="0" sz="1450" spc="-10">
                <a:latin typeface="Times New Roman"/>
                <a:cs typeface="Times New Roman"/>
              </a:rPr>
              <a:t>sickness; only five sat down to tea in the second cabin, and two </a:t>
            </a:r>
            <a:r>
              <a:rPr dirty="0" sz="1450" spc="-5">
                <a:latin typeface="Times New Roman"/>
                <a:cs typeface="Times New Roman"/>
              </a:rPr>
              <a:t>of </a:t>
            </a:r>
            <a:r>
              <a:rPr dirty="0" sz="1450" spc="-10">
                <a:latin typeface="Times New Roman"/>
                <a:cs typeface="Times New Roman"/>
              </a:rPr>
              <a:t>these  departed abruptly ere the meal was at an end. The Sabbath was observed  strictly </a:t>
            </a:r>
            <a:r>
              <a:rPr dirty="0" sz="1450" spc="-5">
                <a:latin typeface="Times New Roman"/>
                <a:cs typeface="Times New Roman"/>
              </a:rPr>
              <a:t>by </a:t>
            </a:r>
            <a:r>
              <a:rPr dirty="0" sz="1450" spc="-10">
                <a:latin typeface="Times New Roman"/>
                <a:cs typeface="Times New Roman"/>
              </a:rPr>
              <a:t>the majority </a:t>
            </a:r>
            <a:r>
              <a:rPr dirty="0" sz="1450" spc="-5">
                <a:latin typeface="Times New Roman"/>
                <a:cs typeface="Times New Roman"/>
              </a:rPr>
              <a:t>of </a:t>
            </a:r>
            <a:r>
              <a:rPr dirty="0" sz="1450" spc="-10">
                <a:latin typeface="Times New Roman"/>
                <a:cs typeface="Times New Roman"/>
              </a:rPr>
              <a:t>the emigrants. </a:t>
            </a:r>
            <a:r>
              <a:rPr dirty="0" sz="1450" spc="-5">
                <a:latin typeface="Times New Roman"/>
                <a:cs typeface="Times New Roman"/>
              </a:rPr>
              <a:t>I </a:t>
            </a:r>
            <a:r>
              <a:rPr dirty="0" sz="1450" spc="-10">
                <a:latin typeface="Times New Roman"/>
                <a:cs typeface="Times New Roman"/>
              </a:rPr>
              <a:t>heard an old woman express her  surprise that ‘the ship didna gae </a:t>
            </a:r>
            <a:r>
              <a:rPr dirty="0" sz="1450" spc="-5">
                <a:latin typeface="Times New Roman"/>
                <a:cs typeface="Times New Roman"/>
              </a:rPr>
              <a:t>doon,’ </a:t>
            </a:r>
            <a:r>
              <a:rPr dirty="0" sz="1450" spc="-10">
                <a:latin typeface="Times New Roman"/>
                <a:cs typeface="Times New Roman"/>
              </a:rPr>
              <a:t>as she saw some </a:t>
            </a:r>
            <a:r>
              <a:rPr dirty="0" sz="1450" spc="-5">
                <a:latin typeface="Times New Roman"/>
                <a:cs typeface="Times New Roman"/>
              </a:rPr>
              <a:t>one </a:t>
            </a:r>
            <a:r>
              <a:rPr dirty="0" sz="1450" spc="-10">
                <a:latin typeface="Times New Roman"/>
                <a:cs typeface="Times New Roman"/>
              </a:rPr>
              <a:t>pass her with </a:t>
            </a:r>
            <a:r>
              <a:rPr dirty="0" sz="1450" spc="-5">
                <a:latin typeface="Times New Roman"/>
                <a:cs typeface="Times New Roman"/>
              </a:rPr>
              <a:t>a  </a:t>
            </a:r>
            <a:r>
              <a:rPr dirty="0" sz="1450" spc="-10">
                <a:latin typeface="Times New Roman"/>
                <a:cs typeface="Times New Roman"/>
              </a:rPr>
              <a:t>chess-board </a:t>
            </a:r>
            <a:r>
              <a:rPr dirty="0" sz="1450" spc="-5">
                <a:latin typeface="Times New Roman"/>
                <a:cs typeface="Times New Roman"/>
              </a:rPr>
              <a:t>on </a:t>
            </a:r>
            <a:r>
              <a:rPr dirty="0" sz="1450" spc="-10">
                <a:latin typeface="Times New Roman"/>
                <a:cs typeface="Times New Roman"/>
              </a:rPr>
              <a:t>the holy </a:t>
            </a:r>
            <a:r>
              <a:rPr dirty="0" sz="1450" spc="-30">
                <a:latin typeface="Times New Roman"/>
                <a:cs typeface="Times New Roman"/>
              </a:rPr>
              <a:t>day. </a:t>
            </a:r>
            <a:r>
              <a:rPr dirty="0" sz="1450" spc="-10">
                <a:latin typeface="Times New Roman"/>
                <a:cs typeface="Times New Roman"/>
              </a:rPr>
              <a:t>Some sang Scottish psalms. Many went to  service, and in true Scottish fashion came back ill pleased with their divine. ‘I  didna think </a:t>
            </a:r>
            <a:r>
              <a:rPr dirty="0" sz="1450" spc="-5">
                <a:latin typeface="Times New Roman"/>
                <a:cs typeface="Times New Roman"/>
              </a:rPr>
              <a:t>he </a:t>
            </a:r>
            <a:r>
              <a:rPr dirty="0" sz="1450" spc="-10">
                <a:latin typeface="Times New Roman"/>
                <a:cs typeface="Times New Roman"/>
              </a:rPr>
              <a:t>was an experienced </a:t>
            </a:r>
            <a:r>
              <a:rPr dirty="0" sz="1450" spc="-15">
                <a:latin typeface="Times New Roman"/>
                <a:cs typeface="Times New Roman"/>
              </a:rPr>
              <a:t>preacher,’ </a:t>
            </a:r>
            <a:r>
              <a:rPr dirty="0" sz="1450" spc="-10">
                <a:latin typeface="Times New Roman"/>
                <a:cs typeface="Times New Roman"/>
              </a:rPr>
              <a:t>said </a:t>
            </a:r>
            <a:r>
              <a:rPr dirty="0" sz="1450" spc="-5">
                <a:latin typeface="Times New Roman"/>
                <a:cs typeface="Times New Roman"/>
              </a:rPr>
              <a:t>one </a:t>
            </a:r>
            <a:r>
              <a:rPr dirty="0" sz="1450" spc="-10">
                <a:latin typeface="Times New Roman"/>
                <a:cs typeface="Times New Roman"/>
              </a:rPr>
              <a:t>girl to</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Is was </a:t>
            </a:r>
            <a:r>
              <a:rPr dirty="0" sz="1450" spc="-5">
                <a:latin typeface="Times New Roman"/>
                <a:cs typeface="Times New Roman"/>
              </a:rPr>
              <a:t>a </a:t>
            </a:r>
            <a:r>
              <a:rPr dirty="0" sz="1450" spc="-10">
                <a:latin typeface="Times New Roman"/>
                <a:cs typeface="Times New Roman"/>
              </a:rPr>
              <a:t>bleak, uncomfortable day; </a:t>
            </a:r>
            <a:r>
              <a:rPr dirty="0" sz="1450" spc="-5">
                <a:latin typeface="Times New Roman"/>
                <a:cs typeface="Times New Roman"/>
              </a:rPr>
              <a:t>but </a:t>
            </a:r>
            <a:r>
              <a:rPr dirty="0" sz="1450" spc="-10">
                <a:latin typeface="Times New Roman"/>
                <a:cs typeface="Times New Roman"/>
              </a:rPr>
              <a:t>at night, </a:t>
            </a:r>
            <a:r>
              <a:rPr dirty="0" sz="1450" spc="-5">
                <a:latin typeface="Times New Roman"/>
                <a:cs typeface="Times New Roman"/>
              </a:rPr>
              <a:t>by </a:t>
            </a:r>
            <a:r>
              <a:rPr dirty="0" sz="1450" spc="-10">
                <a:latin typeface="Times New Roman"/>
                <a:cs typeface="Times New Roman"/>
              </a:rPr>
              <a:t>six bells, although the wind  had </a:t>
            </a:r>
            <a:r>
              <a:rPr dirty="0" sz="1450" spc="-5">
                <a:latin typeface="Times New Roman"/>
                <a:cs typeface="Times New Roman"/>
              </a:rPr>
              <a:t>not </a:t>
            </a:r>
            <a:r>
              <a:rPr dirty="0" sz="1450" spc="-10">
                <a:latin typeface="Times New Roman"/>
                <a:cs typeface="Times New Roman"/>
              </a:rPr>
              <a:t>yet moderated, the clouds were all wrecked and blown away behind  the rim </a:t>
            </a:r>
            <a:r>
              <a:rPr dirty="0" sz="1450" spc="-5">
                <a:latin typeface="Times New Roman"/>
                <a:cs typeface="Times New Roman"/>
              </a:rPr>
              <a:t>of </a:t>
            </a:r>
            <a:r>
              <a:rPr dirty="0" sz="1450" spc="-10">
                <a:latin typeface="Times New Roman"/>
                <a:cs typeface="Times New Roman"/>
              </a:rPr>
              <a:t>the horizon, and the stars came </a:t>
            </a:r>
            <a:r>
              <a:rPr dirty="0" sz="1450" spc="-5">
                <a:latin typeface="Times New Roman"/>
                <a:cs typeface="Times New Roman"/>
              </a:rPr>
              <a:t>out </a:t>
            </a:r>
            <a:r>
              <a:rPr dirty="0" sz="1450" spc="-10">
                <a:latin typeface="Times New Roman"/>
                <a:cs typeface="Times New Roman"/>
              </a:rPr>
              <a:t>thickly overhead. </a:t>
            </a:r>
            <a:r>
              <a:rPr dirty="0" sz="1450" spc="-5">
                <a:latin typeface="Times New Roman"/>
                <a:cs typeface="Times New Roman"/>
              </a:rPr>
              <a:t>I </a:t>
            </a:r>
            <a:r>
              <a:rPr dirty="0" sz="1450" spc="-10">
                <a:latin typeface="Times New Roman"/>
                <a:cs typeface="Times New Roman"/>
              </a:rPr>
              <a:t>saw </a:t>
            </a:r>
            <a:r>
              <a:rPr dirty="0" sz="1450" spc="-40">
                <a:latin typeface="Times New Roman"/>
                <a:cs typeface="Times New Roman"/>
              </a:rPr>
              <a:t>Venus  </a:t>
            </a:r>
            <a:r>
              <a:rPr dirty="0" sz="1450" spc="-10">
                <a:latin typeface="Times New Roman"/>
                <a:cs typeface="Times New Roman"/>
              </a:rPr>
              <a:t>burning as steadily and sweetly across this hurly-burly </a:t>
            </a:r>
            <a:r>
              <a:rPr dirty="0" sz="1450" spc="-5">
                <a:latin typeface="Times New Roman"/>
                <a:cs typeface="Times New Roman"/>
              </a:rPr>
              <a:t>of </a:t>
            </a:r>
            <a:r>
              <a:rPr dirty="0" sz="1450" spc="-10">
                <a:latin typeface="Times New Roman"/>
                <a:cs typeface="Times New Roman"/>
              </a:rPr>
              <a:t>the winds and</a:t>
            </a:r>
            <a:r>
              <a:rPr dirty="0" sz="1450" spc="215">
                <a:latin typeface="Times New Roman"/>
                <a:cs typeface="Times New Roman"/>
              </a:rPr>
              <a:t> </a:t>
            </a:r>
            <a:r>
              <a:rPr dirty="0" sz="1450" spc="-10">
                <a:latin typeface="Times New Roman"/>
                <a:cs typeface="Times New Roman"/>
              </a:rPr>
              <a:t>waters</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best entered through </a:t>
            </a:r>
            <a:r>
              <a:rPr dirty="0" sz="1450" spc="-5">
                <a:latin typeface="Times New Roman"/>
                <a:cs typeface="Times New Roman"/>
              </a:rPr>
              <a:t>a door </a:t>
            </a:r>
            <a:r>
              <a:rPr dirty="0" sz="1450" spc="-10">
                <a:latin typeface="Times New Roman"/>
                <a:cs typeface="Times New Roman"/>
              </a:rPr>
              <a:t>in the high fruit-wall; so that </a:t>
            </a:r>
            <a:r>
              <a:rPr dirty="0" sz="1450" spc="-5">
                <a:latin typeface="Times New Roman"/>
                <a:cs typeface="Times New Roman"/>
              </a:rPr>
              <a:t>you </a:t>
            </a:r>
            <a:r>
              <a:rPr dirty="0" sz="1450" spc="-10">
                <a:latin typeface="Times New Roman"/>
                <a:cs typeface="Times New Roman"/>
              </a:rPr>
              <a:t>close the </a:t>
            </a:r>
            <a:r>
              <a:rPr dirty="0" sz="1450" spc="-5">
                <a:latin typeface="Times New Roman"/>
                <a:cs typeface="Times New Roman"/>
              </a:rPr>
              <a:t>door  </a:t>
            </a:r>
            <a:r>
              <a:rPr dirty="0" sz="1450" spc="-10">
                <a:latin typeface="Times New Roman"/>
                <a:cs typeface="Times New Roman"/>
              </a:rPr>
              <a:t>behind </a:t>
            </a:r>
            <a:r>
              <a:rPr dirty="0" sz="1450" spc="-5">
                <a:latin typeface="Times New Roman"/>
                <a:cs typeface="Times New Roman"/>
              </a:rPr>
              <a:t>you on your </a:t>
            </a:r>
            <a:r>
              <a:rPr dirty="0" sz="1450" spc="-10">
                <a:latin typeface="Times New Roman"/>
                <a:cs typeface="Times New Roman"/>
              </a:rPr>
              <a:t>sunny plots, </a:t>
            </a:r>
            <a:r>
              <a:rPr dirty="0" sz="1450" spc="-5">
                <a:latin typeface="Times New Roman"/>
                <a:cs typeface="Times New Roman"/>
              </a:rPr>
              <a:t>your </a:t>
            </a:r>
            <a:r>
              <a:rPr dirty="0" sz="1450" spc="-10">
                <a:latin typeface="Times New Roman"/>
                <a:cs typeface="Times New Roman"/>
              </a:rPr>
              <a:t>hedges and </a:t>
            </a:r>
            <a:r>
              <a:rPr dirty="0" sz="1450" spc="-15">
                <a:latin typeface="Times New Roman"/>
                <a:cs typeface="Times New Roman"/>
              </a:rPr>
              <a:t>evergreen </a:t>
            </a:r>
            <a:r>
              <a:rPr dirty="0" sz="1450" spc="-10">
                <a:latin typeface="Times New Roman"/>
                <a:cs typeface="Times New Roman"/>
              </a:rPr>
              <a:t>jungle, when </a:t>
            </a:r>
            <a:r>
              <a:rPr dirty="0" sz="1450" spc="-5">
                <a:latin typeface="Times New Roman"/>
                <a:cs typeface="Times New Roman"/>
              </a:rPr>
              <a:t>you  go </a:t>
            </a:r>
            <a:r>
              <a:rPr dirty="0" sz="1450" spc="-10">
                <a:latin typeface="Times New Roman"/>
                <a:cs typeface="Times New Roman"/>
              </a:rPr>
              <a:t>down to watch the apples falling in the </a:t>
            </a:r>
            <a:r>
              <a:rPr dirty="0" sz="1450" spc="-5">
                <a:latin typeface="Times New Roman"/>
                <a:cs typeface="Times New Roman"/>
              </a:rPr>
              <a:t>pool.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golden maxim to  cultivate the garden for the nose, and the eyes will take care </a:t>
            </a:r>
            <a:r>
              <a:rPr dirty="0" sz="1450" spc="-5">
                <a:latin typeface="Times New Roman"/>
                <a:cs typeface="Times New Roman"/>
              </a:rPr>
              <a:t>of </a:t>
            </a:r>
            <a:r>
              <a:rPr dirty="0" sz="1450" spc="-10">
                <a:latin typeface="Times New Roman"/>
                <a:cs typeface="Times New Roman"/>
              </a:rPr>
              <a:t>themselves.  Nor must the ear </a:t>
            </a:r>
            <a:r>
              <a:rPr dirty="0" sz="1450" spc="-5">
                <a:latin typeface="Times New Roman"/>
                <a:cs typeface="Times New Roman"/>
              </a:rPr>
              <a:t>be </a:t>
            </a:r>
            <a:r>
              <a:rPr dirty="0" sz="1450" spc="-10">
                <a:latin typeface="Times New Roman"/>
                <a:cs typeface="Times New Roman"/>
              </a:rPr>
              <a:t>forgotten: without birds </a:t>
            </a:r>
            <a:r>
              <a:rPr dirty="0" sz="1450" spc="-5">
                <a:latin typeface="Times New Roman"/>
                <a:cs typeface="Times New Roman"/>
              </a:rPr>
              <a:t>a </a:t>
            </a:r>
            <a:r>
              <a:rPr dirty="0" sz="1450" spc="-10">
                <a:latin typeface="Times New Roman"/>
                <a:cs typeface="Times New Roman"/>
              </a:rPr>
              <a:t>garden is </a:t>
            </a:r>
            <a:r>
              <a:rPr dirty="0" sz="1450" spc="-5">
                <a:latin typeface="Times New Roman"/>
                <a:cs typeface="Times New Roman"/>
              </a:rPr>
              <a:t>a </a:t>
            </a:r>
            <a:r>
              <a:rPr dirty="0" sz="1450" spc="-10">
                <a:latin typeface="Times New Roman"/>
                <a:cs typeface="Times New Roman"/>
              </a:rPr>
              <a:t>prison-yard. There  is </a:t>
            </a:r>
            <a:r>
              <a:rPr dirty="0" sz="1450" spc="-5">
                <a:latin typeface="Times New Roman"/>
                <a:cs typeface="Times New Roman"/>
              </a:rPr>
              <a:t>a </a:t>
            </a:r>
            <a:r>
              <a:rPr dirty="0" sz="1450" spc="-10">
                <a:latin typeface="Times New Roman"/>
                <a:cs typeface="Times New Roman"/>
              </a:rPr>
              <a:t>garden near Marseilles </a:t>
            </a:r>
            <a:r>
              <a:rPr dirty="0" sz="1450" spc="-5">
                <a:latin typeface="Times New Roman"/>
                <a:cs typeface="Times New Roman"/>
              </a:rPr>
              <a:t>on a </a:t>
            </a:r>
            <a:r>
              <a:rPr dirty="0" sz="1450" spc="-10">
                <a:latin typeface="Times New Roman"/>
                <a:cs typeface="Times New Roman"/>
              </a:rPr>
              <a:t>steep hill-side, walking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upon a  </a:t>
            </a:r>
            <a:r>
              <a:rPr dirty="0" sz="1450" spc="-10">
                <a:latin typeface="Times New Roman"/>
                <a:cs typeface="Times New Roman"/>
              </a:rPr>
              <a:t>sunny morning, </a:t>
            </a:r>
            <a:r>
              <a:rPr dirty="0" sz="1450" spc="-5">
                <a:latin typeface="Times New Roman"/>
                <a:cs typeface="Times New Roman"/>
              </a:rPr>
              <a:t>your </a:t>
            </a:r>
            <a:r>
              <a:rPr dirty="0" sz="1450" spc="-10">
                <a:latin typeface="Times New Roman"/>
                <a:cs typeface="Times New Roman"/>
              </a:rPr>
              <a:t>ear will suddenly </a:t>
            </a:r>
            <a:r>
              <a:rPr dirty="0" sz="1450" spc="-5">
                <a:latin typeface="Times New Roman"/>
                <a:cs typeface="Times New Roman"/>
              </a:rPr>
              <a:t>be </a:t>
            </a:r>
            <a:r>
              <a:rPr dirty="0" sz="1450" spc="-10">
                <a:latin typeface="Times New Roman"/>
                <a:cs typeface="Times New Roman"/>
              </a:rPr>
              <a:t>ravished with </a:t>
            </a:r>
            <a:r>
              <a:rPr dirty="0" sz="1450" spc="-5">
                <a:latin typeface="Times New Roman"/>
                <a:cs typeface="Times New Roman"/>
              </a:rPr>
              <a:t>a </a:t>
            </a:r>
            <a:r>
              <a:rPr dirty="0" sz="1450" spc="-10">
                <a:latin typeface="Times New Roman"/>
                <a:cs typeface="Times New Roman"/>
              </a:rPr>
              <a:t>burst </a:t>
            </a:r>
            <a:r>
              <a:rPr dirty="0" sz="1450" spc="-5">
                <a:latin typeface="Times New Roman"/>
                <a:cs typeface="Times New Roman"/>
              </a:rPr>
              <a:t>of </a:t>
            </a:r>
            <a:r>
              <a:rPr dirty="0" sz="1450" spc="-10">
                <a:latin typeface="Times New Roman"/>
                <a:cs typeface="Times New Roman"/>
              </a:rPr>
              <a:t>small and  very cheerful singing: some score </a:t>
            </a:r>
            <a:r>
              <a:rPr dirty="0" sz="1450" spc="-5">
                <a:latin typeface="Times New Roman"/>
                <a:cs typeface="Times New Roman"/>
              </a:rPr>
              <a:t>of </a:t>
            </a:r>
            <a:r>
              <a:rPr dirty="0" sz="1450" spc="-10">
                <a:latin typeface="Times New Roman"/>
                <a:cs typeface="Times New Roman"/>
              </a:rPr>
              <a:t>cages being set </a:t>
            </a:r>
            <a:r>
              <a:rPr dirty="0" sz="1450" spc="-5">
                <a:latin typeface="Times New Roman"/>
                <a:cs typeface="Times New Roman"/>
              </a:rPr>
              <a:t>out </a:t>
            </a:r>
            <a:r>
              <a:rPr dirty="0" sz="1450" spc="-10">
                <a:latin typeface="Times New Roman"/>
                <a:cs typeface="Times New Roman"/>
              </a:rPr>
              <a:t>there to sun their  occupants. This is </a:t>
            </a:r>
            <a:r>
              <a:rPr dirty="0" sz="1450" spc="-5">
                <a:latin typeface="Times New Roman"/>
                <a:cs typeface="Times New Roman"/>
              </a:rPr>
              <a:t>a </a:t>
            </a:r>
            <a:r>
              <a:rPr dirty="0" sz="1450" spc="-10">
                <a:latin typeface="Times New Roman"/>
                <a:cs typeface="Times New Roman"/>
              </a:rPr>
              <a:t>heavenly surprise to any passer-by; </a:t>
            </a:r>
            <a:r>
              <a:rPr dirty="0" sz="1450" spc="-5">
                <a:latin typeface="Times New Roman"/>
                <a:cs typeface="Times New Roman"/>
              </a:rPr>
              <a:t>but </a:t>
            </a:r>
            <a:r>
              <a:rPr dirty="0" sz="1450" spc="-10">
                <a:latin typeface="Times New Roman"/>
                <a:cs typeface="Times New Roman"/>
              </a:rPr>
              <a:t>the price paid, to  keep so many ardent and winged creatures from their </a:t>
            </a:r>
            <a:r>
              <a:rPr dirty="0" sz="1450" spc="-20">
                <a:latin typeface="Times New Roman"/>
                <a:cs typeface="Times New Roman"/>
              </a:rPr>
              <a:t>liberty, </a:t>
            </a:r>
            <a:r>
              <a:rPr dirty="0" sz="1450" spc="-10">
                <a:latin typeface="Times New Roman"/>
                <a:cs typeface="Times New Roman"/>
              </a:rPr>
              <a:t>will make the  luxury too dear for any thoughtful </a:t>
            </a:r>
            <a:r>
              <a:rPr dirty="0" sz="1450" spc="-15">
                <a:latin typeface="Times New Roman"/>
                <a:cs typeface="Times New Roman"/>
              </a:rPr>
              <a:t>pleasure-lover. </a:t>
            </a:r>
            <a:r>
              <a:rPr dirty="0" sz="1450" spc="-10">
                <a:latin typeface="Times New Roman"/>
                <a:cs typeface="Times New Roman"/>
              </a:rPr>
              <a:t>There is only </a:t>
            </a:r>
            <a:r>
              <a:rPr dirty="0" sz="1450" spc="-5">
                <a:latin typeface="Times New Roman"/>
                <a:cs typeface="Times New Roman"/>
              </a:rPr>
              <a:t>one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bird that </a:t>
            </a:r>
            <a:r>
              <a:rPr dirty="0" sz="1450" spc="-5">
                <a:latin typeface="Times New Roman"/>
                <a:cs typeface="Times New Roman"/>
              </a:rPr>
              <a:t>I </a:t>
            </a:r>
            <a:r>
              <a:rPr dirty="0" sz="1450" spc="-10">
                <a:latin typeface="Times New Roman"/>
                <a:cs typeface="Times New Roman"/>
              </a:rPr>
              <a:t>can tolerate caged, though even then </a:t>
            </a:r>
            <a:r>
              <a:rPr dirty="0" sz="1450" spc="-5">
                <a:latin typeface="Times New Roman"/>
                <a:cs typeface="Times New Roman"/>
              </a:rPr>
              <a:t>I </a:t>
            </a:r>
            <a:r>
              <a:rPr dirty="0" sz="1450" spc="-10">
                <a:latin typeface="Times New Roman"/>
                <a:cs typeface="Times New Roman"/>
              </a:rPr>
              <a:t>think it hard, and that is what  is called in France the Bec-d’Argent. </a:t>
            </a:r>
            <a:r>
              <a:rPr dirty="0" sz="1450" spc="-5">
                <a:latin typeface="Times New Roman"/>
                <a:cs typeface="Times New Roman"/>
              </a:rPr>
              <a:t>I </a:t>
            </a:r>
            <a:r>
              <a:rPr dirty="0" sz="1450" spc="-10">
                <a:latin typeface="Times New Roman"/>
                <a:cs typeface="Times New Roman"/>
              </a:rPr>
              <a:t>once had two </a:t>
            </a:r>
            <a:r>
              <a:rPr dirty="0" sz="1450" spc="-5">
                <a:latin typeface="Times New Roman"/>
                <a:cs typeface="Times New Roman"/>
              </a:rPr>
              <a:t>of </a:t>
            </a:r>
            <a:r>
              <a:rPr dirty="0" sz="1450" spc="-10">
                <a:latin typeface="Times New Roman"/>
                <a:cs typeface="Times New Roman"/>
              </a:rPr>
              <a:t>these pigmies in  captivity; and in the quiet, hire house </a:t>
            </a:r>
            <a:r>
              <a:rPr dirty="0" sz="1450" spc="-5">
                <a:latin typeface="Times New Roman"/>
                <a:cs typeface="Times New Roman"/>
              </a:rPr>
              <a:t>upon a </a:t>
            </a:r>
            <a:r>
              <a:rPr dirty="0" sz="1450" spc="-10">
                <a:latin typeface="Times New Roman"/>
                <a:cs typeface="Times New Roman"/>
              </a:rPr>
              <a:t>silent street where </a:t>
            </a:r>
            <a:r>
              <a:rPr dirty="0" sz="1450" spc="-5">
                <a:latin typeface="Times New Roman"/>
                <a:cs typeface="Times New Roman"/>
              </a:rPr>
              <a:t>I </a:t>
            </a:r>
            <a:r>
              <a:rPr dirty="0" sz="1450" spc="-10">
                <a:latin typeface="Times New Roman"/>
                <a:cs typeface="Times New Roman"/>
              </a:rPr>
              <a:t>was then  living, their </a:t>
            </a:r>
            <a:r>
              <a:rPr dirty="0" sz="1450" spc="-5">
                <a:latin typeface="Times New Roman"/>
                <a:cs typeface="Times New Roman"/>
              </a:rPr>
              <a:t>song, </a:t>
            </a:r>
            <a:r>
              <a:rPr dirty="0" sz="1450" spc="-10">
                <a:latin typeface="Times New Roman"/>
                <a:cs typeface="Times New Roman"/>
              </a:rPr>
              <a:t>which was </a:t>
            </a:r>
            <a:r>
              <a:rPr dirty="0" sz="1450" spc="-5">
                <a:latin typeface="Times New Roman"/>
                <a:cs typeface="Times New Roman"/>
              </a:rPr>
              <a:t>not </a:t>
            </a:r>
            <a:r>
              <a:rPr dirty="0" sz="1450" spc="-10">
                <a:latin typeface="Times New Roman"/>
                <a:cs typeface="Times New Roman"/>
              </a:rPr>
              <a:t>much louder than </a:t>
            </a:r>
            <a:r>
              <a:rPr dirty="0" sz="1450" spc="-5">
                <a:latin typeface="Times New Roman"/>
                <a:cs typeface="Times New Roman"/>
              </a:rPr>
              <a:t>a </a:t>
            </a:r>
            <a:r>
              <a:rPr dirty="0" sz="1450" spc="-25">
                <a:latin typeface="Times New Roman"/>
                <a:cs typeface="Times New Roman"/>
              </a:rPr>
              <a:t>bee’s, </a:t>
            </a:r>
            <a:r>
              <a:rPr dirty="0" sz="1450" spc="-5">
                <a:latin typeface="Times New Roman"/>
                <a:cs typeface="Times New Roman"/>
              </a:rPr>
              <a:t>but </a:t>
            </a:r>
            <a:r>
              <a:rPr dirty="0" sz="1450" spc="-10">
                <a:latin typeface="Times New Roman"/>
                <a:cs typeface="Times New Roman"/>
              </a:rPr>
              <a:t>airily musical,  kept me in </a:t>
            </a:r>
            <a:r>
              <a:rPr dirty="0" sz="1450" spc="-5">
                <a:latin typeface="Times New Roman"/>
                <a:cs typeface="Times New Roman"/>
              </a:rPr>
              <a:t>a </a:t>
            </a:r>
            <a:r>
              <a:rPr dirty="0" sz="1450" spc="-10">
                <a:latin typeface="Times New Roman"/>
                <a:cs typeface="Times New Roman"/>
              </a:rPr>
              <a:t>perpetual </a:t>
            </a:r>
            <a:r>
              <a:rPr dirty="0" sz="1450" spc="-5">
                <a:latin typeface="Times New Roman"/>
                <a:cs typeface="Times New Roman"/>
              </a:rPr>
              <a:t>good </a:t>
            </a:r>
            <a:r>
              <a:rPr dirty="0" sz="1450" spc="-20">
                <a:latin typeface="Times New Roman"/>
                <a:cs typeface="Times New Roman"/>
              </a:rPr>
              <a:t>humour.</a:t>
            </a:r>
            <a:r>
              <a:rPr dirty="0" sz="1450" spc="320">
                <a:latin typeface="Times New Roman"/>
                <a:cs typeface="Times New Roman"/>
              </a:rPr>
              <a:t> </a:t>
            </a:r>
            <a:r>
              <a:rPr dirty="0" sz="1450" spc="-5">
                <a:latin typeface="Times New Roman"/>
                <a:cs typeface="Times New Roman"/>
              </a:rPr>
              <a:t>I put </a:t>
            </a:r>
            <a:r>
              <a:rPr dirty="0" sz="1450" spc="-10">
                <a:latin typeface="Times New Roman"/>
                <a:cs typeface="Times New Roman"/>
              </a:rPr>
              <a:t>the cage </a:t>
            </a:r>
            <a:r>
              <a:rPr dirty="0" sz="1450" spc="-5">
                <a:latin typeface="Times New Roman"/>
                <a:cs typeface="Times New Roman"/>
              </a:rPr>
              <a:t>upon </a:t>
            </a:r>
            <a:r>
              <a:rPr dirty="0" sz="1450" spc="-10">
                <a:latin typeface="Times New Roman"/>
                <a:cs typeface="Times New Roman"/>
              </a:rPr>
              <a:t>my table when </a:t>
            </a:r>
            <a:r>
              <a:rPr dirty="0" sz="1450" spc="-5">
                <a:latin typeface="Times New Roman"/>
                <a:cs typeface="Times New Roman"/>
              </a:rPr>
              <a:t>I  </a:t>
            </a:r>
            <a:r>
              <a:rPr dirty="0" sz="1450" spc="-10">
                <a:latin typeface="Times New Roman"/>
                <a:cs typeface="Times New Roman"/>
              </a:rPr>
              <a:t>worked, carried it with me when </a:t>
            </a:r>
            <a:r>
              <a:rPr dirty="0" sz="1450" spc="-5">
                <a:latin typeface="Times New Roman"/>
                <a:cs typeface="Times New Roman"/>
              </a:rPr>
              <a:t>I </a:t>
            </a:r>
            <a:r>
              <a:rPr dirty="0" sz="1450" spc="-10">
                <a:latin typeface="Times New Roman"/>
                <a:cs typeface="Times New Roman"/>
              </a:rPr>
              <a:t>went for meals, and kept it </a:t>
            </a:r>
            <a:r>
              <a:rPr dirty="0" sz="1450" spc="-5">
                <a:latin typeface="Times New Roman"/>
                <a:cs typeface="Times New Roman"/>
              </a:rPr>
              <a:t>by </a:t>
            </a:r>
            <a:r>
              <a:rPr dirty="0" sz="1450" spc="-10">
                <a:latin typeface="Times New Roman"/>
                <a:cs typeface="Times New Roman"/>
              </a:rPr>
              <a:t>my head at  night: the first thing in the morning, these </a:t>
            </a:r>
            <a:r>
              <a:rPr dirty="0" sz="1450" spc="-10" i="1">
                <a:latin typeface="Times New Roman"/>
                <a:cs typeface="Times New Roman"/>
              </a:rPr>
              <a:t>maestrini </a:t>
            </a:r>
            <a:r>
              <a:rPr dirty="0" sz="1450" spc="-10">
                <a:latin typeface="Times New Roman"/>
                <a:cs typeface="Times New Roman"/>
              </a:rPr>
              <a:t>would pipe </a:t>
            </a:r>
            <a:r>
              <a:rPr dirty="0" sz="1450" spc="-5">
                <a:latin typeface="Times New Roman"/>
                <a:cs typeface="Times New Roman"/>
              </a:rPr>
              <a:t>up. </a:t>
            </a:r>
            <a:r>
              <a:rPr dirty="0" sz="1450" spc="-10">
                <a:latin typeface="Times New Roman"/>
                <a:cs typeface="Times New Roman"/>
              </a:rPr>
              <a:t>But these,  even if </a:t>
            </a:r>
            <a:r>
              <a:rPr dirty="0" sz="1450" spc="-5">
                <a:latin typeface="Times New Roman"/>
                <a:cs typeface="Times New Roman"/>
              </a:rPr>
              <a:t>you </a:t>
            </a:r>
            <a:r>
              <a:rPr dirty="0" sz="1450" spc="-10">
                <a:latin typeface="Times New Roman"/>
                <a:cs typeface="Times New Roman"/>
              </a:rPr>
              <a:t>can pardon their imprisonment, are for the house. In the garden  the wild birds must plant </a:t>
            </a:r>
            <a:r>
              <a:rPr dirty="0" sz="1450" spc="-5">
                <a:latin typeface="Times New Roman"/>
                <a:cs typeface="Times New Roman"/>
              </a:rPr>
              <a:t>a </a:t>
            </a:r>
            <a:r>
              <a:rPr dirty="0" sz="1450" spc="-20">
                <a:latin typeface="Times New Roman"/>
                <a:cs typeface="Times New Roman"/>
              </a:rPr>
              <a:t>colony, </a:t>
            </a:r>
            <a:r>
              <a:rPr dirty="0" sz="1450" spc="-5">
                <a:latin typeface="Times New Roman"/>
                <a:cs typeface="Times New Roman"/>
              </a:rPr>
              <a:t>a </a:t>
            </a:r>
            <a:r>
              <a:rPr dirty="0" sz="1450" spc="-10">
                <a:latin typeface="Times New Roman"/>
                <a:cs typeface="Times New Roman"/>
              </a:rPr>
              <a:t>chorus </a:t>
            </a:r>
            <a:r>
              <a:rPr dirty="0" sz="1450" spc="-5">
                <a:latin typeface="Times New Roman"/>
                <a:cs typeface="Times New Roman"/>
              </a:rPr>
              <a:t>of </a:t>
            </a:r>
            <a:r>
              <a:rPr dirty="0" sz="1450" spc="-10">
                <a:latin typeface="Times New Roman"/>
                <a:cs typeface="Times New Roman"/>
              </a:rPr>
              <a:t>the lesser warblers that should  </a:t>
            </a:r>
            <a:r>
              <a:rPr dirty="0" sz="1450" spc="-5">
                <a:latin typeface="Times New Roman"/>
                <a:cs typeface="Times New Roman"/>
              </a:rPr>
              <a:t>be </a:t>
            </a:r>
            <a:r>
              <a:rPr dirty="0" sz="1450" spc="-10">
                <a:latin typeface="Times New Roman"/>
                <a:cs typeface="Times New Roman"/>
              </a:rPr>
              <a:t>almost deafening, </a:t>
            </a:r>
            <a:r>
              <a:rPr dirty="0" sz="1450" spc="-5">
                <a:latin typeface="Times New Roman"/>
                <a:cs typeface="Times New Roman"/>
              </a:rPr>
              <a:t>a </a:t>
            </a:r>
            <a:r>
              <a:rPr dirty="0" sz="1450" spc="-10">
                <a:latin typeface="Times New Roman"/>
                <a:cs typeface="Times New Roman"/>
              </a:rPr>
              <a:t>blackbird in the lilacs, </a:t>
            </a:r>
            <a:r>
              <a:rPr dirty="0" sz="1450" spc="-5">
                <a:latin typeface="Times New Roman"/>
                <a:cs typeface="Times New Roman"/>
              </a:rPr>
              <a:t>a </a:t>
            </a:r>
            <a:r>
              <a:rPr dirty="0" sz="1450" spc="-10">
                <a:latin typeface="Times New Roman"/>
                <a:cs typeface="Times New Roman"/>
              </a:rPr>
              <a:t>nightingale down the lane, so  that </a:t>
            </a:r>
            <a:r>
              <a:rPr dirty="0" sz="1450" spc="-5">
                <a:latin typeface="Times New Roman"/>
                <a:cs typeface="Times New Roman"/>
              </a:rPr>
              <a:t>you </a:t>
            </a:r>
            <a:r>
              <a:rPr dirty="0" sz="1450" spc="-10">
                <a:latin typeface="Times New Roman"/>
                <a:cs typeface="Times New Roman"/>
              </a:rPr>
              <a:t>must stroll to hear it, and yet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farther, </a:t>
            </a:r>
            <a:r>
              <a:rPr dirty="0" sz="1450" spc="-10">
                <a:latin typeface="Times New Roman"/>
                <a:cs typeface="Times New Roman"/>
              </a:rPr>
              <a:t>tree-tops </a:t>
            </a:r>
            <a:r>
              <a:rPr dirty="0" sz="1450" spc="-5">
                <a:latin typeface="Times New Roman"/>
                <a:cs typeface="Times New Roman"/>
              </a:rPr>
              <a:t>populous </a:t>
            </a:r>
            <a:r>
              <a:rPr dirty="0" sz="1450" spc="-10">
                <a:latin typeface="Times New Roman"/>
                <a:cs typeface="Times New Roman"/>
              </a:rPr>
              <a:t>with  rooks.</a:t>
            </a:r>
            <a:endParaRPr sz="1450">
              <a:latin typeface="Times New Roman"/>
              <a:cs typeface="Times New Roman"/>
            </a:endParaRPr>
          </a:p>
          <a:p>
            <a:pPr algn="just" marL="12700" marR="5080">
              <a:lnSpc>
                <a:spcPts val="1730"/>
              </a:lnSpc>
              <a:spcBef>
                <a:spcPts val="830"/>
              </a:spcBef>
            </a:pPr>
            <a:r>
              <a:rPr dirty="0" sz="1450" spc="-45">
                <a:latin typeface="Times New Roman"/>
                <a:cs typeface="Times New Roman"/>
              </a:rPr>
              <a:t>Your </a:t>
            </a:r>
            <a:r>
              <a:rPr dirty="0" sz="1450" spc="-10">
                <a:latin typeface="Times New Roman"/>
                <a:cs typeface="Times New Roman"/>
              </a:rPr>
              <a:t>house should </a:t>
            </a:r>
            <a:r>
              <a:rPr dirty="0" sz="1450" spc="-5">
                <a:latin typeface="Times New Roman"/>
                <a:cs typeface="Times New Roman"/>
              </a:rPr>
              <a:t>not </a:t>
            </a:r>
            <a:r>
              <a:rPr dirty="0" sz="1450" spc="-10">
                <a:latin typeface="Times New Roman"/>
                <a:cs typeface="Times New Roman"/>
              </a:rPr>
              <a:t>command much outlook; it should </a:t>
            </a:r>
            <a:r>
              <a:rPr dirty="0" sz="1450" spc="-5">
                <a:latin typeface="Times New Roman"/>
                <a:cs typeface="Times New Roman"/>
              </a:rPr>
              <a:t>be </a:t>
            </a:r>
            <a:r>
              <a:rPr dirty="0" sz="1450" spc="-10">
                <a:latin typeface="Times New Roman"/>
                <a:cs typeface="Times New Roman"/>
              </a:rPr>
              <a:t>set deep and  green, though </a:t>
            </a:r>
            <a:r>
              <a:rPr dirty="0" sz="1450" spc="-5">
                <a:latin typeface="Times New Roman"/>
                <a:cs typeface="Times New Roman"/>
              </a:rPr>
              <a:t>upon </a:t>
            </a:r>
            <a:r>
              <a:rPr dirty="0" sz="1450" spc="-10">
                <a:latin typeface="Times New Roman"/>
                <a:cs typeface="Times New Roman"/>
              </a:rPr>
              <a:t>rising </a:t>
            </a:r>
            <a:r>
              <a:rPr dirty="0" sz="1450" spc="-5">
                <a:latin typeface="Times New Roman"/>
                <a:cs typeface="Times New Roman"/>
              </a:rPr>
              <a:t>ground, </a:t>
            </a:r>
            <a:r>
              <a:rPr dirty="0" sz="1450" spc="-25">
                <a:latin typeface="Times New Roman"/>
                <a:cs typeface="Times New Roman"/>
              </a:rPr>
              <a:t>or, </a:t>
            </a:r>
            <a:r>
              <a:rPr dirty="0" sz="1450" spc="-10">
                <a:latin typeface="Times New Roman"/>
                <a:cs typeface="Times New Roman"/>
              </a:rPr>
              <a:t>if possible, crowning </a:t>
            </a:r>
            <a:r>
              <a:rPr dirty="0" sz="1450" spc="-5">
                <a:latin typeface="Times New Roman"/>
                <a:cs typeface="Times New Roman"/>
              </a:rPr>
              <a:t>a </a:t>
            </a:r>
            <a:r>
              <a:rPr dirty="0" sz="1450" spc="-10">
                <a:latin typeface="Times New Roman"/>
                <a:cs typeface="Times New Roman"/>
              </a:rPr>
              <a:t>knoll, for the  sake </a:t>
            </a:r>
            <a:r>
              <a:rPr dirty="0" sz="1450" spc="-5">
                <a:latin typeface="Times New Roman"/>
                <a:cs typeface="Times New Roman"/>
              </a:rPr>
              <a:t>of </a:t>
            </a:r>
            <a:r>
              <a:rPr dirty="0" sz="1450" spc="-10">
                <a:latin typeface="Times New Roman"/>
                <a:cs typeface="Times New Roman"/>
              </a:rPr>
              <a:t>drainage. </a:t>
            </a:r>
            <a:r>
              <a:rPr dirty="0" sz="1450" spc="-60">
                <a:latin typeface="Times New Roman"/>
                <a:cs typeface="Times New Roman"/>
              </a:rPr>
              <a:t>Yet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open to the east, </a:t>
            </a:r>
            <a:r>
              <a:rPr dirty="0" sz="1450" spc="-5">
                <a:latin typeface="Times New Roman"/>
                <a:cs typeface="Times New Roman"/>
              </a:rPr>
              <a:t>or you </a:t>
            </a:r>
            <a:r>
              <a:rPr dirty="0" sz="1450" spc="-10">
                <a:latin typeface="Times New Roman"/>
                <a:cs typeface="Times New Roman"/>
              </a:rPr>
              <a:t>will miss the sunrise;  sunset occurring so much </a:t>
            </a:r>
            <a:r>
              <a:rPr dirty="0" sz="1450" spc="-20">
                <a:latin typeface="Times New Roman"/>
                <a:cs typeface="Times New Roman"/>
              </a:rPr>
              <a:t>later,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go up a </a:t>
            </a:r>
            <a:r>
              <a:rPr dirty="0" sz="1450" spc="-10">
                <a:latin typeface="Times New Roman"/>
                <a:cs typeface="Times New Roman"/>
              </a:rPr>
              <a:t>few steps and look the other  </a:t>
            </a:r>
            <a:r>
              <a:rPr dirty="0" sz="1450" spc="-35">
                <a:latin typeface="Times New Roman"/>
                <a:cs typeface="Times New Roman"/>
              </a:rPr>
              <a:t>way. </a:t>
            </a:r>
            <a:r>
              <a:rPr dirty="0" sz="1450" spc="-10">
                <a:latin typeface="Times New Roman"/>
                <a:cs typeface="Times New Roman"/>
              </a:rPr>
              <a:t>A house </a:t>
            </a:r>
            <a:r>
              <a:rPr dirty="0" sz="1450" spc="-5">
                <a:latin typeface="Times New Roman"/>
                <a:cs typeface="Times New Roman"/>
              </a:rPr>
              <a:t>of </a:t>
            </a:r>
            <a:r>
              <a:rPr dirty="0" sz="1450" spc="-10">
                <a:latin typeface="Times New Roman"/>
                <a:cs typeface="Times New Roman"/>
              </a:rPr>
              <a:t>more than two stories is </a:t>
            </a:r>
            <a:r>
              <a:rPr dirty="0" sz="1450" spc="-5">
                <a:latin typeface="Times New Roman"/>
                <a:cs typeface="Times New Roman"/>
              </a:rPr>
              <a:t>a </a:t>
            </a:r>
            <a:r>
              <a:rPr dirty="0" sz="1450" spc="-10">
                <a:latin typeface="Times New Roman"/>
                <a:cs typeface="Times New Roman"/>
              </a:rPr>
              <a:t>mere barrack; indeed the ideal is </a:t>
            </a:r>
            <a:r>
              <a:rPr dirty="0" sz="1450" spc="-5">
                <a:latin typeface="Times New Roman"/>
                <a:cs typeface="Times New Roman"/>
              </a:rPr>
              <a:t>of  one </a:t>
            </a:r>
            <a:r>
              <a:rPr dirty="0" sz="1450" spc="-25">
                <a:latin typeface="Times New Roman"/>
                <a:cs typeface="Times New Roman"/>
              </a:rPr>
              <a:t>story, </a:t>
            </a:r>
            <a:r>
              <a:rPr dirty="0" sz="1450" spc="-10">
                <a:latin typeface="Times New Roman"/>
                <a:cs typeface="Times New Roman"/>
              </a:rPr>
              <a:t>raised </a:t>
            </a:r>
            <a:r>
              <a:rPr dirty="0" sz="1450" spc="-5">
                <a:latin typeface="Times New Roman"/>
                <a:cs typeface="Times New Roman"/>
              </a:rPr>
              <a:t>upon </a:t>
            </a:r>
            <a:r>
              <a:rPr dirty="0" sz="1450" spc="-10">
                <a:latin typeface="Times New Roman"/>
                <a:cs typeface="Times New Roman"/>
              </a:rPr>
              <a:t>cellars. If the rooms are </a:t>
            </a:r>
            <a:r>
              <a:rPr dirty="0" sz="1450" spc="-15">
                <a:latin typeface="Times New Roman"/>
                <a:cs typeface="Times New Roman"/>
              </a:rPr>
              <a:t>large, </a:t>
            </a:r>
            <a:r>
              <a:rPr dirty="0" sz="1450" spc="-10">
                <a:latin typeface="Times New Roman"/>
                <a:cs typeface="Times New Roman"/>
              </a:rPr>
              <a:t>the house may </a:t>
            </a:r>
            <a:r>
              <a:rPr dirty="0" sz="1450" spc="-5">
                <a:latin typeface="Times New Roman"/>
                <a:cs typeface="Times New Roman"/>
              </a:rPr>
              <a:t>be </a:t>
            </a:r>
            <a:r>
              <a:rPr dirty="0" sz="1450" spc="-10">
                <a:latin typeface="Times New Roman"/>
                <a:cs typeface="Times New Roman"/>
              </a:rPr>
              <a:t>small:  </a:t>
            </a:r>
            <a:r>
              <a:rPr dirty="0" sz="1450" spc="-5">
                <a:latin typeface="Times New Roman"/>
                <a:cs typeface="Times New Roman"/>
              </a:rPr>
              <a:t>a </a:t>
            </a:r>
            <a:r>
              <a:rPr dirty="0" sz="1450" spc="-10">
                <a:latin typeface="Times New Roman"/>
                <a:cs typeface="Times New Roman"/>
              </a:rPr>
              <a:t>single room, </a:t>
            </a:r>
            <a:r>
              <a:rPr dirty="0" sz="1450" spc="-25">
                <a:latin typeface="Times New Roman"/>
                <a:cs typeface="Times New Roman"/>
              </a:rPr>
              <a:t>lofty, </a:t>
            </a:r>
            <a:r>
              <a:rPr dirty="0" sz="1450" spc="-10">
                <a:latin typeface="Times New Roman"/>
                <a:cs typeface="Times New Roman"/>
              </a:rPr>
              <a:t>spacious, and lightsome, is more palatial than </a:t>
            </a:r>
            <a:r>
              <a:rPr dirty="0" sz="1450" spc="-5">
                <a:latin typeface="Times New Roman"/>
                <a:cs typeface="Times New Roman"/>
              </a:rPr>
              <a:t>a </a:t>
            </a:r>
            <a:r>
              <a:rPr dirty="0" sz="1450" spc="-10">
                <a:latin typeface="Times New Roman"/>
                <a:cs typeface="Times New Roman"/>
              </a:rPr>
              <a:t>castleful  </a:t>
            </a:r>
            <a:r>
              <a:rPr dirty="0" sz="1450" spc="-5">
                <a:latin typeface="Times New Roman"/>
                <a:cs typeface="Times New Roman"/>
              </a:rPr>
              <a:t>of </a:t>
            </a:r>
            <a:r>
              <a:rPr dirty="0" sz="1450" spc="-10">
                <a:latin typeface="Times New Roman"/>
                <a:cs typeface="Times New Roman"/>
              </a:rPr>
              <a:t>cabinets and cupboards. </a:t>
            </a:r>
            <a:r>
              <a:rPr dirty="0" sz="1450" spc="-60">
                <a:latin typeface="Times New Roman"/>
                <a:cs typeface="Times New Roman"/>
              </a:rPr>
              <a:t>Yet </a:t>
            </a:r>
            <a:r>
              <a:rPr dirty="0" sz="1450" spc="-10">
                <a:latin typeface="Times New Roman"/>
                <a:cs typeface="Times New Roman"/>
              </a:rPr>
              <a:t>size in </a:t>
            </a:r>
            <a:r>
              <a:rPr dirty="0" sz="1450" spc="-5">
                <a:latin typeface="Times New Roman"/>
                <a:cs typeface="Times New Roman"/>
              </a:rPr>
              <a:t>a </a:t>
            </a:r>
            <a:r>
              <a:rPr dirty="0" sz="1450" spc="-10">
                <a:latin typeface="Times New Roman"/>
                <a:cs typeface="Times New Roman"/>
              </a:rPr>
              <a:t>house, and some extent and intricacy  </a:t>
            </a:r>
            <a:r>
              <a:rPr dirty="0" sz="1450" spc="-5">
                <a:latin typeface="Times New Roman"/>
                <a:cs typeface="Times New Roman"/>
              </a:rPr>
              <a:t>of </a:t>
            </a:r>
            <a:r>
              <a:rPr dirty="0" sz="1450" spc="-15">
                <a:latin typeface="Times New Roman"/>
                <a:cs typeface="Times New Roman"/>
              </a:rPr>
              <a:t>corridor, </a:t>
            </a:r>
            <a:r>
              <a:rPr dirty="0" sz="1450" spc="-10">
                <a:latin typeface="Times New Roman"/>
                <a:cs typeface="Times New Roman"/>
              </a:rPr>
              <a:t>is certainly delightful to the flesh. The reception room should be,  if possible,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many recesses, which are ‘petty retiring places for  conference’; </a:t>
            </a:r>
            <a:r>
              <a:rPr dirty="0" sz="1450" spc="-5">
                <a:latin typeface="Times New Roman"/>
                <a:cs typeface="Times New Roman"/>
              </a:rPr>
              <a:t>but </a:t>
            </a:r>
            <a:r>
              <a:rPr dirty="0" sz="1450" spc="-10">
                <a:latin typeface="Times New Roman"/>
                <a:cs typeface="Times New Roman"/>
              </a:rPr>
              <a:t>it must have </a:t>
            </a:r>
            <a:r>
              <a:rPr dirty="0" sz="1450" spc="-5">
                <a:latin typeface="Times New Roman"/>
                <a:cs typeface="Times New Roman"/>
              </a:rPr>
              <a:t>one </a:t>
            </a:r>
            <a:r>
              <a:rPr dirty="0" sz="1450" spc="-10">
                <a:latin typeface="Times New Roman"/>
                <a:cs typeface="Times New Roman"/>
              </a:rPr>
              <a:t>long wall with </a:t>
            </a:r>
            <a:r>
              <a:rPr dirty="0" sz="1450" spc="-5">
                <a:latin typeface="Times New Roman"/>
                <a:cs typeface="Times New Roman"/>
              </a:rPr>
              <a:t>a </a:t>
            </a:r>
            <a:r>
              <a:rPr dirty="0" sz="1450" spc="-10">
                <a:latin typeface="Times New Roman"/>
                <a:cs typeface="Times New Roman"/>
              </a:rPr>
              <a:t>divan: for </a:t>
            </a:r>
            <a:r>
              <a:rPr dirty="0" sz="1450" spc="-5">
                <a:latin typeface="Times New Roman"/>
                <a:cs typeface="Times New Roman"/>
              </a:rPr>
              <a:t>a </a:t>
            </a:r>
            <a:r>
              <a:rPr dirty="0" sz="1450" spc="-10">
                <a:latin typeface="Times New Roman"/>
                <a:cs typeface="Times New Roman"/>
              </a:rPr>
              <a:t>day spent </a:t>
            </a:r>
            <a:r>
              <a:rPr dirty="0" sz="1450" spc="-5">
                <a:latin typeface="Times New Roman"/>
                <a:cs typeface="Times New Roman"/>
              </a:rPr>
              <a:t>upon  a </a:t>
            </a:r>
            <a:r>
              <a:rPr dirty="0" sz="1450" spc="-10">
                <a:latin typeface="Times New Roman"/>
                <a:cs typeface="Times New Roman"/>
              </a:rPr>
              <a:t>divan, among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cushions, is as full </a:t>
            </a:r>
            <a:r>
              <a:rPr dirty="0" sz="1450" spc="-5">
                <a:latin typeface="Times New Roman"/>
                <a:cs typeface="Times New Roman"/>
              </a:rPr>
              <a:t>of </a:t>
            </a:r>
            <a:r>
              <a:rPr dirty="0" sz="1450" spc="-10">
                <a:latin typeface="Times New Roman"/>
                <a:cs typeface="Times New Roman"/>
              </a:rPr>
              <a:t>diversion as to travel. The  eating-room, in the French mode, should </a:t>
            </a:r>
            <a:r>
              <a:rPr dirty="0" sz="1450" spc="-5">
                <a:latin typeface="Times New Roman"/>
                <a:cs typeface="Times New Roman"/>
              </a:rPr>
              <a:t>be </a:t>
            </a:r>
            <a:r>
              <a:rPr dirty="0" sz="1450" spc="-5" i="1">
                <a:latin typeface="Times New Roman"/>
                <a:cs typeface="Times New Roman"/>
              </a:rPr>
              <a:t>ad hoc</a:t>
            </a:r>
            <a:r>
              <a:rPr dirty="0" sz="1450" spc="-5">
                <a:latin typeface="Times New Roman"/>
                <a:cs typeface="Times New Roman"/>
              </a:rPr>
              <a:t>: </a:t>
            </a:r>
            <a:r>
              <a:rPr dirty="0" sz="1450" spc="-10">
                <a:latin typeface="Times New Roman"/>
                <a:cs typeface="Times New Roman"/>
              </a:rPr>
              <a:t>unfurnished,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buffet, the table, necessary chairs, </a:t>
            </a:r>
            <a:r>
              <a:rPr dirty="0" sz="1450" spc="-5">
                <a:latin typeface="Times New Roman"/>
                <a:cs typeface="Times New Roman"/>
              </a:rPr>
              <a:t>one or </a:t>
            </a:r>
            <a:r>
              <a:rPr dirty="0" sz="1450" spc="-10">
                <a:latin typeface="Times New Roman"/>
                <a:cs typeface="Times New Roman"/>
              </a:rPr>
              <a:t>two </a:t>
            </a:r>
            <a:r>
              <a:rPr dirty="0" sz="1450" spc="-5">
                <a:latin typeface="Times New Roman"/>
                <a:cs typeface="Times New Roman"/>
              </a:rPr>
              <a:t>of </a:t>
            </a:r>
            <a:r>
              <a:rPr dirty="0" sz="1450" spc="-15">
                <a:latin typeface="Times New Roman"/>
                <a:cs typeface="Times New Roman"/>
              </a:rPr>
              <a:t>Canaletto’s </a:t>
            </a:r>
            <a:r>
              <a:rPr dirty="0" sz="1450" spc="-10">
                <a:latin typeface="Times New Roman"/>
                <a:cs typeface="Times New Roman"/>
              </a:rPr>
              <a:t>etchings, and </a:t>
            </a:r>
            <a:r>
              <a:rPr dirty="0" sz="1450" spc="-5">
                <a:latin typeface="Times New Roman"/>
                <a:cs typeface="Times New Roman"/>
              </a:rPr>
              <a:t>a  </a:t>
            </a:r>
            <a:r>
              <a:rPr dirty="0" sz="1450" spc="-10">
                <a:latin typeface="Times New Roman"/>
                <a:cs typeface="Times New Roman"/>
              </a:rPr>
              <a:t>tile fire-place for the </a:t>
            </a:r>
            <a:r>
              <a:rPr dirty="0" sz="1450" spc="-20">
                <a:latin typeface="Times New Roman"/>
                <a:cs typeface="Times New Roman"/>
              </a:rPr>
              <a:t>winter.</a:t>
            </a:r>
            <a:r>
              <a:rPr dirty="0" sz="1450" spc="320">
                <a:latin typeface="Times New Roman"/>
                <a:cs typeface="Times New Roman"/>
              </a:rPr>
              <a:t> </a:t>
            </a:r>
            <a:r>
              <a:rPr dirty="0" sz="1450" spc="-10">
                <a:latin typeface="Times New Roman"/>
                <a:cs typeface="Times New Roman"/>
              </a:rPr>
              <a:t>In neither </a:t>
            </a:r>
            <a:r>
              <a:rPr dirty="0" sz="1450" spc="-5">
                <a:latin typeface="Times New Roman"/>
                <a:cs typeface="Times New Roman"/>
              </a:rPr>
              <a:t>of </a:t>
            </a:r>
            <a:r>
              <a:rPr dirty="0" sz="1450" spc="-10">
                <a:latin typeface="Times New Roman"/>
                <a:cs typeface="Times New Roman"/>
              </a:rPr>
              <a:t>these public places should there </a:t>
            </a:r>
            <a:r>
              <a:rPr dirty="0" sz="1450" spc="-5">
                <a:latin typeface="Times New Roman"/>
                <a:cs typeface="Times New Roman"/>
              </a:rPr>
              <a:t>be  </a:t>
            </a:r>
            <a:r>
              <a:rPr dirty="0" sz="1450" spc="-10">
                <a:latin typeface="Times New Roman"/>
                <a:cs typeface="Times New Roman"/>
              </a:rPr>
              <a:t>anything beyond </a:t>
            </a:r>
            <a:r>
              <a:rPr dirty="0" sz="1450" spc="-5">
                <a:latin typeface="Times New Roman"/>
                <a:cs typeface="Times New Roman"/>
              </a:rPr>
              <a:t>a </a:t>
            </a:r>
            <a:r>
              <a:rPr dirty="0" sz="1450" spc="-10">
                <a:latin typeface="Times New Roman"/>
                <a:cs typeface="Times New Roman"/>
              </a:rPr>
              <a:t>shelf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books; but </a:t>
            </a:r>
            <a:r>
              <a:rPr dirty="0" sz="1450" spc="-10">
                <a:latin typeface="Times New Roman"/>
                <a:cs typeface="Times New Roman"/>
              </a:rPr>
              <a:t>the passages may </a:t>
            </a:r>
            <a:r>
              <a:rPr dirty="0" sz="1450" spc="-5">
                <a:latin typeface="Times New Roman"/>
                <a:cs typeface="Times New Roman"/>
              </a:rPr>
              <a:t>be one </a:t>
            </a:r>
            <a:r>
              <a:rPr dirty="0" sz="1450" spc="-10">
                <a:latin typeface="Times New Roman"/>
                <a:cs typeface="Times New Roman"/>
              </a:rPr>
              <a:t>library  from end to end, and the </a:t>
            </a:r>
            <a:r>
              <a:rPr dirty="0" sz="1450" spc="-20">
                <a:latin typeface="Times New Roman"/>
                <a:cs typeface="Times New Roman"/>
              </a:rPr>
              <a:t>stair, </a:t>
            </a:r>
            <a:r>
              <a:rPr dirty="0" sz="1450" spc="-10">
                <a:latin typeface="Times New Roman"/>
                <a:cs typeface="Times New Roman"/>
              </a:rPr>
              <a:t>if there </a:t>
            </a:r>
            <a:r>
              <a:rPr dirty="0" sz="1450" spc="-5">
                <a:latin typeface="Times New Roman"/>
                <a:cs typeface="Times New Roman"/>
              </a:rPr>
              <a:t>be </a:t>
            </a:r>
            <a:r>
              <a:rPr dirty="0" sz="1450" spc="-10">
                <a:latin typeface="Times New Roman"/>
                <a:cs typeface="Times New Roman"/>
              </a:rPr>
              <a:t>one, lined with volumes in old  </a:t>
            </a:r>
            <a:r>
              <a:rPr dirty="0" sz="1450" spc="-15">
                <a:latin typeface="Times New Roman"/>
                <a:cs typeface="Times New Roman"/>
              </a:rPr>
              <a:t>leather, </a:t>
            </a:r>
            <a:r>
              <a:rPr dirty="0" sz="1450" spc="-10">
                <a:latin typeface="Times New Roman"/>
                <a:cs typeface="Times New Roman"/>
              </a:rPr>
              <a:t>very brightly carpeted, and leading half-way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landing,</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windowed</a:t>
            </a:r>
            <a:r>
              <a:rPr dirty="0" sz="1450" spc="85">
                <a:latin typeface="Times New Roman"/>
                <a:cs typeface="Times New Roman"/>
              </a:rPr>
              <a:t> </a:t>
            </a:r>
            <a:r>
              <a:rPr dirty="0" sz="1450" spc="-10">
                <a:latin typeface="Times New Roman"/>
                <a:cs typeface="Times New Roman"/>
              </a:rPr>
              <a:t>recess</a:t>
            </a:r>
            <a:r>
              <a:rPr dirty="0" sz="1450" spc="90">
                <a:latin typeface="Times New Roman"/>
                <a:cs typeface="Times New Roman"/>
              </a:rPr>
              <a:t> </a:t>
            </a:r>
            <a:r>
              <a:rPr dirty="0" sz="1450" spc="-10">
                <a:latin typeface="Times New Roman"/>
                <a:cs typeface="Times New Roman"/>
              </a:rPr>
              <a:t>with</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fire-place;</a:t>
            </a:r>
            <a:r>
              <a:rPr dirty="0" sz="1450" spc="85">
                <a:latin typeface="Times New Roman"/>
                <a:cs typeface="Times New Roman"/>
              </a:rPr>
              <a:t> </a:t>
            </a:r>
            <a:r>
              <a:rPr dirty="0" sz="1450" spc="-10">
                <a:latin typeface="Times New Roman"/>
                <a:cs typeface="Times New Roman"/>
              </a:rPr>
              <a:t>this</a:t>
            </a:r>
            <a:r>
              <a:rPr dirty="0" sz="1450" spc="85">
                <a:latin typeface="Times New Roman"/>
                <a:cs typeface="Times New Roman"/>
              </a:rPr>
              <a:t> </a:t>
            </a:r>
            <a:r>
              <a:rPr dirty="0" sz="1450" spc="-20">
                <a:latin typeface="Times New Roman"/>
                <a:cs typeface="Times New Roman"/>
              </a:rPr>
              <a:t>window,</a:t>
            </a:r>
            <a:r>
              <a:rPr dirty="0" sz="1450" spc="90">
                <a:latin typeface="Times New Roman"/>
                <a:cs typeface="Times New Roman"/>
              </a:rPr>
              <a:t> </a:t>
            </a:r>
            <a:r>
              <a:rPr dirty="0" sz="1450" spc="-10">
                <a:latin typeface="Times New Roman"/>
                <a:cs typeface="Times New Roman"/>
              </a:rPr>
              <a:t>almost</a:t>
            </a:r>
            <a:r>
              <a:rPr dirty="0" sz="1450" spc="85">
                <a:latin typeface="Times New Roman"/>
                <a:cs typeface="Times New Roman"/>
              </a:rPr>
              <a:t> </a:t>
            </a:r>
            <a:r>
              <a:rPr dirty="0" sz="1450" spc="-10">
                <a:latin typeface="Times New Roman"/>
                <a:cs typeface="Times New Roman"/>
              </a:rPr>
              <a:t>alone</a:t>
            </a:r>
            <a:r>
              <a:rPr dirty="0" sz="1450" spc="8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house, should command </a:t>
            </a:r>
            <a:r>
              <a:rPr dirty="0" sz="1450" spc="-5">
                <a:latin typeface="Times New Roman"/>
                <a:cs typeface="Times New Roman"/>
              </a:rPr>
              <a:t>a </a:t>
            </a:r>
            <a:r>
              <a:rPr dirty="0" sz="1450" spc="-10">
                <a:latin typeface="Times New Roman"/>
                <a:cs typeface="Times New Roman"/>
              </a:rPr>
              <a:t>handsome prospect. Husband and wife must  each possess </a:t>
            </a:r>
            <a:r>
              <a:rPr dirty="0" sz="1450" spc="-5">
                <a:latin typeface="Times New Roman"/>
                <a:cs typeface="Times New Roman"/>
              </a:rPr>
              <a:t>a </a:t>
            </a:r>
            <a:r>
              <a:rPr dirty="0" sz="1450" spc="-10">
                <a:latin typeface="Times New Roman"/>
                <a:cs typeface="Times New Roman"/>
              </a:rPr>
              <a:t>studio;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woman’s </a:t>
            </a:r>
            <a:r>
              <a:rPr dirty="0" sz="1450" spc="-10">
                <a:latin typeface="Times New Roman"/>
                <a:cs typeface="Times New Roman"/>
              </a:rPr>
              <a:t>sanctuary </a:t>
            </a:r>
            <a:r>
              <a:rPr dirty="0" sz="1450" spc="-5">
                <a:latin typeface="Times New Roman"/>
                <a:cs typeface="Times New Roman"/>
              </a:rPr>
              <a:t>I </a:t>
            </a:r>
            <a:r>
              <a:rPr dirty="0" sz="1450" spc="-10">
                <a:latin typeface="Times New Roman"/>
                <a:cs typeface="Times New Roman"/>
              </a:rPr>
              <a:t>hesitate to dwell, and turn  to the </a:t>
            </a:r>
            <a:r>
              <a:rPr dirty="0" sz="1450" spc="-25">
                <a:latin typeface="Times New Roman"/>
                <a:cs typeface="Times New Roman"/>
              </a:rPr>
              <a:t>man’s. </a:t>
            </a:r>
            <a:r>
              <a:rPr dirty="0" sz="1450" spc="-10">
                <a:latin typeface="Times New Roman"/>
                <a:cs typeface="Times New Roman"/>
              </a:rPr>
              <a:t>The walls are shelved waist-high for </a:t>
            </a:r>
            <a:r>
              <a:rPr dirty="0" sz="1450" spc="-5">
                <a:latin typeface="Times New Roman"/>
                <a:cs typeface="Times New Roman"/>
              </a:rPr>
              <a:t>books, </a:t>
            </a:r>
            <a:r>
              <a:rPr dirty="0" sz="1450" spc="-10">
                <a:latin typeface="Times New Roman"/>
                <a:cs typeface="Times New Roman"/>
              </a:rPr>
              <a:t>and the top thus  forms </a:t>
            </a:r>
            <a:r>
              <a:rPr dirty="0" sz="1450" spc="-5">
                <a:latin typeface="Times New Roman"/>
                <a:cs typeface="Times New Roman"/>
              </a:rPr>
              <a:t>a </a:t>
            </a:r>
            <a:r>
              <a:rPr dirty="0" sz="1450" spc="-10">
                <a:latin typeface="Times New Roman"/>
                <a:cs typeface="Times New Roman"/>
              </a:rPr>
              <a:t>continuous table running round the wall. Above are prints,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map </a:t>
            </a:r>
            <a:r>
              <a:rPr dirty="0" sz="1450" spc="-5">
                <a:latin typeface="Times New Roman"/>
                <a:cs typeface="Times New Roman"/>
              </a:rPr>
              <a:t>of </a:t>
            </a:r>
            <a:r>
              <a:rPr dirty="0" sz="1450" spc="-10">
                <a:latin typeface="Times New Roman"/>
                <a:cs typeface="Times New Roman"/>
              </a:rPr>
              <a:t>the neighbourhood, </a:t>
            </a:r>
            <a:r>
              <a:rPr dirty="0" sz="1450" spc="-5">
                <a:latin typeface="Times New Roman"/>
                <a:cs typeface="Times New Roman"/>
              </a:rPr>
              <a:t>a </a:t>
            </a:r>
            <a:r>
              <a:rPr dirty="0" sz="1450" spc="-10">
                <a:latin typeface="Times New Roman"/>
                <a:cs typeface="Times New Roman"/>
              </a:rPr>
              <a:t>Corot and </a:t>
            </a:r>
            <a:r>
              <a:rPr dirty="0" sz="1450" spc="-5">
                <a:latin typeface="Times New Roman"/>
                <a:cs typeface="Times New Roman"/>
              </a:rPr>
              <a:t>a </a:t>
            </a:r>
            <a:r>
              <a:rPr dirty="0" sz="1450" spc="-10">
                <a:latin typeface="Times New Roman"/>
                <a:cs typeface="Times New Roman"/>
              </a:rPr>
              <a:t>Claude </a:t>
            </a:r>
            <a:r>
              <a:rPr dirty="0" sz="1450" spc="-5">
                <a:latin typeface="Times New Roman"/>
                <a:cs typeface="Times New Roman"/>
              </a:rPr>
              <a:t>or </a:t>
            </a:r>
            <a:r>
              <a:rPr dirty="0" sz="1450" spc="-10">
                <a:latin typeface="Times New Roman"/>
                <a:cs typeface="Times New Roman"/>
              </a:rPr>
              <a:t>two. The room is very  spacious, and the five tables and two chairs are </a:t>
            </a:r>
            <a:r>
              <a:rPr dirty="0" sz="1450" spc="-5">
                <a:latin typeface="Times New Roman"/>
                <a:cs typeface="Times New Roman"/>
              </a:rPr>
              <a:t>but </a:t>
            </a:r>
            <a:r>
              <a:rPr dirty="0" sz="1450" spc="-10">
                <a:latin typeface="Times New Roman"/>
                <a:cs typeface="Times New Roman"/>
              </a:rPr>
              <a:t>as islands. One table is for  actual work, </a:t>
            </a:r>
            <a:r>
              <a:rPr dirty="0" sz="1450" spc="-5">
                <a:latin typeface="Times New Roman"/>
                <a:cs typeface="Times New Roman"/>
              </a:rPr>
              <a:t>one </a:t>
            </a:r>
            <a:r>
              <a:rPr dirty="0" sz="1450" spc="-10">
                <a:latin typeface="Times New Roman"/>
                <a:cs typeface="Times New Roman"/>
              </a:rPr>
              <a:t>close </a:t>
            </a:r>
            <a:r>
              <a:rPr dirty="0" sz="1450" spc="-5">
                <a:latin typeface="Times New Roman"/>
                <a:cs typeface="Times New Roman"/>
              </a:rPr>
              <a:t>by </a:t>
            </a:r>
            <a:r>
              <a:rPr dirty="0" sz="1450" spc="-10">
                <a:latin typeface="Times New Roman"/>
                <a:cs typeface="Times New Roman"/>
              </a:rPr>
              <a:t>for references in use; one, very </a:t>
            </a:r>
            <a:r>
              <a:rPr dirty="0" sz="1450" spc="-15">
                <a:latin typeface="Times New Roman"/>
                <a:cs typeface="Times New Roman"/>
              </a:rPr>
              <a:t>large, </a:t>
            </a:r>
            <a:r>
              <a:rPr dirty="0" sz="1450" spc="-10">
                <a:latin typeface="Times New Roman"/>
                <a:cs typeface="Times New Roman"/>
              </a:rPr>
              <a:t>for MSS. </a:t>
            </a:r>
            <a:r>
              <a:rPr dirty="0" sz="1450" spc="-5">
                <a:latin typeface="Times New Roman"/>
                <a:cs typeface="Times New Roman"/>
              </a:rPr>
              <a:t>or  </a:t>
            </a:r>
            <a:r>
              <a:rPr dirty="0" sz="1450" spc="-10">
                <a:latin typeface="Times New Roman"/>
                <a:cs typeface="Times New Roman"/>
              </a:rPr>
              <a:t>proofs that wait their turn; </a:t>
            </a:r>
            <a:r>
              <a:rPr dirty="0" sz="1450" spc="-5">
                <a:latin typeface="Times New Roman"/>
                <a:cs typeface="Times New Roman"/>
              </a:rPr>
              <a:t>one </a:t>
            </a:r>
            <a:r>
              <a:rPr dirty="0" sz="1450" spc="-10">
                <a:latin typeface="Times New Roman"/>
                <a:cs typeface="Times New Roman"/>
              </a:rPr>
              <a:t>kept clear for an occasion; and the fifth is the  map table, groaning under </a:t>
            </a:r>
            <a:r>
              <a:rPr dirty="0" sz="1450" spc="-5">
                <a:latin typeface="Times New Roman"/>
                <a:cs typeface="Times New Roman"/>
              </a:rPr>
              <a:t>a </a:t>
            </a:r>
            <a:r>
              <a:rPr dirty="0" sz="1450" spc="-10">
                <a:latin typeface="Times New Roman"/>
                <a:cs typeface="Times New Roman"/>
              </a:rPr>
              <a:t>collection </a:t>
            </a:r>
            <a:r>
              <a:rPr dirty="0" sz="1450" spc="-5">
                <a:latin typeface="Times New Roman"/>
                <a:cs typeface="Times New Roman"/>
              </a:rPr>
              <a:t>of </a:t>
            </a:r>
            <a:r>
              <a:rPr dirty="0" sz="1450" spc="-10">
                <a:latin typeface="Times New Roman"/>
                <a:cs typeface="Times New Roman"/>
              </a:rPr>
              <a:t>large-scale maps and charts. Of all  </a:t>
            </a:r>
            <a:r>
              <a:rPr dirty="0" sz="1450" spc="-5">
                <a:latin typeface="Times New Roman"/>
                <a:cs typeface="Times New Roman"/>
              </a:rPr>
              <a:t>books </a:t>
            </a:r>
            <a:r>
              <a:rPr dirty="0" sz="1450" spc="-10">
                <a:latin typeface="Times New Roman"/>
                <a:cs typeface="Times New Roman"/>
              </a:rPr>
              <a:t>these are the least wearisome to read and the richest in matter; the  course </a:t>
            </a:r>
            <a:r>
              <a:rPr dirty="0" sz="1450" spc="-5">
                <a:latin typeface="Times New Roman"/>
                <a:cs typeface="Times New Roman"/>
              </a:rPr>
              <a:t>of </a:t>
            </a:r>
            <a:r>
              <a:rPr dirty="0" sz="1450" spc="-10">
                <a:latin typeface="Times New Roman"/>
                <a:cs typeface="Times New Roman"/>
              </a:rPr>
              <a:t>roads and rivers, the contour lines and the forests in the maps—the  reefs, soundings, anchors, sailing marks and little pilot-pictures in the charts—  and, in </a:t>
            </a:r>
            <a:r>
              <a:rPr dirty="0" sz="1450" spc="-5">
                <a:latin typeface="Times New Roman"/>
                <a:cs typeface="Times New Roman"/>
              </a:rPr>
              <a:t>both, </a:t>
            </a:r>
            <a:r>
              <a:rPr dirty="0" sz="1450" spc="-10">
                <a:latin typeface="Times New Roman"/>
                <a:cs typeface="Times New Roman"/>
              </a:rPr>
              <a:t>the bead-roll </a:t>
            </a:r>
            <a:r>
              <a:rPr dirty="0" sz="1450" spc="-5">
                <a:latin typeface="Times New Roman"/>
                <a:cs typeface="Times New Roman"/>
              </a:rPr>
              <a:t>of </a:t>
            </a:r>
            <a:r>
              <a:rPr dirty="0" sz="1450" spc="-10">
                <a:latin typeface="Times New Roman"/>
                <a:cs typeface="Times New Roman"/>
              </a:rPr>
              <a:t>names, make them </a:t>
            </a:r>
            <a:r>
              <a:rPr dirty="0" sz="1450" spc="-5">
                <a:latin typeface="Times New Roman"/>
                <a:cs typeface="Times New Roman"/>
              </a:rPr>
              <a:t>of </a:t>
            </a:r>
            <a:r>
              <a:rPr dirty="0" sz="1450" spc="-10">
                <a:latin typeface="Times New Roman"/>
                <a:cs typeface="Times New Roman"/>
              </a:rPr>
              <a:t>all printed matter the most  fit to stimulate and satisfy the </a:t>
            </a:r>
            <a:r>
              <a:rPr dirty="0" sz="1450" spc="-25">
                <a:latin typeface="Times New Roman"/>
                <a:cs typeface="Times New Roman"/>
              </a:rPr>
              <a:t>fancy. </a:t>
            </a:r>
            <a:r>
              <a:rPr dirty="0" sz="1450" spc="-10">
                <a:latin typeface="Times New Roman"/>
                <a:cs typeface="Times New Roman"/>
              </a:rPr>
              <a:t>The chair in which </a:t>
            </a:r>
            <a:r>
              <a:rPr dirty="0" sz="1450" spc="-5">
                <a:latin typeface="Times New Roman"/>
                <a:cs typeface="Times New Roman"/>
              </a:rPr>
              <a:t>you </a:t>
            </a:r>
            <a:r>
              <a:rPr dirty="0" sz="1450" spc="-10">
                <a:latin typeface="Times New Roman"/>
                <a:cs typeface="Times New Roman"/>
              </a:rPr>
              <a:t>write is very low  and </a:t>
            </a:r>
            <a:r>
              <a:rPr dirty="0" sz="1450" spc="-30">
                <a:latin typeface="Times New Roman"/>
                <a:cs typeface="Times New Roman"/>
              </a:rPr>
              <a:t>easy, </a:t>
            </a:r>
            <a:r>
              <a:rPr dirty="0" sz="1450" spc="-10">
                <a:latin typeface="Times New Roman"/>
                <a:cs typeface="Times New Roman"/>
              </a:rPr>
              <a:t>and backed into </a:t>
            </a:r>
            <a:r>
              <a:rPr dirty="0" sz="1450" spc="-5">
                <a:latin typeface="Times New Roman"/>
                <a:cs typeface="Times New Roman"/>
              </a:rPr>
              <a:t>a </a:t>
            </a:r>
            <a:r>
              <a:rPr dirty="0" sz="1450" spc="-10">
                <a:latin typeface="Times New Roman"/>
                <a:cs typeface="Times New Roman"/>
              </a:rPr>
              <a:t>corner; at </a:t>
            </a:r>
            <a:r>
              <a:rPr dirty="0" sz="1450" spc="-5">
                <a:latin typeface="Times New Roman"/>
                <a:cs typeface="Times New Roman"/>
              </a:rPr>
              <a:t>one </a:t>
            </a:r>
            <a:r>
              <a:rPr dirty="0" sz="1450" spc="-10">
                <a:latin typeface="Times New Roman"/>
                <a:cs typeface="Times New Roman"/>
              </a:rPr>
              <a:t>elbow the fire twinkles; close at the  </a:t>
            </a:r>
            <a:r>
              <a:rPr dirty="0" sz="1450" spc="-20">
                <a:latin typeface="Times New Roman"/>
                <a:cs typeface="Times New Roman"/>
              </a:rPr>
              <a:t>other,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little inhumane, </a:t>
            </a:r>
            <a:r>
              <a:rPr dirty="0" sz="1450" spc="-5">
                <a:latin typeface="Times New Roman"/>
                <a:cs typeface="Times New Roman"/>
              </a:rPr>
              <a:t>your </a:t>
            </a:r>
            <a:r>
              <a:rPr dirty="0" sz="1450" spc="-10">
                <a:latin typeface="Times New Roman"/>
                <a:cs typeface="Times New Roman"/>
              </a:rPr>
              <a:t>cage </a:t>
            </a:r>
            <a:r>
              <a:rPr dirty="0" sz="1450" spc="-5">
                <a:latin typeface="Times New Roman"/>
                <a:cs typeface="Times New Roman"/>
              </a:rPr>
              <a:t>of </a:t>
            </a:r>
            <a:r>
              <a:rPr dirty="0" sz="1450" spc="-10">
                <a:latin typeface="Times New Roman"/>
                <a:cs typeface="Times New Roman"/>
              </a:rPr>
              <a:t>silver-bills are twittering into  </a:t>
            </a:r>
            <a:r>
              <a:rPr dirty="0" sz="1450" spc="-5">
                <a:latin typeface="Times New Roman"/>
                <a:cs typeface="Times New Roman"/>
              </a:rPr>
              <a:t>song.</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Joined along </a:t>
            </a:r>
            <a:r>
              <a:rPr dirty="0" sz="1450" spc="-5">
                <a:latin typeface="Times New Roman"/>
                <a:cs typeface="Times New Roman"/>
              </a:rPr>
              <a:t>by a </a:t>
            </a:r>
            <a:r>
              <a:rPr dirty="0" sz="1450" spc="-10">
                <a:latin typeface="Times New Roman"/>
                <a:cs typeface="Times New Roman"/>
              </a:rPr>
              <a:t>passage, </a:t>
            </a:r>
            <a:r>
              <a:rPr dirty="0" sz="1450" spc="-5">
                <a:latin typeface="Times New Roman"/>
                <a:cs typeface="Times New Roman"/>
              </a:rPr>
              <a:t>you </a:t>
            </a:r>
            <a:r>
              <a:rPr dirty="0" sz="1450" spc="-10">
                <a:latin typeface="Times New Roman"/>
                <a:cs typeface="Times New Roman"/>
              </a:rPr>
              <a:t>may reach the great, </a:t>
            </a:r>
            <a:r>
              <a:rPr dirty="0" sz="1450" spc="-25">
                <a:latin typeface="Times New Roman"/>
                <a:cs typeface="Times New Roman"/>
              </a:rPr>
              <a:t>sunny, </a:t>
            </a:r>
            <a:r>
              <a:rPr dirty="0" sz="1450" spc="-10">
                <a:latin typeface="Times New Roman"/>
                <a:cs typeface="Times New Roman"/>
              </a:rPr>
              <a:t>glass-roofed, and  tiled gymnasium, at the far end </a:t>
            </a:r>
            <a:r>
              <a:rPr dirty="0" sz="1450" spc="-5">
                <a:latin typeface="Times New Roman"/>
                <a:cs typeface="Times New Roman"/>
              </a:rPr>
              <a:t>of </a:t>
            </a:r>
            <a:r>
              <a:rPr dirty="0" sz="1450" spc="-10">
                <a:latin typeface="Times New Roman"/>
                <a:cs typeface="Times New Roman"/>
              </a:rPr>
              <a:t>which, lined with bright marble, is </a:t>
            </a:r>
            <a:r>
              <a:rPr dirty="0" sz="1450" spc="-5">
                <a:latin typeface="Times New Roman"/>
                <a:cs typeface="Times New Roman"/>
              </a:rPr>
              <a:t>your  plunge </a:t>
            </a:r>
            <a:r>
              <a:rPr dirty="0" sz="1450" spc="-10">
                <a:latin typeface="Times New Roman"/>
                <a:cs typeface="Times New Roman"/>
              </a:rPr>
              <a:t>and swimming bath, fitted with </a:t>
            </a:r>
            <a:r>
              <a:rPr dirty="0" sz="1450" spc="-5">
                <a:latin typeface="Times New Roman"/>
                <a:cs typeface="Times New Roman"/>
              </a:rPr>
              <a:t>a </a:t>
            </a:r>
            <a:r>
              <a:rPr dirty="0" sz="1450" spc="-10">
                <a:latin typeface="Times New Roman"/>
                <a:cs typeface="Times New Roman"/>
              </a:rPr>
              <a:t>capacious</a:t>
            </a:r>
            <a:r>
              <a:rPr dirty="0" sz="1450" spc="20">
                <a:latin typeface="Times New Roman"/>
                <a:cs typeface="Times New Roman"/>
              </a:rPr>
              <a:t> </a:t>
            </a:r>
            <a:r>
              <a:rPr dirty="0" sz="1450" spc="-20">
                <a:latin typeface="Times New Roman"/>
                <a:cs typeface="Times New Roman"/>
              </a:rPr>
              <a:t>boiler.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whole loft </a:t>
            </a:r>
            <a:r>
              <a:rPr dirty="0" sz="1450" spc="-5">
                <a:latin typeface="Times New Roman"/>
                <a:cs typeface="Times New Roman"/>
              </a:rPr>
              <a:t>of </a:t>
            </a:r>
            <a:r>
              <a:rPr dirty="0" sz="1450" spc="-10">
                <a:latin typeface="Times New Roman"/>
                <a:cs typeface="Times New Roman"/>
              </a:rPr>
              <a:t>the house from end to end makes </a:t>
            </a:r>
            <a:r>
              <a:rPr dirty="0" sz="1450" spc="-5">
                <a:latin typeface="Times New Roman"/>
                <a:cs typeface="Times New Roman"/>
              </a:rPr>
              <a:t>one </a:t>
            </a:r>
            <a:r>
              <a:rPr dirty="0" sz="1450" spc="-10">
                <a:latin typeface="Times New Roman"/>
                <a:cs typeface="Times New Roman"/>
              </a:rPr>
              <a:t>undivided chamber;  here are set forth tables </a:t>
            </a:r>
            <a:r>
              <a:rPr dirty="0" sz="1450" spc="-5">
                <a:latin typeface="Times New Roman"/>
                <a:cs typeface="Times New Roman"/>
              </a:rPr>
              <a:t>on </a:t>
            </a:r>
            <a:r>
              <a:rPr dirty="0" sz="1450" spc="-10">
                <a:latin typeface="Times New Roman"/>
                <a:cs typeface="Times New Roman"/>
              </a:rPr>
              <a:t>which to model imaginary </a:t>
            </a:r>
            <a:r>
              <a:rPr dirty="0" sz="1450" spc="-5">
                <a:latin typeface="Times New Roman"/>
                <a:cs typeface="Times New Roman"/>
              </a:rPr>
              <a:t>or </a:t>
            </a:r>
            <a:r>
              <a:rPr dirty="0" sz="1450" spc="-10">
                <a:latin typeface="Times New Roman"/>
                <a:cs typeface="Times New Roman"/>
              </a:rPr>
              <a:t>actual countries in  putty </a:t>
            </a:r>
            <a:r>
              <a:rPr dirty="0" sz="1450" spc="-5">
                <a:latin typeface="Times New Roman"/>
                <a:cs typeface="Times New Roman"/>
              </a:rPr>
              <a:t>or </a:t>
            </a:r>
            <a:r>
              <a:rPr dirty="0" sz="1450" spc="-15">
                <a:latin typeface="Times New Roman"/>
                <a:cs typeface="Times New Roman"/>
              </a:rPr>
              <a:t>plaster, </a:t>
            </a:r>
            <a:r>
              <a:rPr dirty="0" sz="1450" spc="-10">
                <a:latin typeface="Times New Roman"/>
                <a:cs typeface="Times New Roman"/>
              </a:rPr>
              <a:t>with tools and hardy pigments; </a:t>
            </a:r>
            <a:r>
              <a:rPr dirty="0" sz="1450" spc="-5">
                <a:latin typeface="Times New Roman"/>
                <a:cs typeface="Times New Roman"/>
              </a:rPr>
              <a:t>a </a:t>
            </a:r>
            <a:r>
              <a:rPr dirty="0" sz="1450" spc="-10">
                <a:latin typeface="Times New Roman"/>
                <a:cs typeface="Times New Roman"/>
              </a:rPr>
              <a:t>carpenter’s bench; and </a:t>
            </a:r>
            <a:r>
              <a:rPr dirty="0" sz="1450" spc="-5">
                <a:latin typeface="Times New Roman"/>
                <a:cs typeface="Times New Roman"/>
              </a:rPr>
              <a:t>a  </a:t>
            </a:r>
            <a:r>
              <a:rPr dirty="0" sz="1450" spc="-10">
                <a:latin typeface="Times New Roman"/>
                <a:cs typeface="Times New Roman"/>
              </a:rPr>
              <a:t>spared corner for </a:t>
            </a:r>
            <a:r>
              <a:rPr dirty="0" sz="1450" spc="-15">
                <a:latin typeface="Times New Roman"/>
                <a:cs typeface="Times New Roman"/>
              </a:rPr>
              <a:t>photography, </a:t>
            </a:r>
            <a:r>
              <a:rPr dirty="0" sz="1450" spc="-10">
                <a:latin typeface="Times New Roman"/>
                <a:cs typeface="Times New Roman"/>
              </a:rPr>
              <a:t>while at the far end </a:t>
            </a:r>
            <a:r>
              <a:rPr dirty="0" sz="1450" spc="-5">
                <a:latin typeface="Times New Roman"/>
                <a:cs typeface="Times New Roman"/>
              </a:rPr>
              <a:t>a </a:t>
            </a:r>
            <a:r>
              <a:rPr dirty="0" sz="1450" spc="-10">
                <a:latin typeface="Times New Roman"/>
                <a:cs typeface="Times New Roman"/>
              </a:rPr>
              <a:t>space is kept clear for  playing soldiers. </a:t>
            </a:r>
            <a:r>
              <a:rPr dirty="0" sz="1450" spc="-45">
                <a:latin typeface="Times New Roman"/>
                <a:cs typeface="Times New Roman"/>
              </a:rPr>
              <a:t>Two </a:t>
            </a:r>
            <a:r>
              <a:rPr dirty="0" sz="1450" spc="-10">
                <a:latin typeface="Times New Roman"/>
                <a:cs typeface="Times New Roman"/>
              </a:rPr>
              <a:t>boxes contain the two armies </a:t>
            </a:r>
            <a:r>
              <a:rPr dirty="0" sz="1450" spc="-5">
                <a:latin typeface="Times New Roman"/>
                <a:cs typeface="Times New Roman"/>
              </a:rPr>
              <a:t>of </a:t>
            </a:r>
            <a:r>
              <a:rPr dirty="0" sz="1450" spc="-10">
                <a:latin typeface="Times New Roman"/>
                <a:cs typeface="Times New Roman"/>
              </a:rPr>
              <a:t>some five hundred  horse and foot; two others the ammunition </a:t>
            </a:r>
            <a:r>
              <a:rPr dirty="0" sz="1450" spc="-5">
                <a:latin typeface="Times New Roman"/>
                <a:cs typeface="Times New Roman"/>
              </a:rPr>
              <a:t>of </a:t>
            </a:r>
            <a:r>
              <a:rPr dirty="0" sz="1450" spc="-10">
                <a:latin typeface="Times New Roman"/>
                <a:cs typeface="Times New Roman"/>
              </a:rPr>
              <a:t>each side, and </a:t>
            </a:r>
            <a:r>
              <a:rPr dirty="0" sz="1450" spc="-5">
                <a:latin typeface="Times New Roman"/>
                <a:cs typeface="Times New Roman"/>
              </a:rPr>
              <a:t>a </a:t>
            </a:r>
            <a:r>
              <a:rPr dirty="0" sz="1450" spc="-10">
                <a:latin typeface="Times New Roman"/>
                <a:cs typeface="Times New Roman"/>
              </a:rPr>
              <a:t>fifth the foot-  rules and the three colours </a:t>
            </a:r>
            <a:r>
              <a:rPr dirty="0" sz="1450" spc="-5">
                <a:latin typeface="Times New Roman"/>
                <a:cs typeface="Times New Roman"/>
              </a:rPr>
              <a:t>of </a:t>
            </a:r>
            <a:r>
              <a:rPr dirty="0" sz="1450" spc="-10">
                <a:latin typeface="Times New Roman"/>
                <a:cs typeface="Times New Roman"/>
              </a:rPr>
              <a:t>chalk, with which </a:t>
            </a:r>
            <a:r>
              <a:rPr dirty="0" sz="1450" spc="-5">
                <a:latin typeface="Times New Roman"/>
                <a:cs typeface="Times New Roman"/>
              </a:rPr>
              <a:t>you </a:t>
            </a:r>
            <a:r>
              <a:rPr dirty="0" sz="1450" spc="-10">
                <a:latin typeface="Times New Roman"/>
                <a:cs typeface="Times New Roman"/>
              </a:rPr>
              <a:t>lay down, </a:t>
            </a:r>
            <a:r>
              <a:rPr dirty="0" sz="1450" spc="-25">
                <a:latin typeface="Times New Roman"/>
                <a:cs typeface="Times New Roman"/>
              </a:rPr>
              <a:t>or, </a:t>
            </a:r>
            <a:r>
              <a:rPr dirty="0" sz="1450" spc="-10">
                <a:latin typeface="Times New Roman"/>
                <a:cs typeface="Times New Roman"/>
              </a:rPr>
              <a:t>after </a:t>
            </a:r>
            <a:r>
              <a:rPr dirty="0" sz="1450" spc="-5">
                <a:latin typeface="Times New Roman"/>
                <a:cs typeface="Times New Roman"/>
              </a:rPr>
              <a:t>a </a:t>
            </a:r>
            <a:r>
              <a:rPr dirty="0" sz="1450" spc="-25">
                <a:latin typeface="Times New Roman"/>
                <a:cs typeface="Times New Roman"/>
              </a:rPr>
              <a:t>day’s  play, </a:t>
            </a:r>
            <a:r>
              <a:rPr dirty="0" sz="1450" spc="-10">
                <a:latin typeface="Times New Roman"/>
                <a:cs typeface="Times New Roman"/>
              </a:rPr>
              <a:t>refresh the outlines </a:t>
            </a:r>
            <a:r>
              <a:rPr dirty="0" sz="1450" spc="-5">
                <a:latin typeface="Times New Roman"/>
                <a:cs typeface="Times New Roman"/>
              </a:rPr>
              <a:t>of </a:t>
            </a:r>
            <a:r>
              <a:rPr dirty="0" sz="1450" spc="-10">
                <a:latin typeface="Times New Roman"/>
                <a:cs typeface="Times New Roman"/>
              </a:rPr>
              <a:t>the country; red </a:t>
            </a:r>
            <a:r>
              <a:rPr dirty="0" sz="1450" spc="-5">
                <a:latin typeface="Times New Roman"/>
                <a:cs typeface="Times New Roman"/>
              </a:rPr>
              <a:t>or </a:t>
            </a:r>
            <a:r>
              <a:rPr dirty="0" sz="1450" spc="-10">
                <a:latin typeface="Times New Roman"/>
                <a:cs typeface="Times New Roman"/>
              </a:rPr>
              <a:t>white for the two </a:t>
            </a:r>
            <a:r>
              <a:rPr dirty="0" sz="1450" spc="-5">
                <a:latin typeface="Times New Roman"/>
                <a:cs typeface="Times New Roman"/>
              </a:rPr>
              <a:t>kinds of </a:t>
            </a:r>
            <a:r>
              <a:rPr dirty="0" sz="1450" spc="-10">
                <a:latin typeface="Times New Roman"/>
                <a:cs typeface="Times New Roman"/>
              </a:rPr>
              <a:t>road  (according as they are suitable </a:t>
            </a:r>
            <a:r>
              <a:rPr dirty="0" sz="1450" spc="-5">
                <a:latin typeface="Times New Roman"/>
                <a:cs typeface="Times New Roman"/>
              </a:rPr>
              <a:t>or not </a:t>
            </a:r>
            <a:r>
              <a:rPr dirty="0" sz="1450" spc="-10">
                <a:latin typeface="Times New Roman"/>
                <a:cs typeface="Times New Roman"/>
              </a:rPr>
              <a:t>for the passage </a:t>
            </a:r>
            <a:r>
              <a:rPr dirty="0" sz="1450" spc="-5">
                <a:latin typeface="Times New Roman"/>
                <a:cs typeface="Times New Roman"/>
              </a:rPr>
              <a:t>of </a:t>
            </a:r>
            <a:r>
              <a:rPr dirty="0" sz="1450" spc="-10">
                <a:latin typeface="Times New Roman"/>
                <a:cs typeface="Times New Roman"/>
              </a:rPr>
              <a:t>ordnance), and blue  for the course </a:t>
            </a:r>
            <a:r>
              <a:rPr dirty="0" sz="1450" spc="-5">
                <a:latin typeface="Times New Roman"/>
                <a:cs typeface="Times New Roman"/>
              </a:rPr>
              <a:t>of </a:t>
            </a:r>
            <a:r>
              <a:rPr dirty="0" sz="1450" spc="-10">
                <a:latin typeface="Times New Roman"/>
                <a:cs typeface="Times New Roman"/>
              </a:rPr>
              <a:t>the obstructing rivers. Here </a:t>
            </a:r>
            <a:r>
              <a:rPr dirty="0" sz="1450" spc="-5">
                <a:latin typeface="Times New Roman"/>
                <a:cs typeface="Times New Roman"/>
              </a:rPr>
              <a:t>I </a:t>
            </a:r>
            <a:r>
              <a:rPr dirty="0" sz="1450" spc="-10">
                <a:latin typeface="Times New Roman"/>
                <a:cs typeface="Times New Roman"/>
              </a:rPr>
              <a:t>foresee that </a:t>
            </a:r>
            <a:r>
              <a:rPr dirty="0" sz="1450" spc="-5">
                <a:latin typeface="Times New Roman"/>
                <a:cs typeface="Times New Roman"/>
              </a:rPr>
              <a:t>you </a:t>
            </a:r>
            <a:r>
              <a:rPr dirty="0" sz="1450" spc="-10">
                <a:latin typeface="Times New Roman"/>
                <a:cs typeface="Times New Roman"/>
              </a:rPr>
              <a:t>may pass  much happy time; against </a:t>
            </a:r>
            <a:r>
              <a:rPr dirty="0" sz="1450" spc="-5">
                <a:latin typeface="Times New Roman"/>
                <a:cs typeface="Times New Roman"/>
              </a:rPr>
              <a:t>a good </a:t>
            </a:r>
            <a:r>
              <a:rPr dirty="0" sz="1450" spc="-10">
                <a:latin typeface="Times New Roman"/>
                <a:cs typeface="Times New Roman"/>
              </a:rPr>
              <a:t>adversary </a:t>
            </a:r>
            <a:r>
              <a:rPr dirty="0" sz="1450" spc="-5">
                <a:latin typeface="Times New Roman"/>
                <a:cs typeface="Times New Roman"/>
              </a:rPr>
              <a:t>a </a:t>
            </a:r>
            <a:r>
              <a:rPr dirty="0" sz="1450" spc="-10">
                <a:latin typeface="Times New Roman"/>
                <a:cs typeface="Times New Roman"/>
              </a:rPr>
              <a:t>game may well continue for </a:t>
            </a:r>
            <a:r>
              <a:rPr dirty="0" sz="1450" spc="-5">
                <a:latin typeface="Times New Roman"/>
                <a:cs typeface="Times New Roman"/>
              </a:rPr>
              <a:t>a  </a:t>
            </a:r>
            <a:r>
              <a:rPr dirty="0" sz="1450" spc="-10">
                <a:latin typeface="Times New Roman"/>
                <a:cs typeface="Times New Roman"/>
              </a:rPr>
              <a:t>month; for with armies so considerable three moves will occupy an </a:t>
            </a:r>
            <a:r>
              <a:rPr dirty="0" sz="1450" spc="-25">
                <a:latin typeface="Times New Roman"/>
                <a:cs typeface="Times New Roman"/>
              </a:rPr>
              <a:t>hour.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found to set an excellent edge </a:t>
            </a:r>
            <a:r>
              <a:rPr dirty="0" sz="1450" spc="-5">
                <a:latin typeface="Times New Roman"/>
                <a:cs typeface="Times New Roman"/>
              </a:rPr>
              <a:t>on </a:t>
            </a:r>
            <a:r>
              <a:rPr dirty="0" sz="1450" spc="-10">
                <a:latin typeface="Times New Roman"/>
                <a:cs typeface="Times New Roman"/>
              </a:rPr>
              <a:t>this diversion if </a:t>
            </a:r>
            <a:r>
              <a:rPr dirty="0" sz="1450" spc="-5">
                <a:latin typeface="Times New Roman"/>
                <a:cs typeface="Times New Roman"/>
              </a:rPr>
              <a:t>one of </a:t>
            </a:r>
            <a:r>
              <a:rPr dirty="0" sz="1450" spc="-10">
                <a:latin typeface="Times New Roman"/>
                <a:cs typeface="Times New Roman"/>
              </a:rPr>
              <a:t>the players  shall, every day </a:t>
            </a:r>
            <a:r>
              <a:rPr dirty="0" sz="1450" spc="-5">
                <a:latin typeface="Times New Roman"/>
                <a:cs typeface="Times New Roman"/>
              </a:rPr>
              <a:t>or </a:t>
            </a:r>
            <a:r>
              <a:rPr dirty="0" sz="1450" spc="-10">
                <a:latin typeface="Times New Roman"/>
                <a:cs typeface="Times New Roman"/>
              </a:rPr>
              <a:t>so, write </a:t>
            </a:r>
            <a:r>
              <a:rPr dirty="0" sz="1450" spc="-5">
                <a:latin typeface="Times New Roman"/>
                <a:cs typeface="Times New Roman"/>
              </a:rPr>
              <a:t>a </a:t>
            </a:r>
            <a:r>
              <a:rPr dirty="0" sz="1450" spc="-10">
                <a:latin typeface="Times New Roman"/>
                <a:cs typeface="Times New Roman"/>
              </a:rPr>
              <a:t>report </a:t>
            </a:r>
            <a:r>
              <a:rPr dirty="0" sz="1450" spc="-5">
                <a:latin typeface="Times New Roman"/>
                <a:cs typeface="Times New Roman"/>
              </a:rPr>
              <a:t>of </a:t>
            </a:r>
            <a:r>
              <a:rPr dirty="0" sz="1450" spc="-10">
                <a:latin typeface="Times New Roman"/>
                <a:cs typeface="Times New Roman"/>
              </a:rPr>
              <a:t>the operations in the character </a:t>
            </a:r>
            <a:r>
              <a:rPr dirty="0" sz="1450" spc="-5">
                <a:latin typeface="Times New Roman"/>
                <a:cs typeface="Times New Roman"/>
              </a:rPr>
              <a:t>of </a:t>
            </a:r>
            <a:r>
              <a:rPr dirty="0" sz="1450" spc="-10">
                <a:latin typeface="Times New Roman"/>
                <a:cs typeface="Times New Roman"/>
              </a:rPr>
              <a:t>army  correspondent.</a:t>
            </a:r>
            <a:endParaRPr sz="1450">
              <a:latin typeface="Times New Roman"/>
              <a:cs typeface="Times New Roman"/>
            </a:endParaRPr>
          </a:p>
          <a:p>
            <a:pPr algn="just" marL="12700" marR="6985">
              <a:lnSpc>
                <a:spcPts val="1730"/>
              </a:lnSpc>
              <a:spcBef>
                <a:spcPts val="845"/>
              </a:spcBef>
            </a:pPr>
            <a:r>
              <a:rPr dirty="0" sz="1450" spc="-5">
                <a:latin typeface="Times New Roman"/>
                <a:cs typeface="Times New Roman"/>
              </a:rPr>
              <a:t>I </a:t>
            </a:r>
            <a:r>
              <a:rPr dirty="0" sz="1450" spc="-10">
                <a:latin typeface="Times New Roman"/>
                <a:cs typeface="Times New Roman"/>
              </a:rPr>
              <a:t>have left to the last the little room for winter evenings. This should </a:t>
            </a:r>
            <a:r>
              <a:rPr dirty="0" sz="1450" spc="-5">
                <a:latin typeface="Times New Roman"/>
                <a:cs typeface="Times New Roman"/>
              </a:rPr>
              <a:t>be  </a:t>
            </a:r>
            <a:r>
              <a:rPr dirty="0" sz="1450" spc="-10">
                <a:latin typeface="Times New Roman"/>
                <a:cs typeface="Times New Roman"/>
              </a:rPr>
              <a:t>furnished in warm positive colours, and sofas and floor thick with rich furs.  The hearth, where </a:t>
            </a:r>
            <a:r>
              <a:rPr dirty="0" sz="1450" spc="-5">
                <a:latin typeface="Times New Roman"/>
                <a:cs typeface="Times New Roman"/>
              </a:rPr>
              <a:t>you </a:t>
            </a:r>
            <a:r>
              <a:rPr dirty="0" sz="1450" spc="-10">
                <a:latin typeface="Times New Roman"/>
                <a:cs typeface="Times New Roman"/>
              </a:rPr>
              <a:t>burn wood </a:t>
            </a:r>
            <a:r>
              <a:rPr dirty="0" sz="1450" spc="-5">
                <a:latin typeface="Times New Roman"/>
                <a:cs typeface="Times New Roman"/>
              </a:rPr>
              <a:t>of </a:t>
            </a:r>
            <a:r>
              <a:rPr dirty="0" sz="1450" spc="-10">
                <a:latin typeface="Times New Roman"/>
                <a:cs typeface="Times New Roman"/>
              </a:rPr>
              <a:t>aromatic quality </a:t>
            </a:r>
            <a:r>
              <a:rPr dirty="0" sz="1450" spc="-5">
                <a:latin typeface="Times New Roman"/>
                <a:cs typeface="Times New Roman"/>
              </a:rPr>
              <a:t>on </a:t>
            </a:r>
            <a:r>
              <a:rPr dirty="0" sz="1450" spc="-10">
                <a:latin typeface="Times New Roman"/>
                <a:cs typeface="Times New Roman"/>
              </a:rPr>
              <a:t>silver </a:t>
            </a:r>
            <a:r>
              <a:rPr dirty="0" sz="1450" spc="-5">
                <a:latin typeface="Times New Roman"/>
                <a:cs typeface="Times New Roman"/>
              </a:rPr>
              <a:t>dogs, </a:t>
            </a:r>
            <a:r>
              <a:rPr dirty="0" sz="1450" spc="-10">
                <a:latin typeface="Times New Roman"/>
                <a:cs typeface="Times New Roman"/>
              </a:rPr>
              <a:t>tiled  round about with Bible pictures; the seats deep and easy;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Titian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gold frame; </a:t>
            </a:r>
            <a:r>
              <a:rPr dirty="0" sz="1450" spc="-5">
                <a:latin typeface="Times New Roman"/>
                <a:cs typeface="Times New Roman"/>
              </a:rPr>
              <a:t>a </a:t>
            </a:r>
            <a:r>
              <a:rPr dirty="0" sz="1450" spc="-10">
                <a:latin typeface="Times New Roman"/>
                <a:cs typeface="Times New Roman"/>
              </a:rPr>
              <a:t>white bust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upon a </a:t>
            </a:r>
            <a:r>
              <a:rPr dirty="0" sz="1450" spc="-10">
                <a:latin typeface="Times New Roman"/>
                <a:cs typeface="Times New Roman"/>
              </a:rPr>
              <a:t>bracket; </a:t>
            </a:r>
            <a:r>
              <a:rPr dirty="0" sz="1450" spc="-5">
                <a:latin typeface="Times New Roman"/>
                <a:cs typeface="Times New Roman"/>
              </a:rPr>
              <a:t>a </a:t>
            </a:r>
            <a:r>
              <a:rPr dirty="0" sz="1450" spc="-10">
                <a:latin typeface="Times New Roman"/>
                <a:cs typeface="Times New Roman"/>
              </a:rPr>
              <a:t>rack for the journals </a:t>
            </a:r>
            <a:r>
              <a:rPr dirty="0" sz="1450" spc="-5">
                <a:latin typeface="Times New Roman"/>
                <a:cs typeface="Times New Roman"/>
              </a:rPr>
              <a:t>of </a:t>
            </a:r>
            <a:r>
              <a:rPr dirty="0" sz="1450" spc="-10">
                <a:latin typeface="Times New Roman"/>
                <a:cs typeface="Times New Roman"/>
              </a:rPr>
              <a:t>the  week;</a:t>
            </a:r>
            <a:r>
              <a:rPr dirty="0" sz="1450" spc="5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table</a:t>
            </a:r>
            <a:r>
              <a:rPr dirty="0" sz="1450" spc="50">
                <a:latin typeface="Times New Roman"/>
                <a:cs typeface="Times New Roman"/>
              </a:rPr>
              <a:t> </a:t>
            </a:r>
            <a:r>
              <a:rPr dirty="0" sz="1450" spc="-10">
                <a:latin typeface="Times New Roman"/>
                <a:cs typeface="Times New Roman"/>
              </a:rPr>
              <a:t>for</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5">
                <a:latin typeface="Times New Roman"/>
                <a:cs typeface="Times New Roman"/>
              </a:rPr>
              <a:t>books</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year;</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close</a:t>
            </a:r>
            <a:r>
              <a:rPr dirty="0" sz="1450" spc="55">
                <a:latin typeface="Times New Roman"/>
                <a:cs typeface="Times New Roman"/>
              </a:rPr>
              <a:t> </a:t>
            </a:r>
            <a:r>
              <a:rPr dirty="0" sz="1450" spc="-10">
                <a:latin typeface="Times New Roman"/>
                <a:cs typeface="Times New Roman"/>
              </a:rPr>
              <a:t>in</a:t>
            </a:r>
            <a:r>
              <a:rPr dirty="0" sz="1450" spc="5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corner</a:t>
            </a:r>
            <a:r>
              <a:rPr dirty="0" sz="1450" spc="5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three</a:t>
            </a:r>
            <a:r>
              <a:rPr dirty="0" sz="1450" spc="50">
                <a:latin typeface="Times New Roman"/>
                <a:cs typeface="Times New Roman"/>
              </a:rPr>
              <a:t> </a:t>
            </a:r>
            <a:r>
              <a:rPr dirty="0" sz="1450" spc="-10">
                <a:latin typeface="Times New Roman"/>
                <a:cs typeface="Times New Roman"/>
              </a:rPr>
              <a:t>shelves</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255016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eternal </a:t>
            </a:r>
            <a:r>
              <a:rPr dirty="0" sz="1450" spc="-5">
                <a:latin typeface="Times New Roman"/>
                <a:cs typeface="Times New Roman"/>
              </a:rPr>
              <a:t>books </a:t>
            </a:r>
            <a:r>
              <a:rPr dirty="0" sz="1450" spc="-10">
                <a:latin typeface="Times New Roman"/>
                <a:cs typeface="Times New Roman"/>
              </a:rPr>
              <a:t>that never weary: Shakespeare, Molière, Montaigne,  Lamb, Sterne, De </a:t>
            </a:r>
            <a:r>
              <a:rPr dirty="0" sz="1450" spc="-20">
                <a:latin typeface="Times New Roman"/>
                <a:cs typeface="Times New Roman"/>
              </a:rPr>
              <a:t>Musset’s </a:t>
            </a:r>
            <a:r>
              <a:rPr dirty="0" sz="1450" spc="-10">
                <a:latin typeface="Times New Roman"/>
                <a:cs typeface="Times New Roman"/>
              </a:rPr>
              <a:t>comedies (the </a:t>
            </a:r>
            <a:r>
              <a:rPr dirty="0" sz="1450" spc="-5">
                <a:latin typeface="Times New Roman"/>
                <a:cs typeface="Times New Roman"/>
              </a:rPr>
              <a:t>one </a:t>
            </a:r>
            <a:r>
              <a:rPr dirty="0" sz="1450" spc="-10">
                <a:latin typeface="Times New Roman"/>
                <a:cs typeface="Times New Roman"/>
              </a:rPr>
              <a:t>volume open at </a:t>
            </a:r>
            <a:r>
              <a:rPr dirty="0" sz="1450" spc="-10" i="1">
                <a:latin typeface="Times New Roman"/>
                <a:cs typeface="Times New Roman"/>
              </a:rPr>
              <a:t>Carmosine </a:t>
            </a:r>
            <a:r>
              <a:rPr dirty="0" sz="1450" spc="-10">
                <a:latin typeface="Times New Roman"/>
                <a:cs typeface="Times New Roman"/>
              </a:rPr>
              <a:t>and  the other at </a:t>
            </a:r>
            <a:r>
              <a:rPr dirty="0" sz="1450" spc="-10" i="1">
                <a:latin typeface="Times New Roman"/>
                <a:cs typeface="Times New Roman"/>
              </a:rPr>
              <a:t>Fantasio</a:t>
            </a:r>
            <a:r>
              <a:rPr dirty="0" sz="1450" spc="-10">
                <a:latin typeface="Times New Roman"/>
                <a:cs typeface="Times New Roman"/>
              </a:rPr>
              <a:t>); the </a:t>
            </a:r>
            <a:r>
              <a:rPr dirty="0" sz="1450" spc="-10" i="1">
                <a:latin typeface="Times New Roman"/>
                <a:cs typeface="Times New Roman"/>
              </a:rPr>
              <a:t>Arabian Nights</a:t>
            </a:r>
            <a:r>
              <a:rPr dirty="0" sz="1450" spc="-10">
                <a:latin typeface="Times New Roman"/>
                <a:cs typeface="Times New Roman"/>
              </a:rPr>
              <a:t>, and kindred stories, in </a:t>
            </a:r>
            <a:r>
              <a:rPr dirty="0" sz="1450" spc="-30">
                <a:latin typeface="Times New Roman"/>
                <a:cs typeface="Times New Roman"/>
              </a:rPr>
              <a:t>Weber’s  </a:t>
            </a:r>
            <a:r>
              <a:rPr dirty="0" sz="1450" spc="-10">
                <a:latin typeface="Times New Roman"/>
                <a:cs typeface="Times New Roman"/>
              </a:rPr>
              <a:t>solemn volumes; </a:t>
            </a:r>
            <a:r>
              <a:rPr dirty="0" sz="1450" spc="-20">
                <a:latin typeface="Times New Roman"/>
                <a:cs typeface="Times New Roman"/>
              </a:rPr>
              <a:t>Borrow’s</a:t>
            </a:r>
            <a:r>
              <a:rPr dirty="0" sz="1450" spc="320">
                <a:latin typeface="Times New Roman"/>
                <a:cs typeface="Times New Roman"/>
              </a:rPr>
              <a:t> </a:t>
            </a:r>
            <a:r>
              <a:rPr dirty="0" sz="1450" spc="-10" i="1">
                <a:latin typeface="Times New Roman"/>
                <a:cs typeface="Times New Roman"/>
              </a:rPr>
              <a:t>Bible in </a:t>
            </a:r>
            <a:r>
              <a:rPr dirty="0" sz="1450" spc="-5" i="1">
                <a:latin typeface="Times New Roman"/>
                <a:cs typeface="Times New Roman"/>
              </a:rPr>
              <a:t>Spain</a:t>
            </a:r>
            <a:r>
              <a:rPr dirty="0" sz="1450" spc="-5">
                <a:latin typeface="Times New Roman"/>
                <a:cs typeface="Times New Roman"/>
              </a:rPr>
              <a:t>, </a:t>
            </a:r>
            <a:r>
              <a:rPr dirty="0" sz="1450" spc="-10">
                <a:latin typeface="Times New Roman"/>
                <a:cs typeface="Times New Roman"/>
              </a:rPr>
              <a:t>the </a:t>
            </a:r>
            <a:r>
              <a:rPr dirty="0" sz="1450" spc="-30" i="1">
                <a:latin typeface="Times New Roman"/>
                <a:cs typeface="Times New Roman"/>
              </a:rPr>
              <a:t>Pilgrim’s </a:t>
            </a:r>
            <a:r>
              <a:rPr dirty="0" sz="1450" spc="-20" i="1">
                <a:latin typeface="Times New Roman"/>
                <a:cs typeface="Times New Roman"/>
              </a:rPr>
              <a:t>Progress</a:t>
            </a:r>
            <a:r>
              <a:rPr dirty="0" sz="1450" spc="-20">
                <a:latin typeface="Times New Roman"/>
                <a:cs typeface="Times New Roman"/>
              </a:rPr>
              <a:t>,  </a:t>
            </a:r>
            <a:r>
              <a:rPr dirty="0" sz="1450" spc="-10" i="1">
                <a:latin typeface="Times New Roman"/>
                <a:cs typeface="Times New Roman"/>
              </a:rPr>
              <a:t>Guy  </a:t>
            </a:r>
            <a:r>
              <a:rPr dirty="0" sz="1450" spc="-10" i="1">
                <a:latin typeface="Times New Roman"/>
                <a:cs typeface="Times New Roman"/>
              </a:rPr>
              <a:t>Mannering </a:t>
            </a:r>
            <a:r>
              <a:rPr dirty="0" sz="1450" spc="-10">
                <a:latin typeface="Times New Roman"/>
                <a:cs typeface="Times New Roman"/>
              </a:rPr>
              <a:t>and </a:t>
            </a:r>
            <a:r>
              <a:rPr dirty="0" sz="1450" spc="-10" i="1">
                <a:latin typeface="Times New Roman"/>
                <a:cs typeface="Times New Roman"/>
              </a:rPr>
              <a:t>Rob Roy</a:t>
            </a:r>
            <a:r>
              <a:rPr dirty="0" sz="1450" spc="-10">
                <a:latin typeface="Times New Roman"/>
                <a:cs typeface="Times New Roman"/>
              </a:rPr>
              <a:t>, </a:t>
            </a:r>
            <a:r>
              <a:rPr dirty="0" sz="1450" spc="-10" i="1">
                <a:latin typeface="Times New Roman"/>
                <a:cs typeface="Times New Roman"/>
              </a:rPr>
              <a:t>Monte Cristo </a:t>
            </a:r>
            <a:r>
              <a:rPr dirty="0" sz="1450" spc="-10">
                <a:latin typeface="Times New Roman"/>
                <a:cs typeface="Times New Roman"/>
              </a:rPr>
              <a:t>and </a:t>
            </a:r>
            <a:r>
              <a:rPr dirty="0" sz="1450" spc="-20">
                <a:latin typeface="Times New Roman"/>
                <a:cs typeface="Times New Roman"/>
              </a:rPr>
              <a:t>the</a:t>
            </a:r>
            <a:r>
              <a:rPr dirty="0" sz="1450" spc="-20" i="1">
                <a:latin typeface="Times New Roman"/>
                <a:cs typeface="Times New Roman"/>
              </a:rPr>
              <a:t>Vicomte</a:t>
            </a:r>
            <a:r>
              <a:rPr dirty="0" sz="1450" spc="320" i="1">
                <a:latin typeface="Times New Roman"/>
                <a:cs typeface="Times New Roman"/>
              </a:rPr>
              <a:t> </a:t>
            </a:r>
            <a:r>
              <a:rPr dirty="0" sz="1450" spc="-5" i="1">
                <a:latin typeface="Times New Roman"/>
                <a:cs typeface="Times New Roman"/>
              </a:rPr>
              <a:t>de </a:t>
            </a:r>
            <a:r>
              <a:rPr dirty="0" sz="1450" spc="-10" i="1">
                <a:latin typeface="Times New Roman"/>
                <a:cs typeface="Times New Roman"/>
              </a:rPr>
              <a:t>Bragelonne</a:t>
            </a:r>
            <a:r>
              <a:rPr dirty="0" sz="1450" spc="-10">
                <a:latin typeface="Times New Roman"/>
                <a:cs typeface="Times New Roman"/>
              </a:rPr>
              <a:t>,  immortal Boswell sole among biographers, </a:t>
            </a:r>
            <a:r>
              <a:rPr dirty="0" sz="1450" spc="-15">
                <a:latin typeface="Times New Roman"/>
                <a:cs typeface="Times New Roman"/>
              </a:rPr>
              <a:t>Chaucer, </a:t>
            </a:r>
            <a:r>
              <a:rPr dirty="0" sz="1450" spc="-10">
                <a:latin typeface="Times New Roman"/>
                <a:cs typeface="Times New Roman"/>
              </a:rPr>
              <a:t>Herrick, and the </a:t>
            </a:r>
            <a:r>
              <a:rPr dirty="0" sz="1450" spc="-10" i="1">
                <a:latin typeface="Times New Roman"/>
                <a:cs typeface="Times New Roman"/>
              </a:rPr>
              <a:t>State  </a:t>
            </a:r>
            <a:r>
              <a:rPr dirty="0" sz="1450" spc="-20" i="1">
                <a:latin typeface="Times New Roman"/>
                <a:cs typeface="Times New Roman"/>
              </a:rPr>
              <a:t>Trials</a:t>
            </a:r>
            <a:r>
              <a:rPr dirty="0" sz="1450" spc="-20">
                <a:latin typeface="Times New Roman"/>
                <a:cs typeface="Times New Roman"/>
              </a:rPr>
              <a:t>.</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The bedrooms are </a:t>
            </a:r>
            <a:r>
              <a:rPr dirty="0" sz="1450" spc="-15">
                <a:latin typeface="Times New Roman"/>
                <a:cs typeface="Times New Roman"/>
              </a:rPr>
              <a:t>large, </a:t>
            </a:r>
            <a:r>
              <a:rPr dirty="0" sz="1450" spc="-30">
                <a:latin typeface="Times New Roman"/>
                <a:cs typeface="Times New Roman"/>
              </a:rPr>
              <a:t>airy, </a:t>
            </a:r>
            <a:r>
              <a:rPr dirty="0" sz="1450" spc="-10">
                <a:latin typeface="Times New Roman"/>
                <a:cs typeface="Times New Roman"/>
              </a:rPr>
              <a:t>with almost </a:t>
            </a:r>
            <a:r>
              <a:rPr dirty="0" sz="1450" spc="-5">
                <a:latin typeface="Times New Roman"/>
                <a:cs typeface="Times New Roman"/>
              </a:rPr>
              <a:t>no </a:t>
            </a:r>
            <a:r>
              <a:rPr dirty="0" sz="1450" spc="-10">
                <a:latin typeface="Times New Roman"/>
                <a:cs typeface="Times New Roman"/>
              </a:rPr>
              <a:t>furniture, floors </a:t>
            </a:r>
            <a:r>
              <a:rPr dirty="0" sz="1450" spc="-5">
                <a:latin typeface="Times New Roman"/>
                <a:cs typeface="Times New Roman"/>
              </a:rPr>
              <a:t>of </a:t>
            </a:r>
            <a:r>
              <a:rPr dirty="0" sz="1450" spc="-10">
                <a:latin typeface="Times New Roman"/>
                <a:cs typeface="Times New Roman"/>
              </a:rPr>
              <a:t>varnished  wood, and at the bed-head, in case </a:t>
            </a:r>
            <a:r>
              <a:rPr dirty="0" sz="1450" spc="-5">
                <a:latin typeface="Times New Roman"/>
                <a:cs typeface="Times New Roman"/>
              </a:rPr>
              <a:t>of </a:t>
            </a:r>
            <a:r>
              <a:rPr dirty="0" sz="1450" spc="-10">
                <a:latin typeface="Times New Roman"/>
                <a:cs typeface="Times New Roman"/>
              </a:rPr>
              <a:t>insomnia, </a:t>
            </a:r>
            <a:r>
              <a:rPr dirty="0" sz="1450" spc="-5">
                <a:latin typeface="Times New Roman"/>
                <a:cs typeface="Times New Roman"/>
              </a:rPr>
              <a:t>one </a:t>
            </a:r>
            <a:r>
              <a:rPr dirty="0" sz="1450" spc="-10">
                <a:latin typeface="Times New Roman"/>
                <a:cs typeface="Times New Roman"/>
              </a:rPr>
              <a:t>shelf </a:t>
            </a:r>
            <a:r>
              <a:rPr dirty="0" sz="1450" spc="-5">
                <a:latin typeface="Times New Roman"/>
                <a:cs typeface="Times New Roman"/>
              </a:rPr>
              <a:t>of books of a  </a:t>
            </a:r>
            <a:r>
              <a:rPr dirty="0" sz="1450" spc="-10">
                <a:latin typeface="Times New Roman"/>
                <a:cs typeface="Times New Roman"/>
              </a:rPr>
              <a:t>particular and dippable </a:t>
            </a:r>
            <a:r>
              <a:rPr dirty="0" sz="1450" spc="-20">
                <a:latin typeface="Times New Roman"/>
                <a:cs typeface="Times New Roman"/>
              </a:rPr>
              <a:t>order, </a:t>
            </a:r>
            <a:r>
              <a:rPr dirty="0" sz="1450" spc="-10">
                <a:latin typeface="Times New Roman"/>
                <a:cs typeface="Times New Roman"/>
              </a:rPr>
              <a:t>such as </a:t>
            </a:r>
            <a:r>
              <a:rPr dirty="0" sz="1450" spc="-10" i="1">
                <a:latin typeface="Times New Roman"/>
                <a:cs typeface="Times New Roman"/>
              </a:rPr>
              <a:t>Pepys</a:t>
            </a:r>
            <a:r>
              <a:rPr dirty="0" sz="1450" spc="-10">
                <a:latin typeface="Times New Roman"/>
                <a:cs typeface="Times New Roman"/>
              </a:rPr>
              <a:t>, the </a:t>
            </a:r>
            <a:r>
              <a:rPr dirty="0" sz="1450" spc="-10" i="1">
                <a:latin typeface="Times New Roman"/>
                <a:cs typeface="Times New Roman"/>
              </a:rPr>
              <a:t>Paston Letters</a:t>
            </a:r>
            <a:r>
              <a:rPr dirty="0" sz="1450" spc="-10">
                <a:latin typeface="Times New Roman"/>
                <a:cs typeface="Times New Roman"/>
              </a:rPr>
              <a:t>, </a:t>
            </a:r>
            <a:r>
              <a:rPr dirty="0" sz="1450" spc="-25">
                <a:latin typeface="Times New Roman"/>
                <a:cs typeface="Times New Roman"/>
              </a:rPr>
              <a:t>Burt’s </a:t>
            </a:r>
            <a:r>
              <a:rPr dirty="0" sz="1450" spc="-10" i="1">
                <a:latin typeface="Times New Roman"/>
                <a:cs typeface="Times New Roman"/>
              </a:rPr>
              <a:t>Letters  </a:t>
            </a:r>
            <a:r>
              <a:rPr dirty="0" sz="1450" spc="-20" i="1">
                <a:latin typeface="Times New Roman"/>
                <a:cs typeface="Times New Roman"/>
              </a:rPr>
              <a:t>from </a:t>
            </a:r>
            <a:r>
              <a:rPr dirty="0" sz="1450" spc="-10" i="1">
                <a:latin typeface="Times New Roman"/>
                <a:cs typeface="Times New Roman"/>
              </a:rPr>
              <a:t>the Highlands</a:t>
            </a:r>
            <a:r>
              <a:rPr dirty="0" sz="1450" spc="-10">
                <a:latin typeface="Times New Roman"/>
                <a:cs typeface="Times New Roman"/>
              </a:rPr>
              <a:t>, </a:t>
            </a:r>
            <a:r>
              <a:rPr dirty="0" sz="1450" spc="-5">
                <a:latin typeface="Times New Roman"/>
                <a:cs typeface="Times New Roman"/>
              </a:rPr>
              <a:t>or </a:t>
            </a:r>
            <a:r>
              <a:rPr dirty="0" sz="1450" spc="-10">
                <a:latin typeface="Times New Roman"/>
                <a:cs typeface="Times New Roman"/>
              </a:rPr>
              <a:t>the </a:t>
            </a:r>
            <a:r>
              <a:rPr dirty="0" sz="1450" spc="-10" i="1">
                <a:latin typeface="Times New Roman"/>
                <a:cs typeface="Times New Roman"/>
              </a:rPr>
              <a:t>Newgate Calendar</a:t>
            </a:r>
            <a:r>
              <a:rPr dirty="0" sz="1450" spc="-10">
                <a:latin typeface="Times New Roman"/>
                <a:cs typeface="Times New Roman"/>
              </a:rPr>
              <a:t>. </a:t>
            </a:r>
            <a:r>
              <a:rPr dirty="0" sz="1450" spc="-5">
                <a:latin typeface="Times New Roman"/>
                <a:cs typeface="Times New Roman"/>
              </a:rPr>
              <a:t>. .</a:t>
            </a:r>
            <a:r>
              <a:rPr dirty="0" sz="1450" spc="35">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
        <p:nvSpPr>
          <p:cNvPr id="3" name="object 3"/>
          <p:cNvSpPr txBox="1"/>
          <p:nvPr/>
        </p:nvSpPr>
        <p:spPr>
          <a:xfrm>
            <a:off x="876300" y="3783002"/>
            <a:ext cx="5807075" cy="6116955"/>
          </a:xfrm>
          <a:prstGeom prst="rect">
            <a:avLst/>
          </a:prstGeom>
        </p:spPr>
        <p:txBody>
          <a:bodyPr wrap="square" lIns="0" tIns="11430" rIns="0" bIns="0" rtlCol="0" vert="horz">
            <a:spAutoFit/>
          </a:bodyPr>
          <a:lstStyle/>
          <a:p>
            <a:pPr algn="ctr">
              <a:lnSpc>
                <a:spcPts val="1735"/>
              </a:lnSpc>
              <a:spcBef>
                <a:spcPts val="90"/>
              </a:spcBef>
            </a:pPr>
            <a:r>
              <a:rPr dirty="0" sz="1450" spc="-10" b="1">
                <a:latin typeface="Times New Roman"/>
                <a:cs typeface="Times New Roman"/>
              </a:rPr>
              <a:t>IX.</a:t>
            </a:r>
            <a:endParaRPr sz="1450">
              <a:latin typeface="Times New Roman"/>
              <a:cs typeface="Times New Roman"/>
            </a:endParaRPr>
          </a:p>
          <a:p>
            <a:pPr algn="ctr">
              <a:lnSpc>
                <a:spcPts val="1735"/>
              </a:lnSpc>
            </a:pPr>
            <a:r>
              <a:rPr dirty="0" sz="1450" spc="-55" b="1">
                <a:latin typeface="Times New Roman"/>
                <a:cs typeface="Times New Roman"/>
              </a:rPr>
              <a:t>DAVOS </a:t>
            </a:r>
            <a:r>
              <a:rPr dirty="0" sz="1450" spc="-10" b="1">
                <a:latin typeface="Times New Roman"/>
                <a:cs typeface="Times New Roman"/>
              </a:rPr>
              <a:t>IN</a:t>
            </a:r>
            <a:r>
              <a:rPr dirty="0" sz="1450" spc="40" b="1">
                <a:latin typeface="Times New Roman"/>
                <a:cs typeface="Times New Roman"/>
              </a:rPr>
              <a:t> </a:t>
            </a:r>
            <a:r>
              <a:rPr dirty="0" sz="1450" spc="-10" b="1">
                <a:latin typeface="Times New Roman"/>
                <a:cs typeface="Times New Roman"/>
              </a:rPr>
              <a:t>WINTER</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A mountain valley has, at the best, </a:t>
            </a:r>
            <a:r>
              <a:rPr dirty="0" sz="1450" spc="-5">
                <a:latin typeface="Times New Roman"/>
                <a:cs typeface="Times New Roman"/>
              </a:rPr>
              <a:t>a </a:t>
            </a:r>
            <a:r>
              <a:rPr dirty="0" sz="1450" spc="-10">
                <a:latin typeface="Times New Roman"/>
                <a:cs typeface="Times New Roman"/>
              </a:rPr>
              <a:t>certain prison-like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the  imagination, </a:t>
            </a:r>
            <a:r>
              <a:rPr dirty="0" sz="1450" spc="-5">
                <a:latin typeface="Times New Roman"/>
                <a:cs typeface="Times New Roman"/>
              </a:rPr>
              <a:t>but a </a:t>
            </a:r>
            <a:r>
              <a:rPr dirty="0" sz="1450" spc="-10">
                <a:latin typeface="Times New Roman"/>
                <a:cs typeface="Times New Roman"/>
              </a:rPr>
              <a:t>mountain </a:t>
            </a:r>
            <a:r>
              <a:rPr dirty="0" sz="1450" spc="-20">
                <a:latin typeface="Times New Roman"/>
                <a:cs typeface="Times New Roman"/>
              </a:rPr>
              <a:t>valley,</a:t>
            </a:r>
            <a:r>
              <a:rPr dirty="0" sz="1450" spc="320">
                <a:latin typeface="Times New Roman"/>
                <a:cs typeface="Times New Roman"/>
              </a:rPr>
              <a:t> </a:t>
            </a:r>
            <a:r>
              <a:rPr dirty="0" sz="1450" spc="-10">
                <a:latin typeface="Times New Roman"/>
                <a:cs typeface="Times New Roman"/>
              </a:rPr>
              <a:t>an Alpine </a:t>
            </a:r>
            <a:r>
              <a:rPr dirty="0" sz="1450" spc="-20">
                <a:latin typeface="Times New Roman"/>
                <a:cs typeface="Times New Roman"/>
              </a:rPr>
              <a:t>winter,  </a:t>
            </a:r>
            <a:r>
              <a:rPr dirty="0" sz="1450" spc="-10">
                <a:latin typeface="Times New Roman"/>
                <a:cs typeface="Times New Roman"/>
              </a:rPr>
              <a:t>and an </a:t>
            </a:r>
            <a:r>
              <a:rPr dirty="0" sz="1450" spc="-20">
                <a:latin typeface="Times New Roman"/>
                <a:cs typeface="Times New Roman"/>
              </a:rPr>
              <a:t>invalid’s  </a:t>
            </a:r>
            <a:r>
              <a:rPr dirty="0" sz="1450" spc="-10">
                <a:latin typeface="Times New Roman"/>
                <a:cs typeface="Times New Roman"/>
              </a:rPr>
              <a:t>weakness make </a:t>
            </a:r>
            <a:r>
              <a:rPr dirty="0" sz="1450" spc="-5">
                <a:latin typeface="Times New Roman"/>
                <a:cs typeface="Times New Roman"/>
              </a:rPr>
              <a:t>up </a:t>
            </a:r>
            <a:r>
              <a:rPr dirty="0" sz="1450" spc="-10">
                <a:latin typeface="Times New Roman"/>
                <a:cs typeface="Times New Roman"/>
              </a:rPr>
              <a:t>among them </a:t>
            </a:r>
            <a:r>
              <a:rPr dirty="0" sz="1450" spc="-5">
                <a:latin typeface="Times New Roman"/>
                <a:cs typeface="Times New Roman"/>
              </a:rPr>
              <a:t>a </a:t>
            </a:r>
            <a:r>
              <a:rPr dirty="0" sz="1450" spc="-10">
                <a:latin typeface="Times New Roman"/>
                <a:cs typeface="Times New Roman"/>
              </a:rPr>
              <a:t>prison </a:t>
            </a:r>
            <a:r>
              <a:rPr dirty="0" sz="1450" spc="-5">
                <a:latin typeface="Times New Roman"/>
                <a:cs typeface="Times New Roman"/>
              </a:rPr>
              <a:t>of </a:t>
            </a:r>
            <a:r>
              <a:rPr dirty="0" sz="1450" spc="-10">
                <a:latin typeface="Times New Roman"/>
                <a:cs typeface="Times New Roman"/>
              </a:rPr>
              <a:t>the most </a:t>
            </a:r>
            <a:r>
              <a:rPr dirty="0" sz="1450" spc="-15">
                <a:latin typeface="Times New Roman"/>
                <a:cs typeface="Times New Roman"/>
              </a:rPr>
              <a:t>effective </a:t>
            </a:r>
            <a:r>
              <a:rPr dirty="0" sz="1450" spc="-5">
                <a:latin typeface="Times New Roman"/>
                <a:cs typeface="Times New Roman"/>
              </a:rPr>
              <a:t>kind. </a:t>
            </a:r>
            <a:r>
              <a:rPr dirty="0" sz="1450" spc="-10">
                <a:latin typeface="Times New Roman"/>
                <a:cs typeface="Times New Roman"/>
              </a:rPr>
              <a:t>The roads  indeed are cleared, and at least </a:t>
            </a:r>
            <a:r>
              <a:rPr dirty="0" sz="1450" spc="-5">
                <a:latin typeface="Times New Roman"/>
                <a:cs typeface="Times New Roman"/>
              </a:rPr>
              <a:t>one </a:t>
            </a:r>
            <a:r>
              <a:rPr dirty="0" sz="1450" spc="-10">
                <a:latin typeface="Times New Roman"/>
                <a:cs typeface="Times New Roman"/>
              </a:rPr>
              <a:t>footpath </a:t>
            </a:r>
            <a:r>
              <a:rPr dirty="0" sz="1450" spc="-5">
                <a:latin typeface="Times New Roman"/>
                <a:cs typeface="Times New Roman"/>
              </a:rPr>
              <a:t>dodging up </a:t>
            </a:r>
            <a:r>
              <a:rPr dirty="0" sz="1450" spc="-10">
                <a:latin typeface="Times New Roman"/>
                <a:cs typeface="Times New Roman"/>
              </a:rPr>
              <a:t>the hill; </a:t>
            </a:r>
            <a:r>
              <a:rPr dirty="0" sz="1450" spc="-5">
                <a:latin typeface="Times New Roman"/>
                <a:cs typeface="Times New Roman"/>
              </a:rPr>
              <a:t>but </a:t>
            </a:r>
            <a:r>
              <a:rPr dirty="0" sz="1450" spc="-10">
                <a:latin typeface="Times New Roman"/>
                <a:cs typeface="Times New Roman"/>
              </a:rPr>
              <a:t>to these  the health-seeker is rigidly confined. There are for him </a:t>
            </a:r>
            <a:r>
              <a:rPr dirty="0" sz="1450" spc="-5">
                <a:latin typeface="Times New Roman"/>
                <a:cs typeface="Times New Roman"/>
              </a:rPr>
              <a:t>no </a:t>
            </a:r>
            <a:r>
              <a:rPr dirty="0" sz="1450" spc="-10">
                <a:latin typeface="Times New Roman"/>
                <a:cs typeface="Times New Roman"/>
              </a:rPr>
              <a:t>cross-cuts over the  field, </a:t>
            </a:r>
            <a:r>
              <a:rPr dirty="0" sz="1450" spc="-5">
                <a:latin typeface="Times New Roman"/>
                <a:cs typeface="Times New Roman"/>
              </a:rPr>
              <a:t>no </a:t>
            </a:r>
            <a:r>
              <a:rPr dirty="0" sz="1450" spc="-10">
                <a:latin typeface="Times New Roman"/>
                <a:cs typeface="Times New Roman"/>
              </a:rPr>
              <a:t>following </a:t>
            </a:r>
            <a:r>
              <a:rPr dirty="0" sz="1450" spc="-5">
                <a:latin typeface="Times New Roman"/>
                <a:cs typeface="Times New Roman"/>
              </a:rPr>
              <a:t>of </a:t>
            </a:r>
            <a:r>
              <a:rPr dirty="0" sz="1450" spc="-10">
                <a:latin typeface="Times New Roman"/>
                <a:cs typeface="Times New Roman"/>
              </a:rPr>
              <a:t>streams, </a:t>
            </a:r>
            <a:r>
              <a:rPr dirty="0" sz="1450" spc="-5">
                <a:latin typeface="Times New Roman"/>
                <a:cs typeface="Times New Roman"/>
              </a:rPr>
              <a:t>no </a:t>
            </a:r>
            <a:r>
              <a:rPr dirty="0" sz="1450" spc="-10">
                <a:latin typeface="Times New Roman"/>
                <a:cs typeface="Times New Roman"/>
              </a:rPr>
              <a:t>unguided rambles in the wood. His walks  are cut and </a:t>
            </a:r>
            <a:r>
              <a:rPr dirty="0" sz="1450" spc="-30">
                <a:latin typeface="Times New Roman"/>
                <a:cs typeface="Times New Roman"/>
              </a:rPr>
              <a:t>dry. </a:t>
            </a:r>
            <a:r>
              <a:rPr dirty="0" sz="1450" spc="-10">
                <a:latin typeface="Times New Roman"/>
                <a:cs typeface="Times New Roman"/>
              </a:rPr>
              <a:t>In five </a:t>
            </a:r>
            <a:r>
              <a:rPr dirty="0" sz="1450" spc="-5">
                <a:latin typeface="Times New Roman"/>
                <a:cs typeface="Times New Roman"/>
              </a:rPr>
              <a:t>or </a:t>
            </a:r>
            <a:r>
              <a:rPr dirty="0" sz="1450" spc="-10">
                <a:latin typeface="Times New Roman"/>
                <a:cs typeface="Times New Roman"/>
              </a:rPr>
              <a:t>six different directions </a:t>
            </a:r>
            <a:r>
              <a:rPr dirty="0" sz="1450" spc="-5">
                <a:latin typeface="Times New Roman"/>
                <a:cs typeface="Times New Roman"/>
              </a:rPr>
              <a:t>he </a:t>
            </a:r>
            <a:r>
              <a:rPr dirty="0" sz="1450" spc="-10">
                <a:latin typeface="Times New Roman"/>
                <a:cs typeface="Times New Roman"/>
              </a:rPr>
              <a:t>can push as </a:t>
            </a:r>
            <a:r>
              <a:rPr dirty="0" sz="1450" spc="-25">
                <a:latin typeface="Times New Roman"/>
                <a:cs typeface="Times New Roman"/>
              </a:rPr>
              <a:t>far, </a:t>
            </a:r>
            <a:r>
              <a:rPr dirty="0" sz="1450" spc="-10">
                <a:latin typeface="Times New Roman"/>
                <a:cs typeface="Times New Roman"/>
              </a:rPr>
              <a:t>and </a:t>
            </a:r>
            <a:r>
              <a:rPr dirty="0" sz="1450" spc="-5">
                <a:latin typeface="Times New Roman"/>
                <a:cs typeface="Times New Roman"/>
              </a:rPr>
              <a:t>no  </a:t>
            </a:r>
            <a:r>
              <a:rPr dirty="0" sz="1450" spc="-15">
                <a:latin typeface="Times New Roman"/>
                <a:cs typeface="Times New Roman"/>
              </a:rPr>
              <a:t>farther, </a:t>
            </a:r>
            <a:r>
              <a:rPr dirty="0" sz="1450" spc="-10">
                <a:latin typeface="Times New Roman"/>
                <a:cs typeface="Times New Roman"/>
              </a:rPr>
              <a:t>than his strength permits; never deviating from the line laid down for  him and beholding at each repetition the same field </a:t>
            </a:r>
            <a:r>
              <a:rPr dirty="0" sz="1450" spc="-5">
                <a:latin typeface="Times New Roman"/>
                <a:cs typeface="Times New Roman"/>
              </a:rPr>
              <a:t>of </a:t>
            </a:r>
            <a:r>
              <a:rPr dirty="0" sz="1450" spc="-10">
                <a:latin typeface="Times New Roman"/>
                <a:cs typeface="Times New Roman"/>
              </a:rPr>
              <a:t>wood and snow from  the same corner </a:t>
            </a:r>
            <a:r>
              <a:rPr dirty="0" sz="1450" spc="-5">
                <a:latin typeface="Times New Roman"/>
                <a:cs typeface="Times New Roman"/>
              </a:rPr>
              <a:t>of </a:t>
            </a:r>
            <a:r>
              <a:rPr dirty="0" sz="1450" spc="-10">
                <a:latin typeface="Times New Roman"/>
                <a:cs typeface="Times New Roman"/>
              </a:rPr>
              <a:t>the road. This, </a:t>
            </a:r>
            <a:r>
              <a:rPr dirty="0" sz="1450" spc="-5">
                <a:latin typeface="Times New Roman"/>
                <a:cs typeface="Times New Roman"/>
              </a:rPr>
              <a:t>of </a:t>
            </a:r>
            <a:r>
              <a:rPr dirty="0" sz="1450" spc="-10">
                <a:latin typeface="Times New Roman"/>
                <a:cs typeface="Times New Roman"/>
              </a:rPr>
              <a:t>itself, would </a:t>
            </a:r>
            <a:r>
              <a:rPr dirty="0" sz="1450" spc="-5">
                <a:latin typeface="Times New Roman"/>
                <a:cs typeface="Times New Roman"/>
              </a:rPr>
              <a:t>be a </a:t>
            </a:r>
            <a:r>
              <a:rPr dirty="0" sz="1450" spc="-10">
                <a:latin typeface="Times New Roman"/>
                <a:cs typeface="Times New Roman"/>
              </a:rPr>
              <a:t>little trying to the  patience in the course </a:t>
            </a:r>
            <a:r>
              <a:rPr dirty="0" sz="1450" spc="-5">
                <a:latin typeface="Times New Roman"/>
                <a:cs typeface="Times New Roman"/>
              </a:rPr>
              <a:t>of </a:t>
            </a:r>
            <a:r>
              <a:rPr dirty="0" sz="1450" spc="-10">
                <a:latin typeface="Times New Roman"/>
                <a:cs typeface="Times New Roman"/>
              </a:rPr>
              <a:t>months; </a:t>
            </a:r>
            <a:r>
              <a:rPr dirty="0" sz="1450" spc="-5">
                <a:latin typeface="Times New Roman"/>
                <a:cs typeface="Times New Roman"/>
              </a:rPr>
              <a:t>but </a:t>
            </a:r>
            <a:r>
              <a:rPr dirty="0" sz="1450" spc="-10">
                <a:latin typeface="Times New Roman"/>
                <a:cs typeface="Times New Roman"/>
              </a:rPr>
              <a:t>to this is added, </a:t>
            </a:r>
            <a:r>
              <a:rPr dirty="0" sz="1450" spc="-5">
                <a:latin typeface="Times New Roman"/>
                <a:cs typeface="Times New Roman"/>
              </a:rPr>
              <a:t>by </a:t>
            </a:r>
            <a:r>
              <a:rPr dirty="0" sz="1450" spc="-10">
                <a:latin typeface="Times New Roman"/>
                <a:cs typeface="Times New Roman"/>
              </a:rPr>
              <a:t>the heaped mantle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an almost utter absence </a:t>
            </a:r>
            <a:r>
              <a:rPr dirty="0" sz="1450" spc="-5">
                <a:latin typeface="Times New Roman"/>
                <a:cs typeface="Times New Roman"/>
              </a:rPr>
              <a:t>of </a:t>
            </a:r>
            <a:r>
              <a:rPr dirty="0" sz="1450" spc="-10">
                <a:latin typeface="Times New Roman"/>
                <a:cs typeface="Times New Roman"/>
              </a:rPr>
              <a:t>detail and an almost unbroken identity </a:t>
            </a:r>
            <a:r>
              <a:rPr dirty="0" sz="1450" spc="-5">
                <a:latin typeface="Times New Roman"/>
                <a:cs typeface="Times New Roman"/>
              </a:rPr>
              <a:t>of  </a:t>
            </a:r>
            <a:r>
              <a:rPr dirty="0" sz="1450" spc="-20">
                <a:latin typeface="Times New Roman"/>
                <a:cs typeface="Times New Roman"/>
              </a:rPr>
              <a:t>colour.</a:t>
            </a:r>
            <a:r>
              <a:rPr dirty="0" sz="1450" spc="320">
                <a:latin typeface="Times New Roman"/>
                <a:cs typeface="Times New Roman"/>
              </a:rPr>
              <a:t> </a:t>
            </a:r>
            <a:r>
              <a:rPr dirty="0" sz="1450" spc="-25">
                <a:latin typeface="Times New Roman"/>
                <a:cs typeface="Times New Roman"/>
              </a:rPr>
              <a:t>Snow, </a:t>
            </a:r>
            <a:r>
              <a:rPr dirty="0" sz="1450" spc="-10">
                <a:latin typeface="Times New Roman"/>
                <a:cs typeface="Times New Roman"/>
              </a:rPr>
              <a:t>it is true, is </a:t>
            </a:r>
            <a:r>
              <a:rPr dirty="0" sz="1450" spc="-5">
                <a:latin typeface="Times New Roman"/>
                <a:cs typeface="Times New Roman"/>
              </a:rPr>
              <a:t>not </a:t>
            </a:r>
            <a:r>
              <a:rPr dirty="0" sz="1450" spc="-10">
                <a:latin typeface="Times New Roman"/>
                <a:cs typeface="Times New Roman"/>
              </a:rPr>
              <a:t>merely white. The sun touches it with roseate  and golden lights. Its own crushed infinity </a:t>
            </a:r>
            <a:r>
              <a:rPr dirty="0" sz="1450" spc="-5">
                <a:latin typeface="Times New Roman"/>
                <a:cs typeface="Times New Roman"/>
              </a:rPr>
              <a:t>of </a:t>
            </a:r>
            <a:r>
              <a:rPr dirty="0" sz="1450" spc="-10">
                <a:latin typeface="Times New Roman"/>
                <a:cs typeface="Times New Roman"/>
              </a:rPr>
              <a:t>crystals, its own richness </a:t>
            </a:r>
            <a:r>
              <a:rPr dirty="0" sz="1450" spc="-5">
                <a:latin typeface="Times New Roman"/>
                <a:cs typeface="Times New Roman"/>
              </a:rPr>
              <a:t>of </a:t>
            </a:r>
            <a:r>
              <a:rPr dirty="0" sz="1450" spc="-10">
                <a:latin typeface="Times New Roman"/>
                <a:cs typeface="Times New Roman"/>
              </a:rPr>
              <a:t>tiny  sculpture, fills it, when regarded near at hand, with wonderful depths </a:t>
            </a:r>
            <a:r>
              <a:rPr dirty="0" sz="1450" spc="-5">
                <a:latin typeface="Times New Roman"/>
                <a:cs typeface="Times New Roman"/>
              </a:rPr>
              <a:t>of  </a:t>
            </a:r>
            <a:r>
              <a:rPr dirty="0" sz="1450" spc="-10">
                <a:latin typeface="Times New Roman"/>
                <a:cs typeface="Times New Roman"/>
              </a:rPr>
              <a:t>coloured </a:t>
            </a:r>
            <a:r>
              <a:rPr dirty="0" sz="1450" spc="-20">
                <a:latin typeface="Times New Roman"/>
                <a:cs typeface="Times New Roman"/>
              </a:rPr>
              <a:t>shadow, </a:t>
            </a:r>
            <a:r>
              <a:rPr dirty="0" sz="1450" spc="-10">
                <a:latin typeface="Times New Roman"/>
                <a:cs typeface="Times New Roman"/>
              </a:rPr>
              <a:t>and, though wintrily transformed, it is still </a:t>
            </a:r>
            <a:r>
              <a:rPr dirty="0" sz="1450" spc="-20">
                <a:latin typeface="Times New Roman"/>
                <a:cs typeface="Times New Roman"/>
              </a:rPr>
              <a:t>water, </a:t>
            </a:r>
            <a:r>
              <a:rPr dirty="0" sz="1450" spc="-10">
                <a:latin typeface="Times New Roman"/>
                <a:cs typeface="Times New Roman"/>
              </a:rPr>
              <a:t>and has  watery tones </a:t>
            </a:r>
            <a:r>
              <a:rPr dirty="0" sz="1450" spc="-5">
                <a:latin typeface="Times New Roman"/>
                <a:cs typeface="Times New Roman"/>
              </a:rPr>
              <a:t>of </a:t>
            </a:r>
            <a:r>
              <a:rPr dirty="0" sz="1450" spc="-10">
                <a:latin typeface="Times New Roman"/>
                <a:cs typeface="Times New Roman"/>
              </a:rPr>
              <a:t>blue. But, when all is said, these fields </a:t>
            </a:r>
            <a:r>
              <a:rPr dirty="0" sz="1450" spc="-5">
                <a:latin typeface="Times New Roman"/>
                <a:cs typeface="Times New Roman"/>
              </a:rPr>
              <a:t>of </a:t>
            </a:r>
            <a:r>
              <a:rPr dirty="0" sz="1450" spc="-10">
                <a:latin typeface="Times New Roman"/>
                <a:cs typeface="Times New Roman"/>
              </a:rPr>
              <a:t>white and blots </a:t>
            </a:r>
            <a:r>
              <a:rPr dirty="0" sz="1450" spc="-5">
                <a:latin typeface="Times New Roman"/>
                <a:cs typeface="Times New Roman"/>
              </a:rPr>
              <a:t>of  </a:t>
            </a:r>
            <a:r>
              <a:rPr dirty="0" sz="1450" spc="-10">
                <a:latin typeface="Times New Roman"/>
                <a:cs typeface="Times New Roman"/>
              </a:rPr>
              <a:t>crude black forest are </a:t>
            </a:r>
            <a:r>
              <a:rPr dirty="0" sz="1450" spc="-5">
                <a:latin typeface="Times New Roman"/>
                <a:cs typeface="Times New Roman"/>
              </a:rPr>
              <a:t>but a </a:t>
            </a:r>
            <a:r>
              <a:rPr dirty="0" sz="1450" spc="-10">
                <a:latin typeface="Times New Roman"/>
                <a:cs typeface="Times New Roman"/>
              </a:rPr>
              <a:t>trite and staring substitute for the infinite variety  and pleasantness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earth’s </a:t>
            </a:r>
            <a:r>
              <a:rPr dirty="0" sz="1450" spc="-10">
                <a:latin typeface="Times New Roman"/>
                <a:cs typeface="Times New Roman"/>
              </a:rPr>
              <a:t>face. Even </a:t>
            </a:r>
            <a:r>
              <a:rPr dirty="0" sz="1450" spc="-5">
                <a:latin typeface="Times New Roman"/>
                <a:cs typeface="Times New Roman"/>
              </a:rPr>
              <a:t>a </a:t>
            </a:r>
            <a:r>
              <a:rPr dirty="0" sz="1450" spc="-15">
                <a:latin typeface="Times New Roman"/>
                <a:cs typeface="Times New Roman"/>
              </a:rPr>
              <a:t>boulder, </a:t>
            </a:r>
            <a:r>
              <a:rPr dirty="0" sz="1450" spc="-10">
                <a:latin typeface="Times New Roman"/>
                <a:cs typeface="Times New Roman"/>
              </a:rPr>
              <a:t>whose front is too  precipitous to have retained the </a:t>
            </a:r>
            <a:r>
              <a:rPr dirty="0" sz="1450" spc="-25">
                <a:latin typeface="Times New Roman"/>
                <a:cs typeface="Times New Roman"/>
              </a:rPr>
              <a:t>snow, </a:t>
            </a:r>
            <a:r>
              <a:rPr dirty="0" sz="1450" spc="-10">
                <a:latin typeface="Times New Roman"/>
                <a:cs typeface="Times New Roman"/>
              </a:rPr>
              <a:t>seems, if </a:t>
            </a:r>
            <a:r>
              <a:rPr dirty="0" sz="1450" spc="-5">
                <a:latin typeface="Times New Roman"/>
                <a:cs typeface="Times New Roman"/>
              </a:rPr>
              <a:t>you </a:t>
            </a:r>
            <a:r>
              <a:rPr dirty="0" sz="1450" spc="-10">
                <a:latin typeface="Times New Roman"/>
                <a:cs typeface="Times New Roman"/>
              </a:rPr>
              <a:t>come </a:t>
            </a:r>
            <a:r>
              <a:rPr dirty="0" sz="1450" spc="-5">
                <a:latin typeface="Times New Roman"/>
                <a:cs typeface="Times New Roman"/>
              </a:rPr>
              <a:t>upon </a:t>
            </a:r>
            <a:r>
              <a:rPr dirty="0" sz="1450" spc="-10">
                <a:latin typeface="Times New Roman"/>
                <a:cs typeface="Times New Roman"/>
              </a:rPr>
              <a:t>it in </a:t>
            </a:r>
            <a:r>
              <a:rPr dirty="0" sz="1450" spc="-5">
                <a:latin typeface="Times New Roman"/>
                <a:cs typeface="Times New Roman"/>
              </a:rPr>
              <a:t>your  </a:t>
            </a:r>
            <a:r>
              <a:rPr dirty="0" sz="1450" spc="-10">
                <a:latin typeface="Times New Roman"/>
                <a:cs typeface="Times New Roman"/>
              </a:rPr>
              <a:t>walk, </a:t>
            </a:r>
            <a:r>
              <a:rPr dirty="0" sz="1450" spc="-5">
                <a:latin typeface="Times New Roman"/>
                <a:cs typeface="Times New Roman"/>
              </a:rPr>
              <a:t>a </a:t>
            </a:r>
            <a:r>
              <a:rPr dirty="0" sz="1450" spc="-10">
                <a:latin typeface="Times New Roman"/>
                <a:cs typeface="Times New Roman"/>
              </a:rPr>
              <a:t>perfect gem </a:t>
            </a:r>
            <a:r>
              <a:rPr dirty="0" sz="1450" spc="-5">
                <a:latin typeface="Times New Roman"/>
                <a:cs typeface="Times New Roman"/>
              </a:rPr>
              <a:t>of </a:t>
            </a:r>
            <a:r>
              <a:rPr dirty="0" sz="1450" spc="-15">
                <a:latin typeface="Times New Roman"/>
                <a:cs typeface="Times New Roman"/>
              </a:rPr>
              <a:t>colour, </a:t>
            </a:r>
            <a:r>
              <a:rPr dirty="0" sz="1450" spc="-10">
                <a:latin typeface="Times New Roman"/>
                <a:cs typeface="Times New Roman"/>
              </a:rPr>
              <a:t>reminds </a:t>
            </a:r>
            <a:r>
              <a:rPr dirty="0" sz="1450" spc="-5">
                <a:latin typeface="Times New Roman"/>
                <a:cs typeface="Times New Roman"/>
              </a:rPr>
              <a:t>you </a:t>
            </a:r>
            <a:r>
              <a:rPr dirty="0" sz="1450" spc="-10">
                <a:latin typeface="Times New Roman"/>
                <a:cs typeface="Times New Roman"/>
              </a:rPr>
              <a:t>almost painfully </a:t>
            </a:r>
            <a:r>
              <a:rPr dirty="0" sz="1450" spc="-5">
                <a:latin typeface="Times New Roman"/>
                <a:cs typeface="Times New Roman"/>
              </a:rPr>
              <a:t>of </a:t>
            </a:r>
            <a:r>
              <a:rPr dirty="0" sz="1450" spc="-10">
                <a:latin typeface="Times New Roman"/>
                <a:cs typeface="Times New Roman"/>
              </a:rPr>
              <a:t>other places,  and brings into </a:t>
            </a:r>
            <a:r>
              <a:rPr dirty="0" sz="1450" spc="-5">
                <a:latin typeface="Times New Roman"/>
                <a:cs typeface="Times New Roman"/>
              </a:rPr>
              <a:t>your </a:t>
            </a:r>
            <a:r>
              <a:rPr dirty="0" sz="1450" spc="-10">
                <a:latin typeface="Times New Roman"/>
                <a:cs typeface="Times New Roman"/>
              </a:rPr>
              <a:t>head the delights </a:t>
            </a:r>
            <a:r>
              <a:rPr dirty="0" sz="1450" spc="-5">
                <a:latin typeface="Times New Roman"/>
                <a:cs typeface="Times New Roman"/>
              </a:rPr>
              <a:t>of </a:t>
            </a:r>
            <a:r>
              <a:rPr dirty="0" sz="1450" spc="-10">
                <a:latin typeface="Times New Roman"/>
                <a:cs typeface="Times New Roman"/>
              </a:rPr>
              <a:t>more Arcadian days—the path across  the </a:t>
            </a:r>
            <a:r>
              <a:rPr dirty="0" sz="1450" spc="-25">
                <a:latin typeface="Times New Roman"/>
                <a:cs typeface="Times New Roman"/>
              </a:rPr>
              <a:t>meadow, </a:t>
            </a:r>
            <a:r>
              <a:rPr dirty="0" sz="1450" spc="-10">
                <a:latin typeface="Times New Roman"/>
                <a:cs typeface="Times New Roman"/>
              </a:rPr>
              <a:t>the hazel dell, the lilies </a:t>
            </a:r>
            <a:r>
              <a:rPr dirty="0" sz="1450" spc="-5">
                <a:latin typeface="Times New Roman"/>
                <a:cs typeface="Times New Roman"/>
              </a:rPr>
              <a:t>on </a:t>
            </a:r>
            <a:r>
              <a:rPr dirty="0" sz="1450" spc="-10">
                <a:latin typeface="Times New Roman"/>
                <a:cs typeface="Times New Roman"/>
              </a:rPr>
              <a:t>the stream, and the scents, the colours,  and the whisper </a:t>
            </a:r>
            <a:r>
              <a:rPr dirty="0" sz="1450" spc="-5">
                <a:latin typeface="Times New Roman"/>
                <a:cs typeface="Times New Roman"/>
              </a:rPr>
              <a:t>of </a:t>
            </a:r>
            <a:r>
              <a:rPr dirty="0" sz="1450" spc="-10">
                <a:latin typeface="Times New Roman"/>
                <a:cs typeface="Times New Roman"/>
              </a:rPr>
              <a:t>the woods. And scents here are as rare as</a:t>
            </a:r>
            <a:r>
              <a:rPr dirty="0" sz="1450" spc="340">
                <a:latin typeface="Times New Roman"/>
                <a:cs typeface="Times New Roman"/>
              </a:rPr>
              <a:t> </a:t>
            </a:r>
            <a:r>
              <a:rPr dirty="0" sz="1450" spc="-10">
                <a:latin typeface="Times New Roman"/>
                <a:cs typeface="Times New Roman"/>
              </a:rPr>
              <a:t>colours. Unless</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5">
                <a:latin typeface="Times New Roman"/>
                <a:cs typeface="Times New Roman"/>
              </a:rPr>
              <a:t>you </a:t>
            </a:r>
            <a:r>
              <a:rPr dirty="0" sz="1450" spc="-10">
                <a:latin typeface="Times New Roman"/>
                <a:cs typeface="Times New Roman"/>
              </a:rPr>
              <a:t>get </a:t>
            </a:r>
            <a:r>
              <a:rPr dirty="0" sz="1450" spc="-5">
                <a:latin typeface="Times New Roman"/>
                <a:cs typeface="Times New Roman"/>
              </a:rPr>
              <a:t>a </a:t>
            </a:r>
            <a:r>
              <a:rPr dirty="0" sz="1450" spc="-10">
                <a:latin typeface="Times New Roman"/>
                <a:cs typeface="Times New Roman"/>
              </a:rPr>
              <a:t>gust </a:t>
            </a:r>
            <a:r>
              <a:rPr dirty="0" sz="1450" spc="-5">
                <a:latin typeface="Times New Roman"/>
                <a:cs typeface="Times New Roman"/>
              </a:rPr>
              <a:t>of </a:t>
            </a:r>
            <a:r>
              <a:rPr dirty="0" sz="1450" spc="-10">
                <a:latin typeface="Times New Roman"/>
                <a:cs typeface="Times New Roman"/>
              </a:rPr>
              <a:t>kitchen in passing some hotel, </a:t>
            </a:r>
            <a:r>
              <a:rPr dirty="0" sz="1450" spc="-5">
                <a:latin typeface="Times New Roman"/>
                <a:cs typeface="Times New Roman"/>
              </a:rPr>
              <a:t>you </a:t>
            </a:r>
            <a:r>
              <a:rPr dirty="0" sz="1450" spc="-10">
                <a:latin typeface="Times New Roman"/>
                <a:cs typeface="Times New Roman"/>
              </a:rPr>
              <a:t>shall smell nothing all day  long </a:t>
            </a:r>
            <a:r>
              <a:rPr dirty="0" sz="1450" spc="-5">
                <a:latin typeface="Times New Roman"/>
                <a:cs typeface="Times New Roman"/>
              </a:rPr>
              <a:t>but </a:t>
            </a:r>
            <a:r>
              <a:rPr dirty="0" sz="1450" spc="-10">
                <a:latin typeface="Times New Roman"/>
                <a:cs typeface="Times New Roman"/>
              </a:rPr>
              <a:t>the faint and choking </a:t>
            </a:r>
            <a:r>
              <a:rPr dirty="0" sz="1450" spc="-5">
                <a:latin typeface="Times New Roman"/>
                <a:cs typeface="Times New Roman"/>
              </a:rPr>
              <a:t>odour of </a:t>
            </a:r>
            <a:r>
              <a:rPr dirty="0" sz="1450" spc="-10">
                <a:latin typeface="Times New Roman"/>
                <a:cs typeface="Times New Roman"/>
              </a:rPr>
              <a:t>frost. Sounds, </a:t>
            </a:r>
            <a:r>
              <a:rPr dirty="0" sz="1450" spc="-5">
                <a:latin typeface="Times New Roman"/>
                <a:cs typeface="Times New Roman"/>
              </a:rPr>
              <a:t>too, </a:t>
            </a:r>
            <a:r>
              <a:rPr dirty="0" sz="1450" spc="-10">
                <a:latin typeface="Times New Roman"/>
                <a:cs typeface="Times New Roman"/>
              </a:rPr>
              <a:t>are absent: </a:t>
            </a:r>
            <a:r>
              <a:rPr dirty="0" sz="1450" spc="-5">
                <a:latin typeface="Times New Roman"/>
                <a:cs typeface="Times New Roman"/>
              </a:rPr>
              <a:t>not a  </a:t>
            </a:r>
            <a:r>
              <a:rPr dirty="0" sz="1450" spc="-10">
                <a:latin typeface="Times New Roman"/>
                <a:cs typeface="Times New Roman"/>
              </a:rPr>
              <a:t>bird pipes, </a:t>
            </a:r>
            <a:r>
              <a:rPr dirty="0" sz="1450" spc="-5">
                <a:latin typeface="Times New Roman"/>
                <a:cs typeface="Times New Roman"/>
              </a:rPr>
              <a:t>not a bough </a:t>
            </a:r>
            <a:r>
              <a:rPr dirty="0" sz="1450" spc="-10">
                <a:latin typeface="Times New Roman"/>
                <a:cs typeface="Times New Roman"/>
              </a:rPr>
              <a:t>waves, in the dead, windless atmosphere. If </a:t>
            </a:r>
            <a:r>
              <a:rPr dirty="0" sz="1450" spc="-5">
                <a:latin typeface="Times New Roman"/>
                <a:cs typeface="Times New Roman"/>
              </a:rPr>
              <a:t>a </a:t>
            </a:r>
            <a:r>
              <a:rPr dirty="0" sz="1450" spc="-10">
                <a:latin typeface="Times New Roman"/>
                <a:cs typeface="Times New Roman"/>
              </a:rPr>
              <a:t>sleigh  goes </a:t>
            </a:r>
            <a:r>
              <a:rPr dirty="0" sz="1450" spc="-40">
                <a:latin typeface="Times New Roman"/>
                <a:cs typeface="Times New Roman"/>
              </a:rPr>
              <a:t>by, </a:t>
            </a:r>
            <a:r>
              <a:rPr dirty="0" sz="1450" spc="-10">
                <a:latin typeface="Times New Roman"/>
                <a:cs typeface="Times New Roman"/>
              </a:rPr>
              <a:t>the sleigh-bells ring, and that is all; </a:t>
            </a:r>
            <a:r>
              <a:rPr dirty="0" sz="1450" spc="-5">
                <a:latin typeface="Times New Roman"/>
                <a:cs typeface="Times New Roman"/>
              </a:rPr>
              <a:t>you </a:t>
            </a:r>
            <a:r>
              <a:rPr dirty="0" sz="1450" spc="-10">
                <a:latin typeface="Times New Roman"/>
                <a:cs typeface="Times New Roman"/>
              </a:rPr>
              <a:t>work all winter through to </a:t>
            </a:r>
            <a:r>
              <a:rPr dirty="0" sz="1450" spc="-5">
                <a:latin typeface="Times New Roman"/>
                <a:cs typeface="Times New Roman"/>
              </a:rPr>
              <a:t>no  </a:t>
            </a:r>
            <a:r>
              <a:rPr dirty="0" sz="1450" spc="-10">
                <a:latin typeface="Times New Roman"/>
                <a:cs typeface="Times New Roman"/>
              </a:rPr>
              <a:t>other accompaniment </a:t>
            </a:r>
            <a:r>
              <a:rPr dirty="0" sz="1450" spc="-5">
                <a:latin typeface="Times New Roman"/>
                <a:cs typeface="Times New Roman"/>
              </a:rPr>
              <a:t>but </a:t>
            </a:r>
            <a:r>
              <a:rPr dirty="0" sz="1450" spc="-10">
                <a:latin typeface="Times New Roman"/>
                <a:cs typeface="Times New Roman"/>
              </a:rPr>
              <a:t>the crunching </a:t>
            </a:r>
            <a:r>
              <a:rPr dirty="0" sz="1450" spc="-5">
                <a:latin typeface="Times New Roman"/>
                <a:cs typeface="Times New Roman"/>
              </a:rPr>
              <a:t>of your </a:t>
            </a:r>
            <a:r>
              <a:rPr dirty="0" sz="1450" spc="-10">
                <a:latin typeface="Times New Roman"/>
                <a:cs typeface="Times New Roman"/>
              </a:rPr>
              <a:t>steps </a:t>
            </a:r>
            <a:r>
              <a:rPr dirty="0" sz="1450" spc="-5">
                <a:latin typeface="Times New Roman"/>
                <a:cs typeface="Times New Roman"/>
              </a:rPr>
              <a:t>upon </a:t>
            </a:r>
            <a:r>
              <a:rPr dirty="0" sz="1450" spc="-10">
                <a:latin typeface="Times New Roman"/>
                <a:cs typeface="Times New Roman"/>
              </a:rPr>
              <a:t>the frozen</a:t>
            </a:r>
            <a:r>
              <a:rPr dirty="0" sz="1450" spc="60">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is the curse </a:t>
            </a:r>
            <a:r>
              <a:rPr dirty="0" sz="1450" spc="-5">
                <a:latin typeface="Times New Roman"/>
                <a:cs typeface="Times New Roman"/>
              </a:rPr>
              <a:t>of </a:t>
            </a:r>
            <a:r>
              <a:rPr dirty="0" sz="1450" spc="-10">
                <a:latin typeface="Times New Roman"/>
                <a:cs typeface="Times New Roman"/>
              </a:rPr>
              <a:t>the Alpine valleys to </a:t>
            </a:r>
            <a:r>
              <a:rPr dirty="0" sz="1450" spc="-5">
                <a:latin typeface="Times New Roman"/>
                <a:cs typeface="Times New Roman"/>
              </a:rPr>
              <a:t>be </a:t>
            </a:r>
            <a:r>
              <a:rPr dirty="0" sz="1450" spc="-10">
                <a:latin typeface="Times New Roman"/>
                <a:cs typeface="Times New Roman"/>
              </a:rPr>
              <a:t>each </a:t>
            </a:r>
            <a:r>
              <a:rPr dirty="0" sz="1450" spc="-5">
                <a:latin typeface="Times New Roman"/>
                <a:cs typeface="Times New Roman"/>
              </a:rPr>
              <a:t>one </a:t>
            </a:r>
            <a:r>
              <a:rPr dirty="0" sz="1450" spc="-10">
                <a:latin typeface="Times New Roman"/>
                <a:cs typeface="Times New Roman"/>
              </a:rPr>
              <a:t>village from </a:t>
            </a:r>
            <a:r>
              <a:rPr dirty="0" sz="1450" spc="-5">
                <a:latin typeface="Times New Roman"/>
                <a:cs typeface="Times New Roman"/>
              </a:rPr>
              <a:t>one </a:t>
            </a:r>
            <a:r>
              <a:rPr dirty="0" sz="1450" spc="-10">
                <a:latin typeface="Times New Roman"/>
                <a:cs typeface="Times New Roman"/>
              </a:rPr>
              <a:t>end to 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Go where </a:t>
            </a:r>
            <a:r>
              <a:rPr dirty="0" sz="1450" spc="-5">
                <a:latin typeface="Times New Roman"/>
                <a:cs typeface="Times New Roman"/>
              </a:rPr>
              <a:t>you </a:t>
            </a:r>
            <a:r>
              <a:rPr dirty="0" sz="1450" spc="-10">
                <a:latin typeface="Times New Roman"/>
                <a:cs typeface="Times New Roman"/>
              </a:rPr>
              <a:t>please, houses will still </a:t>
            </a:r>
            <a:r>
              <a:rPr dirty="0" sz="1450" spc="-5">
                <a:latin typeface="Times New Roman"/>
                <a:cs typeface="Times New Roman"/>
              </a:rPr>
              <a:t>be </a:t>
            </a:r>
            <a:r>
              <a:rPr dirty="0" sz="1450" spc="-10">
                <a:latin typeface="Times New Roman"/>
                <a:cs typeface="Times New Roman"/>
              </a:rPr>
              <a:t>in sight, before and behind  </a:t>
            </a:r>
            <a:r>
              <a:rPr dirty="0" sz="1450" spc="-5">
                <a:latin typeface="Times New Roman"/>
                <a:cs typeface="Times New Roman"/>
              </a:rPr>
              <a:t>you, </a:t>
            </a:r>
            <a:r>
              <a:rPr dirty="0" sz="1450" spc="-10">
                <a:latin typeface="Times New Roman"/>
                <a:cs typeface="Times New Roman"/>
              </a:rPr>
              <a:t>and to the right and left. Climb as high as an invalid is able, and it is only  to spy new habitations nested in the wood. Nor is that all; for about the health  resort the walks are besieged </a:t>
            </a:r>
            <a:r>
              <a:rPr dirty="0" sz="1450" spc="-5">
                <a:latin typeface="Times New Roman"/>
                <a:cs typeface="Times New Roman"/>
              </a:rPr>
              <a:t>by </a:t>
            </a:r>
            <a:r>
              <a:rPr dirty="0" sz="1450" spc="-10">
                <a:latin typeface="Times New Roman"/>
                <a:cs typeface="Times New Roman"/>
              </a:rPr>
              <a:t>single people walking rapidly with plaids  about their shoulders, </a:t>
            </a:r>
            <a:r>
              <a:rPr dirty="0" sz="1450" spc="-5">
                <a:latin typeface="Times New Roman"/>
                <a:cs typeface="Times New Roman"/>
              </a:rPr>
              <a:t>by </a:t>
            </a:r>
            <a:r>
              <a:rPr dirty="0" sz="1450" spc="-10">
                <a:latin typeface="Times New Roman"/>
                <a:cs typeface="Times New Roman"/>
              </a:rPr>
              <a:t>sudden troops </a:t>
            </a:r>
            <a:r>
              <a:rPr dirty="0" sz="1450" spc="-5">
                <a:latin typeface="Times New Roman"/>
                <a:cs typeface="Times New Roman"/>
              </a:rPr>
              <a:t>of </a:t>
            </a:r>
            <a:r>
              <a:rPr dirty="0" sz="1450" spc="-10">
                <a:latin typeface="Times New Roman"/>
                <a:cs typeface="Times New Roman"/>
              </a:rPr>
              <a:t>German </a:t>
            </a:r>
            <a:r>
              <a:rPr dirty="0" sz="1450" spc="-5">
                <a:latin typeface="Times New Roman"/>
                <a:cs typeface="Times New Roman"/>
              </a:rPr>
              <a:t>boys </a:t>
            </a:r>
            <a:r>
              <a:rPr dirty="0" sz="1450" spc="-10">
                <a:latin typeface="Times New Roman"/>
                <a:cs typeface="Times New Roman"/>
              </a:rPr>
              <a:t>trying to learn to  jödel, and </a:t>
            </a:r>
            <a:r>
              <a:rPr dirty="0" sz="1450" spc="-5">
                <a:latin typeface="Times New Roman"/>
                <a:cs typeface="Times New Roman"/>
              </a:rPr>
              <a:t>by </a:t>
            </a:r>
            <a:r>
              <a:rPr dirty="0" sz="1450" spc="-10">
                <a:latin typeface="Times New Roman"/>
                <a:cs typeface="Times New Roman"/>
              </a:rPr>
              <a:t>German couples silently and, as </a:t>
            </a:r>
            <a:r>
              <a:rPr dirty="0" sz="1450" spc="-5">
                <a:latin typeface="Times New Roman"/>
                <a:cs typeface="Times New Roman"/>
              </a:rPr>
              <a:t>you </a:t>
            </a:r>
            <a:r>
              <a:rPr dirty="0" sz="1450" spc="-10">
                <a:latin typeface="Times New Roman"/>
                <a:cs typeface="Times New Roman"/>
              </a:rPr>
              <a:t>venture to </a:t>
            </a:r>
            <a:r>
              <a:rPr dirty="0" sz="1450" spc="-25">
                <a:latin typeface="Times New Roman"/>
                <a:cs typeface="Times New Roman"/>
              </a:rPr>
              <a:t>fancy, </a:t>
            </a:r>
            <a:r>
              <a:rPr dirty="0" sz="1450" spc="-5">
                <a:latin typeface="Times New Roman"/>
                <a:cs typeface="Times New Roman"/>
              </a:rPr>
              <a:t>not </a:t>
            </a:r>
            <a:r>
              <a:rPr dirty="0" sz="1450" spc="-10">
                <a:latin typeface="Times New Roman"/>
                <a:cs typeface="Times New Roman"/>
              </a:rPr>
              <a:t>quite  </a:t>
            </a:r>
            <a:r>
              <a:rPr dirty="0" sz="1450" spc="-20">
                <a:latin typeface="Times New Roman"/>
                <a:cs typeface="Times New Roman"/>
              </a:rPr>
              <a:t>happily, </a:t>
            </a:r>
            <a:r>
              <a:rPr dirty="0" sz="1450" spc="-10">
                <a:latin typeface="Times New Roman"/>
                <a:cs typeface="Times New Roman"/>
              </a:rPr>
              <a:t>pursuing </a:t>
            </a:r>
            <a:r>
              <a:rPr dirty="0" sz="1450" spc="-20">
                <a:latin typeface="Times New Roman"/>
                <a:cs typeface="Times New Roman"/>
              </a:rPr>
              <a:t>love’s </a:t>
            </a:r>
            <a:r>
              <a:rPr dirty="0" sz="1450" spc="-5">
                <a:latin typeface="Times New Roman"/>
                <a:cs typeface="Times New Roman"/>
              </a:rPr>
              <a:t>young </a:t>
            </a:r>
            <a:r>
              <a:rPr dirty="0" sz="1450" spc="-10">
                <a:latin typeface="Times New Roman"/>
                <a:cs typeface="Times New Roman"/>
              </a:rPr>
              <a:t>dream. </a:t>
            </a:r>
            <a:r>
              <a:rPr dirty="0" sz="1450" spc="-60">
                <a:latin typeface="Times New Roman"/>
                <a:cs typeface="Times New Roman"/>
              </a:rPr>
              <a:t>You </a:t>
            </a:r>
            <a:r>
              <a:rPr dirty="0" sz="1450" spc="-10">
                <a:latin typeface="Times New Roman"/>
                <a:cs typeface="Times New Roman"/>
              </a:rPr>
              <a:t>may perhaps </a:t>
            </a:r>
            <a:r>
              <a:rPr dirty="0" sz="1450" spc="-5">
                <a:latin typeface="Times New Roman"/>
                <a:cs typeface="Times New Roman"/>
              </a:rPr>
              <a:t>be </a:t>
            </a:r>
            <a:r>
              <a:rPr dirty="0" sz="1450" spc="-10">
                <a:latin typeface="Times New Roman"/>
                <a:cs typeface="Times New Roman"/>
              </a:rPr>
              <a:t>an invalid who  likes to make bad verses as </a:t>
            </a:r>
            <a:r>
              <a:rPr dirty="0" sz="1450" spc="-5">
                <a:latin typeface="Times New Roman"/>
                <a:cs typeface="Times New Roman"/>
              </a:rPr>
              <a:t>he </a:t>
            </a:r>
            <a:r>
              <a:rPr dirty="0" sz="1450" spc="-10">
                <a:latin typeface="Times New Roman"/>
                <a:cs typeface="Times New Roman"/>
              </a:rPr>
              <a:t>walks about. Alas! </a:t>
            </a:r>
            <a:r>
              <a:rPr dirty="0" sz="1450" spc="-5">
                <a:latin typeface="Times New Roman"/>
                <a:cs typeface="Times New Roman"/>
              </a:rPr>
              <a:t>no </a:t>
            </a:r>
            <a:r>
              <a:rPr dirty="0" sz="1450" spc="-10">
                <a:latin typeface="Times New Roman"/>
                <a:cs typeface="Times New Roman"/>
              </a:rPr>
              <a:t>muse will </a:t>
            </a:r>
            <a:r>
              <a:rPr dirty="0" sz="1450" spc="-15">
                <a:latin typeface="Times New Roman"/>
                <a:cs typeface="Times New Roman"/>
              </a:rPr>
              <a:t>suffer </a:t>
            </a:r>
            <a:r>
              <a:rPr dirty="0" sz="1450" spc="-10">
                <a:latin typeface="Times New Roman"/>
                <a:cs typeface="Times New Roman"/>
              </a:rPr>
              <a:t>this  imminence </a:t>
            </a:r>
            <a:r>
              <a:rPr dirty="0" sz="1450" spc="-5">
                <a:latin typeface="Times New Roman"/>
                <a:cs typeface="Times New Roman"/>
              </a:rPr>
              <a:t>of </a:t>
            </a:r>
            <a:r>
              <a:rPr dirty="0" sz="1450" spc="-10">
                <a:latin typeface="Times New Roman"/>
                <a:cs typeface="Times New Roman"/>
              </a:rPr>
              <a:t>interruption—and at the second stampede </a:t>
            </a:r>
            <a:r>
              <a:rPr dirty="0" sz="1450" spc="-5">
                <a:latin typeface="Times New Roman"/>
                <a:cs typeface="Times New Roman"/>
              </a:rPr>
              <a:t>of </a:t>
            </a:r>
            <a:r>
              <a:rPr dirty="0" sz="1450" spc="-10">
                <a:latin typeface="Times New Roman"/>
                <a:cs typeface="Times New Roman"/>
              </a:rPr>
              <a:t>jödellers </a:t>
            </a:r>
            <a:r>
              <a:rPr dirty="0" sz="1450" spc="-5">
                <a:latin typeface="Times New Roman"/>
                <a:cs typeface="Times New Roman"/>
              </a:rPr>
              <a:t>you </a:t>
            </a:r>
            <a:r>
              <a:rPr dirty="0" sz="1450" spc="-10">
                <a:latin typeface="Times New Roman"/>
                <a:cs typeface="Times New Roman"/>
              </a:rPr>
              <a:t>find  </a:t>
            </a:r>
            <a:r>
              <a:rPr dirty="0" sz="1450" spc="-5">
                <a:latin typeface="Times New Roman"/>
                <a:cs typeface="Times New Roman"/>
              </a:rPr>
              <a:t>your </a:t>
            </a:r>
            <a:r>
              <a:rPr dirty="0" sz="1450" spc="-10">
                <a:latin typeface="Times New Roman"/>
                <a:cs typeface="Times New Roman"/>
              </a:rPr>
              <a:t>modest inspiration fled. Or </a:t>
            </a:r>
            <a:r>
              <a:rPr dirty="0" sz="1450" spc="-5">
                <a:latin typeface="Times New Roman"/>
                <a:cs typeface="Times New Roman"/>
              </a:rPr>
              <a:t>you </a:t>
            </a:r>
            <a:r>
              <a:rPr dirty="0" sz="1450" spc="-10">
                <a:latin typeface="Times New Roman"/>
                <a:cs typeface="Times New Roman"/>
              </a:rPr>
              <a:t>may only have </a:t>
            </a:r>
            <a:r>
              <a:rPr dirty="0" sz="1450" spc="-5">
                <a:latin typeface="Times New Roman"/>
                <a:cs typeface="Times New Roman"/>
              </a:rPr>
              <a:t>a </a:t>
            </a:r>
            <a:r>
              <a:rPr dirty="0" sz="1450" spc="-10">
                <a:latin typeface="Times New Roman"/>
                <a:cs typeface="Times New Roman"/>
              </a:rPr>
              <a:t>taste for solitude; it  may try </a:t>
            </a:r>
            <a:r>
              <a:rPr dirty="0" sz="1450" spc="-5">
                <a:latin typeface="Times New Roman"/>
                <a:cs typeface="Times New Roman"/>
              </a:rPr>
              <a:t>your </a:t>
            </a:r>
            <a:r>
              <a:rPr dirty="0" sz="1450" spc="-10">
                <a:latin typeface="Times New Roman"/>
                <a:cs typeface="Times New Roman"/>
              </a:rPr>
              <a:t>nerves to have some </a:t>
            </a:r>
            <a:r>
              <a:rPr dirty="0" sz="1450" spc="-5">
                <a:latin typeface="Times New Roman"/>
                <a:cs typeface="Times New Roman"/>
              </a:rPr>
              <a:t>one </a:t>
            </a:r>
            <a:r>
              <a:rPr dirty="0" sz="1450" spc="-10">
                <a:latin typeface="Times New Roman"/>
                <a:cs typeface="Times New Roman"/>
              </a:rPr>
              <a:t>always in front whom </a:t>
            </a:r>
            <a:r>
              <a:rPr dirty="0" sz="1450" spc="-5">
                <a:latin typeface="Times New Roman"/>
                <a:cs typeface="Times New Roman"/>
              </a:rPr>
              <a:t>you </a:t>
            </a:r>
            <a:r>
              <a:rPr dirty="0" sz="1450" spc="-10">
                <a:latin typeface="Times New Roman"/>
                <a:cs typeface="Times New Roman"/>
              </a:rPr>
              <a:t>are visibly  overtaking, and some </a:t>
            </a:r>
            <a:r>
              <a:rPr dirty="0" sz="1450" spc="-5">
                <a:latin typeface="Times New Roman"/>
                <a:cs typeface="Times New Roman"/>
              </a:rPr>
              <a:t>one </a:t>
            </a:r>
            <a:r>
              <a:rPr dirty="0" sz="1450" spc="-10">
                <a:latin typeface="Times New Roman"/>
                <a:cs typeface="Times New Roman"/>
              </a:rPr>
              <a:t>always behind who is audibly overtaking </a:t>
            </a:r>
            <a:r>
              <a:rPr dirty="0" sz="1450" spc="-5">
                <a:latin typeface="Times New Roman"/>
                <a:cs typeface="Times New Roman"/>
              </a:rPr>
              <a:t>you, </a:t>
            </a:r>
            <a:r>
              <a:rPr dirty="0" sz="1450" spc="-10">
                <a:latin typeface="Times New Roman"/>
                <a:cs typeface="Times New Roman"/>
              </a:rPr>
              <a:t>to say  nothing </a:t>
            </a:r>
            <a:r>
              <a:rPr dirty="0" sz="1450" spc="-5">
                <a:latin typeface="Times New Roman"/>
                <a:cs typeface="Times New Roman"/>
              </a:rPr>
              <a:t>of a </a:t>
            </a:r>
            <a:r>
              <a:rPr dirty="0" sz="1450" spc="-10">
                <a:latin typeface="Times New Roman"/>
                <a:cs typeface="Times New Roman"/>
              </a:rPr>
              <a:t>score </a:t>
            </a:r>
            <a:r>
              <a:rPr dirty="0" sz="1450" spc="-5">
                <a:latin typeface="Times New Roman"/>
                <a:cs typeface="Times New Roman"/>
              </a:rPr>
              <a:t>or </a:t>
            </a:r>
            <a:r>
              <a:rPr dirty="0" sz="1450" spc="-10">
                <a:latin typeface="Times New Roman"/>
                <a:cs typeface="Times New Roman"/>
              </a:rPr>
              <a:t>so who brush past </a:t>
            </a:r>
            <a:r>
              <a:rPr dirty="0" sz="1450" spc="-5">
                <a:latin typeface="Times New Roman"/>
                <a:cs typeface="Times New Roman"/>
              </a:rPr>
              <a:t>you </a:t>
            </a:r>
            <a:r>
              <a:rPr dirty="0" sz="1450" spc="-10">
                <a:latin typeface="Times New Roman"/>
                <a:cs typeface="Times New Roman"/>
              </a:rPr>
              <a:t>in an opposite direction. It may  annoy </a:t>
            </a:r>
            <a:r>
              <a:rPr dirty="0" sz="1450" spc="-5">
                <a:latin typeface="Times New Roman"/>
                <a:cs typeface="Times New Roman"/>
              </a:rPr>
              <a:t>you </a:t>
            </a:r>
            <a:r>
              <a:rPr dirty="0" sz="1450" spc="-10">
                <a:latin typeface="Times New Roman"/>
                <a:cs typeface="Times New Roman"/>
              </a:rPr>
              <a:t>to take </a:t>
            </a:r>
            <a:r>
              <a:rPr dirty="0" sz="1450" spc="-5">
                <a:latin typeface="Times New Roman"/>
                <a:cs typeface="Times New Roman"/>
              </a:rPr>
              <a:t>your </a:t>
            </a:r>
            <a:r>
              <a:rPr dirty="0" sz="1450" spc="-10">
                <a:latin typeface="Times New Roman"/>
                <a:cs typeface="Times New Roman"/>
              </a:rPr>
              <a:t>walks and seats in public </a:t>
            </a:r>
            <a:r>
              <a:rPr dirty="0" sz="1450" spc="-30">
                <a:latin typeface="Times New Roman"/>
                <a:cs typeface="Times New Roman"/>
              </a:rPr>
              <a:t>view. </a:t>
            </a:r>
            <a:r>
              <a:rPr dirty="0" sz="1450" spc="-10">
                <a:latin typeface="Times New Roman"/>
                <a:cs typeface="Times New Roman"/>
              </a:rPr>
              <a:t>Alas! there is </a:t>
            </a:r>
            <a:r>
              <a:rPr dirty="0" sz="1450" spc="-5">
                <a:latin typeface="Times New Roman"/>
                <a:cs typeface="Times New Roman"/>
              </a:rPr>
              <a:t>no </a:t>
            </a:r>
            <a:r>
              <a:rPr dirty="0" sz="1450" spc="-10">
                <a:latin typeface="Times New Roman"/>
                <a:cs typeface="Times New Roman"/>
              </a:rPr>
              <a:t>help  for it among the Alps. There are </a:t>
            </a:r>
            <a:r>
              <a:rPr dirty="0" sz="1450" spc="-5">
                <a:latin typeface="Times New Roman"/>
                <a:cs typeface="Times New Roman"/>
              </a:rPr>
              <a:t>no </a:t>
            </a:r>
            <a:r>
              <a:rPr dirty="0" sz="1450" spc="-10">
                <a:latin typeface="Times New Roman"/>
                <a:cs typeface="Times New Roman"/>
              </a:rPr>
              <a:t>recesses, as in Gorbio </a:t>
            </a:r>
            <a:r>
              <a:rPr dirty="0" sz="1450" spc="-35">
                <a:latin typeface="Times New Roman"/>
                <a:cs typeface="Times New Roman"/>
              </a:rPr>
              <a:t>Valley </a:t>
            </a:r>
            <a:r>
              <a:rPr dirty="0" sz="1450" spc="-5">
                <a:latin typeface="Times New Roman"/>
                <a:cs typeface="Times New Roman"/>
              </a:rPr>
              <a:t>by </a:t>
            </a:r>
            <a:r>
              <a:rPr dirty="0" sz="1450" spc="-10">
                <a:latin typeface="Times New Roman"/>
                <a:cs typeface="Times New Roman"/>
              </a:rPr>
              <a:t>the oil-  mill; </a:t>
            </a:r>
            <a:r>
              <a:rPr dirty="0" sz="1450" spc="-5">
                <a:latin typeface="Times New Roman"/>
                <a:cs typeface="Times New Roman"/>
              </a:rPr>
              <a:t>no </a:t>
            </a:r>
            <a:r>
              <a:rPr dirty="0" sz="1450" spc="-10">
                <a:latin typeface="Times New Roman"/>
                <a:cs typeface="Times New Roman"/>
              </a:rPr>
              <a:t>sacred solitude </a:t>
            </a:r>
            <a:r>
              <a:rPr dirty="0" sz="1450" spc="-5">
                <a:latin typeface="Times New Roman"/>
                <a:cs typeface="Times New Roman"/>
              </a:rPr>
              <a:t>of </a:t>
            </a:r>
            <a:r>
              <a:rPr dirty="0" sz="1450" spc="-10">
                <a:latin typeface="Times New Roman"/>
                <a:cs typeface="Times New Roman"/>
              </a:rPr>
              <a:t>olive gardens </a:t>
            </a:r>
            <a:r>
              <a:rPr dirty="0" sz="1450" spc="-5">
                <a:latin typeface="Times New Roman"/>
                <a:cs typeface="Times New Roman"/>
              </a:rPr>
              <a:t>on </a:t>
            </a:r>
            <a:r>
              <a:rPr dirty="0" sz="1450" spc="-10">
                <a:latin typeface="Times New Roman"/>
                <a:cs typeface="Times New Roman"/>
              </a:rPr>
              <a:t>the Roccabruna-road; </a:t>
            </a:r>
            <a:r>
              <a:rPr dirty="0" sz="1450" spc="-5">
                <a:latin typeface="Times New Roman"/>
                <a:cs typeface="Times New Roman"/>
              </a:rPr>
              <a:t>no nook  upon </a:t>
            </a:r>
            <a:r>
              <a:rPr dirty="0" sz="1450" spc="-10">
                <a:latin typeface="Times New Roman"/>
                <a:cs typeface="Times New Roman"/>
              </a:rPr>
              <a:t>Saint </a:t>
            </a:r>
            <a:r>
              <a:rPr dirty="0" sz="1450" spc="-20">
                <a:latin typeface="Times New Roman"/>
                <a:cs typeface="Times New Roman"/>
              </a:rPr>
              <a:t>Martin’s </a:t>
            </a:r>
            <a:r>
              <a:rPr dirty="0" sz="1450" spc="-10">
                <a:latin typeface="Times New Roman"/>
                <a:cs typeface="Times New Roman"/>
              </a:rPr>
              <a:t>Cape, haunted </a:t>
            </a:r>
            <a:r>
              <a:rPr dirty="0" sz="1450" spc="-5">
                <a:latin typeface="Times New Roman"/>
                <a:cs typeface="Times New Roman"/>
              </a:rPr>
              <a:t>by </a:t>
            </a:r>
            <a:r>
              <a:rPr dirty="0" sz="1450" spc="-10">
                <a:latin typeface="Times New Roman"/>
                <a:cs typeface="Times New Roman"/>
              </a:rPr>
              <a:t>the voice </a:t>
            </a:r>
            <a:r>
              <a:rPr dirty="0" sz="1450" spc="-5">
                <a:latin typeface="Times New Roman"/>
                <a:cs typeface="Times New Roman"/>
              </a:rPr>
              <a:t>of </a:t>
            </a:r>
            <a:r>
              <a:rPr dirty="0" sz="1450" spc="-10">
                <a:latin typeface="Times New Roman"/>
                <a:cs typeface="Times New Roman"/>
              </a:rPr>
              <a:t>breakers, and fragrant with  the threefold sweetness </a:t>
            </a:r>
            <a:r>
              <a:rPr dirty="0" sz="1450" spc="-5">
                <a:latin typeface="Times New Roman"/>
                <a:cs typeface="Times New Roman"/>
              </a:rPr>
              <a:t>of </a:t>
            </a:r>
            <a:r>
              <a:rPr dirty="0" sz="1450" spc="-10">
                <a:latin typeface="Times New Roman"/>
                <a:cs typeface="Times New Roman"/>
              </a:rPr>
              <a:t>the rosemary and the sea-pines and the</a:t>
            </a:r>
            <a:r>
              <a:rPr dirty="0" sz="1450" spc="70">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For this publicity there is </a:t>
            </a:r>
            <a:r>
              <a:rPr dirty="0" sz="1450" spc="-5">
                <a:latin typeface="Times New Roman"/>
                <a:cs typeface="Times New Roman"/>
              </a:rPr>
              <a:t>no </a:t>
            </a:r>
            <a:r>
              <a:rPr dirty="0" sz="1450" spc="-10">
                <a:latin typeface="Times New Roman"/>
                <a:cs typeface="Times New Roman"/>
              </a:rPr>
              <a:t>cure, and </a:t>
            </a:r>
            <a:r>
              <a:rPr dirty="0" sz="1450" spc="-5">
                <a:latin typeface="Times New Roman"/>
                <a:cs typeface="Times New Roman"/>
              </a:rPr>
              <a:t>no </a:t>
            </a:r>
            <a:r>
              <a:rPr dirty="0" sz="1450" spc="-10">
                <a:latin typeface="Times New Roman"/>
                <a:cs typeface="Times New Roman"/>
              </a:rPr>
              <a:t>alleviation; </a:t>
            </a:r>
            <a:r>
              <a:rPr dirty="0" sz="1450" spc="-5">
                <a:latin typeface="Times New Roman"/>
                <a:cs typeface="Times New Roman"/>
              </a:rPr>
              <a:t>but </a:t>
            </a:r>
            <a:r>
              <a:rPr dirty="0" sz="1450" spc="-10">
                <a:latin typeface="Times New Roman"/>
                <a:cs typeface="Times New Roman"/>
              </a:rPr>
              <a:t>the storms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will complain so bitterly while they endure, chequer and </a:t>
            </a:r>
            <a:r>
              <a:rPr dirty="0" sz="1450" spc="-5">
                <a:latin typeface="Times New Roman"/>
                <a:cs typeface="Times New Roman"/>
              </a:rPr>
              <a:t>by </a:t>
            </a:r>
            <a:r>
              <a:rPr dirty="0" sz="1450" spc="-10">
                <a:latin typeface="Times New Roman"/>
                <a:cs typeface="Times New Roman"/>
              </a:rPr>
              <a:t>their contrast  brighten the sameness </a:t>
            </a:r>
            <a:r>
              <a:rPr dirty="0" sz="1450" spc="-5">
                <a:latin typeface="Times New Roman"/>
                <a:cs typeface="Times New Roman"/>
              </a:rPr>
              <a:t>of </a:t>
            </a:r>
            <a:r>
              <a:rPr dirty="0" sz="1450" spc="-10">
                <a:latin typeface="Times New Roman"/>
                <a:cs typeface="Times New Roman"/>
              </a:rPr>
              <a:t>the fair-weather scenes. When sun and storm  contend together—when the thick clouds are broken </a:t>
            </a:r>
            <a:r>
              <a:rPr dirty="0" sz="1450" spc="-5">
                <a:latin typeface="Times New Roman"/>
                <a:cs typeface="Times New Roman"/>
              </a:rPr>
              <a:t>up </a:t>
            </a:r>
            <a:r>
              <a:rPr dirty="0" sz="1450" spc="-10">
                <a:latin typeface="Times New Roman"/>
                <a:cs typeface="Times New Roman"/>
              </a:rPr>
              <a:t>and pierced </a:t>
            </a:r>
            <a:r>
              <a:rPr dirty="0" sz="1450" spc="-5">
                <a:latin typeface="Times New Roman"/>
                <a:cs typeface="Times New Roman"/>
              </a:rPr>
              <a:t>by </a:t>
            </a:r>
            <a:r>
              <a:rPr dirty="0" sz="1450" spc="-10">
                <a:latin typeface="Times New Roman"/>
                <a:cs typeface="Times New Roman"/>
              </a:rPr>
              <a:t>arrows  </a:t>
            </a:r>
            <a:r>
              <a:rPr dirty="0" sz="1450" spc="-5">
                <a:latin typeface="Times New Roman"/>
                <a:cs typeface="Times New Roman"/>
              </a:rPr>
              <a:t>of </a:t>
            </a:r>
            <a:r>
              <a:rPr dirty="0" sz="1450" spc="-10">
                <a:latin typeface="Times New Roman"/>
                <a:cs typeface="Times New Roman"/>
              </a:rPr>
              <a:t>golden daylight—there will </a:t>
            </a:r>
            <a:r>
              <a:rPr dirty="0" sz="1450" spc="-5">
                <a:latin typeface="Times New Roman"/>
                <a:cs typeface="Times New Roman"/>
              </a:rPr>
              <a:t>be </a:t>
            </a:r>
            <a:r>
              <a:rPr dirty="0" sz="1450" spc="-10">
                <a:latin typeface="Times New Roman"/>
                <a:cs typeface="Times New Roman"/>
              </a:rPr>
              <a:t>startling rearrangements and transfigurations  </a:t>
            </a:r>
            <a:r>
              <a:rPr dirty="0" sz="1450" spc="-5">
                <a:latin typeface="Times New Roman"/>
                <a:cs typeface="Times New Roman"/>
              </a:rPr>
              <a:t>of </a:t>
            </a:r>
            <a:r>
              <a:rPr dirty="0" sz="1450" spc="-10">
                <a:latin typeface="Times New Roman"/>
                <a:cs typeface="Times New Roman"/>
              </a:rPr>
              <a:t>the mountain summits. A sun-dazzling spire </a:t>
            </a:r>
            <a:r>
              <a:rPr dirty="0" sz="1450" spc="-5">
                <a:latin typeface="Times New Roman"/>
                <a:cs typeface="Times New Roman"/>
              </a:rPr>
              <a:t>of </a:t>
            </a:r>
            <a:r>
              <a:rPr dirty="0" sz="1450" spc="-10">
                <a:latin typeface="Times New Roman"/>
                <a:cs typeface="Times New Roman"/>
              </a:rPr>
              <a:t>alp hangs suspended in  mid-sky among awful glooms and blackness; </a:t>
            </a:r>
            <a:r>
              <a:rPr dirty="0" sz="1450" spc="-5">
                <a:latin typeface="Times New Roman"/>
                <a:cs typeface="Times New Roman"/>
              </a:rPr>
              <a:t>or </a:t>
            </a:r>
            <a:r>
              <a:rPr dirty="0" sz="1450" spc="-10">
                <a:latin typeface="Times New Roman"/>
                <a:cs typeface="Times New Roman"/>
              </a:rPr>
              <a:t>perhaps the edge </a:t>
            </a:r>
            <a:r>
              <a:rPr dirty="0" sz="1450" spc="-5">
                <a:latin typeface="Times New Roman"/>
                <a:cs typeface="Times New Roman"/>
              </a:rPr>
              <a:t>of </a:t>
            </a:r>
            <a:r>
              <a:rPr dirty="0" sz="1450" spc="-10">
                <a:latin typeface="Times New Roman"/>
                <a:cs typeface="Times New Roman"/>
              </a:rPr>
              <a:t>some  great mountain shoulder will </a:t>
            </a:r>
            <a:r>
              <a:rPr dirty="0" sz="1450" spc="-5">
                <a:latin typeface="Times New Roman"/>
                <a:cs typeface="Times New Roman"/>
              </a:rPr>
              <a:t>be </a:t>
            </a:r>
            <a:r>
              <a:rPr dirty="0" sz="1450" spc="-10">
                <a:latin typeface="Times New Roman"/>
                <a:cs typeface="Times New Roman"/>
              </a:rPr>
              <a:t>designed in living </a:t>
            </a:r>
            <a:r>
              <a:rPr dirty="0" sz="1450" spc="-5">
                <a:latin typeface="Times New Roman"/>
                <a:cs typeface="Times New Roman"/>
              </a:rPr>
              <a:t>gold, </a:t>
            </a:r>
            <a:r>
              <a:rPr dirty="0" sz="1450" spc="-10">
                <a:latin typeface="Times New Roman"/>
                <a:cs typeface="Times New Roman"/>
              </a:rPr>
              <a:t>and appear for the  duration </a:t>
            </a:r>
            <a:r>
              <a:rPr dirty="0" sz="1450" spc="-5">
                <a:latin typeface="Times New Roman"/>
                <a:cs typeface="Times New Roman"/>
              </a:rPr>
              <a:t>of a </a:t>
            </a:r>
            <a:r>
              <a:rPr dirty="0" sz="1450" spc="-10">
                <a:latin typeface="Times New Roman"/>
                <a:cs typeface="Times New Roman"/>
              </a:rPr>
              <a:t>glance bright like </a:t>
            </a:r>
            <a:r>
              <a:rPr dirty="0" sz="1450" spc="-5">
                <a:latin typeface="Times New Roman"/>
                <a:cs typeface="Times New Roman"/>
              </a:rPr>
              <a:t>a </a:t>
            </a:r>
            <a:r>
              <a:rPr dirty="0" sz="1450" spc="-10">
                <a:latin typeface="Times New Roman"/>
                <a:cs typeface="Times New Roman"/>
              </a:rPr>
              <a:t>constellation, and alone ‘in the unapparent.’  </a:t>
            </a:r>
            <a:r>
              <a:rPr dirty="0" sz="1450" spc="-60">
                <a:latin typeface="Times New Roman"/>
                <a:cs typeface="Times New Roman"/>
              </a:rPr>
              <a:t>You </a:t>
            </a:r>
            <a:r>
              <a:rPr dirty="0" sz="1450" spc="-10">
                <a:latin typeface="Times New Roman"/>
                <a:cs typeface="Times New Roman"/>
              </a:rPr>
              <a:t>may think </a:t>
            </a:r>
            <a:r>
              <a:rPr dirty="0" sz="1450" spc="-5">
                <a:latin typeface="Times New Roman"/>
                <a:cs typeface="Times New Roman"/>
              </a:rPr>
              <a:t>you </a:t>
            </a:r>
            <a:r>
              <a:rPr dirty="0" sz="1450" spc="-10">
                <a:latin typeface="Times New Roman"/>
                <a:cs typeface="Times New Roman"/>
              </a:rPr>
              <a:t>know the figure </a:t>
            </a:r>
            <a:r>
              <a:rPr dirty="0" sz="1450" spc="-5">
                <a:latin typeface="Times New Roman"/>
                <a:cs typeface="Times New Roman"/>
              </a:rPr>
              <a:t>of </a:t>
            </a:r>
            <a:r>
              <a:rPr dirty="0" sz="1450" spc="-10">
                <a:latin typeface="Times New Roman"/>
                <a:cs typeface="Times New Roman"/>
              </a:rPr>
              <a:t>these hills; </a:t>
            </a:r>
            <a:r>
              <a:rPr dirty="0" sz="1450" spc="-5">
                <a:latin typeface="Times New Roman"/>
                <a:cs typeface="Times New Roman"/>
              </a:rPr>
              <a:t>but </a:t>
            </a:r>
            <a:r>
              <a:rPr dirty="0" sz="1450" spc="-10">
                <a:latin typeface="Times New Roman"/>
                <a:cs typeface="Times New Roman"/>
              </a:rPr>
              <a:t>when they are thus  revealed, they belong </a:t>
            </a:r>
            <a:r>
              <a:rPr dirty="0" sz="1450" spc="-5">
                <a:latin typeface="Times New Roman"/>
                <a:cs typeface="Times New Roman"/>
              </a:rPr>
              <a:t>no </a:t>
            </a:r>
            <a:r>
              <a:rPr dirty="0" sz="1450" spc="-10">
                <a:latin typeface="Times New Roman"/>
                <a:cs typeface="Times New Roman"/>
              </a:rPr>
              <a:t>longer to the things </a:t>
            </a:r>
            <a:r>
              <a:rPr dirty="0" sz="1450" spc="-5">
                <a:latin typeface="Times New Roman"/>
                <a:cs typeface="Times New Roman"/>
              </a:rPr>
              <a:t>of </a:t>
            </a:r>
            <a:r>
              <a:rPr dirty="0" sz="1450" spc="-10">
                <a:latin typeface="Times New Roman"/>
                <a:cs typeface="Times New Roman"/>
              </a:rPr>
              <a:t>earth—meteors we should  rather call them, appearances </a:t>
            </a:r>
            <a:r>
              <a:rPr dirty="0" sz="1450" spc="-5">
                <a:latin typeface="Times New Roman"/>
                <a:cs typeface="Times New Roman"/>
              </a:rPr>
              <a:t>of </a:t>
            </a:r>
            <a:r>
              <a:rPr dirty="0" sz="1450" spc="-10">
                <a:latin typeface="Times New Roman"/>
                <a:cs typeface="Times New Roman"/>
              </a:rPr>
              <a:t>sun and air that endure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and  return </a:t>
            </a:r>
            <a:r>
              <a:rPr dirty="0" sz="1450" spc="-5">
                <a:latin typeface="Times New Roman"/>
                <a:cs typeface="Times New Roman"/>
              </a:rPr>
              <a:t>no </a:t>
            </a:r>
            <a:r>
              <a:rPr dirty="0" sz="1450" spc="-10">
                <a:latin typeface="Times New Roman"/>
                <a:cs typeface="Times New Roman"/>
              </a:rPr>
              <a:t>more. Other variations are more lasting, as when, for instance,  heavy and wet snow has fallen through some windless hours, and the thin,  </a:t>
            </a:r>
            <a:r>
              <a:rPr dirty="0" sz="1450" spc="-25">
                <a:latin typeface="Times New Roman"/>
                <a:cs typeface="Times New Roman"/>
              </a:rPr>
              <a:t>spiry, </a:t>
            </a:r>
            <a:r>
              <a:rPr dirty="0" sz="1450" spc="-10">
                <a:latin typeface="Times New Roman"/>
                <a:cs typeface="Times New Roman"/>
              </a:rPr>
              <a:t>mountain pine trees stand each stock-still and loaded with </a:t>
            </a:r>
            <a:r>
              <a:rPr dirty="0" sz="1450" spc="-5">
                <a:latin typeface="Times New Roman"/>
                <a:cs typeface="Times New Roman"/>
              </a:rPr>
              <a:t>a </a:t>
            </a:r>
            <a:r>
              <a:rPr dirty="0" sz="1450" spc="-10">
                <a:latin typeface="Times New Roman"/>
                <a:cs typeface="Times New Roman"/>
              </a:rPr>
              <a:t>shining  burthen. </a:t>
            </a:r>
            <a:r>
              <a:rPr dirty="0" sz="1450" spc="-60">
                <a:latin typeface="Times New Roman"/>
                <a:cs typeface="Times New Roman"/>
              </a:rPr>
              <a:t>You </a:t>
            </a:r>
            <a:r>
              <a:rPr dirty="0" sz="1450" spc="-10">
                <a:latin typeface="Times New Roman"/>
                <a:cs typeface="Times New Roman"/>
              </a:rPr>
              <a:t>may drive through </a:t>
            </a:r>
            <a:r>
              <a:rPr dirty="0" sz="1450" spc="-5">
                <a:latin typeface="Times New Roman"/>
                <a:cs typeface="Times New Roman"/>
              </a:rPr>
              <a:t>a </a:t>
            </a:r>
            <a:r>
              <a:rPr dirty="0" sz="1450" spc="-10">
                <a:latin typeface="Times New Roman"/>
                <a:cs typeface="Times New Roman"/>
              </a:rPr>
              <a:t>forest so disguised, the tongue-tied torrent  struggling</a:t>
            </a:r>
            <a:r>
              <a:rPr dirty="0" sz="1450" spc="15">
                <a:latin typeface="Times New Roman"/>
                <a:cs typeface="Times New Roman"/>
              </a:rPr>
              <a:t> </a:t>
            </a:r>
            <a:r>
              <a:rPr dirty="0" sz="1450" spc="-10">
                <a:latin typeface="Times New Roman"/>
                <a:cs typeface="Times New Roman"/>
              </a:rPr>
              <a:t>silently</a:t>
            </a:r>
            <a:r>
              <a:rPr dirty="0" sz="1450" spc="20">
                <a:latin typeface="Times New Roman"/>
                <a:cs typeface="Times New Roman"/>
              </a:rPr>
              <a:t>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cleft</a:t>
            </a:r>
            <a:r>
              <a:rPr dirty="0" sz="1450" spc="2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ravine,</a:t>
            </a:r>
            <a:r>
              <a:rPr dirty="0" sz="1450" spc="20">
                <a:latin typeface="Times New Roman"/>
                <a:cs typeface="Times New Roman"/>
              </a:rPr>
              <a:t>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all</a:t>
            </a:r>
            <a:r>
              <a:rPr dirty="0" sz="1450" spc="20">
                <a:latin typeface="Times New Roman"/>
                <a:cs typeface="Times New Roman"/>
              </a:rPr>
              <a:t> </a:t>
            </a:r>
            <a:r>
              <a:rPr dirty="0" sz="1450" spc="-10">
                <a:latin typeface="Times New Roman"/>
                <a:cs typeface="Times New Roman"/>
              </a:rPr>
              <a:t>still</a:t>
            </a:r>
            <a:r>
              <a:rPr dirty="0" sz="1450" spc="15">
                <a:latin typeface="Times New Roman"/>
                <a:cs typeface="Times New Roman"/>
              </a:rPr>
              <a:t> </a:t>
            </a:r>
            <a:r>
              <a:rPr dirty="0" sz="1450" spc="-10">
                <a:latin typeface="Times New Roman"/>
                <a:cs typeface="Times New Roman"/>
              </a:rPr>
              <a:t>except</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jingle</a:t>
            </a:r>
            <a:r>
              <a:rPr dirty="0" sz="1450" spc="2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525645"/>
          </a:xfrm>
          <a:prstGeom prst="rect">
            <a:avLst/>
          </a:prstGeom>
        </p:spPr>
        <p:txBody>
          <a:bodyPr wrap="square" lIns="0" tIns="11430" rIns="0" bIns="0" rtlCol="0" vert="horz">
            <a:spAutoFit/>
          </a:bodyPr>
          <a:lstStyle/>
          <a:p>
            <a:pPr algn="just" marL="12700">
              <a:lnSpc>
                <a:spcPts val="1735"/>
              </a:lnSpc>
              <a:spcBef>
                <a:spcPts val="90"/>
              </a:spcBef>
            </a:pPr>
            <a:r>
              <a:rPr dirty="0" sz="1450" spc="-10">
                <a:latin typeface="Times New Roman"/>
                <a:cs typeface="Times New Roman"/>
              </a:rPr>
              <a:t>sleigh</a:t>
            </a:r>
            <a:r>
              <a:rPr dirty="0" sz="1450" spc="50">
                <a:latin typeface="Times New Roman"/>
                <a:cs typeface="Times New Roman"/>
              </a:rPr>
              <a:t> </a:t>
            </a:r>
            <a:r>
              <a:rPr dirty="0" sz="1450" spc="-10">
                <a:latin typeface="Times New Roman"/>
                <a:cs typeface="Times New Roman"/>
              </a:rPr>
              <a:t>bells,</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5">
                <a:latin typeface="Times New Roman"/>
                <a:cs typeface="Times New Roman"/>
              </a:rPr>
              <a:t>you</a:t>
            </a:r>
            <a:r>
              <a:rPr dirty="0" sz="1450" spc="50">
                <a:latin typeface="Times New Roman"/>
                <a:cs typeface="Times New Roman"/>
              </a:rPr>
              <a:t> </a:t>
            </a:r>
            <a:r>
              <a:rPr dirty="0" sz="1450" spc="-10">
                <a:latin typeface="Times New Roman"/>
                <a:cs typeface="Times New Roman"/>
              </a:rPr>
              <a:t>shall</a:t>
            </a:r>
            <a:r>
              <a:rPr dirty="0" sz="1450" spc="50">
                <a:latin typeface="Times New Roman"/>
                <a:cs typeface="Times New Roman"/>
              </a:rPr>
              <a:t> </a:t>
            </a:r>
            <a:r>
              <a:rPr dirty="0" sz="1450" spc="-10">
                <a:latin typeface="Times New Roman"/>
                <a:cs typeface="Times New Roman"/>
              </a:rPr>
              <a:t>fancy</a:t>
            </a:r>
            <a:r>
              <a:rPr dirty="0" sz="1450" spc="50">
                <a:latin typeface="Times New Roman"/>
                <a:cs typeface="Times New Roman"/>
              </a:rPr>
              <a:t> </a:t>
            </a:r>
            <a:r>
              <a:rPr dirty="0" sz="1450" spc="-10">
                <a:latin typeface="Times New Roman"/>
                <a:cs typeface="Times New Roman"/>
              </a:rPr>
              <a:t>yourself</a:t>
            </a:r>
            <a:r>
              <a:rPr dirty="0" sz="1450" spc="50">
                <a:latin typeface="Times New Roman"/>
                <a:cs typeface="Times New Roman"/>
              </a:rPr>
              <a:t> </a:t>
            </a:r>
            <a:r>
              <a:rPr dirty="0" sz="1450" spc="-10">
                <a:latin typeface="Times New Roman"/>
                <a:cs typeface="Times New Roman"/>
              </a:rPr>
              <a:t>in</a:t>
            </a:r>
            <a:r>
              <a:rPr dirty="0" sz="1450" spc="50">
                <a:latin typeface="Times New Roman"/>
                <a:cs typeface="Times New Roman"/>
              </a:rPr>
              <a:t> </a:t>
            </a:r>
            <a:r>
              <a:rPr dirty="0" sz="1450" spc="-10">
                <a:latin typeface="Times New Roman"/>
                <a:cs typeface="Times New Roman"/>
              </a:rPr>
              <a:t>some</a:t>
            </a:r>
            <a:r>
              <a:rPr dirty="0" sz="1450" spc="50">
                <a:latin typeface="Times New Roman"/>
                <a:cs typeface="Times New Roman"/>
              </a:rPr>
              <a:t> </a:t>
            </a:r>
            <a:r>
              <a:rPr dirty="0" sz="1450" spc="-10">
                <a:latin typeface="Times New Roman"/>
                <a:cs typeface="Times New Roman"/>
              </a:rPr>
              <a:t>untrodden</a:t>
            </a:r>
            <a:r>
              <a:rPr dirty="0" sz="1450" spc="50">
                <a:latin typeface="Times New Roman"/>
                <a:cs typeface="Times New Roman"/>
              </a:rPr>
              <a:t> </a:t>
            </a:r>
            <a:r>
              <a:rPr dirty="0" sz="1450" spc="-10">
                <a:latin typeface="Times New Roman"/>
                <a:cs typeface="Times New Roman"/>
              </a:rPr>
              <a:t>northern</a:t>
            </a:r>
            <a:r>
              <a:rPr dirty="0" sz="1450" spc="50">
                <a:latin typeface="Times New Roman"/>
                <a:cs typeface="Times New Roman"/>
              </a:rPr>
              <a:t> </a:t>
            </a:r>
            <a:r>
              <a:rPr dirty="0" sz="1450" spc="-10">
                <a:latin typeface="Times New Roman"/>
                <a:cs typeface="Times New Roman"/>
              </a:rPr>
              <a:t>territory</a:t>
            </a:r>
            <a:endParaRPr sz="1450">
              <a:latin typeface="Times New Roman"/>
              <a:cs typeface="Times New Roman"/>
            </a:endParaRPr>
          </a:p>
          <a:p>
            <a:pPr algn="just" marL="12700">
              <a:lnSpc>
                <a:spcPts val="1735"/>
              </a:lnSpc>
            </a:pPr>
            <a:r>
              <a:rPr dirty="0" sz="1450" spc="-10">
                <a:latin typeface="Times New Roman"/>
                <a:cs typeface="Times New Roman"/>
              </a:rPr>
              <a:t>—Lapland, </a:t>
            </a:r>
            <a:r>
              <a:rPr dirty="0" sz="1450" spc="-15">
                <a:latin typeface="Times New Roman"/>
                <a:cs typeface="Times New Roman"/>
              </a:rPr>
              <a:t>Labrador, </a:t>
            </a:r>
            <a:r>
              <a:rPr dirty="0" sz="1450" spc="-5">
                <a:latin typeface="Times New Roman"/>
                <a:cs typeface="Times New Roman"/>
              </a:rPr>
              <a:t>or</a:t>
            </a:r>
            <a:r>
              <a:rPr dirty="0" sz="1450" spc="-25">
                <a:latin typeface="Times New Roman"/>
                <a:cs typeface="Times New Roman"/>
              </a:rPr>
              <a:t> </a:t>
            </a:r>
            <a:r>
              <a:rPr dirty="0" sz="1450" spc="-10">
                <a:latin typeface="Times New Roman"/>
                <a:cs typeface="Times New Roman"/>
              </a:rPr>
              <a:t>Alaska.</a:t>
            </a:r>
            <a:endParaRPr sz="1450">
              <a:latin typeface="Times New Roman"/>
              <a:cs typeface="Times New Roman"/>
            </a:endParaRPr>
          </a:p>
          <a:p>
            <a:pPr algn="just" marL="12700" marR="5080">
              <a:lnSpc>
                <a:spcPts val="1730"/>
              </a:lnSpc>
              <a:spcBef>
                <a:spcPts val="920"/>
              </a:spcBef>
            </a:pPr>
            <a:r>
              <a:rPr dirty="0" sz="1450" spc="-30">
                <a:latin typeface="Times New Roman"/>
                <a:cs typeface="Times New Roman"/>
              </a:rPr>
              <a:t>Or, </a:t>
            </a:r>
            <a:r>
              <a:rPr dirty="0" sz="1450" spc="-20">
                <a:latin typeface="Times New Roman"/>
                <a:cs typeface="Times New Roman"/>
              </a:rPr>
              <a:t>possibly, </a:t>
            </a:r>
            <a:r>
              <a:rPr dirty="0" sz="1450" spc="-5">
                <a:latin typeface="Times New Roman"/>
                <a:cs typeface="Times New Roman"/>
              </a:rPr>
              <a:t>you </a:t>
            </a:r>
            <a:r>
              <a:rPr dirty="0" sz="1450" spc="-10">
                <a:latin typeface="Times New Roman"/>
                <a:cs typeface="Times New Roman"/>
              </a:rPr>
              <a:t>arise very early in the morning; totter down stairs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somnambulism; take the simulacrum </a:t>
            </a:r>
            <a:r>
              <a:rPr dirty="0" sz="1450" spc="-5">
                <a:latin typeface="Times New Roman"/>
                <a:cs typeface="Times New Roman"/>
              </a:rPr>
              <a:t>of a </a:t>
            </a:r>
            <a:r>
              <a:rPr dirty="0" sz="1450" spc="-10">
                <a:latin typeface="Times New Roman"/>
                <a:cs typeface="Times New Roman"/>
              </a:rPr>
              <a:t>meal </a:t>
            </a:r>
            <a:r>
              <a:rPr dirty="0" sz="1450" spc="-5">
                <a:latin typeface="Times New Roman"/>
                <a:cs typeface="Times New Roman"/>
              </a:rPr>
              <a:t>by </a:t>
            </a:r>
            <a:r>
              <a:rPr dirty="0" sz="1450" spc="-10">
                <a:latin typeface="Times New Roman"/>
                <a:cs typeface="Times New Roman"/>
              </a:rPr>
              <a:t>the glimmer </a:t>
            </a:r>
            <a:r>
              <a:rPr dirty="0" sz="1450" spc="-5">
                <a:latin typeface="Times New Roman"/>
                <a:cs typeface="Times New Roman"/>
              </a:rPr>
              <a:t>of one </a:t>
            </a:r>
            <a:r>
              <a:rPr dirty="0" sz="1450" spc="-10">
                <a:latin typeface="Times New Roman"/>
                <a:cs typeface="Times New Roman"/>
              </a:rPr>
              <a:t>lamp  in the deserted coffee-room; and find yourself </a:t>
            </a:r>
            <a:r>
              <a:rPr dirty="0" sz="1450" spc="-5">
                <a:latin typeface="Times New Roman"/>
                <a:cs typeface="Times New Roman"/>
              </a:rPr>
              <a:t>by </a:t>
            </a:r>
            <a:r>
              <a:rPr dirty="0" sz="1450" spc="-10">
                <a:latin typeface="Times New Roman"/>
                <a:cs typeface="Times New Roman"/>
              </a:rPr>
              <a:t>seven o’clock outside in </a:t>
            </a:r>
            <a:r>
              <a:rPr dirty="0" sz="1450" spc="-5">
                <a:latin typeface="Times New Roman"/>
                <a:cs typeface="Times New Roman"/>
              </a:rPr>
              <a:t>a  </a:t>
            </a:r>
            <a:r>
              <a:rPr dirty="0" sz="1450" spc="-10">
                <a:latin typeface="Times New Roman"/>
                <a:cs typeface="Times New Roman"/>
              </a:rPr>
              <a:t>belated moonlight and </a:t>
            </a:r>
            <a:r>
              <a:rPr dirty="0" sz="1450" spc="-5">
                <a:latin typeface="Times New Roman"/>
                <a:cs typeface="Times New Roman"/>
              </a:rPr>
              <a:t>a </a:t>
            </a:r>
            <a:r>
              <a:rPr dirty="0" sz="1450" spc="-10">
                <a:latin typeface="Times New Roman"/>
                <a:cs typeface="Times New Roman"/>
              </a:rPr>
              <a:t>freezing chill. The mail sleigh takes </a:t>
            </a:r>
            <a:r>
              <a:rPr dirty="0" sz="1450" spc="-5">
                <a:latin typeface="Times New Roman"/>
                <a:cs typeface="Times New Roman"/>
              </a:rPr>
              <a:t>you up </a:t>
            </a:r>
            <a:r>
              <a:rPr dirty="0" sz="1450" spc="-10">
                <a:latin typeface="Times New Roman"/>
                <a:cs typeface="Times New Roman"/>
              </a:rPr>
              <a:t>and  carries </a:t>
            </a:r>
            <a:r>
              <a:rPr dirty="0" sz="1450" spc="-5">
                <a:latin typeface="Times New Roman"/>
                <a:cs typeface="Times New Roman"/>
              </a:rPr>
              <a:t>you on,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reach the top </a:t>
            </a:r>
            <a:r>
              <a:rPr dirty="0" sz="1450" spc="-5">
                <a:latin typeface="Times New Roman"/>
                <a:cs typeface="Times New Roman"/>
              </a:rPr>
              <a:t>of </a:t>
            </a:r>
            <a:r>
              <a:rPr dirty="0" sz="1450" spc="-10">
                <a:latin typeface="Times New Roman"/>
                <a:cs typeface="Times New Roman"/>
              </a:rPr>
              <a:t>the ascent in the first </a:t>
            </a:r>
            <a:r>
              <a:rPr dirty="0" sz="1450" spc="-5">
                <a:latin typeface="Times New Roman"/>
                <a:cs typeface="Times New Roman"/>
              </a:rPr>
              <a:t>hour of </a:t>
            </a:r>
            <a:r>
              <a:rPr dirty="0" sz="1450" spc="-10">
                <a:latin typeface="Times New Roman"/>
                <a:cs typeface="Times New Roman"/>
              </a:rPr>
              <a:t>the </a:t>
            </a:r>
            <a:r>
              <a:rPr dirty="0" sz="1450" spc="-30">
                <a:latin typeface="Times New Roman"/>
                <a:cs typeface="Times New Roman"/>
              </a:rPr>
              <a:t>day.  </a:t>
            </a:r>
            <a:r>
              <a:rPr dirty="0" sz="1450" spc="-60">
                <a:latin typeface="Times New Roman"/>
                <a:cs typeface="Times New Roman"/>
              </a:rPr>
              <a:t>To </a:t>
            </a:r>
            <a:r>
              <a:rPr dirty="0" sz="1450" spc="-10">
                <a:latin typeface="Times New Roman"/>
                <a:cs typeface="Times New Roman"/>
              </a:rPr>
              <a:t>trace the fires </a:t>
            </a:r>
            <a:r>
              <a:rPr dirty="0" sz="1450" spc="-5">
                <a:latin typeface="Times New Roman"/>
                <a:cs typeface="Times New Roman"/>
              </a:rPr>
              <a:t>of </a:t>
            </a:r>
            <a:r>
              <a:rPr dirty="0" sz="1450" spc="-10">
                <a:latin typeface="Times New Roman"/>
                <a:cs typeface="Times New Roman"/>
              </a:rPr>
              <a:t>the sunrise as they pass from peak to peak, to see the unlit  tree-tops stand </a:t>
            </a:r>
            <a:r>
              <a:rPr dirty="0" sz="1450" spc="-5">
                <a:latin typeface="Times New Roman"/>
                <a:cs typeface="Times New Roman"/>
              </a:rPr>
              <a:t>out </a:t>
            </a:r>
            <a:r>
              <a:rPr dirty="0" sz="1450" spc="-10">
                <a:latin typeface="Times New Roman"/>
                <a:cs typeface="Times New Roman"/>
              </a:rPr>
              <a:t>soberly against the lighted </a:t>
            </a:r>
            <a:r>
              <a:rPr dirty="0" sz="1450" spc="-30">
                <a:latin typeface="Times New Roman"/>
                <a:cs typeface="Times New Roman"/>
              </a:rPr>
              <a:t>sky,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for twenty minutes in  </a:t>
            </a:r>
            <a:r>
              <a:rPr dirty="0" sz="1450" spc="-5">
                <a:latin typeface="Times New Roman"/>
                <a:cs typeface="Times New Roman"/>
              </a:rPr>
              <a:t>a </a:t>
            </a:r>
            <a:r>
              <a:rPr dirty="0" sz="1450" spc="-10">
                <a:latin typeface="Times New Roman"/>
                <a:cs typeface="Times New Roman"/>
              </a:rPr>
              <a:t>wonderland </a:t>
            </a:r>
            <a:r>
              <a:rPr dirty="0" sz="1450" spc="-5">
                <a:latin typeface="Times New Roman"/>
                <a:cs typeface="Times New Roman"/>
              </a:rPr>
              <a:t>of </a:t>
            </a:r>
            <a:r>
              <a:rPr dirty="0" sz="1450" spc="-20">
                <a:latin typeface="Times New Roman"/>
                <a:cs typeface="Times New Roman"/>
              </a:rPr>
              <a:t>clear, </a:t>
            </a:r>
            <a:r>
              <a:rPr dirty="0" sz="1450" spc="-10">
                <a:latin typeface="Times New Roman"/>
                <a:cs typeface="Times New Roman"/>
              </a:rPr>
              <a:t>fading shadows, disappearing vapours, solemn blooms  </a:t>
            </a:r>
            <a:r>
              <a:rPr dirty="0" sz="1450" spc="-5">
                <a:latin typeface="Times New Roman"/>
                <a:cs typeface="Times New Roman"/>
              </a:rPr>
              <a:t>of </a:t>
            </a:r>
            <a:r>
              <a:rPr dirty="0" sz="1450" spc="-10">
                <a:latin typeface="Times New Roman"/>
                <a:cs typeface="Times New Roman"/>
              </a:rPr>
              <a:t>dawn, hills half glorified already with the day and still half confounded with  the greyness </a:t>
            </a:r>
            <a:r>
              <a:rPr dirty="0" sz="1450" spc="-5">
                <a:latin typeface="Times New Roman"/>
                <a:cs typeface="Times New Roman"/>
              </a:rPr>
              <a:t>of </a:t>
            </a:r>
            <a:r>
              <a:rPr dirty="0" sz="1450" spc="-10">
                <a:latin typeface="Times New Roman"/>
                <a:cs typeface="Times New Roman"/>
              </a:rPr>
              <a:t>the western heaven—these will seem to repay </a:t>
            </a:r>
            <a:r>
              <a:rPr dirty="0" sz="1450" spc="-5">
                <a:latin typeface="Times New Roman"/>
                <a:cs typeface="Times New Roman"/>
              </a:rPr>
              <a:t>you </a:t>
            </a:r>
            <a:r>
              <a:rPr dirty="0" sz="1450" spc="-10">
                <a:latin typeface="Times New Roman"/>
                <a:cs typeface="Times New Roman"/>
              </a:rPr>
              <a:t>for the  discomforts </a:t>
            </a:r>
            <a:r>
              <a:rPr dirty="0" sz="1450" spc="-5">
                <a:latin typeface="Times New Roman"/>
                <a:cs typeface="Times New Roman"/>
              </a:rPr>
              <a:t>of </a:t>
            </a:r>
            <a:r>
              <a:rPr dirty="0" sz="1450" spc="-10">
                <a:latin typeface="Times New Roman"/>
                <a:cs typeface="Times New Roman"/>
              </a:rPr>
              <a:t>that early start; </a:t>
            </a:r>
            <a:r>
              <a:rPr dirty="0" sz="1450" spc="-5">
                <a:latin typeface="Times New Roman"/>
                <a:cs typeface="Times New Roman"/>
              </a:rPr>
              <a:t>but </a:t>
            </a:r>
            <a:r>
              <a:rPr dirty="0" sz="1450" spc="-10">
                <a:latin typeface="Times New Roman"/>
                <a:cs typeface="Times New Roman"/>
              </a:rPr>
              <a:t>as the </a:t>
            </a:r>
            <a:r>
              <a:rPr dirty="0" sz="1450" spc="-5">
                <a:latin typeface="Times New Roman"/>
                <a:cs typeface="Times New Roman"/>
              </a:rPr>
              <a:t>hour </a:t>
            </a:r>
            <a:r>
              <a:rPr dirty="0" sz="1450" spc="-10">
                <a:latin typeface="Times New Roman"/>
                <a:cs typeface="Times New Roman"/>
              </a:rPr>
              <a:t>proceeds, and these  enchantments vanish, </a:t>
            </a:r>
            <a:r>
              <a:rPr dirty="0" sz="1450" spc="-5">
                <a:latin typeface="Times New Roman"/>
                <a:cs typeface="Times New Roman"/>
              </a:rPr>
              <a:t>you </a:t>
            </a:r>
            <a:r>
              <a:rPr dirty="0" sz="1450" spc="-10">
                <a:latin typeface="Times New Roman"/>
                <a:cs typeface="Times New Roman"/>
              </a:rPr>
              <a:t>will find yourself </a:t>
            </a:r>
            <a:r>
              <a:rPr dirty="0" sz="1450" spc="-5">
                <a:latin typeface="Times New Roman"/>
                <a:cs typeface="Times New Roman"/>
              </a:rPr>
              <a:t>upon </a:t>
            </a:r>
            <a:r>
              <a:rPr dirty="0" sz="1450" spc="-10">
                <a:latin typeface="Times New Roman"/>
                <a:cs typeface="Times New Roman"/>
              </a:rPr>
              <a:t>the farther side in yet  another Alpine </a:t>
            </a:r>
            <a:r>
              <a:rPr dirty="0" sz="1450" spc="-20">
                <a:latin typeface="Times New Roman"/>
                <a:cs typeface="Times New Roman"/>
              </a:rPr>
              <a:t>valley, </a:t>
            </a:r>
            <a:r>
              <a:rPr dirty="0" sz="1450" spc="-10">
                <a:latin typeface="Times New Roman"/>
                <a:cs typeface="Times New Roman"/>
              </a:rPr>
              <a:t>snow white and coal black, with such another </a:t>
            </a:r>
            <a:r>
              <a:rPr dirty="0" sz="1450" spc="-5">
                <a:latin typeface="Times New Roman"/>
                <a:cs typeface="Times New Roman"/>
              </a:rPr>
              <a:t>long-  </a:t>
            </a:r>
            <a:r>
              <a:rPr dirty="0" sz="1450" spc="-10">
                <a:latin typeface="Times New Roman"/>
                <a:cs typeface="Times New Roman"/>
              </a:rPr>
              <a:t>drawn congeries </a:t>
            </a:r>
            <a:r>
              <a:rPr dirty="0" sz="1450" spc="-5">
                <a:latin typeface="Times New Roman"/>
                <a:cs typeface="Times New Roman"/>
              </a:rPr>
              <a:t>of </a:t>
            </a:r>
            <a:r>
              <a:rPr dirty="0" sz="1450" spc="-10">
                <a:latin typeface="Times New Roman"/>
                <a:cs typeface="Times New Roman"/>
              </a:rPr>
              <a:t>hamlets and such another senseless watercourse bickering  along the foot. </a:t>
            </a:r>
            <a:r>
              <a:rPr dirty="0" sz="1450" spc="-60">
                <a:latin typeface="Times New Roman"/>
                <a:cs typeface="Times New Roman"/>
              </a:rPr>
              <a:t>You </a:t>
            </a:r>
            <a:r>
              <a:rPr dirty="0" sz="1450" spc="-10">
                <a:latin typeface="Times New Roman"/>
                <a:cs typeface="Times New Roman"/>
              </a:rPr>
              <a:t>have had </a:t>
            </a:r>
            <a:r>
              <a:rPr dirty="0" sz="1450" spc="-5">
                <a:latin typeface="Times New Roman"/>
                <a:cs typeface="Times New Roman"/>
              </a:rPr>
              <a:t>your </a:t>
            </a:r>
            <a:r>
              <a:rPr dirty="0" sz="1450" spc="-10">
                <a:latin typeface="Times New Roman"/>
                <a:cs typeface="Times New Roman"/>
              </a:rPr>
              <a:t>moment; </a:t>
            </a:r>
            <a:r>
              <a:rPr dirty="0" sz="1450" spc="-5">
                <a:latin typeface="Times New Roman"/>
                <a:cs typeface="Times New Roman"/>
              </a:rPr>
              <a:t>but 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changed the  scene. The mountains are about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trap;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foot </a:t>
            </a:r>
            <a:r>
              <a:rPr dirty="0" sz="1450" spc="-10">
                <a:latin typeface="Times New Roman"/>
                <a:cs typeface="Times New Roman"/>
              </a:rPr>
              <a:t>it </a:t>
            </a:r>
            <a:r>
              <a:rPr dirty="0" sz="1450" spc="-5">
                <a:latin typeface="Times New Roman"/>
                <a:cs typeface="Times New Roman"/>
              </a:rPr>
              <a:t>up a  </a:t>
            </a:r>
            <a:r>
              <a:rPr dirty="0" sz="1450" spc="-10">
                <a:latin typeface="Times New Roman"/>
                <a:cs typeface="Times New Roman"/>
              </a:rPr>
              <a:t>hillside and behold the sea as </a:t>
            </a:r>
            <a:r>
              <a:rPr dirty="0" sz="1450" spc="-5">
                <a:latin typeface="Times New Roman"/>
                <a:cs typeface="Times New Roman"/>
              </a:rPr>
              <a:t>a </a:t>
            </a:r>
            <a:r>
              <a:rPr dirty="0" sz="1450" spc="-10">
                <a:latin typeface="Times New Roman"/>
                <a:cs typeface="Times New Roman"/>
              </a:rPr>
              <a:t>great plain, </a:t>
            </a:r>
            <a:r>
              <a:rPr dirty="0" sz="1450" spc="-5">
                <a:latin typeface="Times New Roman"/>
                <a:cs typeface="Times New Roman"/>
              </a:rPr>
              <a:t>but </a:t>
            </a:r>
            <a:r>
              <a:rPr dirty="0" sz="1450" spc="-10">
                <a:latin typeface="Times New Roman"/>
                <a:cs typeface="Times New Roman"/>
              </a:rPr>
              <a:t>live in holes and corners, and  can change only </a:t>
            </a:r>
            <a:r>
              <a:rPr dirty="0" sz="1450" spc="-5">
                <a:latin typeface="Times New Roman"/>
                <a:cs typeface="Times New Roman"/>
              </a:rPr>
              <a:t>one </a:t>
            </a:r>
            <a:r>
              <a:rPr dirty="0" sz="1450" spc="-10">
                <a:latin typeface="Times New Roman"/>
                <a:cs typeface="Times New Roman"/>
              </a:rPr>
              <a:t>for</a:t>
            </a:r>
            <a:r>
              <a:rPr dirty="0" sz="1450" spc="5">
                <a:latin typeface="Times New Roman"/>
                <a:cs typeface="Times New Roman"/>
              </a:rPr>
              <a:t> </a:t>
            </a:r>
            <a:r>
              <a:rPr dirty="0" sz="1450" spc="-20">
                <a:latin typeface="Times New Roman"/>
                <a:cs typeface="Times New Roman"/>
              </a:rPr>
              <a:t>another.</a:t>
            </a:r>
            <a:endParaRPr sz="1450">
              <a:latin typeface="Times New Roman"/>
              <a:cs typeface="Times New Roman"/>
            </a:endParaRPr>
          </a:p>
        </p:txBody>
      </p:sp>
      <p:sp>
        <p:nvSpPr>
          <p:cNvPr id="3" name="object 3"/>
          <p:cNvSpPr txBox="1"/>
          <p:nvPr/>
        </p:nvSpPr>
        <p:spPr>
          <a:xfrm>
            <a:off x="876300" y="5758597"/>
            <a:ext cx="5806440" cy="4141470"/>
          </a:xfrm>
          <a:prstGeom prst="rect">
            <a:avLst/>
          </a:prstGeom>
        </p:spPr>
        <p:txBody>
          <a:bodyPr wrap="square" lIns="0" tIns="11430" rIns="0" bIns="0" rtlCol="0" vert="horz">
            <a:spAutoFit/>
          </a:bodyPr>
          <a:lstStyle/>
          <a:p>
            <a:pPr algn="ctr" marL="1270">
              <a:lnSpc>
                <a:spcPts val="1735"/>
              </a:lnSpc>
              <a:spcBef>
                <a:spcPts val="90"/>
              </a:spcBef>
            </a:pPr>
            <a:r>
              <a:rPr dirty="0" sz="1450" spc="-10" b="1">
                <a:latin typeface="Times New Roman"/>
                <a:cs typeface="Times New Roman"/>
              </a:rPr>
              <a:t>X.</a:t>
            </a:r>
            <a:endParaRPr sz="1450">
              <a:latin typeface="Times New Roman"/>
              <a:cs typeface="Times New Roman"/>
            </a:endParaRPr>
          </a:p>
          <a:p>
            <a:pPr algn="ctr" marL="1270">
              <a:lnSpc>
                <a:spcPts val="1735"/>
              </a:lnSpc>
            </a:pPr>
            <a:r>
              <a:rPr dirty="0" sz="1450" spc="-35" b="1">
                <a:latin typeface="Times New Roman"/>
                <a:cs typeface="Times New Roman"/>
              </a:rPr>
              <a:t>HEALTH </a:t>
            </a:r>
            <a:r>
              <a:rPr dirty="0" sz="1450" spc="-10" b="1">
                <a:latin typeface="Times New Roman"/>
                <a:cs typeface="Times New Roman"/>
              </a:rPr>
              <a:t>AND</a:t>
            </a:r>
            <a:r>
              <a:rPr dirty="0" sz="1450" spc="20" b="1">
                <a:latin typeface="Times New Roman"/>
                <a:cs typeface="Times New Roman"/>
              </a:rPr>
              <a:t> </a:t>
            </a:r>
            <a:r>
              <a:rPr dirty="0" sz="1450" spc="-25" b="1">
                <a:latin typeface="Times New Roman"/>
                <a:cs typeface="Times New Roman"/>
              </a:rPr>
              <a:t>MOUNTAINS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There has come </a:t>
            </a:r>
            <a:r>
              <a:rPr dirty="0" sz="1450" spc="-5">
                <a:latin typeface="Times New Roman"/>
                <a:cs typeface="Times New Roman"/>
              </a:rPr>
              <a:t>a </a:t>
            </a:r>
            <a:r>
              <a:rPr dirty="0" sz="1450" spc="-10">
                <a:latin typeface="Times New Roman"/>
                <a:cs typeface="Times New Roman"/>
              </a:rPr>
              <a:t>change in medical opinion, and </a:t>
            </a:r>
            <a:r>
              <a:rPr dirty="0" sz="1450" spc="-5">
                <a:latin typeface="Times New Roman"/>
                <a:cs typeface="Times New Roman"/>
              </a:rPr>
              <a:t>a </a:t>
            </a:r>
            <a:r>
              <a:rPr dirty="0" sz="1450" spc="-10">
                <a:latin typeface="Times New Roman"/>
                <a:cs typeface="Times New Roman"/>
              </a:rPr>
              <a:t>change has followed in the  lives </a:t>
            </a:r>
            <a:r>
              <a:rPr dirty="0" sz="1450" spc="-5">
                <a:latin typeface="Times New Roman"/>
                <a:cs typeface="Times New Roman"/>
              </a:rPr>
              <a:t>of </a:t>
            </a:r>
            <a:r>
              <a:rPr dirty="0" sz="1450" spc="-10">
                <a:latin typeface="Times New Roman"/>
                <a:cs typeface="Times New Roman"/>
              </a:rPr>
              <a:t>sick folk. A year </a:t>
            </a:r>
            <a:r>
              <a:rPr dirty="0" sz="1450" spc="-5">
                <a:latin typeface="Times New Roman"/>
                <a:cs typeface="Times New Roman"/>
              </a:rPr>
              <a:t>or </a:t>
            </a:r>
            <a:r>
              <a:rPr dirty="0" sz="1450" spc="-10">
                <a:latin typeface="Times New Roman"/>
                <a:cs typeface="Times New Roman"/>
              </a:rPr>
              <a:t>two ago and the wounded soldiery </a:t>
            </a:r>
            <a:r>
              <a:rPr dirty="0" sz="1450" spc="-5">
                <a:latin typeface="Times New Roman"/>
                <a:cs typeface="Times New Roman"/>
              </a:rPr>
              <a:t>of </a:t>
            </a:r>
            <a:r>
              <a:rPr dirty="0" sz="1450" spc="-10">
                <a:latin typeface="Times New Roman"/>
                <a:cs typeface="Times New Roman"/>
              </a:rPr>
              <a:t>mankind  were all shut </a:t>
            </a:r>
            <a:r>
              <a:rPr dirty="0" sz="1450" spc="-5">
                <a:latin typeface="Times New Roman"/>
                <a:cs typeface="Times New Roman"/>
              </a:rPr>
              <a:t>up </a:t>
            </a:r>
            <a:r>
              <a:rPr dirty="0" sz="1450" spc="-10">
                <a:latin typeface="Times New Roman"/>
                <a:cs typeface="Times New Roman"/>
              </a:rPr>
              <a:t>together in some basking angle </a:t>
            </a:r>
            <a:r>
              <a:rPr dirty="0" sz="1450" spc="-5">
                <a:latin typeface="Times New Roman"/>
                <a:cs typeface="Times New Roman"/>
              </a:rPr>
              <a:t>of </a:t>
            </a:r>
            <a:r>
              <a:rPr dirty="0" sz="1450" spc="-10">
                <a:latin typeface="Times New Roman"/>
                <a:cs typeface="Times New Roman"/>
              </a:rPr>
              <a:t>the Riviera, walking </a:t>
            </a:r>
            <a:r>
              <a:rPr dirty="0" sz="1450" spc="-5">
                <a:latin typeface="Times New Roman"/>
                <a:cs typeface="Times New Roman"/>
              </a:rPr>
              <a:t>a  </a:t>
            </a:r>
            <a:r>
              <a:rPr dirty="0" sz="1450" spc="-10">
                <a:latin typeface="Times New Roman"/>
                <a:cs typeface="Times New Roman"/>
              </a:rPr>
              <a:t>dusty promenade </a:t>
            </a:r>
            <a:r>
              <a:rPr dirty="0" sz="1450" spc="-5">
                <a:latin typeface="Times New Roman"/>
                <a:cs typeface="Times New Roman"/>
              </a:rPr>
              <a:t>or </a:t>
            </a:r>
            <a:r>
              <a:rPr dirty="0" sz="1450" spc="-10">
                <a:latin typeface="Times New Roman"/>
                <a:cs typeface="Times New Roman"/>
              </a:rPr>
              <a:t>sitting in dusty olive-yards within earshot </a:t>
            </a:r>
            <a:r>
              <a:rPr dirty="0" sz="1450" spc="-5">
                <a:latin typeface="Times New Roman"/>
                <a:cs typeface="Times New Roman"/>
              </a:rPr>
              <a:t>of </a:t>
            </a:r>
            <a:r>
              <a:rPr dirty="0" sz="1450" spc="-10">
                <a:latin typeface="Times New Roman"/>
                <a:cs typeface="Times New Roman"/>
              </a:rPr>
              <a:t>the  interminable and unchanging surf—idle among spiritless idlers; </a:t>
            </a:r>
            <a:r>
              <a:rPr dirty="0" sz="1450" spc="-5">
                <a:latin typeface="Times New Roman"/>
                <a:cs typeface="Times New Roman"/>
              </a:rPr>
              <a:t>not </a:t>
            </a:r>
            <a:r>
              <a:rPr dirty="0" sz="1450" spc="-10">
                <a:latin typeface="Times New Roman"/>
                <a:cs typeface="Times New Roman"/>
              </a:rPr>
              <a:t>perhaps  </a:t>
            </a:r>
            <a:r>
              <a:rPr dirty="0" sz="1450" spc="-5">
                <a:latin typeface="Times New Roman"/>
                <a:cs typeface="Times New Roman"/>
              </a:rPr>
              <a:t>dying, </a:t>
            </a:r>
            <a:r>
              <a:rPr dirty="0" sz="1450" spc="-10">
                <a:latin typeface="Times New Roman"/>
                <a:cs typeface="Times New Roman"/>
              </a:rPr>
              <a:t>yet hardly living </a:t>
            </a:r>
            <a:r>
              <a:rPr dirty="0" sz="1450" spc="-15">
                <a:latin typeface="Times New Roman"/>
                <a:cs typeface="Times New Roman"/>
              </a:rPr>
              <a:t>either, </a:t>
            </a:r>
            <a:r>
              <a:rPr dirty="0" sz="1450" spc="-10">
                <a:latin typeface="Times New Roman"/>
                <a:cs typeface="Times New Roman"/>
              </a:rPr>
              <a:t>and aspiring, sometimes </a:t>
            </a:r>
            <a:r>
              <a:rPr dirty="0" sz="1450" spc="-20">
                <a:latin typeface="Times New Roman"/>
                <a:cs typeface="Times New Roman"/>
              </a:rPr>
              <a:t>fiercely, </a:t>
            </a:r>
            <a:r>
              <a:rPr dirty="0" sz="1450" spc="-10">
                <a:latin typeface="Times New Roman"/>
                <a:cs typeface="Times New Roman"/>
              </a:rPr>
              <a:t>after livelier  weather and some vivifying change. These were certainly beautiful places to  live </a:t>
            </a:r>
            <a:r>
              <a:rPr dirty="0" sz="1450" spc="-5">
                <a:latin typeface="Times New Roman"/>
                <a:cs typeface="Times New Roman"/>
              </a:rPr>
              <a:t>in, </a:t>
            </a:r>
            <a:r>
              <a:rPr dirty="0" sz="1450" spc="-10">
                <a:latin typeface="Times New Roman"/>
                <a:cs typeface="Times New Roman"/>
              </a:rPr>
              <a:t>and the climate was wooing in its softness. </a:t>
            </a:r>
            <a:r>
              <a:rPr dirty="0" sz="1450" spc="-60">
                <a:latin typeface="Times New Roman"/>
                <a:cs typeface="Times New Roman"/>
              </a:rPr>
              <a:t>Yet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later shiver  in the sunshine;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certain whether </a:t>
            </a:r>
            <a:r>
              <a:rPr dirty="0" sz="1450" spc="-5">
                <a:latin typeface="Times New Roman"/>
                <a:cs typeface="Times New Roman"/>
              </a:rPr>
              <a:t>you </a:t>
            </a:r>
            <a:r>
              <a:rPr dirty="0" sz="1450" spc="-10">
                <a:latin typeface="Times New Roman"/>
                <a:cs typeface="Times New Roman"/>
              </a:rPr>
              <a:t>were being wooed; and  these mild shores would sometimes seem to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the shores </a:t>
            </a:r>
            <a:r>
              <a:rPr dirty="0" sz="1450" spc="-5">
                <a:latin typeface="Times New Roman"/>
                <a:cs typeface="Times New Roman"/>
              </a:rPr>
              <a:t>of </a:t>
            </a:r>
            <a:r>
              <a:rPr dirty="0" sz="1450" spc="-10">
                <a:latin typeface="Times New Roman"/>
                <a:cs typeface="Times New Roman"/>
              </a:rPr>
              <a:t>death.  There was </a:t>
            </a:r>
            <a:r>
              <a:rPr dirty="0" sz="1450" spc="-5">
                <a:latin typeface="Times New Roman"/>
                <a:cs typeface="Times New Roman"/>
              </a:rPr>
              <a:t>a </a:t>
            </a:r>
            <a:r>
              <a:rPr dirty="0" sz="1450" spc="-10">
                <a:latin typeface="Times New Roman"/>
                <a:cs typeface="Times New Roman"/>
              </a:rPr>
              <a:t>lack </a:t>
            </a:r>
            <a:r>
              <a:rPr dirty="0" sz="1450" spc="-5">
                <a:latin typeface="Times New Roman"/>
                <a:cs typeface="Times New Roman"/>
              </a:rPr>
              <a:t>of a </a:t>
            </a:r>
            <a:r>
              <a:rPr dirty="0" sz="1450" spc="-10">
                <a:latin typeface="Times New Roman"/>
                <a:cs typeface="Times New Roman"/>
              </a:rPr>
              <a:t>manly element; the air was </a:t>
            </a:r>
            <a:r>
              <a:rPr dirty="0" sz="1450" spc="-5">
                <a:latin typeface="Times New Roman"/>
                <a:cs typeface="Times New Roman"/>
              </a:rPr>
              <a:t>not </a:t>
            </a:r>
            <a:r>
              <a:rPr dirty="0" sz="1450" spc="-10">
                <a:latin typeface="Times New Roman"/>
                <a:cs typeface="Times New Roman"/>
              </a:rPr>
              <a:t>reactive; </a:t>
            </a:r>
            <a:r>
              <a:rPr dirty="0" sz="1450" spc="-5">
                <a:latin typeface="Times New Roman"/>
                <a:cs typeface="Times New Roman"/>
              </a:rPr>
              <a:t>you </a:t>
            </a:r>
            <a:r>
              <a:rPr dirty="0" sz="1450" spc="-10">
                <a:latin typeface="Times New Roman"/>
                <a:cs typeface="Times New Roman"/>
              </a:rPr>
              <a:t>might write  bits </a:t>
            </a:r>
            <a:r>
              <a:rPr dirty="0" sz="1450" spc="-5">
                <a:latin typeface="Times New Roman"/>
                <a:cs typeface="Times New Roman"/>
              </a:rPr>
              <a:t>of </a:t>
            </a:r>
            <a:r>
              <a:rPr dirty="0" sz="1450" spc="-10">
                <a:latin typeface="Times New Roman"/>
                <a:cs typeface="Times New Roman"/>
              </a:rPr>
              <a:t>poetry and practise resignation, </a:t>
            </a:r>
            <a:r>
              <a:rPr dirty="0" sz="1450" spc="-5">
                <a:latin typeface="Times New Roman"/>
                <a:cs typeface="Times New Roman"/>
              </a:rPr>
              <a:t>but 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feel that here was </a:t>
            </a:r>
            <a:r>
              <a:rPr dirty="0" sz="1450" spc="-5">
                <a:latin typeface="Times New Roman"/>
                <a:cs typeface="Times New Roman"/>
              </a:rPr>
              <a:t>a  good </a:t>
            </a:r>
            <a:r>
              <a:rPr dirty="0" sz="1450" spc="-10">
                <a:latin typeface="Times New Roman"/>
                <a:cs typeface="Times New Roman"/>
              </a:rPr>
              <a:t>spot to repair </a:t>
            </a:r>
            <a:r>
              <a:rPr dirty="0" sz="1450" spc="-5">
                <a:latin typeface="Times New Roman"/>
                <a:cs typeface="Times New Roman"/>
              </a:rPr>
              <a:t>your </a:t>
            </a:r>
            <a:r>
              <a:rPr dirty="0" sz="1450" spc="-10">
                <a:latin typeface="Times New Roman"/>
                <a:cs typeface="Times New Roman"/>
              </a:rPr>
              <a:t>tissue </a:t>
            </a:r>
            <a:r>
              <a:rPr dirty="0" sz="1450" spc="-5">
                <a:latin typeface="Times New Roman"/>
                <a:cs typeface="Times New Roman"/>
              </a:rPr>
              <a:t>or </a:t>
            </a:r>
            <a:r>
              <a:rPr dirty="0" sz="1450" spc="-10">
                <a:latin typeface="Times New Roman"/>
                <a:cs typeface="Times New Roman"/>
              </a:rPr>
              <a:t>regain </a:t>
            </a:r>
            <a:r>
              <a:rPr dirty="0" sz="1450" spc="-5">
                <a:latin typeface="Times New Roman"/>
                <a:cs typeface="Times New Roman"/>
              </a:rPr>
              <a:t>your </a:t>
            </a:r>
            <a:r>
              <a:rPr dirty="0" sz="1450" spc="-10">
                <a:latin typeface="Times New Roman"/>
                <a:cs typeface="Times New Roman"/>
              </a:rPr>
              <a:t>nerve. And it appears, after all,  that there was something just in these appreciations. The invalid is now asked  to</a:t>
            </a:r>
            <a:r>
              <a:rPr dirty="0" sz="1450" spc="85">
                <a:latin typeface="Times New Roman"/>
                <a:cs typeface="Times New Roman"/>
              </a:rPr>
              <a:t> </a:t>
            </a:r>
            <a:r>
              <a:rPr dirty="0" sz="1450" spc="-10">
                <a:latin typeface="Times New Roman"/>
                <a:cs typeface="Times New Roman"/>
              </a:rPr>
              <a:t>lodge</a:t>
            </a:r>
            <a:r>
              <a:rPr dirty="0" sz="1450" spc="85">
                <a:latin typeface="Times New Roman"/>
                <a:cs typeface="Times New Roman"/>
              </a:rPr>
              <a:t> </a:t>
            </a:r>
            <a:r>
              <a:rPr dirty="0" sz="1450" spc="-5">
                <a:latin typeface="Times New Roman"/>
                <a:cs typeface="Times New Roman"/>
              </a:rPr>
              <a:t>on</a:t>
            </a:r>
            <a:r>
              <a:rPr dirty="0" sz="1450" spc="85">
                <a:latin typeface="Times New Roman"/>
                <a:cs typeface="Times New Roman"/>
              </a:rPr>
              <a:t> </a:t>
            </a:r>
            <a:r>
              <a:rPr dirty="0" sz="1450" spc="-10">
                <a:latin typeface="Times New Roman"/>
                <a:cs typeface="Times New Roman"/>
              </a:rPr>
              <a:t>wintry</a:t>
            </a:r>
            <a:r>
              <a:rPr dirty="0" sz="1450" spc="90">
                <a:latin typeface="Times New Roman"/>
                <a:cs typeface="Times New Roman"/>
              </a:rPr>
              <a:t> </a:t>
            </a:r>
            <a:r>
              <a:rPr dirty="0" sz="1450" spc="-10">
                <a:latin typeface="Times New Roman"/>
                <a:cs typeface="Times New Roman"/>
              </a:rPr>
              <a:t>Alps;</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ruder</a:t>
            </a:r>
            <a:r>
              <a:rPr dirty="0" sz="1450" spc="90">
                <a:latin typeface="Times New Roman"/>
                <a:cs typeface="Times New Roman"/>
              </a:rPr>
              <a:t> </a:t>
            </a:r>
            <a:r>
              <a:rPr dirty="0" sz="1450" spc="-10">
                <a:latin typeface="Times New Roman"/>
                <a:cs typeface="Times New Roman"/>
              </a:rPr>
              <a:t>air</a:t>
            </a:r>
            <a:r>
              <a:rPr dirty="0" sz="1450" spc="85">
                <a:latin typeface="Times New Roman"/>
                <a:cs typeface="Times New Roman"/>
              </a:rPr>
              <a:t> </a:t>
            </a:r>
            <a:r>
              <a:rPr dirty="0" sz="1450" spc="-10">
                <a:latin typeface="Times New Roman"/>
                <a:cs typeface="Times New Roman"/>
              </a:rPr>
              <a:t>shall</a:t>
            </a:r>
            <a:r>
              <a:rPr dirty="0" sz="1450" spc="85">
                <a:latin typeface="Times New Roman"/>
                <a:cs typeface="Times New Roman"/>
              </a:rPr>
              <a:t> </a:t>
            </a:r>
            <a:r>
              <a:rPr dirty="0" sz="1450" spc="-10">
                <a:latin typeface="Times New Roman"/>
                <a:cs typeface="Times New Roman"/>
              </a:rPr>
              <a:t>medicine</a:t>
            </a:r>
            <a:r>
              <a:rPr dirty="0" sz="1450" spc="90">
                <a:latin typeface="Times New Roman"/>
                <a:cs typeface="Times New Roman"/>
              </a:rPr>
              <a:t> </a:t>
            </a:r>
            <a:r>
              <a:rPr dirty="0" sz="1450" spc="-10">
                <a:latin typeface="Times New Roman"/>
                <a:cs typeface="Times New Roman"/>
              </a:rPr>
              <a:t>him;</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demon</a:t>
            </a:r>
            <a:r>
              <a:rPr dirty="0" sz="1450" spc="8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cold</a:t>
            </a:r>
            <a:r>
              <a:rPr dirty="0" sz="1450" spc="85">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2065">
              <a:lnSpc>
                <a:spcPts val="1730"/>
              </a:lnSpc>
              <a:spcBef>
                <a:spcPts val="155"/>
              </a:spcBef>
            </a:pPr>
            <a:r>
              <a:rPr dirty="0" sz="1450" spc="-5">
                <a:latin typeface="Times New Roman"/>
                <a:cs typeface="Times New Roman"/>
              </a:rPr>
              <a:t>no </a:t>
            </a:r>
            <a:r>
              <a:rPr dirty="0" sz="1450" spc="-10">
                <a:latin typeface="Times New Roman"/>
                <a:cs typeface="Times New Roman"/>
              </a:rPr>
              <a:t>longer to </a:t>
            </a:r>
            <a:r>
              <a:rPr dirty="0" sz="1450" spc="-5">
                <a:latin typeface="Times New Roman"/>
                <a:cs typeface="Times New Roman"/>
              </a:rPr>
              <a:t>be </a:t>
            </a:r>
            <a:r>
              <a:rPr dirty="0" sz="1450" spc="-10">
                <a:latin typeface="Times New Roman"/>
                <a:cs typeface="Times New Roman"/>
              </a:rPr>
              <a:t>fled from, </a:t>
            </a:r>
            <a:r>
              <a:rPr dirty="0" sz="1450" spc="-5">
                <a:latin typeface="Times New Roman"/>
                <a:cs typeface="Times New Roman"/>
              </a:rPr>
              <a:t>but </a:t>
            </a:r>
            <a:r>
              <a:rPr dirty="0" sz="1450" spc="-10">
                <a:latin typeface="Times New Roman"/>
                <a:cs typeface="Times New Roman"/>
              </a:rPr>
              <a:t>bearded in his den. For even </a:t>
            </a:r>
            <a:r>
              <a:rPr dirty="0" sz="1450" spc="-20">
                <a:latin typeface="Times New Roman"/>
                <a:cs typeface="Times New Roman"/>
              </a:rPr>
              <a:t>Winter </a:t>
            </a:r>
            <a:r>
              <a:rPr dirty="0" sz="1450" spc="-10">
                <a:latin typeface="Times New Roman"/>
                <a:cs typeface="Times New Roman"/>
              </a:rPr>
              <a:t>has his  ‘dear domestic cave,’ and in those places where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said to dwell for  ever tempers his</a:t>
            </a:r>
            <a:r>
              <a:rPr dirty="0" sz="1450">
                <a:latin typeface="Times New Roman"/>
                <a:cs typeface="Times New Roman"/>
              </a:rPr>
              <a:t> </a:t>
            </a:r>
            <a:r>
              <a:rPr dirty="0" sz="1450" spc="-10">
                <a:latin typeface="Times New Roman"/>
                <a:cs typeface="Times New Roman"/>
              </a:rPr>
              <a:t>austerities.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who has travelled westward </a:t>
            </a:r>
            <a:r>
              <a:rPr dirty="0" sz="1450" spc="-5">
                <a:latin typeface="Times New Roman"/>
                <a:cs typeface="Times New Roman"/>
              </a:rPr>
              <a:t>by </a:t>
            </a:r>
            <a:r>
              <a:rPr dirty="0" sz="1450" spc="-10">
                <a:latin typeface="Times New Roman"/>
                <a:cs typeface="Times New Roman"/>
              </a:rPr>
              <a:t>the great transcontinental railroad </a:t>
            </a:r>
            <a:r>
              <a:rPr dirty="0" sz="1450" spc="-5">
                <a:latin typeface="Times New Roman"/>
                <a:cs typeface="Times New Roman"/>
              </a:rPr>
              <a:t>of  </a:t>
            </a:r>
            <a:r>
              <a:rPr dirty="0" sz="1450" spc="-10">
                <a:latin typeface="Times New Roman"/>
                <a:cs typeface="Times New Roman"/>
              </a:rPr>
              <a:t>America must remember the joy with which </a:t>
            </a:r>
            <a:r>
              <a:rPr dirty="0" sz="1450" spc="-5">
                <a:latin typeface="Times New Roman"/>
                <a:cs typeface="Times New Roman"/>
              </a:rPr>
              <a:t>he </a:t>
            </a:r>
            <a:r>
              <a:rPr dirty="0" sz="1450" spc="-10">
                <a:latin typeface="Times New Roman"/>
                <a:cs typeface="Times New Roman"/>
              </a:rPr>
              <a:t>perceived, after the tedious  prairies </a:t>
            </a:r>
            <a:r>
              <a:rPr dirty="0" sz="1450" spc="-5">
                <a:latin typeface="Times New Roman"/>
                <a:cs typeface="Times New Roman"/>
              </a:rPr>
              <a:t>of </a:t>
            </a:r>
            <a:r>
              <a:rPr dirty="0" sz="1450" spc="-10">
                <a:latin typeface="Times New Roman"/>
                <a:cs typeface="Times New Roman"/>
              </a:rPr>
              <a:t>Nebraska and across the vast and dismal moorlands </a:t>
            </a:r>
            <a:r>
              <a:rPr dirty="0" sz="1450" spc="-5">
                <a:latin typeface="Times New Roman"/>
                <a:cs typeface="Times New Roman"/>
              </a:rPr>
              <a:t>of </a:t>
            </a:r>
            <a:r>
              <a:rPr dirty="0" sz="1450" spc="-20">
                <a:latin typeface="Times New Roman"/>
                <a:cs typeface="Times New Roman"/>
              </a:rPr>
              <a:t>Wyoming, </a:t>
            </a:r>
            <a:r>
              <a:rPr dirty="0" sz="1450" spc="-5">
                <a:latin typeface="Times New Roman"/>
                <a:cs typeface="Times New Roman"/>
              </a:rPr>
              <a:t>a  </a:t>
            </a:r>
            <a:r>
              <a:rPr dirty="0" sz="1450" spc="-10">
                <a:latin typeface="Times New Roman"/>
                <a:cs typeface="Times New Roman"/>
              </a:rPr>
              <a:t>few snowy mountain summits alone, the southern </a:t>
            </a:r>
            <a:r>
              <a:rPr dirty="0" sz="1450" spc="-30">
                <a:latin typeface="Times New Roman"/>
                <a:cs typeface="Times New Roman"/>
              </a:rPr>
              <a:t>sky. </a:t>
            </a:r>
            <a:r>
              <a:rPr dirty="0" sz="1450" spc="-10">
                <a:latin typeface="Times New Roman"/>
                <a:cs typeface="Times New Roman"/>
              </a:rPr>
              <a:t>It is among these  mountains in the new State </a:t>
            </a:r>
            <a:r>
              <a:rPr dirty="0" sz="1450" spc="-5">
                <a:latin typeface="Times New Roman"/>
                <a:cs typeface="Times New Roman"/>
              </a:rPr>
              <a:t>of </a:t>
            </a:r>
            <a:r>
              <a:rPr dirty="0" sz="1450" spc="-10">
                <a:latin typeface="Times New Roman"/>
                <a:cs typeface="Times New Roman"/>
              </a:rPr>
              <a:t>Colorado that the sick man may find, </a:t>
            </a:r>
            <a:r>
              <a:rPr dirty="0" sz="1450" spc="-5">
                <a:latin typeface="Times New Roman"/>
                <a:cs typeface="Times New Roman"/>
              </a:rPr>
              <a:t>not </a:t>
            </a:r>
            <a:r>
              <a:rPr dirty="0" sz="1450" spc="-10">
                <a:latin typeface="Times New Roman"/>
                <a:cs typeface="Times New Roman"/>
              </a:rPr>
              <a:t>merely  an alleviation </a:t>
            </a:r>
            <a:r>
              <a:rPr dirty="0" sz="1450" spc="-5">
                <a:latin typeface="Times New Roman"/>
                <a:cs typeface="Times New Roman"/>
              </a:rPr>
              <a:t>of </a:t>
            </a:r>
            <a:r>
              <a:rPr dirty="0" sz="1450" spc="-10">
                <a:latin typeface="Times New Roman"/>
                <a:cs typeface="Times New Roman"/>
              </a:rPr>
              <a:t>his ailments, </a:t>
            </a:r>
            <a:r>
              <a:rPr dirty="0" sz="1450" spc="-5">
                <a:latin typeface="Times New Roman"/>
                <a:cs typeface="Times New Roman"/>
              </a:rPr>
              <a:t>but </a:t>
            </a:r>
            <a:r>
              <a:rPr dirty="0" sz="1450" spc="-10">
                <a:latin typeface="Times New Roman"/>
                <a:cs typeface="Times New Roman"/>
              </a:rPr>
              <a:t>the possibility </a:t>
            </a:r>
            <a:r>
              <a:rPr dirty="0" sz="1450" spc="-5">
                <a:latin typeface="Times New Roman"/>
                <a:cs typeface="Times New Roman"/>
              </a:rPr>
              <a:t>of </a:t>
            </a:r>
            <a:r>
              <a:rPr dirty="0" sz="1450" spc="-10">
                <a:latin typeface="Times New Roman"/>
                <a:cs typeface="Times New Roman"/>
              </a:rPr>
              <a:t>an active life and an honest  livelihood. There, </a:t>
            </a:r>
            <a:r>
              <a:rPr dirty="0" sz="1450" spc="-5">
                <a:latin typeface="Times New Roman"/>
                <a:cs typeface="Times New Roman"/>
              </a:rPr>
              <a:t>no </a:t>
            </a:r>
            <a:r>
              <a:rPr dirty="0" sz="1450" spc="-10">
                <a:latin typeface="Times New Roman"/>
                <a:cs typeface="Times New Roman"/>
              </a:rPr>
              <a:t>longer as </a:t>
            </a:r>
            <a:r>
              <a:rPr dirty="0" sz="1450" spc="-5">
                <a:latin typeface="Times New Roman"/>
                <a:cs typeface="Times New Roman"/>
              </a:rPr>
              <a:t>a </a:t>
            </a:r>
            <a:r>
              <a:rPr dirty="0" sz="1450" spc="-10">
                <a:latin typeface="Times New Roman"/>
                <a:cs typeface="Times New Roman"/>
              </a:rPr>
              <a:t>lounger in </a:t>
            </a:r>
            <a:r>
              <a:rPr dirty="0" sz="1450" spc="-5">
                <a:latin typeface="Times New Roman"/>
                <a:cs typeface="Times New Roman"/>
              </a:rPr>
              <a:t>a </a:t>
            </a:r>
            <a:r>
              <a:rPr dirty="0" sz="1450" spc="-10">
                <a:latin typeface="Times New Roman"/>
                <a:cs typeface="Times New Roman"/>
              </a:rPr>
              <a:t>plaid,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working </a:t>
            </a:r>
            <a:r>
              <a:rPr dirty="0" sz="1450" spc="-20">
                <a:latin typeface="Times New Roman"/>
                <a:cs typeface="Times New Roman"/>
              </a:rPr>
              <a:t>farmer,  </a:t>
            </a:r>
            <a:r>
              <a:rPr dirty="0" sz="1450" spc="-10">
                <a:latin typeface="Times New Roman"/>
                <a:cs typeface="Times New Roman"/>
              </a:rPr>
              <a:t>sweating at his work, </a:t>
            </a:r>
            <a:r>
              <a:rPr dirty="0" sz="1450" spc="-5">
                <a:latin typeface="Times New Roman"/>
                <a:cs typeface="Times New Roman"/>
              </a:rPr>
              <a:t>he </a:t>
            </a:r>
            <a:r>
              <a:rPr dirty="0" sz="1450" spc="-10">
                <a:latin typeface="Times New Roman"/>
                <a:cs typeface="Times New Roman"/>
              </a:rPr>
              <a:t>may prolong and begin anew his life. Instead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bath-chair, </a:t>
            </a:r>
            <a:r>
              <a:rPr dirty="0" sz="1450" spc="-10">
                <a:latin typeface="Times New Roman"/>
                <a:cs typeface="Times New Roman"/>
              </a:rPr>
              <a:t>the spade; instead </a:t>
            </a:r>
            <a:r>
              <a:rPr dirty="0" sz="1450" spc="-5">
                <a:latin typeface="Times New Roman"/>
                <a:cs typeface="Times New Roman"/>
              </a:rPr>
              <a:t>of </a:t>
            </a:r>
            <a:r>
              <a:rPr dirty="0" sz="1450" spc="-10">
                <a:latin typeface="Times New Roman"/>
                <a:cs typeface="Times New Roman"/>
              </a:rPr>
              <a:t>the regulated walk, rough journeys in the  forest, and the pure, rare air </a:t>
            </a:r>
            <a:r>
              <a:rPr dirty="0" sz="1450" spc="-5">
                <a:latin typeface="Times New Roman"/>
                <a:cs typeface="Times New Roman"/>
              </a:rPr>
              <a:t>of </a:t>
            </a:r>
            <a:r>
              <a:rPr dirty="0" sz="1450" spc="-10">
                <a:latin typeface="Times New Roman"/>
                <a:cs typeface="Times New Roman"/>
              </a:rPr>
              <a:t>the open mountains for the miasma </a:t>
            </a:r>
            <a:r>
              <a:rPr dirty="0" sz="1450" spc="-5">
                <a:latin typeface="Times New Roman"/>
                <a:cs typeface="Times New Roman"/>
              </a:rPr>
              <a:t>of </a:t>
            </a:r>
            <a:r>
              <a:rPr dirty="0" sz="1450" spc="-10">
                <a:latin typeface="Times New Roman"/>
                <a:cs typeface="Times New Roman"/>
              </a:rPr>
              <a:t>the sick-  room—these are the changes </a:t>
            </a:r>
            <a:r>
              <a:rPr dirty="0" sz="1450" spc="-15">
                <a:latin typeface="Times New Roman"/>
                <a:cs typeface="Times New Roman"/>
              </a:rPr>
              <a:t>offered </a:t>
            </a:r>
            <a:r>
              <a:rPr dirty="0" sz="1450" spc="-10">
                <a:latin typeface="Times New Roman"/>
                <a:cs typeface="Times New Roman"/>
              </a:rPr>
              <a:t>him, with what promise </a:t>
            </a:r>
            <a:r>
              <a:rPr dirty="0" sz="1450" spc="-5">
                <a:latin typeface="Times New Roman"/>
                <a:cs typeface="Times New Roman"/>
              </a:rPr>
              <a:t>of </a:t>
            </a:r>
            <a:r>
              <a:rPr dirty="0" sz="1450" spc="-10">
                <a:latin typeface="Times New Roman"/>
                <a:cs typeface="Times New Roman"/>
              </a:rPr>
              <a:t>pleasure and  </a:t>
            </a:r>
            <a:r>
              <a:rPr dirty="0" sz="1450" spc="-5">
                <a:latin typeface="Times New Roman"/>
                <a:cs typeface="Times New Roman"/>
              </a:rPr>
              <a:t>of </a:t>
            </a:r>
            <a:r>
              <a:rPr dirty="0" sz="1450" spc="-10">
                <a:latin typeface="Times New Roman"/>
                <a:cs typeface="Times New Roman"/>
              </a:rPr>
              <a:t>self-respect, with what </a:t>
            </a:r>
            <a:r>
              <a:rPr dirty="0" sz="1450" spc="-5">
                <a:latin typeface="Times New Roman"/>
                <a:cs typeface="Times New Roman"/>
              </a:rPr>
              <a:t>a </a:t>
            </a:r>
            <a:r>
              <a:rPr dirty="0" sz="1450" spc="-10">
                <a:latin typeface="Times New Roman"/>
                <a:cs typeface="Times New Roman"/>
              </a:rPr>
              <a:t>revolution in all his hopes and terrors, </a:t>
            </a:r>
            <a:r>
              <a:rPr dirty="0" sz="1450" spc="-5">
                <a:latin typeface="Times New Roman"/>
                <a:cs typeface="Times New Roman"/>
              </a:rPr>
              <a:t>none but </a:t>
            </a:r>
            <a:r>
              <a:rPr dirty="0" sz="1450" spc="-10">
                <a:latin typeface="Times New Roman"/>
                <a:cs typeface="Times New Roman"/>
              </a:rPr>
              <a:t>an  invalid can </a:t>
            </a:r>
            <a:r>
              <a:rPr dirty="0" sz="1450" spc="-25">
                <a:latin typeface="Times New Roman"/>
                <a:cs typeface="Times New Roman"/>
              </a:rPr>
              <a:t>know. </a:t>
            </a:r>
            <a:r>
              <a:rPr dirty="0" sz="1450" spc="-10">
                <a:latin typeface="Times New Roman"/>
                <a:cs typeface="Times New Roman"/>
              </a:rPr>
              <a:t>Resignation, the cowardice that apes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courage and  that lives in the very air </a:t>
            </a:r>
            <a:r>
              <a:rPr dirty="0" sz="1450" spc="-5">
                <a:latin typeface="Times New Roman"/>
                <a:cs typeface="Times New Roman"/>
              </a:rPr>
              <a:t>of </a:t>
            </a:r>
            <a:r>
              <a:rPr dirty="0" sz="1450" spc="-10">
                <a:latin typeface="Times New Roman"/>
                <a:cs typeface="Times New Roman"/>
              </a:rPr>
              <a:t>health resorts, is cast aside at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prospect. The man can open the </a:t>
            </a:r>
            <a:r>
              <a:rPr dirty="0" sz="1450" spc="-5">
                <a:latin typeface="Times New Roman"/>
                <a:cs typeface="Times New Roman"/>
              </a:rPr>
              <a:t>door; he </a:t>
            </a:r>
            <a:r>
              <a:rPr dirty="0" sz="1450" spc="-10">
                <a:latin typeface="Times New Roman"/>
                <a:cs typeface="Times New Roman"/>
              </a:rPr>
              <a:t>can </a:t>
            </a:r>
            <a:r>
              <a:rPr dirty="0" sz="1450" spc="-5">
                <a:latin typeface="Times New Roman"/>
                <a:cs typeface="Times New Roman"/>
              </a:rPr>
              <a:t>be up </a:t>
            </a:r>
            <a:r>
              <a:rPr dirty="0" sz="1450" spc="-10">
                <a:latin typeface="Times New Roman"/>
                <a:cs typeface="Times New Roman"/>
              </a:rPr>
              <a:t>and </a:t>
            </a:r>
            <a:r>
              <a:rPr dirty="0" sz="1450" spc="-5">
                <a:latin typeface="Times New Roman"/>
                <a:cs typeface="Times New Roman"/>
              </a:rPr>
              <a:t>doing; he </a:t>
            </a:r>
            <a:r>
              <a:rPr dirty="0" sz="1450" spc="-10">
                <a:latin typeface="Times New Roman"/>
                <a:cs typeface="Times New Roman"/>
              </a:rPr>
              <a:t>can </a:t>
            </a:r>
            <a:r>
              <a:rPr dirty="0" sz="1450" spc="-5">
                <a:latin typeface="Times New Roman"/>
                <a:cs typeface="Times New Roman"/>
              </a:rPr>
              <a:t>be a  </a:t>
            </a:r>
            <a:r>
              <a:rPr dirty="0" sz="1450" spc="-10">
                <a:latin typeface="Times New Roman"/>
                <a:cs typeface="Times New Roman"/>
              </a:rPr>
              <a:t>kind </a:t>
            </a:r>
            <a:r>
              <a:rPr dirty="0" sz="1450" spc="-5">
                <a:latin typeface="Times New Roman"/>
                <a:cs typeface="Times New Roman"/>
              </a:rPr>
              <a:t>of a </a:t>
            </a:r>
            <a:r>
              <a:rPr dirty="0" sz="1450" spc="-10">
                <a:latin typeface="Times New Roman"/>
                <a:cs typeface="Times New Roman"/>
              </a:rPr>
              <a:t>man after all and </a:t>
            </a:r>
            <a:r>
              <a:rPr dirty="0" sz="1450" spc="-5">
                <a:latin typeface="Times New Roman"/>
                <a:cs typeface="Times New Roman"/>
              </a:rPr>
              <a:t>not </a:t>
            </a:r>
            <a:r>
              <a:rPr dirty="0" sz="1450" spc="-10">
                <a:latin typeface="Times New Roman"/>
                <a:cs typeface="Times New Roman"/>
              </a:rPr>
              <a:t>merely an</a:t>
            </a:r>
            <a:r>
              <a:rPr dirty="0" sz="1450" spc="25">
                <a:latin typeface="Times New Roman"/>
                <a:cs typeface="Times New Roman"/>
              </a:rPr>
              <a:t> </a:t>
            </a:r>
            <a:r>
              <a:rPr dirty="0" sz="1450" spc="-10">
                <a:latin typeface="Times New Roman"/>
                <a:cs typeface="Times New Roman"/>
              </a:rPr>
              <a:t>invalid.</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But it is </a:t>
            </a:r>
            <a:r>
              <a:rPr dirty="0" sz="1450" spc="-5">
                <a:latin typeface="Times New Roman"/>
                <a:cs typeface="Times New Roman"/>
              </a:rPr>
              <a:t>a </a:t>
            </a:r>
            <a:r>
              <a:rPr dirty="0" sz="1450" spc="-10">
                <a:latin typeface="Times New Roman"/>
                <a:cs typeface="Times New Roman"/>
              </a:rPr>
              <a:t>far cry to the Rocky Mountains. </a:t>
            </a:r>
            <a:r>
              <a:rPr dirty="0" sz="1450" spc="-70">
                <a:latin typeface="Times New Roman"/>
                <a:cs typeface="Times New Roman"/>
              </a:rPr>
              <a:t>We </a:t>
            </a:r>
            <a:r>
              <a:rPr dirty="0" sz="1450" spc="-10">
                <a:latin typeface="Times New Roman"/>
                <a:cs typeface="Times New Roman"/>
              </a:rPr>
              <a:t>cannot all </a:t>
            </a:r>
            <a:r>
              <a:rPr dirty="0" sz="1450" spc="-5">
                <a:latin typeface="Times New Roman"/>
                <a:cs typeface="Times New Roman"/>
              </a:rPr>
              <a:t>of us go </a:t>
            </a:r>
            <a:r>
              <a:rPr dirty="0" sz="1450" spc="-10">
                <a:latin typeface="Times New Roman"/>
                <a:cs typeface="Times New Roman"/>
              </a:rPr>
              <a:t>farming in  Colorado; and there is yet </a:t>
            </a:r>
            <a:r>
              <a:rPr dirty="0" sz="1450" spc="-5">
                <a:latin typeface="Times New Roman"/>
                <a:cs typeface="Times New Roman"/>
              </a:rPr>
              <a:t>a </a:t>
            </a:r>
            <a:r>
              <a:rPr dirty="0" sz="1450" spc="-10">
                <a:latin typeface="Times New Roman"/>
                <a:cs typeface="Times New Roman"/>
              </a:rPr>
              <a:t>middle term, which combines the medical benefits  </a:t>
            </a:r>
            <a:r>
              <a:rPr dirty="0" sz="1450" spc="-5">
                <a:latin typeface="Times New Roman"/>
                <a:cs typeface="Times New Roman"/>
              </a:rPr>
              <a:t>of </a:t>
            </a:r>
            <a:r>
              <a:rPr dirty="0" sz="1450" spc="-10">
                <a:latin typeface="Times New Roman"/>
                <a:cs typeface="Times New Roman"/>
              </a:rPr>
              <a:t>the new system with the moral drawbacks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old. </a:t>
            </a:r>
            <a:r>
              <a:rPr dirty="0" sz="1450" spc="-10">
                <a:latin typeface="Times New Roman"/>
                <a:cs typeface="Times New Roman"/>
              </a:rPr>
              <a:t>Again the invalid has  to lie aside from life and its wholesome duties; again </a:t>
            </a:r>
            <a:r>
              <a:rPr dirty="0" sz="1450" spc="-5">
                <a:latin typeface="Times New Roman"/>
                <a:cs typeface="Times New Roman"/>
              </a:rPr>
              <a:t>he </a:t>
            </a:r>
            <a:r>
              <a:rPr dirty="0" sz="1450" spc="-10">
                <a:latin typeface="Times New Roman"/>
                <a:cs typeface="Times New Roman"/>
              </a:rPr>
              <a:t>has to </a:t>
            </a:r>
            <a:r>
              <a:rPr dirty="0" sz="1450" spc="-5">
                <a:latin typeface="Times New Roman"/>
                <a:cs typeface="Times New Roman"/>
              </a:rPr>
              <a:t>be </a:t>
            </a:r>
            <a:r>
              <a:rPr dirty="0" sz="1450" spc="-10">
                <a:latin typeface="Times New Roman"/>
                <a:cs typeface="Times New Roman"/>
              </a:rPr>
              <a:t>an idler  among idlers; </a:t>
            </a:r>
            <a:r>
              <a:rPr dirty="0" sz="1450" spc="-5">
                <a:latin typeface="Times New Roman"/>
                <a:cs typeface="Times New Roman"/>
              </a:rPr>
              <a:t>but </a:t>
            </a:r>
            <a:r>
              <a:rPr dirty="0" sz="1450" spc="-10">
                <a:latin typeface="Times New Roman"/>
                <a:cs typeface="Times New Roman"/>
              </a:rPr>
              <a:t>this time at </a:t>
            </a:r>
            <a:r>
              <a:rPr dirty="0" sz="1450" spc="-5">
                <a:latin typeface="Times New Roman"/>
                <a:cs typeface="Times New Roman"/>
              </a:rPr>
              <a:t>a </a:t>
            </a:r>
            <a:r>
              <a:rPr dirty="0" sz="1450" spc="-10">
                <a:latin typeface="Times New Roman"/>
                <a:cs typeface="Times New Roman"/>
              </a:rPr>
              <a:t>great altitude, far among the mountains, with  the snow piled before his </a:t>
            </a:r>
            <a:r>
              <a:rPr dirty="0" sz="1450" spc="-5">
                <a:latin typeface="Times New Roman"/>
                <a:cs typeface="Times New Roman"/>
              </a:rPr>
              <a:t>door </a:t>
            </a:r>
            <a:r>
              <a:rPr dirty="0" sz="1450" spc="-10">
                <a:latin typeface="Times New Roman"/>
                <a:cs typeface="Times New Roman"/>
              </a:rPr>
              <a:t>and the frost flowers every morning </a:t>
            </a:r>
            <a:r>
              <a:rPr dirty="0" sz="1450" spc="-5">
                <a:latin typeface="Times New Roman"/>
                <a:cs typeface="Times New Roman"/>
              </a:rPr>
              <a:t>on </a:t>
            </a:r>
            <a:r>
              <a:rPr dirty="0" sz="1450" spc="-10">
                <a:latin typeface="Times New Roman"/>
                <a:cs typeface="Times New Roman"/>
              </a:rPr>
              <a:t>his  </a:t>
            </a:r>
            <a:r>
              <a:rPr dirty="0" sz="1450" spc="-20">
                <a:latin typeface="Times New Roman"/>
                <a:cs typeface="Times New Roman"/>
              </a:rPr>
              <a:t>window. </a:t>
            </a:r>
            <a:r>
              <a:rPr dirty="0" sz="1450" spc="-10">
                <a:latin typeface="Times New Roman"/>
                <a:cs typeface="Times New Roman"/>
              </a:rPr>
              <a:t>The mere fact is tonic to his nerves. His choice </a:t>
            </a:r>
            <a:r>
              <a:rPr dirty="0" sz="1450" spc="-5">
                <a:latin typeface="Times New Roman"/>
                <a:cs typeface="Times New Roman"/>
              </a:rPr>
              <a:t>of 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wintering has somehow to his own eyes the air </a:t>
            </a:r>
            <a:r>
              <a:rPr dirty="0" sz="1450" spc="-5">
                <a:latin typeface="Times New Roman"/>
                <a:cs typeface="Times New Roman"/>
              </a:rPr>
              <a:t>of </a:t>
            </a:r>
            <a:r>
              <a:rPr dirty="0" sz="1450" spc="-10">
                <a:latin typeface="Times New Roman"/>
                <a:cs typeface="Times New Roman"/>
              </a:rPr>
              <a:t>an act </a:t>
            </a:r>
            <a:r>
              <a:rPr dirty="0" sz="1450" spc="-5">
                <a:latin typeface="Times New Roman"/>
                <a:cs typeface="Times New Roman"/>
              </a:rPr>
              <a:t>of </a:t>
            </a:r>
            <a:r>
              <a:rPr dirty="0" sz="1450" spc="-10">
                <a:latin typeface="Times New Roman"/>
                <a:cs typeface="Times New Roman"/>
              </a:rPr>
              <a:t>bold contract; and,  since </a:t>
            </a:r>
            <a:r>
              <a:rPr dirty="0" sz="1450" spc="-5">
                <a:latin typeface="Times New Roman"/>
                <a:cs typeface="Times New Roman"/>
              </a:rPr>
              <a:t>he </a:t>
            </a:r>
            <a:r>
              <a:rPr dirty="0" sz="1450" spc="-10">
                <a:latin typeface="Times New Roman"/>
                <a:cs typeface="Times New Roman"/>
              </a:rPr>
              <a:t>has wilfully </a:t>
            </a:r>
            <a:r>
              <a:rPr dirty="0" sz="1450" spc="-5">
                <a:latin typeface="Times New Roman"/>
                <a:cs typeface="Times New Roman"/>
              </a:rPr>
              <a:t>sought </a:t>
            </a:r>
            <a:r>
              <a:rPr dirty="0" sz="1450" spc="-10">
                <a:latin typeface="Times New Roman"/>
                <a:cs typeface="Times New Roman"/>
              </a:rPr>
              <a:t>low temperatures,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so apt to shudder at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chill. He came for that, </a:t>
            </a:r>
            <a:r>
              <a:rPr dirty="0" sz="1450" spc="-5">
                <a:latin typeface="Times New Roman"/>
                <a:cs typeface="Times New Roman"/>
              </a:rPr>
              <a:t>he </a:t>
            </a:r>
            <a:r>
              <a:rPr dirty="0" sz="1450" spc="-10">
                <a:latin typeface="Times New Roman"/>
                <a:cs typeface="Times New Roman"/>
              </a:rPr>
              <a:t>looked for it, and </a:t>
            </a:r>
            <a:r>
              <a:rPr dirty="0" sz="1450" spc="-5">
                <a:latin typeface="Times New Roman"/>
                <a:cs typeface="Times New Roman"/>
              </a:rPr>
              <a:t>he </a:t>
            </a:r>
            <a:r>
              <a:rPr dirty="0" sz="1450" spc="-10">
                <a:latin typeface="Times New Roman"/>
                <a:cs typeface="Times New Roman"/>
              </a:rPr>
              <a:t>throws it from him  with the</a:t>
            </a:r>
            <a:r>
              <a:rPr dirty="0" sz="1450" spc="-5">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 long straight reach </a:t>
            </a:r>
            <a:r>
              <a:rPr dirty="0" sz="1450" spc="-5">
                <a:latin typeface="Times New Roman"/>
                <a:cs typeface="Times New Roman"/>
              </a:rPr>
              <a:t>of </a:t>
            </a:r>
            <a:r>
              <a:rPr dirty="0" sz="1450" spc="-20">
                <a:latin typeface="Times New Roman"/>
                <a:cs typeface="Times New Roman"/>
              </a:rPr>
              <a:t>valley, </a:t>
            </a:r>
            <a:r>
              <a:rPr dirty="0" sz="1450" spc="-10">
                <a:latin typeface="Times New Roman"/>
                <a:cs typeface="Times New Roman"/>
              </a:rPr>
              <a:t>wall-like mountains </a:t>
            </a:r>
            <a:r>
              <a:rPr dirty="0" sz="1450" spc="-5">
                <a:latin typeface="Times New Roman"/>
                <a:cs typeface="Times New Roman"/>
              </a:rPr>
              <a:t>upon </a:t>
            </a:r>
            <a:r>
              <a:rPr dirty="0" sz="1450" spc="-10">
                <a:latin typeface="Times New Roman"/>
                <a:cs typeface="Times New Roman"/>
              </a:rPr>
              <a:t>either hand that rise  higher and higher and </a:t>
            </a:r>
            <a:r>
              <a:rPr dirty="0" sz="1450" spc="-5">
                <a:latin typeface="Times New Roman"/>
                <a:cs typeface="Times New Roman"/>
              </a:rPr>
              <a:t>shoot up </a:t>
            </a:r>
            <a:r>
              <a:rPr dirty="0" sz="1450" spc="-10">
                <a:latin typeface="Times New Roman"/>
                <a:cs typeface="Times New Roman"/>
              </a:rPr>
              <a:t>new summits the higher </a:t>
            </a:r>
            <a:r>
              <a:rPr dirty="0" sz="1450" spc="-5">
                <a:latin typeface="Times New Roman"/>
                <a:cs typeface="Times New Roman"/>
              </a:rPr>
              <a:t>you </a:t>
            </a:r>
            <a:r>
              <a:rPr dirty="0" sz="1450" spc="-10">
                <a:latin typeface="Times New Roman"/>
                <a:cs typeface="Times New Roman"/>
              </a:rPr>
              <a:t>climb; </a:t>
            </a:r>
            <a:r>
              <a:rPr dirty="0" sz="1450" spc="-5">
                <a:latin typeface="Times New Roman"/>
                <a:cs typeface="Times New Roman"/>
              </a:rPr>
              <a:t>a </a:t>
            </a:r>
            <a:r>
              <a:rPr dirty="0" sz="1450" spc="-10">
                <a:latin typeface="Times New Roman"/>
                <a:cs typeface="Times New Roman"/>
              </a:rPr>
              <a:t>few  noble peaks seen even from the valley; </a:t>
            </a:r>
            <a:r>
              <a:rPr dirty="0" sz="1450" spc="-5">
                <a:latin typeface="Times New Roman"/>
                <a:cs typeface="Times New Roman"/>
              </a:rPr>
              <a:t>a </a:t>
            </a:r>
            <a:r>
              <a:rPr dirty="0" sz="1450" spc="-10">
                <a:latin typeface="Times New Roman"/>
                <a:cs typeface="Times New Roman"/>
              </a:rPr>
              <a:t>village </a:t>
            </a:r>
            <a:r>
              <a:rPr dirty="0" sz="1450" spc="-5">
                <a:latin typeface="Times New Roman"/>
                <a:cs typeface="Times New Roman"/>
              </a:rPr>
              <a:t>of </a:t>
            </a:r>
            <a:r>
              <a:rPr dirty="0" sz="1450" spc="-10">
                <a:latin typeface="Times New Roman"/>
                <a:cs typeface="Times New Roman"/>
              </a:rPr>
              <a:t>hotels;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black  and white—black pine-woods, clinging to the sides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valley, </a:t>
            </a:r>
            <a:r>
              <a:rPr dirty="0" sz="1450" spc="-10">
                <a:latin typeface="Times New Roman"/>
                <a:cs typeface="Times New Roman"/>
              </a:rPr>
              <a:t>and white  snow flouring it, and papering it between the pine-woods, and covering all the  mountains with </a:t>
            </a:r>
            <a:r>
              <a:rPr dirty="0" sz="1450" spc="-5">
                <a:latin typeface="Times New Roman"/>
                <a:cs typeface="Times New Roman"/>
              </a:rPr>
              <a:t>a </a:t>
            </a:r>
            <a:r>
              <a:rPr dirty="0" sz="1450" spc="-10">
                <a:latin typeface="Times New Roman"/>
                <a:cs typeface="Times New Roman"/>
              </a:rPr>
              <a:t>dazzling curd; add </a:t>
            </a:r>
            <a:r>
              <a:rPr dirty="0" sz="1450" spc="-5">
                <a:latin typeface="Times New Roman"/>
                <a:cs typeface="Times New Roman"/>
              </a:rPr>
              <a:t>a </a:t>
            </a:r>
            <a:r>
              <a:rPr dirty="0" sz="1450" spc="-10">
                <a:latin typeface="Times New Roman"/>
                <a:cs typeface="Times New Roman"/>
              </a:rPr>
              <a:t>few score invalids marching to and fro  </a:t>
            </a:r>
            <a:r>
              <a:rPr dirty="0" sz="1450" spc="-5">
                <a:latin typeface="Times New Roman"/>
                <a:cs typeface="Times New Roman"/>
              </a:rPr>
              <a:t>upon </a:t>
            </a:r>
            <a:r>
              <a:rPr dirty="0" sz="1450" spc="-10">
                <a:latin typeface="Times New Roman"/>
                <a:cs typeface="Times New Roman"/>
              </a:rPr>
              <a:t>the snowy road, </a:t>
            </a:r>
            <a:r>
              <a:rPr dirty="0" sz="1450" spc="-5">
                <a:latin typeface="Times New Roman"/>
                <a:cs typeface="Times New Roman"/>
              </a:rPr>
              <a:t>or </a:t>
            </a:r>
            <a:r>
              <a:rPr dirty="0" sz="1450" spc="-10">
                <a:latin typeface="Times New Roman"/>
                <a:cs typeface="Times New Roman"/>
              </a:rPr>
              <a:t>skating </a:t>
            </a:r>
            <a:r>
              <a:rPr dirty="0" sz="1450" spc="-5">
                <a:latin typeface="Times New Roman"/>
                <a:cs typeface="Times New Roman"/>
              </a:rPr>
              <a:t>on </a:t>
            </a:r>
            <a:r>
              <a:rPr dirty="0" sz="1450" spc="-10">
                <a:latin typeface="Times New Roman"/>
                <a:cs typeface="Times New Roman"/>
              </a:rPr>
              <a:t>the ice-rinks, possibly to music, </a:t>
            </a:r>
            <a:r>
              <a:rPr dirty="0" sz="1450" spc="-5">
                <a:latin typeface="Times New Roman"/>
                <a:cs typeface="Times New Roman"/>
              </a:rPr>
              <a:t>or </a:t>
            </a:r>
            <a:r>
              <a:rPr dirty="0" sz="1450" spc="-10">
                <a:latin typeface="Times New Roman"/>
                <a:cs typeface="Times New Roman"/>
              </a:rPr>
              <a:t>sitting  under sunshades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door of </a:t>
            </a:r>
            <a:r>
              <a:rPr dirty="0" sz="1450" spc="-10">
                <a:latin typeface="Times New Roman"/>
                <a:cs typeface="Times New Roman"/>
              </a:rPr>
              <a:t>the hotel—and </a:t>
            </a:r>
            <a:r>
              <a:rPr dirty="0" sz="1450" spc="-5">
                <a:latin typeface="Times New Roman"/>
                <a:cs typeface="Times New Roman"/>
              </a:rPr>
              <a:t>you </a:t>
            </a:r>
            <a:r>
              <a:rPr dirty="0" sz="1450" spc="-10">
                <a:latin typeface="Times New Roman"/>
                <a:cs typeface="Times New Roman"/>
              </a:rPr>
              <a:t>have the </a:t>
            </a:r>
            <a:r>
              <a:rPr dirty="0" sz="1450" spc="-15">
                <a:latin typeface="Times New Roman"/>
                <a:cs typeface="Times New Roman"/>
              </a:rPr>
              <a:t>larger </a:t>
            </a:r>
            <a:r>
              <a:rPr dirty="0" sz="1450" spc="-10">
                <a:latin typeface="Times New Roman"/>
                <a:cs typeface="Times New Roman"/>
              </a:rPr>
              <a:t>features </a:t>
            </a:r>
            <a:r>
              <a:rPr dirty="0" sz="1450" spc="-5">
                <a:latin typeface="Times New Roman"/>
                <a:cs typeface="Times New Roman"/>
              </a:rPr>
              <a:t>of  a </a:t>
            </a:r>
            <a:r>
              <a:rPr dirty="0" sz="1450" spc="-10">
                <a:latin typeface="Times New Roman"/>
                <a:cs typeface="Times New Roman"/>
              </a:rPr>
              <a:t>mountain sanatorium. A certain furious river runs curving down the valley;  its pace never varies, it has </a:t>
            </a:r>
            <a:r>
              <a:rPr dirty="0" sz="1450" spc="-5">
                <a:latin typeface="Times New Roman"/>
                <a:cs typeface="Times New Roman"/>
              </a:rPr>
              <a:t>not a pool </a:t>
            </a:r>
            <a:r>
              <a:rPr dirty="0" sz="1450" spc="-10">
                <a:latin typeface="Times New Roman"/>
                <a:cs typeface="Times New Roman"/>
              </a:rPr>
              <a:t>for as far as </a:t>
            </a:r>
            <a:r>
              <a:rPr dirty="0" sz="1450" spc="-5">
                <a:latin typeface="Times New Roman"/>
                <a:cs typeface="Times New Roman"/>
              </a:rPr>
              <a:t>you </a:t>
            </a:r>
            <a:r>
              <a:rPr dirty="0" sz="1450" spc="-10">
                <a:latin typeface="Times New Roman"/>
                <a:cs typeface="Times New Roman"/>
              </a:rPr>
              <a:t>can follow it; and its  unchanging,</a:t>
            </a:r>
            <a:r>
              <a:rPr dirty="0" sz="1450" spc="55">
                <a:latin typeface="Times New Roman"/>
                <a:cs typeface="Times New Roman"/>
              </a:rPr>
              <a:t> </a:t>
            </a:r>
            <a:r>
              <a:rPr dirty="0" sz="1450" spc="-10">
                <a:latin typeface="Times New Roman"/>
                <a:cs typeface="Times New Roman"/>
              </a:rPr>
              <a:t>senseless</a:t>
            </a:r>
            <a:r>
              <a:rPr dirty="0" sz="1450" spc="60">
                <a:latin typeface="Times New Roman"/>
                <a:cs typeface="Times New Roman"/>
              </a:rPr>
              <a:t> </a:t>
            </a:r>
            <a:r>
              <a:rPr dirty="0" sz="1450" spc="-10">
                <a:latin typeface="Times New Roman"/>
                <a:cs typeface="Times New Roman"/>
              </a:rPr>
              <a:t>hurry</a:t>
            </a:r>
            <a:r>
              <a:rPr dirty="0" sz="1450" spc="60">
                <a:latin typeface="Times New Roman"/>
                <a:cs typeface="Times New Roman"/>
              </a:rPr>
              <a:t> </a:t>
            </a:r>
            <a:r>
              <a:rPr dirty="0" sz="1450" spc="-10">
                <a:latin typeface="Times New Roman"/>
                <a:cs typeface="Times New Roman"/>
              </a:rPr>
              <a:t>is</a:t>
            </a:r>
            <a:r>
              <a:rPr dirty="0" sz="1450" spc="65">
                <a:latin typeface="Times New Roman"/>
                <a:cs typeface="Times New Roman"/>
              </a:rPr>
              <a:t> </a:t>
            </a:r>
            <a:r>
              <a:rPr dirty="0" sz="1450" spc="-10">
                <a:latin typeface="Times New Roman"/>
                <a:cs typeface="Times New Roman"/>
              </a:rPr>
              <a:t>strangely</a:t>
            </a:r>
            <a:r>
              <a:rPr dirty="0" sz="1450" spc="60">
                <a:latin typeface="Times New Roman"/>
                <a:cs typeface="Times New Roman"/>
              </a:rPr>
              <a:t> </a:t>
            </a:r>
            <a:r>
              <a:rPr dirty="0" sz="1450" spc="-10">
                <a:latin typeface="Times New Roman"/>
                <a:cs typeface="Times New Roman"/>
              </a:rPr>
              <a:t>tedious</a:t>
            </a:r>
            <a:r>
              <a:rPr dirty="0" sz="1450" spc="6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witness.</a:t>
            </a:r>
            <a:r>
              <a:rPr dirty="0" sz="1450" spc="135">
                <a:latin typeface="Times New Roman"/>
                <a:cs typeface="Times New Roman"/>
              </a:rPr>
              <a:t> </a:t>
            </a:r>
            <a:r>
              <a:rPr dirty="0" sz="1450" spc="-10">
                <a:latin typeface="Times New Roman"/>
                <a:cs typeface="Times New Roman"/>
              </a:rPr>
              <a:t>It</a:t>
            </a:r>
            <a:r>
              <a:rPr dirty="0" sz="1450" spc="60">
                <a:latin typeface="Times New Roman"/>
                <a:cs typeface="Times New Roman"/>
              </a:rPr>
              <a:t> </a:t>
            </a:r>
            <a:r>
              <a:rPr dirty="0" sz="1450" spc="-10">
                <a:latin typeface="Times New Roman"/>
                <a:cs typeface="Times New Roman"/>
              </a:rPr>
              <a:t>is</a:t>
            </a:r>
            <a:r>
              <a:rPr dirty="0" sz="1450" spc="65">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river</a:t>
            </a:r>
            <a:r>
              <a:rPr dirty="0" sz="1450" spc="60">
                <a:latin typeface="Times New Roman"/>
                <a:cs typeface="Times New Roman"/>
              </a:rPr>
              <a:t> </a:t>
            </a:r>
            <a:r>
              <a:rPr dirty="0" sz="1450" spc="-10">
                <a:latin typeface="Times New Roman"/>
                <a:cs typeface="Times New Roman"/>
              </a:rPr>
              <a:t>that</a:t>
            </a:r>
            <a:r>
              <a:rPr dirty="0" sz="1450" spc="5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man could grow to hate. Day after day breaks with the rarest gold </a:t>
            </a:r>
            <a:r>
              <a:rPr dirty="0" sz="1450" spc="-5">
                <a:latin typeface="Times New Roman"/>
                <a:cs typeface="Times New Roman"/>
              </a:rPr>
              <a:t>upon </a:t>
            </a:r>
            <a:r>
              <a:rPr dirty="0" sz="1450" spc="-10">
                <a:latin typeface="Times New Roman"/>
                <a:cs typeface="Times New Roman"/>
              </a:rPr>
              <a:t>the  mountain spires, and creeps, growing and glowing, down into the </a:t>
            </a:r>
            <a:r>
              <a:rPr dirty="0" sz="1450" spc="-20">
                <a:latin typeface="Times New Roman"/>
                <a:cs typeface="Times New Roman"/>
              </a:rPr>
              <a:t>valley.  </a:t>
            </a:r>
            <a:r>
              <a:rPr dirty="0" sz="1450" spc="-10">
                <a:latin typeface="Times New Roman"/>
                <a:cs typeface="Times New Roman"/>
              </a:rPr>
              <a:t>From end to end the snow reverberates the sunshine; from end to end the air  tingles with the light, clear and dry like crystal. Only along the course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5">
                <a:latin typeface="Times New Roman"/>
                <a:cs typeface="Times New Roman"/>
              </a:rPr>
              <a:t>but </a:t>
            </a:r>
            <a:r>
              <a:rPr dirty="0" sz="1450" spc="-10">
                <a:latin typeface="Times New Roman"/>
                <a:cs typeface="Times New Roman"/>
              </a:rPr>
              <a:t>high above it, there hangs far into the </a:t>
            </a:r>
            <a:r>
              <a:rPr dirty="0" sz="1450" spc="-5">
                <a:latin typeface="Times New Roman"/>
                <a:cs typeface="Times New Roman"/>
              </a:rPr>
              <a:t>noon, one </a:t>
            </a:r>
            <a:r>
              <a:rPr dirty="0" sz="1450" spc="-10">
                <a:latin typeface="Times New Roman"/>
                <a:cs typeface="Times New Roman"/>
              </a:rPr>
              <a:t>waving scarf </a:t>
            </a:r>
            <a:r>
              <a:rPr dirty="0" sz="1450" spc="-5">
                <a:latin typeface="Times New Roman"/>
                <a:cs typeface="Times New Roman"/>
              </a:rPr>
              <a:t>of  </a:t>
            </a:r>
            <a:r>
              <a:rPr dirty="0" sz="1450" spc="-20">
                <a:latin typeface="Times New Roman"/>
                <a:cs typeface="Times New Roman"/>
              </a:rPr>
              <a:t>vapour. </a:t>
            </a:r>
            <a:r>
              <a:rPr dirty="0" sz="1450" spc="-10">
                <a:latin typeface="Times New Roman"/>
                <a:cs typeface="Times New Roman"/>
              </a:rPr>
              <a:t>It were hard to fancy </a:t>
            </a:r>
            <a:r>
              <a:rPr dirty="0" sz="1450" spc="-5">
                <a:latin typeface="Times New Roman"/>
                <a:cs typeface="Times New Roman"/>
              </a:rPr>
              <a:t>a </a:t>
            </a:r>
            <a:r>
              <a:rPr dirty="0" sz="1450" spc="-10">
                <a:latin typeface="Times New Roman"/>
                <a:cs typeface="Times New Roman"/>
              </a:rPr>
              <a:t>more engaging feature in </a:t>
            </a:r>
            <a:r>
              <a:rPr dirty="0" sz="1450" spc="-5">
                <a:latin typeface="Times New Roman"/>
                <a:cs typeface="Times New Roman"/>
              </a:rPr>
              <a:t>a </a:t>
            </a:r>
            <a:r>
              <a:rPr dirty="0" sz="1450" spc="-10">
                <a:latin typeface="Times New Roman"/>
                <a:cs typeface="Times New Roman"/>
              </a:rPr>
              <a:t>landscape; perhaps  it is harder to believe that delicate, long-lasting phantom </a:t>
            </a:r>
            <a:r>
              <a:rPr dirty="0" sz="1450" spc="-5">
                <a:latin typeface="Times New Roman"/>
                <a:cs typeface="Times New Roman"/>
              </a:rPr>
              <a:t>of </a:t>
            </a:r>
            <a:r>
              <a:rPr dirty="0" sz="1450" spc="-10">
                <a:latin typeface="Times New Roman"/>
                <a:cs typeface="Times New Roman"/>
              </a:rPr>
              <a:t>the atmosphere,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of </a:t>
            </a:r>
            <a:r>
              <a:rPr dirty="0" sz="1450" spc="-10">
                <a:latin typeface="Times New Roman"/>
                <a:cs typeface="Times New Roman"/>
              </a:rPr>
              <a:t>the incontinent stream whose course it follows. By </a:t>
            </a:r>
            <a:r>
              <a:rPr dirty="0" sz="1450" spc="-5">
                <a:latin typeface="Times New Roman"/>
                <a:cs typeface="Times New Roman"/>
              </a:rPr>
              <a:t>noon </a:t>
            </a:r>
            <a:r>
              <a:rPr dirty="0" sz="1450" spc="-10">
                <a:latin typeface="Times New Roman"/>
                <a:cs typeface="Times New Roman"/>
              </a:rPr>
              <a:t>the sky is  arrayed in an unrivalled pomp </a:t>
            </a:r>
            <a:r>
              <a:rPr dirty="0" sz="1450" spc="-5">
                <a:latin typeface="Times New Roman"/>
                <a:cs typeface="Times New Roman"/>
              </a:rPr>
              <a:t>of </a:t>
            </a:r>
            <a:r>
              <a:rPr dirty="0" sz="1450" spc="-10">
                <a:latin typeface="Times New Roman"/>
                <a:cs typeface="Times New Roman"/>
              </a:rPr>
              <a:t>colour—mild and pale and melting in the  north, </a:t>
            </a:r>
            <a:r>
              <a:rPr dirty="0" sz="1450" spc="-5">
                <a:latin typeface="Times New Roman"/>
                <a:cs typeface="Times New Roman"/>
              </a:rPr>
              <a:t>but </a:t>
            </a:r>
            <a:r>
              <a:rPr dirty="0" sz="1450" spc="-10">
                <a:latin typeface="Times New Roman"/>
                <a:cs typeface="Times New Roman"/>
              </a:rPr>
              <a:t>towards the zenith, dark with an intensity </a:t>
            </a:r>
            <a:r>
              <a:rPr dirty="0" sz="1450" spc="-5">
                <a:latin typeface="Times New Roman"/>
                <a:cs typeface="Times New Roman"/>
              </a:rPr>
              <a:t>of </a:t>
            </a:r>
            <a:r>
              <a:rPr dirty="0" sz="1450" spc="-10">
                <a:latin typeface="Times New Roman"/>
                <a:cs typeface="Times New Roman"/>
              </a:rPr>
              <a:t>purple blue. What with  this darkness </a:t>
            </a:r>
            <a:r>
              <a:rPr dirty="0" sz="1450" spc="-5">
                <a:latin typeface="Times New Roman"/>
                <a:cs typeface="Times New Roman"/>
              </a:rPr>
              <a:t>of </a:t>
            </a:r>
            <a:r>
              <a:rPr dirty="0" sz="1450" spc="-10">
                <a:latin typeface="Times New Roman"/>
                <a:cs typeface="Times New Roman"/>
              </a:rPr>
              <a:t>heaven and the intolerable lustre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space is reduced  again to chaos. An English </a:t>
            </a:r>
            <a:r>
              <a:rPr dirty="0" sz="1450" spc="-15">
                <a:latin typeface="Times New Roman"/>
                <a:cs typeface="Times New Roman"/>
              </a:rPr>
              <a:t>painter, </a:t>
            </a:r>
            <a:r>
              <a:rPr dirty="0" sz="1450" spc="-10">
                <a:latin typeface="Times New Roman"/>
                <a:cs typeface="Times New Roman"/>
              </a:rPr>
              <a:t>coming to France late in life, declared  with natural anger that ‘the values were all wrong.’ Had </a:t>
            </a:r>
            <a:r>
              <a:rPr dirty="0" sz="1450" spc="-5">
                <a:latin typeface="Times New Roman"/>
                <a:cs typeface="Times New Roman"/>
              </a:rPr>
              <a:t>he got </a:t>
            </a:r>
            <a:r>
              <a:rPr dirty="0" sz="1450" spc="-10">
                <a:latin typeface="Times New Roman"/>
                <a:cs typeface="Times New Roman"/>
              </a:rPr>
              <a:t>among the  Alps </a:t>
            </a:r>
            <a:r>
              <a:rPr dirty="0" sz="1450" spc="-5">
                <a:latin typeface="Times New Roman"/>
                <a:cs typeface="Times New Roman"/>
              </a:rPr>
              <a:t>on a </a:t>
            </a:r>
            <a:r>
              <a:rPr dirty="0" sz="1450" spc="-10">
                <a:latin typeface="Times New Roman"/>
                <a:cs typeface="Times New Roman"/>
              </a:rPr>
              <a:t>bright day </a:t>
            </a:r>
            <a:r>
              <a:rPr dirty="0" sz="1450" spc="-5">
                <a:latin typeface="Times New Roman"/>
                <a:cs typeface="Times New Roman"/>
              </a:rPr>
              <a:t>he </a:t>
            </a:r>
            <a:r>
              <a:rPr dirty="0" sz="1450" spc="-10">
                <a:latin typeface="Times New Roman"/>
                <a:cs typeface="Times New Roman"/>
              </a:rPr>
              <a:t>might have lost his reason. And even to any </a:t>
            </a:r>
            <a:r>
              <a:rPr dirty="0" sz="1450" spc="-5">
                <a:latin typeface="Times New Roman"/>
                <a:cs typeface="Times New Roman"/>
              </a:rPr>
              <a:t>one </a:t>
            </a:r>
            <a:r>
              <a:rPr dirty="0" sz="1450" spc="-10">
                <a:latin typeface="Times New Roman"/>
                <a:cs typeface="Times New Roman"/>
              </a:rPr>
              <a:t>who  has looked at landscape with any care, and in any way through the spectacles  </a:t>
            </a:r>
            <a:r>
              <a:rPr dirty="0" sz="1450" spc="-5">
                <a:latin typeface="Times New Roman"/>
                <a:cs typeface="Times New Roman"/>
              </a:rPr>
              <a:t>of </a:t>
            </a:r>
            <a:r>
              <a:rPr dirty="0" sz="1450" spc="-10">
                <a:latin typeface="Times New Roman"/>
                <a:cs typeface="Times New Roman"/>
              </a:rPr>
              <a:t>representative art, the scene has </a:t>
            </a:r>
            <a:r>
              <a:rPr dirty="0" sz="1450" spc="-5">
                <a:latin typeface="Times New Roman"/>
                <a:cs typeface="Times New Roman"/>
              </a:rPr>
              <a:t>a </a:t>
            </a:r>
            <a:r>
              <a:rPr dirty="0" sz="1450" spc="-10">
                <a:latin typeface="Times New Roman"/>
                <a:cs typeface="Times New Roman"/>
              </a:rPr>
              <a:t>character </a:t>
            </a:r>
            <a:r>
              <a:rPr dirty="0" sz="1450" spc="-5">
                <a:latin typeface="Times New Roman"/>
                <a:cs typeface="Times New Roman"/>
              </a:rPr>
              <a:t>of </a:t>
            </a:r>
            <a:r>
              <a:rPr dirty="0" sz="1450" spc="-20">
                <a:latin typeface="Times New Roman"/>
                <a:cs typeface="Times New Roman"/>
              </a:rPr>
              <a:t>insanity.</a:t>
            </a:r>
            <a:r>
              <a:rPr dirty="0" sz="1450" spc="320">
                <a:latin typeface="Times New Roman"/>
                <a:cs typeface="Times New Roman"/>
              </a:rPr>
              <a:t> </a:t>
            </a:r>
            <a:r>
              <a:rPr dirty="0" sz="1450" spc="-10">
                <a:latin typeface="Times New Roman"/>
                <a:cs typeface="Times New Roman"/>
              </a:rPr>
              <a:t>The distant shining  mountain peak is here beside </a:t>
            </a:r>
            <a:r>
              <a:rPr dirty="0" sz="1450" spc="-5">
                <a:latin typeface="Times New Roman"/>
                <a:cs typeface="Times New Roman"/>
              </a:rPr>
              <a:t>your </a:t>
            </a:r>
            <a:r>
              <a:rPr dirty="0" sz="1450" spc="-10">
                <a:latin typeface="Times New Roman"/>
                <a:cs typeface="Times New Roman"/>
              </a:rPr>
              <a:t>eye; the neighbouring dull-coloured house  in comparison is miles away; the summit, which is all </a:t>
            </a:r>
            <a:r>
              <a:rPr dirty="0" sz="1450" spc="-5">
                <a:latin typeface="Times New Roman"/>
                <a:cs typeface="Times New Roman"/>
              </a:rPr>
              <a:t>of </a:t>
            </a:r>
            <a:r>
              <a:rPr dirty="0" sz="1450" spc="-10">
                <a:latin typeface="Times New Roman"/>
                <a:cs typeface="Times New Roman"/>
              </a:rPr>
              <a:t>splendid </a:t>
            </a:r>
            <a:r>
              <a:rPr dirty="0" sz="1450" spc="-25">
                <a:latin typeface="Times New Roman"/>
                <a:cs typeface="Times New Roman"/>
              </a:rPr>
              <a:t>snow, </a:t>
            </a:r>
            <a:r>
              <a:rPr dirty="0" sz="1450" spc="-10">
                <a:latin typeface="Times New Roman"/>
                <a:cs typeface="Times New Roman"/>
              </a:rPr>
              <a:t>is  close at hand; the nigh slopes, which are black with pine trees, bear it </a:t>
            </a:r>
            <a:r>
              <a:rPr dirty="0" sz="1450" spc="-5">
                <a:latin typeface="Times New Roman"/>
                <a:cs typeface="Times New Roman"/>
              </a:rPr>
              <a:t>no  </a:t>
            </a:r>
            <a:r>
              <a:rPr dirty="0" sz="1450" spc="-10">
                <a:latin typeface="Times New Roman"/>
                <a:cs typeface="Times New Roman"/>
              </a:rPr>
              <a:t>relation, and might </a:t>
            </a:r>
            <a:r>
              <a:rPr dirty="0" sz="1450" spc="-5">
                <a:latin typeface="Times New Roman"/>
                <a:cs typeface="Times New Roman"/>
              </a:rPr>
              <a:t>be </a:t>
            </a:r>
            <a:r>
              <a:rPr dirty="0" sz="1450" spc="-10">
                <a:latin typeface="Times New Roman"/>
                <a:cs typeface="Times New Roman"/>
              </a:rPr>
              <a:t>in another sphere. Here there are </a:t>
            </a:r>
            <a:r>
              <a:rPr dirty="0" sz="1450" spc="-5">
                <a:latin typeface="Times New Roman"/>
                <a:cs typeface="Times New Roman"/>
              </a:rPr>
              <a:t>none of </a:t>
            </a:r>
            <a:r>
              <a:rPr dirty="0" sz="1450" spc="-10">
                <a:latin typeface="Times New Roman"/>
                <a:cs typeface="Times New Roman"/>
              </a:rPr>
              <a:t>those delicate  gradations, those intimate, misty joinings-on and spreadings-out into the  distance, nothing </a:t>
            </a:r>
            <a:r>
              <a:rPr dirty="0" sz="1450" spc="-5">
                <a:latin typeface="Times New Roman"/>
                <a:cs typeface="Times New Roman"/>
              </a:rPr>
              <a:t>of </a:t>
            </a:r>
            <a:r>
              <a:rPr dirty="0" sz="1450" spc="-10">
                <a:latin typeface="Times New Roman"/>
                <a:cs typeface="Times New Roman"/>
              </a:rPr>
              <a:t>that art </a:t>
            </a:r>
            <a:r>
              <a:rPr dirty="0" sz="1450" spc="-5">
                <a:latin typeface="Times New Roman"/>
                <a:cs typeface="Times New Roman"/>
              </a:rPr>
              <a:t>of </a:t>
            </a:r>
            <a:r>
              <a:rPr dirty="0" sz="1450" spc="-10">
                <a:latin typeface="Times New Roman"/>
                <a:cs typeface="Times New Roman"/>
              </a:rPr>
              <a:t>air and light </a:t>
            </a:r>
            <a:r>
              <a:rPr dirty="0" sz="1450" spc="-5">
                <a:latin typeface="Times New Roman"/>
                <a:cs typeface="Times New Roman"/>
              </a:rPr>
              <a:t>by </a:t>
            </a:r>
            <a:r>
              <a:rPr dirty="0" sz="1450" spc="-10">
                <a:latin typeface="Times New Roman"/>
                <a:cs typeface="Times New Roman"/>
              </a:rPr>
              <a:t>which the face </a:t>
            </a:r>
            <a:r>
              <a:rPr dirty="0" sz="1450" spc="-5">
                <a:latin typeface="Times New Roman"/>
                <a:cs typeface="Times New Roman"/>
              </a:rPr>
              <a:t>of </a:t>
            </a:r>
            <a:r>
              <a:rPr dirty="0" sz="1450" spc="-10">
                <a:latin typeface="Times New Roman"/>
                <a:cs typeface="Times New Roman"/>
              </a:rPr>
              <a:t>nature  explains and veils itself in climes which we may </a:t>
            </a:r>
            <a:r>
              <a:rPr dirty="0" sz="1450" spc="-5">
                <a:latin typeface="Times New Roman"/>
                <a:cs typeface="Times New Roman"/>
              </a:rPr>
              <a:t>be </a:t>
            </a:r>
            <a:r>
              <a:rPr dirty="0" sz="1450" spc="-10">
                <a:latin typeface="Times New Roman"/>
                <a:cs typeface="Times New Roman"/>
              </a:rPr>
              <a:t>allowed to think more  </a:t>
            </a:r>
            <a:r>
              <a:rPr dirty="0" sz="1450" spc="-20">
                <a:latin typeface="Times New Roman"/>
                <a:cs typeface="Times New Roman"/>
              </a:rPr>
              <a:t>lovely.</a:t>
            </a:r>
            <a:r>
              <a:rPr dirty="0" sz="1450" spc="320">
                <a:latin typeface="Times New Roman"/>
                <a:cs typeface="Times New Roman"/>
              </a:rPr>
              <a:t> </a:t>
            </a:r>
            <a:r>
              <a:rPr dirty="0" sz="1450" spc="-10">
                <a:latin typeface="Times New Roman"/>
                <a:cs typeface="Times New Roman"/>
              </a:rPr>
              <a:t>A glaring piece </a:t>
            </a:r>
            <a:r>
              <a:rPr dirty="0" sz="1450" spc="-5">
                <a:latin typeface="Times New Roman"/>
                <a:cs typeface="Times New Roman"/>
              </a:rPr>
              <a:t>of </a:t>
            </a:r>
            <a:r>
              <a:rPr dirty="0" sz="1450" spc="-20">
                <a:latin typeface="Times New Roman"/>
                <a:cs typeface="Times New Roman"/>
              </a:rPr>
              <a:t>crudity, </a:t>
            </a:r>
            <a:r>
              <a:rPr dirty="0" sz="1450" spc="-10">
                <a:latin typeface="Times New Roman"/>
                <a:cs typeface="Times New Roman"/>
              </a:rPr>
              <a:t>where everything that is </a:t>
            </a:r>
            <a:r>
              <a:rPr dirty="0" sz="1450" spc="-5">
                <a:latin typeface="Times New Roman"/>
                <a:cs typeface="Times New Roman"/>
              </a:rPr>
              <a:t>not </a:t>
            </a:r>
            <a:r>
              <a:rPr dirty="0" sz="1450" spc="-10">
                <a:latin typeface="Times New Roman"/>
                <a:cs typeface="Times New Roman"/>
              </a:rPr>
              <a:t>white is </a:t>
            </a:r>
            <a:r>
              <a:rPr dirty="0" sz="1450" spc="-5">
                <a:latin typeface="Times New Roman"/>
                <a:cs typeface="Times New Roman"/>
              </a:rPr>
              <a:t>a  </a:t>
            </a:r>
            <a:r>
              <a:rPr dirty="0" sz="1450" spc="-10">
                <a:latin typeface="Times New Roman"/>
                <a:cs typeface="Times New Roman"/>
              </a:rPr>
              <a:t>solecism and defies the judgment </a:t>
            </a:r>
            <a:r>
              <a:rPr dirty="0" sz="1450" spc="-5">
                <a:latin typeface="Times New Roman"/>
                <a:cs typeface="Times New Roman"/>
              </a:rPr>
              <a:t>of </a:t>
            </a:r>
            <a:r>
              <a:rPr dirty="0" sz="1450" spc="-10">
                <a:latin typeface="Times New Roman"/>
                <a:cs typeface="Times New Roman"/>
              </a:rPr>
              <a:t>the eyesight; </a:t>
            </a:r>
            <a:r>
              <a:rPr dirty="0" sz="1450" spc="-5">
                <a:latin typeface="Times New Roman"/>
                <a:cs typeface="Times New Roman"/>
              </a:rPr>
              <a:t>a </a:t>
            </a:r>
            <a:r>
              <a:rPr dirty="0" sz="1450" spc="-10">
                <a:latin typeface="Times New Roman"/>
                <a:cs typeface="Times New Roman"/>
              </a:rPr>
              <a:t>scene </a:t>
            </a:r>
            <a:r>
              <a:rPr dirty="0" sz="1450" spc="-5">
                <a:latin typeface="Times New Roman"/>
                <a:cs typeface="Times New Roman"/>
              </a:rPr>
              <a:t>of </a:t>
            </a:r>
            <a:r>
              <a:rPr dirty="0" sz="1450" spc="-10">
                <a:latin typeface="Times New Roman"/>
                <a:cs typeface="Times New Roman"/>
              </a:rPr>
              <a:t>blinding  definition; </a:t>
            </a:r>
            <a:r>
              <a:rPr dirty="0" sz="1450" spc="-5">
                <a:latin typeface="Times New Roman"/>
                <a:cs typeface="Times New Roman"/>
              </a:rPr>
              <a:t>a </a:t>
            </a:r>
            <a:r>
              <a:rPr dirty="0" sz="1450" spc="-10">
                <a:latin typeface="Times New Roman"/>
                <a:cs typeface="Times New Roman"/>
              </a:rPr>
              <a:t>parade </a:t>
            </a:r>
            <a:r>
              <a:rPr dirty="0" sz="1450" spc="-5">
                <a:latin typeface="Times New Roman"/>
                <a:cs typeface="Times New Roman"/>
              </a:rPr>
              <a:t>of </a:t>
            </a:r>
            <a:r>
              <a:rPr dirty="0" sz="1450" spc="-10">
                <a:latin typeface="Times New Roman"/>
                <a:cs typeface="Times New Roman"/>
              </a:rPr>
              <a:t>daylight, almost scenically </a:t>
            </a:r>
            <a:r>
              <a:rPr dirty="0" sz="1450" spc="-15">
                <a:latin typeface="Times New Roman"/>
                <a:cs typeface="Times New Roman"/>
              </a:rPr>
              <a:t>vulgar, </a:t>
            </a:r>
            <a:r>
              <a:rPr dirty="0" sz="1450" spc="-10">
                <a:latin typeface="Times New Roman"/>
                <a:cs typeface="Times New Roman"/>
              </a:rPr>
              <a:t>more than scenically  trying, and yet hearty and </a:t>
            </a:r>
            <a:r>
              <a:rPr dirty="0" sz="1450" spc="-20">
                <a:latin typeface="Times New Roman"/>
                <a:cs typeface="Times New Roman"/>
              </a:rPr>
              <a:t>healthy, </a:t>
            </a:r>
            <a:r>
              <a:rPr dirty="0" sz="1450" spc="-10">
                <a:latin typeface="Times New Roman"/>
                <a:cs typeface="Times New Roman"/>
              </a:rPr>
              <a:t>making the nerves to tighten and the mouth  to smile: such is the winter daytime in the</a:t>
            </a:r>
            <a:r>
              <a:rPr dirty="0" sz="1450" spc="35">
                <a:latin typeface="Times New Roman"/>
                <a:cs typeface="Times New Roman"/>
              </a:rPr>
              <a:t> </a:t>
            </a:r>
            <a:r>
              <a:rPr dirty="0" sz="1450" spc="-10">
                <a:latin typeface="Times New Roman"/>
                <a:cs typeface="Times New Roman"/>
              </a:rPr>
              <a:t>Alps.</a:t>
            </a:r>
            <a:endParaRPr sz="1450">
              <a:latin typeface="Times New Roman"/>
              <a:cs typeface="Times New Roman"/>
            </a:endParaRPr>
          </a:p>
          <a:p>
            <a:pPr algn="just" marL="12700" marR="5715">
              <a:lnSpc>
                <a:spcPts val="1730"/>
              </a:lnSpc>
              <a:spcBef>
                <a:spcPts val="819"/>
              </a:spcBef>
            </a:pPr>
            <a:r>
              <a:rPr dirty="0" sz="1450" spc="-25">
                <a:latin typeface="Times New Roman"/>
                <a:cs typeface="Times New Roman"/>
              </a:rPr>
              <a:t>With </a:t>
            </a:r>
            <a:r>
              <a:rPr dirty="0" sz="1450" spc="-10">
                <a:latin typeface="Times New Roman"/>
                <a:cs typeface="Times New Roman"/>
              </a:rPr>
              <a:t>the approach </a:t>
            </a:r>
            <a:r>
              <a:rPr dirty="0" sz="1450" spc="-5">
                <a:latin typeface="Times New Roman"/>
                <a:cs typeface="Times New Roman"/>
              </a:rPr>
              <a:t>of </a:t>
            </a:r>
            <a:r>
              <a:rPr dirty="0" sz="1450" spc="-10">
                <a:latin typeface="Times New Roman"/>
                <a:cs typeface="Times New Roman"/>
              </a:rPr>
              <a:t>evening all is changed. A mountain will suddenly  intercept the sun; </a:t>
            </a:r>
            <a:r>
              <a:rPr dirty="0" sz="1450" spc="-5">
                <a:latin typeface="Times New Roman"/>
                <a:cs typeface="Times New Roman"/>
              </a:rPr>
              <a:t>a </a:t>
            </a:r>
            <a:r>
              <a:rPr dirty="0" sz="1450" spc="-10">
                <a:latin typeface="Times New Roman"/>
                <a:cs typeface="Times New Roman"/>
              </a:rPr>
              <a:t>shadow fall </a:t>
            </a:r>
            <a:r>
              <a:rPr dirty="0" sz="1450" spc="-5">
                <a:latin typeface="Times New Roman"/>
                <a:cs typeface="Times New Roman"/>
              </a:rPr>
              <a:t>upon </a:t>
            </a:r>
            <a:r>
              <a:rPr dirty="0" sz="1450" spc="-10">
                <a:latin typeface="Times New Roman"/>
                <a:cs typeface="Times New Roman"/>
              </a:rPr>
              <a:t>the valley; in ten minutes the  thermometer will drop as many degrees; the peaks that are </a:t>
            </a:r>
            <a:r>
              <a:rPr dirty="0" sz="1450" spc="-5">
                <a:latin typeface="Times New Roman"/>
                <a:cs typeface="Times New Roman"/>
              </a:rPr>
              <a:t>no </a:t>
            </a:r>
            <a:r>
              <a:rPr dirty="0" sz="1450" spc="-10">
                <a:latin typeface="Times New Roman"/>
                <a:cs typeface="Times New Roman"/>
              </a:rPr>
              <a:t>longer shone  </a:t>
            </a:r>
            <a:r>
              <a:rPr dirty="0" sz="1450" spc="-5">
                <a:latin typeface="Times New Roman"/>
                <a:cs typeface="Times New Roman"/>
              </a:rPr>
              <a:t>upon </a:t>
            </a:r>
            <a:r>
              <a:rPr dirty="0" sz="1450" spc="-10">
                <a:latin typeface="Times New Roman"/>
                <a:cs typeface="Times New Roman"/>
              </a:rPr>
              <a:t>dwindle into ghosts; and meanwhile, overhead, if the weather </a:t>
            </a:r>
            <a:r>
              <a:rPr dirty="0" sz="1450" spc="-5">
                <a:latin typeface="Times New Roman"/>
                <a:cs typeface="Times New Roman"/>
              </a:rPr>
              <a:t>be </a:t>
            </a:r>
            <a:r>
              <a:rPr dirty="0" sz="1450" spc="-10">
                <a:latin typeface="Times New Roman"/>
                <a:cs typeface="Times New Roman"/>
              </a:rPr>
              <a:t>rightly  characteristic </a:t>
            </a:r>
            <a:r>
              <a:rPr dirty="0" sz="1450" spc="-5">
                <a:latin typeface="Times New Roman"/>
                <a:cs typeface="Times New Roman"/>
              </a:rPr>
              <a:t>of </a:t>
            </a:r>
            <a:r>
              <a:rPr dirty="0" sz="1450" spc="-10">
                <a:latin typeface="Times New Roman"/>
                <a:cs typeface="Times New Roman"/>
              </a:rPr>
              <a:t>the place, the sky fades towards </a:t>
            </a:r>
            <a:r>
              <a:rPr dirty="0" sz="1450" spc="-5">
                <a:latin typeface="Times New Roman"/>
                <a:cs typeface="Times New Roman"/>
              </a:rPr>
              <a:t>night </a:t>
            </a:r>
            <a:r>
              <a:rPr dirty="0" sz="1450" spc="-10">
                <a:latin typeface="Times New Roman"/>
                <a:cs typeface="Times New Roman"/>
              </a:rPr>
              <a:t>through </a:t>
            </a:r>
            <a:r>
              <a:rPr dirty="0" sz="1450" spc="-5">
                <a:latin typeface="Times New Roman"/>
                <a:cs typeface="Times New Roman"/>
              </a:rPr>
              <a:t>a </a:t>
            </a:r>
            <a:r>
              <a:rPr dirty="0" sz="1450" spc="-10">
                <a:latin typeface="Times New Roman"/>
                <a:cs typeface="Times New Roman"/>
              </a:rPr>
              <a:t>surprising  key </a:t>
            </a:r>
            <a:r>
              <a:rPr dirty="0" sz="1450" spc="-5">
                <a:latin typeface="Times New Roman"/>
                <a:cs typeface="Times New Roman"/>
              </a:rPr>
              <a:t>of </a:t>
            </a:r>
            <a:r>
              <a:rPr dirty="0" sz="1450" spc="-10">
                <a:latin typeface="Times New Roman"/>
                <a:cs typeface="Times New Roman"/>
              </a:rPr>
              <a:t>colours. The latest gold leaps from the last mountain. Soon, perhaps,  the moon shall rise, and in her gentler light the valley shall </a:t>
            </a:r>
            <a:r>
              <a:rPr dirty="0" sz="1450" spc="-5">
                <a:latin typeface="Times New Roman"/>
                <a:cs typeface="Times New Roman"/>
              </a:rPr>
              <a:t>be </a:t>
            </a:r>
            <a:r>
              <a:rPr dirty="0" sz="1450" spc="-10">
                <a:latin typeface="Times New Roman"/>
                <a:cs typeface="Times New Roman"/>
              </a:rPr>
              <a:t>mellowed and  misted, and here and there </a:t>
            </a:r>
            <a:r>
              <a:rPr dirty="0" sz="1450" spc="-5">
                <a:latin typeface="Times New Roman"/>
                <a:cs typeface="Times New Roman"/>
              </a:rPr>
              <a:t>a </a:t>
            </a:r>
            <a:r>
              <a:rPr dirty="0" sz="1450" spc="-10">
                <a:latin typeface="Times New Roman"/>
                <a:cs typeface="Times New Roman"/>
              </a:rPr>
              <a:t>wisp </a:t>
            </a:r>
            <a:r>
              <a:rPr dirty="0" sz="1450" spc="-5">
                <a:latin typeface="Times New Roman"/>
                <a:cs typeface="Times New Roman"/>
              </a:rPr>
              <a:t>of </a:t>
            </a:r>
            <a:r>
              <a:rPr dirty="0" sz="1450" spc="-10">
                <a:latin typeface="Times New Roman"/>
                <a:cs typeface="Times New Roman"/>
              </a:rPr>
              <a:t>silver cloud </a:t>
            </a:r>
            <a:r>
              <a:rPr dirty="0" sz="1450" spc="-5">
                <a:latin typeface="Times New Roman"/>
                <a:cs typeface="Times New Roman"/>
              </a:rPr>
              <a:t>upon a </a:t>
            </a:r>
            <a:r>
              <a:rPr dirty="0" sz="1450" spc="-10">
                <a:latin typeface="Times New Roman"/>
                <a:cs typeface="Times New Roman"/>
              </a:rPr>
              <a:t>hilltop, and here and  there </a:t>
            </a:r>
            <a:r>
              <a:rPr dirty="0" sz="1450" spc="-5">
                <a:latin typeface="Times New Roman"/>
                <a:cs typeface="Times New Roman"/>
              </a:rPr>
              <a:t>a </a:t>
            </a:r>
            <a:r>
              <a:rPr dirty="0" sz="1450" spc="-10">
                <a:latin typeface="Times New Roman"/>
                <a:cs typeface="Times New Roman"/>
              </a:rPr>
              <a:t>warmly glowing window in </a:t>
            </a:r>
            <a:r>
              <a:rPr dirty="0" sz="1450" spc="-5">
                <a:latin typeface="Times New Roman"/>
                <a:cs typeface="Times New Roman"/>
              </a:rPr>
              <a:t>a </a:t>
            </a:r>
            <a:r>
              <a:rPr dirty="0" sz="1450" spc="-10">
                <a:latin typeface="Times New Roman"/>
                <a:cs typeface="Times New Roman"/>
              </a:rPr>
              <a:t>house, between fire and starlight, kind  and homely in the fields </a:t>
            </a:r>
            <a:r>
              <a:rPr dirty="0" sz="1450" spc="-5">
                <a:latin typeface="Times New Roman"/>
                <a:cs typeface="Times New Roman"/>
              </a:rPr>
              <a:t>of</a:t>
            </a:r>
            <a:r>
              <a:rPr dirty="0" sz="1450" spc="15">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But the valley is </a:t>
            </a:r>
            <a:r>
              <a:rPr dirty="0" sz="1450" spc="-5">
                <a:latin typeface="Times New Roman"/>
                <a:cs typeface="Times New Roman"/>
              </a:rPr>
              <a:t>not </a:t>
            </a:r>
            <a:r>
              <a:rPr dirty="0" sz="1450" spc="-10">
                <a:latin typeface="Times New Roman"/>
                <a:cs typeface="Times New Roman"/>
              </a:rPr>
              <a:t>seated so high among the clouds to </a:t>
            </a:r>
            <a:r>
              <a:rPr dirty="0" sz="1450" spc="-5">
                <a:latin typeface="Times New Roman"/>
                <a:cs typeface="Times New Roman"/>
              </a:rPr>
              <a:t>be </a:t>
            </a:r>
            <a:r>
              <a:rPr dirty="0" sz="1450" spc="-10">
                <a:latin typeface="Times New Roman"/>
                <a:cs typeface="Times New Roman"/>
              </a:rPr>
              <a:t>eternally exempt  from changes. The clouds </a:t>
            </a:r>
            <a:r>
              <a:rPr dirty="0" sz="1450" spc="-15">
                <a:latin typeface="Times New Roman"/>
                <a:cs typeface="Times New Roman"/>
              </a:rPr>
              <a:t>gather, </a:t>
            </a:r>
            <a:r>
              <a:rPr dirty="0" sz="1450" spc="-10">
                <a:latin typeface="Times New Roman"/>
                <a:cs typeface="Times New Roman"/>
              </a:rPr>
              <a:t>black as </a:t>
            </a:r>
            <a:r>
              <a:rPr dirty="0" sz="1450" spc="-5">
                <a:latin typeface="Times New Roman"/>
                <a:cs typeface="Times New Roman"/>
              </a:rPr>
              <a:t>ink; </a:t>
            </a:r>
            <a:r>
              <a:rPr dirty="0" sz="1450" spc="-10">
                <a:latin typeface="Times New Roman"/>
                <a:cs typeface="Times New Roman"/>
              </a:rPr>
              <a:t>the wind bursts rudely </a:t>
            </a:r>
            <a:r>
              <a:rPr dirty="0" sz="1450" spc="-5">
                <a:latin typeface="Times New Roman"/>
                <a:cs typeface="Times New Roman"/>
              </a:rPr>
              <a:t>in; </a:t>
            </a:r>
            <a:r>
              <a:rPr dirty="0" sz="1450" spc="-10">
                <a:latin typeface="Times New Roman"/>
                <a:cs typeface="Times New Roman"/>
              </a:rPr>
              <a:t>day  after</a:t>
            </a:r>
            <a:r>
              <a:rPr dirty="0" sz="1450" spc="190">
                <a:latin typeface="Times New Roman"/>
                <a:cs typeface="Times New Roman"/>
              </a:rPr>
              <a:t> </a:t>
            </a:r>
            <a:r>
              <a:rPr dirty="0" sz="1450" spc="-10">
                <a:latin typeface="Times New Roman"/>
                <a:cs typeface="Times New Roman"/>
              </a:rPr>
              <a:t>day</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mists</a:t>
            </a:r>
            <a:r>
              <a:rPr dirty="0" sz="1450" spc="190">
                <a:latin typeface="Times New Roman"/>
                <a:cs typeface="Times New Roman"/>
              </a:rPr>
              <a:t> </a:t>
            </a:r>
            <a:r>
              <a:rPr dirty="0" sz="1450" spc="-10">
                <a:latin typeface="Times New Roman"/>
                <a:cs typeface="Times New Roman"/>
              </a:rPr>
              <a:t>drive</a:t>
            </a:r>
            <a:r>
              <a:rPr dirty="0" sz="1450" spc="200">
                <a:latin typeface="Times New Roman"/>
                <a:cs typeface="Times New Roman"/>
              </a:rPr>
              <a:t> </a:t>
            </a:r>
            <a:r>
              <a:rPr dirty="0" sz="1450" spc="-10">
                <a:latin typeface="Times New Roman"/>
                <a:cs typeface="Times New Roman"/>
              </a:rPr>
              <a:t>overhead,</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snow-flakes</a:t>
            </a:r>
            <a:r>
              <a:rPr dirty="0" sz="1450" spc="190">
                <a:latin typeface="Times New Roman"/>
                <a:cs typeface="Times New Roman"/>
              </a:rPr>
              <a:t> </a:t>
            </a:r>
            <a:r>
              <a:rPr dirty="0" sz="1450" spc="-10">
                <a:latin typeface="Times New Roman"/>
                <a:cs typeface="Times New Roman"/>
              </a:rPr>
              <a:t>flutter</a:t>
            </a:r>
            <a:r>
              <a:rPr dirty="0" sz="1450" spc="200">
                <a:latin typeface="Times New Roman"/>
                <a:cs typeface="Times New Roman"/>
              </a:rPr>
              <a:t> </a:t>
            </a:r>
            <a:r>
              <a:rPr dirty="0" sz="1450" spc="-10">
                <a:latin typeface="Times New Roman"/>
                <a:cs typeface="Times New Roman"/>
              </a:rPr>
              <a:t>down</a:t>
            </a:r>
            <a:r>
              <a:rPr dirty="0" sz="1450" spc="200">
                <a:latin typeface="Times New Roman"/>
                <a:cs typeface="Times New Roman"/>
              </a:rPr>
              <a:t> </a:t>
            </a:r>
            <a:r>
              <a:rPr dirty="0" sz="1450" spc="-10">
                <a:latin typeface="Times New Roman"/>
                <a:cs typeface="Times New Roman"/>
              </a:rPr>
              <a:t>in</a:t>
            </a:r>
            <a:r>
              <a:rPr dirty="0" sz="1450" spc="200">
                <a:latin typeface="Times New Roman"/>
                <a:cs typeface="Times New Roman"/>
              </a:rPr>
              <a:t> </a:t>
            </a:r>
            <a:r>
              <a:rPr dirty="0" sz="1450" spc="-10">
                <a:latin typeface="Times New Roman"/>
                <a:cs typeface="Times New Roman"/>
              </a:rPr>
              <a:t>blinding</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244030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disarray; daily the mail comes in later from the top </a:t>
            </a:r>
            <a:r>
              <a:rPr dirty="0" sz="1450" spc="-5">
                <a:latin typeface="Times New Roman"/>
                <a:cs typeface="Times New Roman"/>
              </a:rPr>
              <a:t>of </a:t>
            </a:r>
            <a:r>
              <a:rPr dirty="0" sz="1450" spc="-10">
                <a:latin typeface="Times New Roman"/>
                <a:cs typeface="Times New Roman"/>
              </a:rPr>
              <a:t>the pass; people peer  through their windows and foresee </a:t>
            </a:r>
            <a:r>
              <a:rPr dirty="0" sz="1450" spc="-5">
                <a:latin typeface="Times New Roman"/>
                <a:cs typeface="Times New Roman"/>
              </a:rPr>
              <a:t>no </a:t>
            </a:r>
            <a:r>
              <a:rPr dirty="0" sz="1450" spc="-10">
                <a:latin typeface="Times New Roman"/>
                <a:cs typeface="Times New Roman"/>
              </a:rPr>
              <a:t>end </a:t>
            </a:r>
            <a:r>
              <a:rPr dirty="0" sz="1450" spc="-5">
                <a:latin typeface="Times New Roman"/>
                <a:cs typeface="Times New Roman"/>
              </a:rPr>
              <a:t>but </a:t>
            </a:r>
            <a:r>
              <a:rPr dirty="0" sz="1450" spc="-10">
                <a:latin typeface="Times New Roman"/>
                <a:cs typeface="Times New Roman"/>
              </a:rPr>
              <a:t>an entire seclusion from  Europe, and death </a:t>
            </a:r>
            <a:r>
              <a:rPr dirty="0" sz="1450" spc="-5">
                <a:latin typeface="Times New Roman"/>
                <a:cs typeface="Times New Roman"/>
              </a:rPr>
              <a:t>by </a:t>
            </a:r>
            <a:r>
              <a:rPr dirty="0" sz="1450" spc="-10">
                <a:latin typeface="Times New Roman"/>
                <a:cs typeface="Times New Roman"/>
              </a:rPr>
              <a:t>gradual dry-rot, each in his indifferent </a:t>
            </a:r>
            <a:r>
              <a:rPr dirty="0" sz="1450" spc="-5">
                <a:latin typeface="Times New Roman"/>
                <a:cs typeface="Times New Roman"/>
              </a:rPr>
              <a:t>inn; </a:t>
            </a:r>
            <a:r>
              <a:rPr dirty="0" sz="1450" spc="-10">
                <a:latin typeface="Times New Roman"/>
                <a:cs typeface="Times New Roman"/>
              </a:rPr>
              <a:t>and when at  last the storm goes, and the sun comes again, behold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unpolluted  </a:t>
            </a:r>
            <a:r>
              <a:rPr dirty="0" sz="1450" spc="-25">
                <a:latin typeface="Times New Roman"/>
                <a:cs typeface="Times New Roman"/>
              </a:rPr>
              <a:t>snow, </a:t>
            </a:r>
            <a:r>
              <a:rPr dirty="0" sz="1450" spc="-10">
                <a:latin typeface="Times New Roman"/>
                <a:cs typeface="Times New Roman"/>
              </a:rPr>
              <a:t>glossy like </a:t>
            </a:r>
            <a:r>
              <a:rPr dirty="0" sz="1450" spc="-20">
                <a:latin typeface="Times New Roman"/>
                <a:cs typeface="Times New Roman"/>
              </a:rPr>
              <a:t>fur, </a:t>
            </a:r>
            <a:r>
              <a:rPr dirty="0" sz="1450" spc="-10">
                <a:latin typeface="Times New Roman"/>
                <a:cs typeface="Times New Roman"/>
              </a:rPr>
              <a:t>bright like daylight, </a:t>
            </a:r>
            <a:r>
              <a:rPr dirty="0" sz="1450" spc="-5">
                <a:latin typeface="Times New Roman"/>
                <a:cs typeface="Times New Roman"/>
              </a:rPr>
              <a:t>a </a:t>
            </a:r>
            <a:r>
              <a:rPr dirty="0" sz="1450" spc="-10">
                <a:latin typeface="Times New Roman"/>
                <a:cs typeface="Times New Roman"/>
              </a:rPr>
              <a:t>joy to wallowing </a:t>
            </a:r>
            <a:r>
              <a:rPr dirty="0" sz="1450" spc="-5">
                <a:latin typeface="Times New Roman"/>
                <a:cs typeface="Times New Roman"/>
              </a:rPr>
              <a:t>dogs </a:t>
            </a:r>
            <a:r>
              <a:rPr dirty="0" sz="1450" spc="-10">
                <a:latin typeface="Times New Roman"/>
                <a:cs typeface="Times New Roman"/>
              </a:rPr>
              <a:t>and  cheerful to the souls </a:t>
            </a:r>
            <a:r>
              <a:rPr dirty="0" sz="1450" spc="-5">
                <a:latin typeface="Times New Roman"/>
                <a:cs typeface="Times New Roman"/>
              </a:rPr>
              <a:t>of </a:t>
            </a:r>
            <a:r>
              <a:rPr dirty="0" sz="1450" spc="-10">
                <a:latin typeface="Times New Roman"/>
                <a:cs typeface="Times New Roman"/>
              </a:rPr>
              <a:t>men. Or perhaps from across storied and malarious  </a:t>
            </a:r>
            <a:r>
              <a:rPr dirty="0" sz="1450" spc="-25">
                <a:latin typeface="Times New Roman"/>
                <a:cs typeface="Times New Roman"/>
              </a:rPr>
              <a:t>Italy, </a:t>
            </a:r>
            <a:r>
              <a:rPr dirty="0" sz="1450" spc="-5">
                <a:latin typeface="Times New Roman"/>
                <a:cs typeface="Times New Roman"/>
              </a:rPr>
              <a:t>a </a:t>
            </a:r>
            <a:r>
              <a:rPr dirty="0" sz="1450" spc="-10">
                <a:latin typeface="Times New Roman"/>
                <a:cs typeface="Times New Roman"/>
              </a:rPr>
              <a:t>wind cunningly winds about the mountains and breaks, warm and  unclean, </a:t>
            </a:r>
            <a:r>
              <a:rPr dirty="0" sz="1450" spc="-5">
                <a:latin typeface="Times New Roman"/>
                <a:cs typeface="Times New Roman"/>
              </a:rPr>
              <a:t>upon our </a:t>
            </a:r>
            <a:r>
              <a:rPr dirty="0" sz="1450" spc="-10">
                <a:latin typeface="Times New Roman"/>
                <a:cs typeface="Times New Roman"/>
              </a:rPr>
              <a:t>mountain </a:t>
            </a:r>
            <a:r>
              <a:rPr dirty="0" sz="1450" spc="-20">
                <a:latin typeface="Times New Roman"/>
                <a:cs typeface="Times New Roman"/>
              </a:rPr>
              <a:t>valley.</a:t>
            </a:r>
            <a:r>
              <a:rPr dirty="0" sz="1450" spc="320">
                <a:latin typeface="Times New Roman"/>
                <a:cs typeface="Times New Roman"/>
              </a:rPr>
              <a:t> </a:t>
            </a:r>
            <a:r>
              <a:rPr dirty="0" sz="1450" spc="-10">
                <a:latin typeface="Times New Roman"/>
                <a:cs typeface="Times New Roman"/>
              </a:rPr>
              <a:t>Every nerve is set ajar; the conscience  recognises, at </a:t>
            </a:r>
            <a:r>
              <a:rPr dirty="0" sz="1450" spc="-5">
                <a:latin typeface="Times New Roman"/>
                <a:cs typeface="Times New Roman"/>
              </a:rPr>
              <a:t>a </a:t>
            </a:r>
            <a:r>
              <a:rPr dirty="0" sz="1450" spc="-10">
                <a:latin typeface="Times New Roman"/>
                <a:cs typeface="Times New Roman"/>
              </a:rPr>
              <a:t>gust, </a:t>
            </a:r>
            <a:r>
              <a:rPr dirty="0" sz="1450" spc="-5">
                <a:latin typeface="Times New Roman"/>
                <a:cs typeface="Times New Roman"/>
              </a:rPr>
              <a:t>a </a:t>
            </a:r>
            <a:r>
              <a:rPr dirty="0" sz="1450" spc="-10">
                <a:latin typeface="Times New Roman"/>
                <a:cs typeface="Times New Roman"/>
              </a:rPr>
              <a:t>load </a:t>
            </a:r>
            <a:r>
              <a:rPr dirty="0" sz="1450" spc="-5">
                <a:latin typeface="Times New Roman"/>
                <a:cs typeface="Times New Roman"/>
              </a:rPr>
              <a:t>of </a:t>
            </a:r>
            <a:r>
              <a:rPr dirty="0" sz="1450" spc="-10">
                <a:latin typeface="Times New Roman"/>
                <a:cs typeface="Times New Roman"/>
              </a:rPr>
              <a:t>sins and negligences hitherto unknown; and the  whole invalid world huddles into its private chambers, and silently recognises  the empire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Föhn.</a:t>
            </a:r>
            <a:endParaRPr sz="1450">
              <a:latin typeface="Times New Roman"/>
              <a:cs typeface="Times New Roman"/>
            </a:endParaRPr>
          </a:p>
        </p:txBody>
      </p:sp>
      <p:sp>
        <p:nvSpPr>
          <p:cNvPr id="3" name="object 3"/>
          <p:cNvSpPr txBox="1"/>
          <p:nvPr/>
        </p:nvSpPr>
        <p:spPr>
          <a:xfrm>
            <a:off x="876300" y="3563492"/>
            <a:ext cx="5807710" cy="6446520"/>
          </a:xfrm>
          <a:prstGeom prst="rect">
            <a:avLst/>
          </a:prstGeom>
        </p:spPr>
        <p:txBody>
          <a:bodyPr wrap="square" lIns="0" tIns="121285" rIns="0" bIns="0" rtlCol="0" vert="horz">
            <a:spAutoFit/>
          </a:bodyPr>
          <a:lstStyle/>
          <a:p>
            <a:pPr algn="ctr">
              <a:lnSpc>
                <a:spcPct val="100000"/>
              </a:lnSpc>
              <a:spcBef>
                <a:spcPts val="955"/>
              </a:spcBef>
            </a:pPr>
            <a:r>
              <a:rPr dirty="0" sz="1450" spc="-10" b="1">
                <a:latin typeface="Times New Roman"/>
                <a:cs typeface="Times New Roman"/>
              </a:rPr>
              <a:t>XI.</a:t>
            </a:r>
            <a:endParaRPr sz="1450">
              <a:latin typeface="Times New Roman"/>
              <a:cs typeface="Times New Roman"/>
            </a:endParaRPr>
          </a:p>
          <a:p>
            <a:pPr algn="ctr">
              <a:lnSpc>
                <a:spcPct val="100000"/>
              </a:lnSpc>
              <a:spcBef>
                <a:spcPts val="850"/>
              </a:spcBef>
            </a:pPr>
            <a:r>
              <a:rPr dirty="0" sz="1450" spc="-10" b="1">
                <a:latin typeface="Times New Roman"/>
                <a:cs typeface="Times New Roman"/>
              </a:rPr>
              <a:t>ALPINE </a:t>
            </a:r>
            <a:r>
              <a:rPr dirty="0" sz="1450" spc="-15" b="1">
                <a:latin typeface="Times New Roman"/>
                <a:cs typeface="Times New Roman"/>
              </a:rPr>
              <a:t>DIVERSIONS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There will </a:t>
            </a:r>
            <a:r>
              <a:rPr dirty="0" sz="1450" spc="-5">
                <a:latin typeface="Times New Roman"/>
                <a:cs typeface="Times New Roman"/>
              </a:rPr>
              <a:t>be no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diversion in an Alpine sanitarium. The place is half  English, to </a:t>
            </a:r>
            <a:r>
              <a:rPr dirty="0" sz="1450" spc="-5">
                <a:latin typeface="Times New Roman"/>
                <a:cs typeface="Times New Roman"/>
              </a:rPr>
              <a:t>be </a:t>
            </a:r>
            <a:r>
              <a:rPr dirty="0" sz="1450" spc="-10">
                <a:latin typeface="Times New Roman"/>
                <a:cs typeface="Times New Roman"/>
              </a:rPr>
              <a:t>sure, the local sheet appearing in </a:t>
            </a:r>
            <a:r>
              <a:rPr dirty="0" sz="1450" spc="-5">
                <a:latin typeface="Times New Roman"/>
                <a:cs typeface="Times New Roman"/>
              </a:rPr>
              <a:t>double </a:t>
            </a:r>
            <a:r>
              <a:rPr dirty="0" sz="1450" spc="-10">
                <a:latin typeface="Times New Roman"/>
                <a:cs typeface="Times New Roman"/>
              </a:rPr>
              <a:t>column, text and  translation; </a:t>
            </a:r>
            <a:r>
              <a:rPr dirty="0" sz="1450" spc="-5">
                <a:latin typeface="Times New Roman"/>
                <a:cs typeface="Times New Roman"/>
              </a:rPr>
              <a:t>but </a:t>
            </a:r>
            <a:r>
              <a:rPr dirty="0" sz="1450" spc="-10">
                <a:latin typeface="Times New Roman"/>
                <a:cs typeface="Times New Roman"/>
              </a:rPr>
              <a:t>it still remains half German; and hence we have </a:t>
            </a:r>
            <a:r>
              <a:rPr dirty="0" sz="1450" spc="-5">
                <a:latin typeface="Times New Roman"/>
                <a:cs typeface="Times New Roman"/>
              </a:rPr>
              <a:t>a </a:t>
            </a:r>
            <a:r>
              <a:rPr dirty="0" sz="1450" spc="-10">
                <a:latin typeface="Times New Roman"/>
                <a:cs typeface="Times New Roman"/>
              </a:rPr>
              <a:t>band which  is able to </a:t>
            </a:r>
            <a:r>
              <a:rPr dirty="0" sz="1450" spc="-25">
                <a:latin typeface="Times New Roman"/>
                <a:cs typeface="Times New Roman"/>
              </a:rPr>
              <a:t>play,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actors able, as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told, to act. This  last </a:t>
            </a:r>
            <a:r>
              <a:rPr dirty="0" sz="1450" spc="-5">
                <a:latin typeface="Times New Roman"/>
                <a:cs typeface="Times New Roman"/>
              </a:rPr>
              <a:t>you </a:t>
            </a:r>
            <a:r>
              <a:rPr dirty="0" sz="1450" spc="-10">
                <a:latin typeface="Times New Roman"/>
                <a:cs typeface="Times New Roman"/>
              </a:rPr>
              <a:t>will take </a:t>
            </a:r>
            <a:r>
              <a:rPr dirty="0" sz="1450" spc="-5">
                <a:latin typeface="Times New Roman"/>
                <a:cs typeface="Times New Roman"/>
              </a:rPr>
              <a:t>on </a:t>
            </a:r>
            <a:r>
              <a:rPr dirty="0" sz="1450" spc="-10">
                <a:latin typeface="Times New Roman"/>
                <a:cs typeface="Times New Roman"/>
              </a:rPr>
              <a:t>trust, for the players, unlike the local sheet, confine  themselves to German and though at the beginning </a:t>
            </a:r>
            <a:r>
              <a:rPr dirty="0" sz="1450" spc="-5">
                <a:latin typeface="Times New Roman"/>
                <a:cs typeface="Times New Roman"/>
              </a:rPr>
              <a:t>of </a:t>
            </a:r>
            <a:r>
              <a:rPr dirty="0" sz="1450" spc="-10">
                <a:latin typeface="Times New Roman"/>
                <a:cs typeface="Times New Roman"/>
              </a:rPr>
              <a:t>winter they come with  their wig-boxes to each hotel in turn, long before Christmas they will have  given </a:t>
            </a:r>
            <a:r>
              <a:rPr dirty="0" sz="1450" spc="-5">
                <a:latin typeface="Times New Roman"/>
                <a:cs typeface="Times New Roman"/>
              </a:rPr>
              <a:t>up </a:t>
            </a:r>
            <a:r>
              <a:rPr dirty="0" sz="1450" spc="-10">
                <a:latin typeface="Times New Roman"/>
                <a:cs typeface="Times New Roman"/>
              </a:rPr>
              <a:t>the English for </a:t>
            </a:r>
            <a:r>
              <a:rPr dirty="0" sz="1450" spc="-5">
                <a:latin typeface="Times New Roman"/>
                <a:cs typeface="Times New Roman"/>
              </a:rPr>
              <a:t>a </a:t>
            </a:r>
            <a:r>
              <a:rPr dirty="0" sz="1450" spc="-10">
                <a:latin typeface="Times New Roman"/>
                <a:cs typeface="Times New Roman"/>
              </a:rPr>
              <a:t>bad </a:t>
            </a:r>
            <a:r>
              <a:rPr dirty="0" sz="1450" spc="-5">
                <a:latin typeface="Times New Roman"/>
                <a:cs typeface="Times New Roman"/>
              </a:rPr>
              <a:t>job. </a:t>
            </a:r>
            <a:r>
              <a:rPr dirty="0" sz="1450" spc="-10">
                <a:latin typeface="Times New Roman"/>
                <a:cs typeface="Times New Roman"/>
              </a:rPr>
              <a:t>There will </a:t>
            </a:r>
            <a:r>
              <a:rPr dirty="0" sz="1450" spc="-20">
                <a:latin typeface="Times New Roman"/>
                <a:cs typeface="Times New Roman"/>
              </a:rPr>
              <a:t>follow,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skirmish  between the two races; the German element seeking, in the interest </a:t>
            </a:r>
            <a:r>
              <a:rPr dirty="0" sz="1450" spc="-5">
                <a:latin typeface="Times New Roman"/>
                <a:cs typeface="Times New Roman"/>
              </a:rPr>
              <a:t>of </a:t>
            </a:r>
            <a:r>
              <a:rPr dirty="0" sz="1450" spc="-10">
                <a:latin typeface="Times New Roman"/>
                <a:cs typeface="Times New Roman"/>
              </a:rPr>
              <a:t>their  actors, to raise </a:t>
            </a:r>
            <a:r>
              <a:rPr dirty="0" sz="1450" spc="-5">
                <a:latin typeface="Times New Roman"/>
                <a:cs typeface="Times New Roman"/>
              </a:rPr>
              <a:t>a </a:t>
            </a:r>
            <a:r>
              <a:rPr dirty="0" sz="1450" spc="-10">
                <a:latin typeface="Times New Roman"/>
                <a:cs typeface="Times New Roman"/>
              </a:rPr>
              <a:t>mysterious item, the </a:t>
            </a:r>
            <a:r>
              <a:rPr dirty="0" sz="1450" spc="-10" i="1">
                <a:latin typeface="Times New Roman"/>
                <a:cs typeface="Times New Roman"/>
              </a:rPr>
              <a:t>Kur-taxe</a:t>
            </a:r>
            <a:r>
              <a:rPr dirty="0" sz="1450" spc="-10">
                <a:latin typeface="Times New Roman"/>
                <a:cs typeface="Times New Roman"/>
              </a:rPr>
              <a:t>, which figures heavily enough  already in the weekly bills, the English element stoutly resisting. Meantime in  the English hotels home-played farces, </a:t>
            </a:r>
            <a:r>
              <a:rPr dirty="0" sz="1450" spc="-10" i="1">
                <a:latin typeface="Times New Roman"/>
                <a:cs typeface="Times New Roman"/>
              </a:rPr>
              <a:t>tableaux-vivants</a:t>
            </a:r>
            <a:r>
              <a:rPr dirty="0" sz="1450" spc="-10">
                <a:latin typeface="Times New Roman"/>
                <a:cs typeface="Times New Roman"/>
              </a:rPr>
              <a:t>, and even balls  enliven the evenings; </a:t>
            </a:r>
            <a:r>
              <a:rPr dirty="0" sz="1450" spc="-5">
                <a:latin typeface="Times New Roman"/>
                <a:cs typeface="Times New Roman"/>
              </a:rPr>
              <a:t>a </a:t>
            </a:r>
            <a:r>
              <a:rPr dirty="0" sz="1450" spc="-10">
                <a:latin typeface="Times New Roman"/>
                <a:cs typeface="Times New Roman"/>
              </a:rPr>
              <a:t>charity bazaar sheds genial consternation; Christmas  and New </a:t>
            </a:r>
            <a:r>
              <a:rPr dirty="0" sz="1450" spc="-45">
                <a:latin typeface="Times New Roman"/>
                <a:cs typeface="Times New Roman"/>
              </a:rPr>
              <a:t>Year </a:t>
            </a:r>
            <a:r>
              <a:rPr dirty="0" sz="1450" spc="-10">
                <a:latin typeface="Times New Roman"/>
                <a:cs typeface="Times New Roman"/>
              </a:rPr>
              <a:t>are solemnised with Pantagruelian dinners, and from time to  time the </a:t>
            </a:r>
            <a:r>
              <a:rPr dirty="0" sz="1450" spc="-5">
                <a:latin typeface="Times New Roman"/>
                <a:cs typeface="Times New Roman"/>
              </a:rPr>
              <a:t>young </a:t>
            </a:r>
            <a:r>
              <a:rPr dirty="0" sz="1450" spc="-10">
                <a:latin typeface="Times New Roman"/>
                <a:cs typeface="Times New Roman"/>
              </a:rPr>
              <a:t>folks carol and revolve untunefully enough through the figures  </a:t>
            </a:r>
            <a:r>
              <a:rPr dirty="0" sz="1450" spc="-5">
                <a:latin typeface="Times New Roman"/>
                <a:cs typeface="Times New Roman"/>
              </a:rPr>
              <a:t>of a </a:t>
            </a:r>
            <a:r>
              <a:rPr dirty="0" sz="1450" spc="-10">
                <a:latin typeface="Times New Roman"/>
                <a:cs typeface="Times New Roman"/>
              </a:rPr>
              <a:t>singing quadrille.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 magazine club supplies </a:t>
            </a:r>
            <a:r>
              <a:rPr dirty="0" sz="1450" spc="-5">
                <a:latin typeface="Times New Roman"/>
                <a:cs typeface="Times New Roman"/>
              </a:rPr>
              <a:t>you </a:t>
            </a:r>
            <a:r>
              <a:rPr dirty="0" sz="1450" spc="-10">
                <a:latin typeface="Times New Roman"/>
                <a:cs typeface="Times New Roman"/>
              </a:rPr>
              <a:t>with everything, from the </a:t>
            </a:r>
            <a:r>
              <a:rPr dirty="0" sz="1450" spc="-10" i="1">
                <a:latin typeface="Times New Roman"/>
                <a:cs typeface="Times New Roman"/>
              </a:rPr>
              <a:t>Quarterly </a:t>
            </a:r>
            <a:r>
              <a:rPr dirty="0" sz="1450" spc="-10">
                <a:latin typeface="Times New Roman"/>
                <a:cs typeface="Times New Roman"/>
              </a:rPr>
              <a:t>to  the </a:t>
            </a:r>
            <a:r>
              <a:rPr dirty="0" sz="1450" spc="-5" i="1">
                <a:latin typeface="Times New Roman"/>
                <a:cs typeface="Times New Roman"/>
              </a:rPr>
              <a:t>Sunday at </a:t>
            </a:r>
            <a:r>
              <a:rPr dirty="0" sz="1450" spc="-10" i="1">
                <a:latin typeface="Times New Roman"/>
                <a:cs typeface="Times New Roman"/>
              </a:rPr>
              <a:t>Home</a:t>
            </a:r>
            <a:r>
              <a:rPr dirty="0" sz="1450" spc="-10">
                <a:latin typeface="Times New Roman"/>
                <a:cs typeface="Times New Roman"/>
              </a:rPr>
              <a:t>. Grand tournaments are organised at chess, draughts,  billiards and whist. Once and again wandering artists drop into </a:t>
            </a:r>
            <a:r>
              <a:rPr dirty="0" sz="1450" spc="-5">
                <a:latin typeface="Times New Roman"/>
                <a:cs typeface="Times New Roman"/>
              </a:rPr>
              <a:t>our </a:t>
            </a:r>
            <a:r>
              <a:rPr dirty="0" sz="1450" spc="-10">
                <a:latin typeface="Times New Roman"/>
                <a:cs typeface="Times New Roman"/>
              </a:rPr>
              <a:t>mountain  </a:t>
            </a:r>
            <a:r>
              <a:rPr dirty="0" sz="1450" spc="-20">
                <a:latin typeface="Times New Roman"/>
                <a:cs typeface="Times New Roman"/>
              </a:rPr>
              <a:t>valley, </a:t>
            </a:r>
            <a:r>
              <a:rPr dirty="0" sz="1450" spc="-10">
                <a:latin typeface="Times New Roman"/>
                <a:cs typeface="Times New Roman"/>
              </a:rPr>
              <a:t>coming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whence, going </a:t>
            </a:r>
            <a:r>
              <a:rPr dirty="0" sz="1450" spc="-5">
                <a:latin typeface="Times New Roman"/>
                <a:cs typeface="Times New Roman"/>
              </a:rPr>
              <a:t>you </a:t>
            </a:r>
            <a:r>
              <a:rPr dirty="0" sz="1450" spc="-10">
                <a:latin typeface="Times New Roman"/>
                <a:cs typeface="Times New Roman"/>
              </a:rPr>
              <a:t>cannot imagine </a:t>
            </a:r>
            <a:r>
              <a:rPr dirty="0" sz="1450" spc="-15">
                <a:latin typeface="Times New Roman"/>
                <a:cs typeface="Times New Roman"/>
              </a:rPr>
              <a:t>whither, </a:t>
            </a:r>
            <a:r>
              <a:rPr dirty="0" sz="1450" spc="-10">
                <a:latin typeface="Times New Roman"/>
                <a:cs typeface="Times New Roman"/>
              </a:rPr>
              <a:t>and  belonging to every degree in the hierarchy </a:t>
            </a:r>
            <a:r>
              <a:rPr dirty="0" sz="1450" spc="-5">
                <a:latin typeface="Times New Roman"/>
                <a:cs typeface="Times New Roman"/>
              </a:rPr>
              <a:t>of </a:t>
            </a:r>
            <a:r>
              <a:rPr dirty="0" sz="1450" spc="-10">
                <a:latin typeface="Times New Roman"/>
                <a:cs typeface="Times New Roman"/>
              </a:rPr>
              <a:t>musical art, from the recognised  performer who announces </a:t>
            </a:r>
            <a:r>
              <a:rPr dirty="0" sz="1450" spc="-5">
                <a:latin typeface="Times New Roman"/>
                <a:cs typeface="Times New Roman"/>
              </a:rPr>
              <a:t>a </a:t>
            </a:r>
            <a:r>
              <a:rPr dirty="0" sz="1450" spc="-10">
                <a:latin typeface="Times New Roman"/>
                <a:cs typeface="Times New Roman"/>
              </a:rPr>
              <a:t>concert for the evening, to the comic German  family </a:t>
            </a:r>
            <a:r>
              <a:rPr dirty="0" sz="1450" spc="-5">
                <a:latin typeface="Times New Roman"/>
                <a:cs typeface="Times New Roman"/>
              </a:rPr>
              <a:t>or </a:t>
            </a:r>
            <a:r>
              <a:rPr dirty="0" sz="1450" spc="-10">
                <a:latin typeface="Times New Roman"/>
                <a:cs typeface="Times New Roman"/>
              </a:rPr>
              <a:t>solitary long-haired German baritone, who surprises the guests at  dinner-time</a:t>
            </a:r>
            <a:r>
              <a:rPr dirty="0" sz="1450" spc="190">
                <a:latin typeface="Times New Roman"/>
                <a:cs typeface="Times New Roman"/>
              </a:rPr>
              <a:t> </a:t>
            </a:r>
            <a:r>
              <a:rPr dirty="0" sz="1450" spc="-10">
                <a:latin typeface="Times New Roman"/>
                <a:cs typeface="Times New Roman"/>
              </a:rPr>
              <a:t>with</a:t>
            </a:r>
            <a:r>
              <a:rPr dirty="0" sz="1450" spc="190">
                <a:latin typeface="Times New Roman"/>
                <a:cs typeface="Times New Roman"/>
              </a:rPr>
              <a:t> </a:t>
            </a:r>
            <a:r>
              <a:rPr dirty="0" sz="1450" spc="-10">
                <a:latin typeface="Times New Roman"/>
                <a:cs typeface="Times New Roman"/>
              </a:rPr>
              <a:t>songs</a:t>
            </a:r>
            <a:r>
              <a:rPr dirty="0" sz="1450" spc="190">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5">
                <a:latin typeface="Times New Roman"/>
                <a:cs typeface="Times New Roman"/>
              </a:rPr>
              <a:t>a</a:t>
            </a:r>
            <a:r>
              <a:rPr dirty="0" sz="1450" spc="195">
                <a:latin typeface="Times New Roman"/>
                <a:cs typeface="Times New Roman"/>
              </a:rPr>
              <a:t> </a:t>
            </a:r>
            <a:r>
              <a:rPr dirty="0" sz="1450" spc="-10">
                <a:latin typeface="Times New Roman"/>
                <a:cs typeface="Times New Roman"/>
              </a:rPr>
              <a:t>collection.</a:t>
            </a:r>
            <a:r>
              <a:rPr dirty="0" sz="1450" spc="35">
                <a:latin typeface="Times New Roman"/>
                <a:cs typeface="Times New Roman"/>
              </a:rPr>
              <a:t> </a:t>
            </a:r>
            <a:r>
              <a:rPr dirty="0" sz="1450" spc="-10">
                <a:latin typeface="Times New Roman"/>
                <a:cs typeface="Times New Roman"/>
              </a:rPr>
              <a:t>They</a:t>
            </a:r>
            <a:r>
              <a:rPr dirty="0" sz="1450" spc="190">
                <a:latin typeface="Times New Roman"/>
                <a:cs typeface="Times New Roman"/>
              </a:rPr>
              <a:t> </a:t>
            </a:r>
            <a:r>
              <a:rPr dirty="0" sz="1450" spc="-10">
                <a:latin typeface="Times New Roman"/>
                <a:cs typeface="Times New Roman"/>
              </a:rPr>
              <a:t>are</a:t>
            </a:r>
            <a:r>
              <a:rPr dirty="0" sz="1450" spc="195">
                <a:latin typeface="Times New Roman"/>
                <a:cs typeface="Times New Roman"/>
              </a:rPr>
              <a:t> </a:t>
            </a:r>
            <a:r>
              <a:rPr dirty="0" sz="1450" spc="-10">
                <a:latin typeface="Times New Roman"/>
                <a:cs typeface="Times New Roman"/>
              </a:rPr>
              <a:t>all</a:t>
            </a:r>
            <a:r>
              <a:rPr dirty="0" sz="1450" spc="185">
                <a:latin typeface="Times New Roman"/>
                <a:cs typeface="Times New Roman"/>
              </a:rPr>
              <a:t> </a:t>
            </a:r>
            <a:r>
              <a:rPr dirty="0" sz="1450" spc="-5">
                <a:latin typeface="Times New Roman"/>
                <a:cs typeface="Times New Roman"/>
              </a:rPr>
              <a:t>of</a:t>
            </a:r>
            <a:r>
              <a:rPr dirty="0" sz="1450" spc="190">
                <a:latin typeface="Times New Roman"/>
                <a:cs typeface="Times New Roman"/>
              </a:rPr>
              <a:t> </a:t>
            </a:r>
            <a:r>
              <a:rPr dirty="0" sz="1450" spc="-10">
                <a:latin typeface="Times New Roman"/>
                <a:cs typeface="Times New Roman"/>
              </a:rPr>
              <a:t>them</a:t>
            </a:r>
            <a:r>
              <a:rPr dirty="0" sz="1450" spc="185">
                <a:latin typeface="Times New Roman"/>
                <a:cs typeface="Times New Roman"/>
              </a:rPr>
              <a:t> </a:t>
            </a:r>
            <a:r>
              <a:rPr dirty="0" sz="1450" spc="-5">
                <a:latin typeface="Times New Roman"/>
                <a:cs typeface="Times New Roman"/>
              </a:rPr>
              <a:t>good</a:t>
            </a:r>
            <a:r>
              <a:rPr dirty="0" sz="1450" spc="190">
                <a:latin typeface="Times New Roman"/>
                <a:cs typeface="Times New Roman"/>
              </a:rPr>
              <a:t> </a:t>
            </a:r>
            <a:r>
              <a:rPr dirty="0" sz="1450" spc="-10">
                <a:latin typeface="Times New Roman"/>
                <a:cs typeface="Times New Roman"/>
              </a:rPr>
              <a:t>to</a:t>
            </a:r>
            <a:r>
              <a:rPr dirty="0" sz="1450" spc="195">
                <a:latin typeface="Times New Roman"/>
                <a:cs typeface="Times New Roman"/>
              </a:rPr>
              <a:t> </a:t>
            </a:r>
            <a:r>
              <a:rPr dirty="0" sz="1450" spc="-10">
                <a:latin typeface="Times New Roman"/>
                <a:cs typeface="Times New Roman"/>
              </a:rPr>
              <a:t>see;</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25">
                <a:latin typeface="Times New Roman"/>
                <a:cs typeface="Times New Roman"/>
              </a:rPr>
              <a:t>they, </a:t>
            </a:r>
            <a:r>
              <a:rPr dirty="0" sz="1450" spc="-10">
                <a:latin typeface="Times New Roman"/>
                <a:cs typeface="Times New Roman"/>
              </a:rPr>
              <a:t>at least, are moving; they bring with them the sentiment </a:t>
            </a:r>
            <a:r>
              <a:rPr dirty="0" sz="1450" spc="-5">
                <a:latin typeface="Times New Roman"/>
                <a:cs typeface="Times New Roman"/>
              </a:rPr>
              <a:t>of </a:t>
            </a:r>
            <a:r>
              <a:rPr dirty="0" sz="1450" spc="-10">
                <a:latin typeface="Times New Roman"/>
                <a:cs typeface="Times New Roman"/>
              </a:rPr>
              <a:t>the open road;  </a:t>
            </a:r>
            <a:r>
              <a:rPr dirty="0" sz="1450" spc="-20">
                <a:latin typeface="Times New Roman"/>
                <a:cs typeface="Times New Roman"/>
              </a:rPr>
              <a:t>yesterday, </a:t>
            </a:r>
            <a:r>
              <a:rPr dirty="0" sz="1450" spc="-10">
                <a:latin typeface="Times New Roman"/>
                <a:cs typeface="Times New Roman"/>
              </a:rPr>
              <a:t>perhaps, they were in </a:t>
            </a:r>
            <a:r>
              <a:rPr dirty="0" sz="1450" spc="-25">
                <a:latin typeface="Times New Roman"/>
                <a:cs typeface="Times New Roman"/>
              </a:rPr>
              <a:t>Tyrol, </a:t>
            </a:r>
            <a:r>
              <a:rPr dirty="0" sz="1450" spc="-10">
                <a:latin typeface="Times New Roman"/>
                <a:cs typeface="Times New Roman"/>
              </a:rPr>
              <a:t>and next week they will </a:t>
            </a:r>
            <a:r>
              <a:rPr dirty="0" sz="1450" spc="-5">
                <a:latin typeface="Times New Roman"/>
                <a:cs typeface="Times New Roman"/>
              </a:rPr>
              <a:t>be </a:t>
            </a:r>
            <a:r>
              <a:rPr dirty="0" sz="1450" spc="-10">
                <a:latin typeface="Times New Roman"/>
                <a:cs typeface="Times New Roman"/>
              </a:rPr>
              <a:t>far in  </a:t>
            </a:r>
            <a:r>
              <a:rPr dirty="0" sz="1450" spc="-20">
                <a:latin typeface="Times New Roman"/>
                <a:cs typeface="Times New Roman"/>
              </a:rPr>
              <a:t>Lombardy, </a:t>
            </a:r>
            <a:r>
              <a:rPr dirty="0" sz="1450" spc="-10">
                <a:latin typeface="Times New Roman"/>
                <a:cs typeface="Times New Roman"/>
              </a:rPr>
              <a:t>while all we sick folk still simmer in </a:t>
            </a:r>
            <a:r>
              <a:rPr dirty="0" sz="1450" spc="-5">
                <a:latin typeface="Times New Roman"/>
                <a:cs typeface="Times New Roman"/>
              </a:rPr>
              <a:t>our </a:t>
            </a:r>
            <a:r>
              <a:rPr dirty="0" sz="1450" spc="-10">
                <a:latin typeface="Times New Roman"/>
                <a:cs typeface="Times New Roman"/>
              </a:rPr>
              <a:t>mountain prison. Some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too, </a:t>
            </a:r>
            <a:r>
              <a:rPr dirty="0" sz="1450" spc="-10">
                <a:latin typeface="Times New Roman"/>
                <a:cs typeface="Times New Roman"/>
              </a:rPr>
              <a:t>are welcome as the flowers in May for their own sake; some </a:t>
            </a:r>
            <a:r>
              <a:rPr dirty="0" sz="1450" spc="-5">
                <a:latin typeface="Times New Roman"/>
                <a:cs typeface="Times New Roman"/>
              </a:rPr>
              <a:t>of  </a:t>
            </a:r>
            <a:r>
              <a:rPr dirty="0" sz="1450" spc="-10">
                <a:latin typeface="Times New Roman"/>
                <a:cs typeface="Times New Roman"/>
              </a:rPr>
              <a:t>them may have </a:t>
            </a:r>
            <a:r>
              <a:rPr dirty="0" sz="1450" spc="-5">
                <a:latin typeface="Times New Roman"/>
                <a:cs typeface="Times New Roman"/>
              </a:rPr>
              <a:t>a </a:t>
            </a:r>
            <a:r>
              <a:rPr dirty="0" sz="1450" spc="-10">
                <a:latin typeface="Times New Roman"/>
                <a:cs typeface="Times New Roman"/>
              </a:rPr>
              <a:t>human voice; some may have that magic which transforms </a:t>
            </a:r>
            <a:r>
              <a:rPr dirty="0" sz="1450" spc="-5">
                <a:latin typeface="Times New Roman"/>
                <a:cs typeface="Times New Roman"/>
              </a:rPr>
              <a:t>a  </a:t>
            </a:r>
            <a:r>
              <a:rPr dirty="0" sz="1450" spc="-10">
                <a:latin typeface="Times New Roman"/>
                <a:cs typeface="Times New Roman"/>
              </a:rPr>
              <a:t>wooden </a:t>
            </a:r>
            <a:r>
              <a:rPr dirty="0" sz="1450" spc="-5">
                <a:latin typeface="Times New Roman"/>
                <a:cs typeface="Times New Roman"/>
              </a:rPr>
              <a:t>box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song-bird, and what we jeeringly call </a:t>
            </a:r>
            <a:r>
              <a:rPr dirty="0" sz="1450" spc="-5">
                <a:latin typeface="Times New Roman"/>
                <a:cs typeface="Times New Roman"/>
              </a:rPr>
              <a:t>a </a:t>
            </a:r>
            <a:r>
              <a:rPr dirty="0" sz="1450" spc="-10">
                <a:latin typeface="Times New Roman"/>
                <a:cs typeface="Times New Roman"/>
              </a:rPr>
              <a:t>fiddle into what we  mention with respect as </a:t>
            </a:r>
            <a:r>
              <a:rPr dirty="0" sz="1450" spc="-5">
                <a:latin typeface="Times New Roman"/>
                <a:cs typeface="Times New Roman"/>
              </a:rPr>
              <a:t>a </a:t>
            </a:r>
            <a:r>
              <a:rPr dirty="0" sz="1450" spc="-10">
                <a:latin typeface="Times New Roman"/>
                <a:cs typeface="Times New Roman"/>
              </a:rPr>
              <a:t>violin. From that grinding lilt, with which the blind  man, seeking pence, accompanies the beat </a:t>
            </a:r>
            <a:r>
              <a:rPr dirty="0" sz="1450" spc="-5">
                <a:latin typeface="Times New Roman"/>
                <a:cs typeface="Times New Roman"/>
              </a:rPr>
              <a:t>of </a:t>
            </a:r>
            <a:r>
              <a:rPr dirty="0" sz="1450" spc="-10">
                <a:latin typeface="Times New Roman"/>
                <a:cs typeface="Times New Roman"/>
              </a:rPr>
              <a:t>paddle wheels across the </a:t>
            </a:r>
            <a:r>
              <a:rPr dirty="0" sz="1450" spc="-25">
                <a:latin typeface="Times New Roman"/>
                <a:cs typeface="Times New Roman"/>
              </a:rPr>
              <a:t>ferry,  </a:t>
            </a:r>
            <a:r>
              <a:rPr dirty="0" sz="1450" spc="-10">
                <a:latin typeface="Times New Roman"/>
                <a:cs typeface="Times New Roman"/>
              </a:rPr>
              <a:t>there is surely </a:t>
            </a:r>
            <a:r>
              <a:rPr dirty="0" sz="1450" spc="-5">
                <a:latin typeface="Times New Roman"/>
                <a:cs typeface="Times New Roman"/>
              </a:rPr>
              <a:t>a </a:t>
            </a:r>
            <a:r>
              <a:rPr dirty="0" sz="1450" spc="-10">
                <a:latin typeface="Times New Roman"/>
                <a:cs typeface="Times New Roman"/>
              </a:rPr>
              <a:t>difference rather </a:t>
            </a:r>
            <a:r>
              <a:rPr dirty="0" sz="1450" spc="-5">
                <a:latin typeface="Times New Roman"/>
                <a:cs typeface="Times New Roman"/>
              </a:rPr>
              <a:t>of </a:t>
            </a:r>
            <a:r>
              <a:rPr dirty="0" sz="1450" spc="-10">
                <a:latin typeface="Times New Roman"/>
                <a:cs typeface="Times New Roman"/>
              </a:rPr>
              <a:t>kind than </a:t>
            </a:r>
            <a:r>
              <a:rPr dirty="0" sz="1450" spc="-5">
                <a:latin typeface="Times New Roman"/>
                <a:cs typeface="Times New Roman"/>
              </a:rPr>
              <a:t>of </a:t>
            </a:r>
            <a:r>
              <a:rPr dirty="0" sz="1450" spc="-10">
                <a:latin typeface="Times New Roman"/>
                <a:cs typeface="Times New Roman"/>
              </a:rPr>
              <a:t>degree to that unearthly voice  </a:t>
            </a:r>
            <a:r>
              <a:rPr dirty="0" sz="1450" spc="-5">
                <a:latin typeface="Times New Roman"/>
                <a:cs typeface="Times New Roman"/>
              </a:rPr>
              <a:t>of </a:t>
            </a:r>
            <a:r>
              <a:rPr dirty="0" sz="1450" spc="-10">
                <a:latin typeface="Times New Roman"/>
                <a:cs typeface="Times New Roman"/>
              </a:rPr>
              <a:t>singing that bewails and praises the destiny </a:t>
            </a:r>
            <a:r>
              <a:rPr dirty="0" sz="1450" spc="-5">
                <a:latin typeface="Times New Roman"/>
                <a:cs typeface="Times New Roman"/>
              </a:rPr>
              <a:t>of </a:t>
            </a:r>
            <a:r>
              <a:rPr dirty="0" sz="1450" spc="-10">
                <a:latin typeface="Times New Roman"/>
                <a:cs typeface="Times New Roman"/>
              </a:rPr>
              <a:t>man at the touch </a:t>
            </a:r>
            <a:r>
              <a:rPr dirty="0" sz="1450" spc="-5">
                <a:latin typeface="Times New Roman"/>
                <a:cs typeface="Times New Roman"/>
              </a:rPr>
              <a:t>of </a:t>
            </a:r>
            <a:r>
              <a:rPr dirty="0" sz="1450" spc="-10">
                <a:latin typeface="Times New Roman"/>
                <a:cs typeface="Times New Roman"/>
              </a:rPr>
              <a:t>the true  virtuoso. Even that </a:t>
            </a:r>
            <a:r>
              <a:rPr dirty="0" sz="1450" spc="-5">
                <a:latin typeface="Times New Roman"/>
                <a:cs typeface="Times New Roman"/>
              </a:rPr>
              <a:t>you </a:t>
            </a:r>
            <a:r>
              <a:rPr dirty="0" sz="1450" spc="-10">
                <a:latin typeface="Times New Roman"/>
                <a:cs typeface="Times New Roman"/>
              </a:rPr>
              <a:t>may perhaps enjoy; and if </a:t>
            </a:r>
            <a:r>
              <a:rPr dirty="0" sz="1450" spc="-5">
                <a:latin typeface="Times New Roman"/>
                <a:cs typeface="Times New Roman"/>
              </a:rPr>
              <a:t>you do </a:t>
            </a:r>
            <a:r>
              <a:rPr dirty="0" sz="1450" spc="-10">
                <a:latin typeface="Times New Roman"/>
                <a:cs typeface="Times New Roman"/>
              </a:rPr>
              <a:t>so </a:t>
            </a:r>
            <a:r>
              <a:rPr dirty="0" sz="1450" spc="-5">
                <a:latin typeface="Times New Roman"/>
                <a:cs typeface="Times New Roman"/>
              </a:rPr>
              <a:t>you </a:t>
            </a:r>
            <a:r>
              <a:rPr dirty="0" sz="1450" spc="-10">
                <a:latin typeface="Times New Roman"/>
                <a:cs typeface="Times New Roman"/>
              </a:rPr>
              <a:t>will own it  impossible to enjoy it more keenly than here, </a:t>
            </a:r>
            <a:r>
              <a:rPr dirty="0" sz="1450" spc="-10" i="1">
                <a:latin typeface="Times New Roman"/>
                <a:cs typeface="Times New Roman"/>
              </a:rPr>
              <a:t>im Schnee der Alpen</a:t>
            </a:r>
            <a:r>
              <a:rPr dirty="0" sz="1450" spc="-10">
                <a:latin typeface="Times New Roman"/>
                <a:cs typeface="Times New Roman"/>
              </a:rPr>
              <a:t>. A  hyacinth in </a:t>
            </a:r>
            <a:r>
              <a:rPr dirty="0" sz="1450" spc="-5">
                <a:latin typeface="Times New Roman"/>
                <a:cs typeface="Times New Roman"/>
              </a:rPr>
              <a:t>a pot, 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primroses packed in moss, </a:t>
            </a:r>
            <a:r>
              <a:rPr dirty="0" sz="1450" spc="-5">
                <a:latin typeface="Times New Roman"/>
                <a:cs typeface="Times New Roman"/>
              </a:rPr>
              <a:t>or 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music  </a:t>
            </a:r>
            <a:r>
              <a:rPr dirty="0" sz="1450" spc="-5">
                <a:latin typeface="Times New Roman"/>
                <a:cs typeface="Times New Roman"/>
              </a:rPr>
              <a:t>by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who knows the way to the heart </a:t>
            </a:r>
            <a:r>
              <a:rPr dirty="0" sz="1450" spc="-5">
                <a:latin typeface="Times New Roman"/>
                <a:cs typeface="Times New Roman"/>
              </a:rPr>
              <a:t>of a </a:t>
            </a:r>
            <a:r>
              <a:rPr dirty="0" sz="1450" spc="-10">
                <a:latin typeface="Times New Roman"/>
                <a:cs typeface="Times New Roman"/>
              </a:rPr>
              <a:t>violin, are things that, in this  invariable sameness </a:t>
            </a:r>
            <a:r>
              <a:rPr dirty="0" sz="1450" spc="-5">
                <a:latin typeface="Times New Roman"/>
                <a:cs typeface="Times New Roman"/>
              </a:rPr>
              <a:t>of </a:t>
            </a:r>
            <a:r>
              <a:rPr dirty="0" sz="1450" spc="-10">
                <a:latin typeface="Times New Roman"/>
                <a:cs typeface="Times New Roman"/>
              </a:rPr>
              <a:t>the snows and frosty </a:t>
            </a:r>
            <a:r>
              <a:rPr dirty="0" sz="1450" spc="-25">
                <a:latin typeface="Times New Roman"/>
                <a:cs typeface="Times New Roman"/>
              </a:rPr>
              <a:t>air, </a:t>
            </a:r>
            <a:r>
              <a:rPr dirty="0" sz="1450" spc="-10">
                <a:latin typeface="Times New Roman"/>
                <a:cs typeface="Times New Roman"/>
              </a:rPr>
              <a:t>surprise </a:t>
            </a:r>
            <a:r>
              <a:rPr dirty="0" sz="1450" spc="-5">
                <a:latin typeface="Times New Roman"/>
                <a:cs typeface="Times New Roman"/>
              </a:rPr>
              <a:t>you </a:t>
            </a:r>
            <a:r>
              <a:rPr dirty="0" sz="1450" spc="-10">
                <a:latin typeface="Times New Roman"/>
                <a:cs typeface="Times New Roman"/>
              </a:rPr>
              <a:t>like an  adventure. It is droll, </a:t>
            </a:r>
            <a:r>
              <a:rPr dirty="0" sz="1450" spc="-15">
                <a:latin typeface="Times New Roman"/>
                <a:cs typeface="Times New Roman"/>
              </a:rPr>
              <a:t>moreover, </a:t>
            </a:r>
            <a:r>
              <a:rPr dirty="0" sz="1450" spc="-10">
                <a:latin typeface="Times New Roman"/>
                <a:cs typeface="Times New Roman"/>
              </a:rPr>
              <a:t>to compare the respect with which the  invalids attend </a:t>
            </a:r>
            <a:r>
              <a:rPr dirty="0" sz="1450" spc="-5">
                <a:latin typeface="Times New Roman"/>
                <a:cs typeface="Times New Roman"/>
              </a:rPr>
              <a:t>a </a:t>
            </a:r>
            <a:r>
              <a:rPr dirty="0" sz="1450" spc="-10">
                <a:latin typeface="Times New Roman"/>
                <a:cs typeface="Times New Roman"/>
              </a:rPr>
              <a:t>concert, and the ready contempt with which they greet the  dinner-time</a:t>
            </a:r>
            <a:r>
              <a:rPr dirty="0" sz="1450" spc="80">
                <a:latin typeface="Times New Roman"/>
                <a:cs typeface="Times New Roman"/>
              </a:rPr>
              <a:t> </a:t>
            </a:r>
            <a:r>
              <a:rPr dirty="0" sz="1450" spc="-10">
                <a:latin typeface="Times New Roman"/>
                <a:cs typeface="Times New Roman"/>
              </a:rPr>
              <a:t>performers. </a:t>
            </a:r>
            <a:r>
              <a:rPr dirty="0" sz="1450" spc="170">
                <a:latin typeface="Times New Roman"/>
                <a:cs typeface="Times New Roman"/>
              </a:rPr>
              <a:t> </a:t>
            </a:r>
            <a:r>
              <a:rPr dirty="0" sz="1450" spc="-10">
                <a:latin typeface="Times New Roman"/>
                <a:cs typeface="Times New Roman"/>
              </a:rPr>
              <a:t>Singing</a:t>
            </a:r>
            <a:r>
              <a:rPr dirty="0" sz="1450" spc="85">
                <a:latin typeface="Times New Roman"/>
                <a:cs typeface="Times New Roman"/>
              </a:rPr>
              <a:t> </a:t>
            </a:r>
            <a:r>
              <a:rPr dirty="0" sz="1450" spc="-10">
                <a:latin typeface="Times New Roman"/>
                <a:cs typeface="Times New Roman"/>
              </a:rPr>
              <a:t>which</a:t>
            </a:r>
            <a:r>
              <a:rPr dirty="0" sz="1450" spc="80">
                <a:latin typeface="Times New Roman"/>
                <a:cs typeface="Times New Roman"/>
              </a:rPr>
              <a:t> </a:t>
            </a:r>
            <a:r>
              <a:rPr dirty="0" sz="1450" spc="-10">
                <a:latin typeface="Times New Roman"/>
                <a:cs typeface="Times New Roman"/>
              </a:rPr>
              <a:t>they</a:t>
            </a:r>
            <a:r>
              <a:rPr dirty="0" sz="1450" spc="80">
                <a:latin typeface="Times New Roman"/>
                <a:cs typeface="Times New Roman"/>
              </a:rPr>
              <a:t> </a:t>
            </a:r>
            <a:r>
              <a:rPr dirty="0" sz="1450" spc="-10">
                <a:latin typeface="Times New Roman"/>
                <a:cs typeface="Times New Roman"/>
              </a:rPr>
              <a:t>would</a:t>
            </a:r>
            <a:r>
              <a:rPr dirty="0" sz="1450" spc="85">
                <a:latin typeface="Times New Roman"/>
                <a:cs typeface="Times New Roman"/>
              </a:rPr>
              <a:t> </a:t>
            </a:r>
            <a:r>
              <a:rPr dirty="0" sz="1450" spc="-10">
                <a:latin typeface="Times New Roman"/>
                <a:cs typeface="Times New Roman"/>
              </a:rPr>
              <a:t>hear</a:t>
            </a:r>
            <a:r>
              <a:rPr dirty="0" sz="1450" spc="80">
                <a:latin typeface="Times New Roman"/>
                <a:cs typeface="Times New Roman"/>
              </a:rPr>
              <a:t> </a:t>
            </a:r>
            <a:r>
              <a:rPr dirty="0" sz="1450" spc="-10">
                <a:latin typeface="Times New Roman"/>
                <a:cs typeface="Times New Roman"/>
              </a:rPr>
              <a:t>with</a:t>
            </a:r>
            <a:r>
              <a:rPr dirty="0" sz="1450" spc="80">
                <a:latin typeface="Times New Roman"/>
                <a:cs typeface="Times New Roman"/>
              </a:rPr>
              <a:t> </a:t>
            </a:r>
            <a:r>
              <a:rPr dirty="0" sz="1450" spc="-10">
                <a:latin typeface="Times New Roman"/>
                <a:cs typeface="Times New Roman"/>
              </a:rPr>
              <a:t>real</a:t>
            </a:r>
            <a:r>
              <a:rPr dirty="0" sz="1450" spc="85">
                <a:latin typeface="Times New Roman"/>
                <a:cs typeface="Times New Roman"/>
              </a:rPr>
              <a:t> </a:t>
            </a:r>
            <a:r>
              <a:rPr dirty="0" sz="1450" spc="-10">
                <a:latin typeface="Times New Roman"/>
                <a:cs typeface="Times New Roman"/>
              </a:rPr>
              <a:t>enthusiasm</a:t>
            </a:r>
            <a:endParaRPr sz="1450">
              <a:latin typeface="Times New Roman"/>
              <a:cs typeface="Times New Roman"/>
            </a:endParaRPr>
          </a:p>
          <a:p>
            <a:pPr algn="just" marL="12700">
              <a:lnSpc>
                <a:spcPts val="1639"/>
              </a:lnSpc>
            </a:pPr>
            <a:r>
              <a:rPr dirty="0" sz="1450" spc="-10">
                <a:latin typeface="Times New Roman"/>
                <a:cs typeface="Times New Roman"/>
              </a:rPr>
              <a:t>—possibly</a:t>
            </a:r>
            <a:r>
              <a:rPr dirty="0" sz="1450" spc="170">
                <a:latin typeface="Times New Roman"/>
                <a:cs typeface="Times New Roman"/>
              </a:rPr>
              <a:t> </a:t>
            </a:r>
            <a:r>
              <a:rPr dirty="0" sz="1450" spc="-10">
                <a:latin typeface="Times New Roman"/>
                <a:cs typeface="Times New Roman"/>
              </a:rPr>
              <a:t>with</a:t>
            </a:r>
            <a:r>
              <a:rPr dirty="0" sz="1450" spc="170">
                <a:latin typeface="Times New Roman"/>
                <a:cs typeface="Times New Roman"/>
              </a:rPr>
              <a:t> </a:t>
            </a:r>
            <a:r>
              <a:rPr dirty="0" sz="1450" spc="-10">
                <a:latin typeface="Times New Roman"/>
                <a:cs typeface="Times New Roman"/>
              </a:rPr>
              <a:t>tears—from</a:t>
            </a:r>
            <a:r>
              <a:rPr dirty="0" sz="1450" spc="17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corner</a:t>
            </a:r>
            <a:r>
              <a:rPr dirty="0" sz="1450" spc="170">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10">
                <a:latin typeface="Times New Roman"/>
                <a:cs typeface="Times New Roman"/>
              </a:rPr>
              <a:t>drawing-room,</a:t>
            </a:r>
            <a:r>
              <a:rPr dirty="0" sz="1450" spc="175">
                <a:latin typeface="Times New Roman"/>
                <a:cs typeface="Times New Roman"/>
              </a:rPr>
              <a:t> </a:t>
            </a:r>
            <a:r>
              <a:rPr dirty="0" sz="1450" spc="-10">
                <a:latin typeface="Times New Roman"/>
                <a:cs typeface="Times New Roman"/>
              </a:rPr>
              <a:t>is</a:t>
            </a:r>
            <a:r>
              <a:rPr dirty="0" sz="1450" spc="170">
                <a:latin typeface="Times New Roman"/>
                <a:cs typeface="Times New Roman"/>
              </a:rPr>
              <a:t> </a:t>
            </a:r>
            <a:r>
              <a:rPr dirty="0" sz="1450" spc="-10">
                <a:latin typeface="Times New Roman"/>
                <a:cs typeface="Times New Roman"/>
              </a:rPr>
              <a:t>listened</a:t>
            </a:r>
            <a:r>
              <a:rPr dirty="0" sz="1450" spc="170">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10">
                <a:latin typeface="Times New Roman"/>
                <a:cs typeface="Times New Roman"/>
              </a:rPr>
              <a:t>with</a:t>
            </a:r>
            <a:endParaRPr sz="1450">
              <a:latin typeface="Times New Roman"/>
              <a:cs typeface="Times New Roman"/>
            </a:endParaRPr>
          </a:p>
          <a:p>
            <a:pPr algn="just" marL="12700" marR="8255">
              <a:lnSpc>
                <a:spcPts val="1730"/>
              </a:lnSpc>
              <a:spcBef>
                <a:spcPts val="60"/>
              </a:spcBef>
            </a:pPr>
            <a:r>
              <a:rPr dirty="0" sz="1450" spc="-10">
                <a:latin typeface="Times New Roman"/>
                <a:cs typeface="Times New Roman"/>
              </a:rPr>
              <a:t>laughter when it is </a:t>
            </a:r>
            <a:r>
              <a:rPr dirty="0" sz="1450" spc="-15">
                <a:latin typeface="Times New Roman"/>
                <a:cs typeface="Times New Roman"/>
              </a:rPr>
              <a:t>offered </a:t>
            </a:r>
            <a:r>
              <a:rPr dirty="0" sz="1450" spc="-5">
                <a:latin typeface="Times New Roman"/>
                <a:cs typeface="Times New Roman"/>
              </a:rPr>
              <a:t>by </a:t>
            </a:r>
            <a:r>
              <a:rPr dirty="0" sz="1450" spc="-10">
                <a:latin typeface="Times New Roman"/>
                <a:cs typeface="Times New Roman"/>
              </a:rPr>
              <a:t>an unknown professional and </a:t>
            </a:r>
            <a:r>
              <a:rPr dirty="0" sz="1450" spc="-5">
                <a:latin typeface="Times New Roman"/>
                <a:cs typeface="Times New Roman"/>
              </a:rPr>
              <a:t>no </a:t>
            </a:r>
            <a:r>
              <a:rPr dirty="0" sz="1450" spc="-10">
                <a:latin typeface="Times New Roman"/>
                <a:cs typeface="Times New Roman"/>
              </a:rPr>
              <a:t>money has  been taken at the</a:t>
            </a:r>
            <a:r>
              <a:rPr dirty="0" sz="1450" spc="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Of skating little need </a:t>
            </a:r>
            <a:r>
              <a:rPr dirty="0" sz="1450" spc="-5">
                <a:latin typeface="Times New Roman"/>
                <a:cs typeface="Times New Roman"/>
              </a:rPr>
              <a:t>be </a:t>
            </a:r>
            <a:r>
              <a:rPr dirty="0" sz="1450" spc="-10">
                <a:latin typeface="Times New Roman"/>
                <a:cs typeface="Times New Roman"/>
              </a:rPr>
              <a:t>said; in so snowy </a:t>
            </a:r>
            <a:r>
              <a:rPr dirty="0" sz="1450" spc="-5">
                <a:latin typeface="Times New Roman"/>
                <a:cs typeface="Times New Roman"/>
              </a:rPr>
              <a:t>a </a:t>
            </a:r>
            <a:r>
              <a:rPr dirty="0" sz="1450" spc="-10">
                <a:latin typeface="Times New Roman"/>
                <a:cs typeface="Times New Roman"/>
              </a:rPr>
              <a:t>climate the rinks must </a:t>
            </a:r>
            <a:r>
              <a:rPr dirty="0" sz="1450" spc="-5">
                <a:latin typeface="Times New Roman"/>
                <a:cs typeface="Times New Roman"/>
              </a:rPr>
              <a:t>be  </a:t>
            </a:r>
            <a:r>
              <a:rPr dirty="0" sz="1450" spc="-10">
                <a:latin typeface="Times New Roman"/>
                <a:cs typeface="Times New Roman"/>
              </a:rPr>
              <a:t>intelligently managed; their mismanagement will lead to many days </a:t>
            </a:r>
            <a:r>
              <a:rPr dirty="0" sz="1450" spc="-5">
                <a:latin typeface="Times New Roman"/>
                <a:cs typeface="Times New Roman"/>
              </a:rPr>
              <a:t>of  </a:t>
            </a:r>
            <a:r>
              <a:rPr dirty="0" sz="1450" spc="-10">
                <a:latin typeface="Times New Roman"/>
                <a:cs typeface="Times New Roman"/>
              </a:rPr>
              <a:t>vexation and some petty quarrelling, </a:t>
            </a:r>
            <a:r>
              <a:rPr dirty="0" sz="1450" spc="-5">
                <a:latin typeface="Times New Roman"/>
                <a:cs typeface="Times New Roman"/>
              </a:rPr>
              <a:t>but </a:t>
            </a:r>
            <a:r>
              <a:rPr dirty="0" sz="1450" spc="-10">
                <a:latin typeface="Times New Roman"/>
                <a:cs typeface="Times New Roman"/>
              </a:rPr>
              <a:t>when all goes well, it is certainly  curious, and perhaps rather unsafe, for the invalid to skate under </a:t>
            </a:r>
            <a:r>
              <a:rPr dirty="0" sz="1450" spc="-5">
                <a:latin typeface="Times New Roman"/>
                <a:cs typeface="Times New Roman"/>
              </a:rPr>
              <a:t>a </a:t>
            </a:r>
            <a:r>
              <a:rPr dirty="0" sz="1450" spc="-10">
                <a:latin typeface="Times New Roman"/>
                <a:cs typeface="Times New Roman"/>
              </a:rPr>
              <a:t>burning  </a:t>
            </a:r>
            <a:r>
              <a:rPr dirty="0" sz="1450" spc="-5">
                <a:latin typeface="Times New Roman"/>
                <a:cs typeface="Times New Roman"/>
              </a:rPr>
              <a:t>sun, </a:t>
            </a:r>
            <a:r>
              <a:rPr dirty="0" sz="1450" spc="-10">
                <a:latin typeface="Times New Roman"/>
                <a:cs typeface="Times New Roman"/>
              </a:rPr>
              <a:t>and walk back to his hotel in </a:t>
            </a:r>
            <a:r>
              <a:rPr dirty="0" sz="1450" spc="-5">
                <a:latin typeface="Times New Roman"/>
                <a:cs typeface="Times New Roman"/>
              </a:rPr>
              <a:t>a </a:t>
            </a:r>
            <a:r>
              <a:rPr dirty="0" sz="1450" spc="-10">
                <a:latin typeface="Times New Roman"/>
                <a:cs typeface="Times New Roman"/>
              </a:rPr>
              <a:t>sweat, through long tracts </a:t>
            </a:r>
            <a:r>
              <a:rPr dirty="0" sz="1450" spc="-5">
                <a:latin typeface="Times New Roman"/>
                <a:cs typeface="Times New Roman"/>
              </a:rPr>
              <a:t>of </a:t>
            </a:r>
            <a:r>
              <a:rPr dirty="0" sz="1450" spc="-10">
                <a:latin typeface="Times New Roman"/>
                <a:cs typeface="Times New Roman"/>
              </a:rPr>
              <a:t>glare and  passages </a:t>
            </a:r>
            <a:r>
              <a:rPr dirty="0" sz="1450" spc="-5">
                <a:latin typeface="Times New Roman"/>
                <a:cs typeface="Times New Roman"/>
              </a:rPr>
              <a:t>of </a:t>
            </a:r>
            <a:r>
              <a:rPr dirty="0" sz="1450" spc="-10">
                <a:latin typeface="Times New Roman"/>
                <a:cs typeface="Times New Roman"/>
              </a:rPr>
              <a:t>freezing </a:t>
            </a:r>
            <a:r>
              <a:rPr dirty="0" sz="1450" spc="-20">
                <a:latin typeface="Times New Roman"/>
                <a:cs typeface="Times New Roman"/>
              </a:rPr>
              <a:t>shadow.</a:t>
            </a:r>
            <a:r>
              <a:rPr dirty="0" sz="1450" spc="320">
                <a:latin typeface="Times New Roman"/>
                <a:cs typeface="Times New Roman"/>
              </a:rPr>
              <a:t> </a:t>
            </a:r>
            <a:r>
              <a:rPr dirty="0" sz="1450" spc="-10">
                <a:latin typeface="Times New Roman"/>
                <a:cs typeface="Times New Roman"/>
              </a:rPr>
              <a:t>But the peculiar </a:t>
            </a:r>
            <a:r>
              <a:rPr dirty="0" sz="1450" spc="-5">
                <a:latin typeface="Times New Roman"/>
                <a:cs typeface="Times New Roman"/>
              </a:rPr>
              <a:t>outdoor </a:t>
            </a:r>
            <a:r>
              <a:rPr dirty="0" sz="1450" spc="-10">
                <a:latin typeface="Times New Roman"/>
                <a:cs typeface="Times New Roman"/>
              </a:rPr>
              <a:t>sport </a:t>
            </a:r>
            <a:r>
              <a:rPr dirty="0" sz="1450" spc="-5">
                <a:latin typeface="Times New Roman"/>
                <a:cs typeface="Times New Roman"/>
              </a:rPr>
              <a:t>of </a:t>
            </a:r>
            <a:r>
              <a:rPr dirty="0" sz="1450" spc="-10">
                <a:latin typeface="Times New Roman"/>
                <a:cs typeface="Times New Roman"/>
              </a:rPr>
              <a:t>this district is  tobogganing. A Scotchman may remember the low flat board, with the front  wheels </a:t>
            </a:r>
            <a:r>
              <a:rPr dirty="0" sz="1450" spc="-5">
                <a:latin typeface="Times New Roman"/>
                <a:cs typeface="Times New Roman"/>
              </a:rPr>
              <a:t>on a </a:t>
            </a:r>
            <a:r>
              <a:rPr dirty="0" sz="1450" spc="-10">
                <a:latin typeface="Times New Roman"/>
                <a:cs typeface="Times New Roman"/>
              </a:rPr>
              <a:t>pivot, which was called </a:t>
            </a:r>
            <a:r>
              <a:rPr dirty="0" sz="1450" spc="-5">
                <a:latin typeface="Times New Roman"/>
                <a:cs typeface="Times New Roman"/>
              </a:rPr>
              <a:t>a </a:t>
            </a:r>
            <a:r>
              <a:rPr dirty="0" sz="1450" spc="-10" i="1">
                <a:latin typeface="Times New Roman"/>
                <a:cs typeface="Times New Roman"/>
              </a:rPr>
              <a:t>hurlie</a:t>
            </a:r>
            <a:r>
              <a:rPr dirty="0" sz="1450" spc="-10">
                <a:latin typeface="Times New Roman"/>
                <a:cs typeface="Times New Roman"/>
              </a:rPr>
              <a:t>; </a:t>
            </a:r>
            <a:r>
              <a:rPr dirty="0" sz="1450" spc="-5">
                <a:latin typeface="Times New Roman"/>
                <a:cs typeface="Times New Roman"/>
              </a:rPr>
              <a:t>he </a:t>
            </a:r>
            <a:r>
              <a:rPr dirty="0" sz="1450" spc="-10">
                <a:latin typeface="Times New Roman"/>
                <a:cs typeface="Times New Roman"/>
              </a:rPr>
              <a:t>may remember this  contrivance, laden with </a:t>
            </a:r>
            <a:r>
              <a:rPr dirty="0" sz="1450" spc="-5">
                <a:latin typeface="Times New Roman"/>
                <a:cs typeface="Times New Roman"/>
              </a:rPr>
              <a:t>boys, </a:t>
            </a:r>
            <a:r>
              <a:rPr dirty="0" sz="1450" spc="-10">
                <a:latin typeface="Times New Roman"/>
                <a:cs typeface="Times New Roman"/>
              </a:rPr>
              <a:t>as, laboriously started, it ran rattling down the  brae, and was, now </a:t>
            </a:r>
            <a:r>
              <a:rPr dirty="0" sz="1450" spc="-15">
                <a:latin typeface="Times New Roman"/>
                <a:cs typeface="Times New Roman"/>
              </a:rPr>
              <a:t>successfully, </a:t>
            </a:r>
            <a:r>
              <a:rPr dirty="0" sz="1450" spc="-10">
                <a:latin typeface="Times New Roman"/>
                <a:cs typeface="Times New Roman"/>
              </a:rPr>
              <a:t>now </a:t>
            </a:r>
            <a:r>
              <a:rPr dirty="0" sz="1450" spc="-15">
                <a:latin typeface="Times New Roman"/>
                <a:cs typeface="Times New Roman"/>
              </a:rPr>
              <a:t>unsuccessfully, </a:t>
            </a:r>
            <a:r>
              <a:rPr dirty="0" sz="1450" spc="-10">
                <a:latin typeface="Times New Roman"/>
                <a:cs typeface="Times New Roman"/>
              </a:rPr>
              <a:t>steered round the corner  at the foot; </a:t>
            </a:r>
            <a:r>
              <a:rPr dirty="0" sz="1450" spc="-5">
                <a:latin typeface="Times New Roman"/>
                <a:cs typeface="Times New Roman"/>
              </a:rPr>
              <a:t>he </a:t>
            </a:r>
            <a:r>
              <a:rPr dirty="0" sz="1450" spc="-10">
                <a:latin typeface="Times New Roman"/>
                <a:cs typeface="Times New Roman"/>
              </a:rPr>
              <a:t>may remember scented summer evenings passed in this  diversion, and many </a:t>
            </a:r>
            <a:r>
              <a:rPr dirty="0" sz="1450" spc="-5">
                <a:latin typeface="Times New Roman"/>
                <a:cs typeface="Times New Roman"/>
              </a:rPr>
              <a:t>a </a:t>
            </a:r>
            <a:r>
              <a:rPr dirty="0" sz="1450" spc="-10">
                <a:latin typeface="Times New Roman"/>
                <a:cs typeface="Times New Roman"/>
              </a:rPr>
              <a:t>grazed skin, bloody cockscomb, and neglected lesson.  The toboggan is to the hurlie what the sled is to the carriage; it is </a:t>
            </a:r>
            <a:r>
              <a:rPr dirty="0" sz="1450" spc="-5">
                <a:latin typeface="Times New Roman"/>
                <a:cs typeface="Times New Roman"/>
              </a:rPr>
              <a:t>a </a:t>
            </a:r>
            <a:r>
              <a:rPr dirty="0" sz="1450" spc="-10">
                <a:latin typeface="Times New Roman"/>
                <a:cs typeface="Times New Roman"/>
              </a:rPr>
              <a:t>hurlie </a:t>
            </a:r>
            <a:r>
              <a:rPr dirty="0" sz="1450" spc="-5">
                <a:latin typeface="Times New Roman"/>
                <a:cs typeface="Times New Roman"/>
              </a:rPr>
              <a:t>upon  </a:t>
            </a:r>
            <a:r>
              <a:rPr dirty="0" sz="1450" spc="-10">
                <a:latin typeface="Times New Roman"/>
                <a:cs typeface="Times New Roman"/>
              </a:rPr>
              <a:t>runners; and if for </a:t>
            </a:r>
            <a:r>
              <a:rPr dirty="0" sz="1450" spc="-5">
                <a:latin typeface="Times New Roman"/>
                <a:cs typeface="Times New Roman"/>
              </a:rPr>
              <a:t>a </a:t>
            </a:r>
            <a:r>
              <a:rPr dirty="0" sz="1450" spc="-10">
                <a:latin typeface="Times New Roman"/>
                <a:cs typeface="Times New Roman"/>
              </a:rPr>
              <a:t>grating road </a:t>
            </a:r>
            <a:r>
              <a:rPr dirty="0" sz="1450" spc="-5">
                <a:latin typeface="Times New Roman"/>
                <a:cs typeface="Times New Roman"/>
              </a:rPr>
              <a:t>you </a:t>
            </a:r>
            <a:r>
              <a:rPr dirty="0" sz="1450" spc="-10">
                <a:latin typeface="Times New Roman"/>
                <a:cs typeface="Times New Roman"/>
              </a:rPr>
              <a:t>substitute </a:t>
            </a:r>
            <a:r>
              <a:rPr dirty="0" sz="1450" spc="-5">
                <a:latin typeface="Times New Roman"/>
                <a:cs typeface="Times New Roman"/>
              </a:rPr>
              <a:t>a </a:t>
            </a:r>
            <a:r>
              <a:rPr dirty="0" sz="1450" spc="-10">
                <a:latin typeface="Times New Roman"/>
                <a:cs typeface="Times New Roman"/>
              </a:rPr>
              <a:t>long declivity </a:t>
            </a:r>
            <a:r>
              <a:rPr dirty="0" sz="1450" spc="-5">
                <a:latin typeface="Times New Roman"/>
                <a:cs typeface="Times New Roman"/>
              </a:rPr>
              <a:t>of </a:t>
            </a:r>
            <a:r>
              <a:rPr dirty="0" sz="1450" spc="-10">
                <a:latin typeface="Times New Roman"/>
                <a:cs typeface="Times New Roman"/>
              </a:rPr>
              <a:t>beaten  </a:t>
            </a:r>
            <a:r>
              <a:rPr dirty="0" sz="1450" spc="-25">
                <a:latin typeface="Times New Roman"/>
                <a:cs typeface="Times New Roman"/>
              </a:rPr>
              <a:t>snow, </a:t>
            </a:r>
            <a:r>
              <a:rPr dirty="0" sz="1450" spc="-5">
                <a:latin typeface="Times New Roman"/>
                <a:cs typeface="Times New Roman"/>
              </a:rPr>
              <a:t>you </a:t>
            </a:r>
            <a:r>
              <a:rPr dirty="0" sz="1450" spc="-10">
                <a:latin typeface="Times New Roman"/>
                <a:cs typeface="Times New Roman"/>
              </a:rPr>
              <a:t>can imagine the giddy career </a:t>
            </a:r>
            <a:r>
              <a:rPr dirty="0" sz="1450" spc="-5">
                <a:latin typeface="Times New Roman"/>
                <a:cs typeface="Times New Roman"/>
              </a:rPr>
              <a:t>of </a:t>
            </a:r>
            <a:r>
              <a:rPr dirty="0" sz="1450" spc="-10">
                <a:latin typeface="Times New Roman"/>
                <a:cs typeface="Times New Roman"/>
              </a:rPr>
              <a:t>the tobogganist. The correct  position is to sit; </a:t>
            </a:r>
            <a:r>
              <a:rPr dirty="0" sz="1450" spc="-5">
                <a:latin typeface="Times New Roman"/>
                <a:cs typeface="Times New Roman"/>
              </a:rPr>
              <a:t>but </a:t>
            </a:r>
            <a:r>
              <a:rPr dirty="0" sz="1450" spc="-10">
                <a:latin typeface="Times New Roman"/>
                <a:cs typeface="Times New Roman"/>
              </a:rPr>
              <a:t>the fantastic will sometimes sit hind-foremost, </a:t>
            </a:r>
            <a:r>
              <a:rPr dirty="0" sz="1450" spc="-5">
                <a:latin typeface="Times New Roman"/>
                <a:cs typeface="Times New Roman"/>
              </a:rPr>
              <a:t>or </a:t>
            </a:r>
            <a:r>
              <a:rPr dirty="0" sz="1450" spc="-10">
                <a:latin typeface="Times New Roman"/>
                <a:cs typeface="Times New Roman"/>
              </a:rPr>
              <a:t>dare the  descent </a:t>
            </a:r>
            <a:r>
              <a:rPr dirty="0" sz="1450" spc="-5">
                <a:latin typeface="Times New Roman"/>
                <a:cs typeface="Times New Roman"/>
              </a:rPr>
              <a:t>upon </a:t>
            </a:r>
            <a:r>
              <a:rPr dirty="0" sz="1450" spc="-10">
                <a:latin typeface="Times New Roman"/>
                <a:cs typeface="Times New Roman"/>
              </a:rPr>
              <a:t>their belly </a:t>
            </a:r>
            <a:r>
              <a:rPr dirty="0" sz="1450" spc="-5">
                <a:latin typeface="Times New Roman"/>
                <a:cs typeface="Times New Roman"/>
              </a:rPr>
              <a:t>or </a:t>
            </a:r>
            <a:r>
              <a:rPr dirty="0" sz="1450" spc="-10">
                <a:latin typeface="Times New Roman"/>
                <a:cs typeface="Times New Roman"/>
              </a:rPr>
              <a:t>their back. A few steer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pointed  sticks, </a:t>
            </a:r>
            <a:r>
              <a:rPr dirty="0" sz="1450" spc="-5">
                <a:latin typeface="Times New Roman"/>
                <a:cs typeface="Times New Roman"/>
              </a:rPr>
              <a:t>but </a:t>
            </a:r>
            <a:r>
              <a:rPr dirty="0" sz="1450" spc="-10">
                <a:latin typeface="Times New Roman"/>
                <a:cs typeface="Times New Roman"/>
              </a:rPr>
              <a:t>it is more classical to use the feet. If the weight </a:t>
            </a:r>
            <a:r>
              <a:rPr dirty="0" sz="1450" spc="-5">
                <a:latin typeface="Times New Roman"/>
                <a:cs typeface="Times New Roman"/>
              </a:rPr>
              <a:t>be </a:t>
            </a:r>
            <a:r>
              <a:rPr dirty="0" sz="1450" spc="-10">
                <a:latin typeface="Times New Roman"/>
                <a:cs typeface="Times New Roman"/>
              </a:rPr>
              <a:t>heavy and the  track smooth, the toboggan takes the </a:t>
            </a:r>
            <a:r>
              <a:rPr dirty="0" sz="1450" spc="-5">
                <a:latin typeface="Times New Roman"/>
                <a:cs typeface="Times New Roman"/>
              </a:rPr>
              <a:t>bit </a:t>
            </a:r>
            <a:r>
              <a:rPr dirty="0" sz="1450" spc="-10">
                <a:latin typeface="Times New Roman"/>
                <a:cs typeface="Times New Roman"/>
              </a:rPr>
              <a:t>between its teeth; and to steer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full-sized friends in safety requires </a:t>
            </a:r>
            <a:r>
              <a:rPr dirty="0" sz="1450" spc="-5">
                <a:latin typeface="Times New Roman"/>
                <a:cs typeface="Times New Roman"/>
              </a:rPr>
              <a:t>not </a:t>
            </a:r>
            <a:r>
              <a:rPr dirty="0" sz="1450" spc="-10">
                <a:latin typeface="Times New Roman"/>
                <a:cs typeface="Times New Roman"/>
              </a:rPr>
              <a:t>only judgment </a:t>
            </a:r>
            <a:r>
              <a:rPr dirty="0" sz="1450" spc="-5">
                <a:latin typeface="Times New Roman"/>
                <a:cs typeface="Times New Roman"/>
              </a:rPr>
              <a:t>but </a:t>
            </a:r>
            <a:r>
              <a:rPr dirty="0" sz="1450" spc="-10">
                <a:latin typeface="Times New Roman"/>
                <a:cs typeface="Times New Roman"/>
              </a:rPr>
              <a:t>desperate  exertion. On </a:t>
            </a:r>
            <a:r>
              <a:rPr dirty="0" sz="1450" spc="-5">
                <a:latin typeface="Times New Roman"/>
                <a:cs typeface="Times New Roman"/>
              </a:rPr>
              <a:t>a </a:t>
            </a:r>
            <a:r>
              <a:rPr dirty="0" sz="1450" spc="-10">
                <a:latin typeface="Times New Roman"/>
                <a:cs typeface="Times New Roman"/>
              </a:rPr>
              <a:t>very steep track, with </a:t>
            </a:r>
            <a:r>
              <a:rPr dirty="0" sz="1450" spc="-5">
                <a:latin typeface="Times New Roman"/>
                <a:cs typeface="Times New Roman"/>
              </a:rPr>
              <a:t>a </a:t>
            </a:r>
            <a:r>
              <a:rPr dirty="0" sz="1450" spc="-10">
                <a:latin typeface="Times New Roman"/>
                <a:cs typeface="Times New Roman"/>
              </a:rPr>
              <a:t>keen evening frost, </a:t>
            </a:r>
            <a:r>
              <a:rPr dirty="0" sz="1450" spc="-5">
                <a:latin typeface="Times New Roman"/>
                <a:cs typeface="Times New Roman"/>
              </a:rPr>
              <a:t>you </a:t>
            </a:r>
            <a:r>
              <a:rPr dirty="0" sz="1450" spc="-10">
                <a:latin typeface="Times New Roman"/>
                <a:cs typeface="Times New Roman"/>
              </a:rPr>
              <a:t>may</a:t>
            </a:r>
            <a:r>
              <a:rPr dirty="0" sz="1450" spc="340">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628205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moments almost too appalling to </a:t>
            </a:r>
            <a:r>
              <a:rPr dirty="0" sz="1450" spc="-5">
                <a:latin typeface="Times New Roman"/>
                <a:cs typeface="Times New Roman"/>
              </a:rPr>
              <a:t>be </a:t>
            </a:r>
            <a:r>
              <a:rPr dirty="0" sz="1450" spc="-10">
                <a:latin typeface="Times New Roman"/>
                <a:cs typeface="Times New Roman"/>
              </a:rPr>
              <a:t>called enjoyment; the head goes, the  world vanishes; </a:t>
            </a:r>
            <a:r>
              <a:rPr dirty="0" sz="1450" spc="-5">
                <a:latin typeface="Times New Roman"/>
                <a:cs typeface="Times New Roman"/>
              </a:rPr>
              <a:t>your </a:t>
            </a:r>
            <a:r>
              <a:rPr dirty="0" sz="1450" spc="-10">
                <a:latin typeface="Times New Roman"/>
                <a:cs typeface="Times New Roman"/>
              </a:rPr>
              <a:t>blind steed </a:t>
            </a:r>
            <a:r>
              <a:rPr dirty="0" sz="1450" spc="-5">
                <a:latin typeface="Times New Roman"/>
                <a:cs typeface="Times New Roman"/>
              </a:rPr>
              <a:t>bounds </a:t>
            </a:r>
            <a:r>
              <a:rPr dirty="0" sz="1450" spc="-10">
                <a:latin typeface="Times New Roman"/>
                <a:cs typeface="Times New Roman"/>
              </a:rPr>
              <a:t>below </a:t>
            </a:r>
            <a:r>
              <a:rPr dirty="0" sz="1450" spc="-5">
                <a:latin typeface="Times New Roman"/>
                <a:cs typeface="Times New Roman"/>
              </a:rPr>
              <a:t>your </a:t>
            </a:r>
            <a:r>
              <a:rPr dirty="0" sz="1450" spc="-10">
                <a:latin typeface="Times New Roman"/>
                <a:cs typeface="Times New Roman"/>
              </a:rPr>
              <a:t>weight; </a:t>
            </a:r>
            <a:r>
              <a:rPr dirty="0" sz="1450" spc="-5">
                <a:latin typeface="Times New Roman"/>
                <a:cs typeface="Times New Roman"/>
              </a:rPr>
              <a:t>you </a:t>
            </a:r>
            <a:r>
              <a:rPr dirty="0" sz="1450" spc="-10">
                <a:latin typeface="Times New Roman"/>
                <a:cs typeface="Times New Roman"/>
              </a:rPr>
              <a:t>reach the  foot, with all the breath knocked </a:t>
            </a:r>
            <a:r>
              <a:rPr dirty="0" sz="1450" spc="-5">
                <a:latin typeface="Times New Roman"/>
                <a:cs typeface="Times New Roman"/>
              </a:rPr>
              <a:t>out of your </a:t>
            </a:r>
            <a:r>
              <a:rPr dirty="0" sz="1450" spc="-25">
                <a:latin typeface="Times New Roman"/>
                <a:cs typeface="Times New Roman"/>
              </a:rPr>
              <a:t>body, </a:t>
            </a:r>
            <a:r>
              <a:rPr dirty="0" sz="1450" spc="-10">
                <a:latin typeface="Times New Roman"/>
                <a:cs typeface="Times New Roman"/>
              </a:rPr>
              <a:t>jarred and bewildered as  though </a:t>
            </a:r>
            <a:r>
              <a:rPr dirty="0" sz="1450" spc="-5">
                <a:latin typeface="Times New Roman"/>
                <a:cs typeface="Times New Roman"/>
              </a:rPr>
              <a:t>you </a:t>
            </a:r>
            <a:r>
              <a:rPr dirty="0" sz="1450" spc="-10">
                <a:latin typeface="Times New Roman"/>
                <a:cs typeface="Times New Roman"/>
              </a:rPr>
              <a:t>had just been subjected to </a:t>
            </a:r>
            <a:r>
              <a:rPr dirty="0" sz="1450" spc="-5">
                <a:latin typeface="Times New Roman"/>
                <a:cs typeface="Times New Roman"/>
              </a:rPr>
              <a:t>a </a:t>
            </a:r>
            <a:r>
              <a:rPr dirty="0" sz="1450" spc="-10">
                <a:latin typeface="Times New Roman"/>
                <a:cs typeface="Times New Roman"/>
              </a:rPr>
              <a:t>railway accident. Another element </a:t>
            </a:r>
            <a:r>
              <a:rPr dirty="0" sz="1450" spc="-5">
                <a:latin typeface="Times New Roman"/>
                <a:cs typeface="Times New Roman"/>
              </a:rPr>
              <a:t>of  </a:t>
            </a:r>
            <a:r>
              <a:rPr dirty="0" sz="1450" spc="-10">
                <a:latin typeface="Times New Roman"/>
                <a:cs typeface="Times New Roman"/>
              </a:rPr>
              <a:t>joyful horror is added </a:t>
            </a:r>
            <a:r>
              <a:rPr dirty="0" sz="1450" spc="-5">
                <a:latin typeface="Times New Roman"/>
                <a:cs typeface="Times New Roman"/>
              </a:rPr>
              <a:t>by </a:t>
            </a:r>
            <a:r>
              <a:rPr dirty="0" sz="1450" spc="-10">
                <a:latin typeface="Times New Roman"/>
                <a:cs typeface="Times New Roman"/>
              </a:rPr>
              <a:t>the formation </a:t>
            </a:r>
            <a:r>
              <a:rPr dirty="0" sz="1450" spc="-5">
                <a:latin typeface="Times New Roman"/>
                <a:cs typeface="Times New Roman"/>
              </a:rPr>
              <a:t>of a </a:t>
            </a:r>
            <a:r>
              <a:rPr dirty="0" sz="1450" spc="-10">
                <a:latin typeface="Times New Roman"/>
                <a:cs typeface="Times New Roman"/>
              </a:rPr>
              <a:t>train; </a:t>
            </a:r>
            <a:r>
              <a:rPr dirty="0" sz="1450" spc="-5">
                <a:latin typeface="Times New Roman"/>
                <a:cs typeface="Times New Roman"/>
              </a:rPr>
              <a:t>one </a:t>
            </a:r>
            <a:r>
              <a:rPr dirty="0" sz="1450" spc="-10">
                <a:latin typeface="Times New Roman"/>
                <a:cs typeface="Times New Roman"/>
              </a:rPr>
              <a:t>toboggan being tied to  </a:t>
            </a:r>
            <a:r>
              <a:rPr dirty="0" sz="1450" spc="-15">
                <a:latin typeface="Times New Roman"/>
                <a:cs typeface="Times New Roman"/>
              </a:rPr>
              <a:t>another, </a:t>
            </a:r>
            <a:r>
              <a:rPr dirty="0" sz="1450" spc="-10">
                <a:latin typeface="Times New Roman"/>
                <a:cs typeface="Times New Roman"/>
              </a:rPr>
              <a:t>perhaps to the number </a:t>
            </a:r>
            <a:r>
              <a:rPr dirty="0" sz="1450" spc="-5">
                <a:latin typeface="Times New Roman"/>
                <a:cs typeface="Times New Roman"/>
              </a:rPr>
              <a:t>of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dozen, only the first rider being  allowed to </a:t>
            </a:r>
            <a:r>
              <a:rPr dirty="0" sz="1450" spc="-20">
                <a:latin typeface="Times New Roman"/>
                <a:cs typeface="Times New Roman"/>
              </a:rPr>
              <a:t>steer, </a:t>
            </a:r>
            <a:r>
              <a:rPr dirty="0" sz="1450" spc="-10">
                <a:latin typeface="Times New Roman"/>
                <a:cs typeface="Times New Roman"/>
              </a:rPr>
              <a:t>and all the rest pledged to </a:t>
            </a:r>
            <a:r>
              <a:rPr dirty="0" sz="1450" spc="-5">
                <a:latin typeface="Times New Roman"/>
                <a:cs typeface="Times New Roman"/>
              </a:rPr>
              <a:t>put up </a:t>
            </a:r>
            <a:r>
              <a:rPr dirty="0" sz="1450" spc="-10">
                <a:latin typeface="Times New Roman"/>
                <a:cs typeface="Times New Roman"/>
              </a:rPr>
              <a:t>their feet and follow their  </a:t>
            </a:r>
            <a:r>
              <a:rPr dirty="0" sz="1450" spc="-15">
                <a:latin typeface="Times New Roman"/>
                <a:cs typeface="Times New Roman"/>
              </a:rPr>
              <a:t>leader, </a:t>
            </a:r>
            <a:r>
              <a:rPr dirty="0" sz="1450" spc="-10">
                <a:latin typeface="Times New Roman"/>
                <a:cs typeface="Times New Roman"/>
              </a:rPr>
              <a:t>with heart in mouth, down the mad descent. This, particularly if the  track begins with </a:t>
            </a:r>
            <a:r>
              <a:rPr dirty="0" sz="1450" spc="-5">
                <a:latin typeface="Times New Roman"/>
                <a:cs typeface="Times New Roman"/>
              </a:rPr>
              <a:t>a </a:t>
            </a:r>
            <a:r>
              <a:rPr dirty="0" sz="1450" spc="-10">
                <a:latin typeface="Times New Roman"/>
                <a:cs typeface="Times New Roman"/>
              </a:rPr>
              <a:t>headlong plunge, is </a:t>
            </a:r>
            <a:r>
              <a:rPr dirty="0" sz="1450" spc="-5">
                <a:latin typeface="Times New Roman"/>
                <a:cs typeface="Times New Roman"/>
              </a:rPr>
              <a:t>one of </a:t>
            </a:r>
            <a:r>
              <a:rPr dirty="0" sz="1450" spc="-10">
                <a:latin typeface="Times New Roman"/>
                <a:cs typeface="Times New Roman"/>
              </a:rPr>
              <a:t>the most exhilarating follies in  the world, and the tobogganing invalid is early reconciled to</a:t>
            </a:r>
            <a:r>
              <a:rPr dirty="0" sz="1450" spc="95">
                <a:latin typeface="Times New Roman"/>
                <a:cs typeface="Times New Roman"/>
              </a:rPr>
              <a:t> </a:t>
            </a:r>
            <a:r>
              <a:rPr dirty="0" sz="1450" spc="-10">
                <a:latin typeface="Times New Roman"/>
                <a:cs typeface="Times New Roman"/>
              </a:rPr>
              <a:t>somersaults.</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There is all manner </a:t>
            </a:r>
            <a:r>
              <a:rPr dirty="0" sz="1450" spc="-5">
                <a:latin typeface="Times New Roman"/>
                <a:cs typeface="Times New Roman"/>
              </a:rPr>
              <a:t>of </a:t>
            </a:r>
            <a:r>
              <a:rPr dirty="0" sz="1450" spc="-10">
                <a:latin typeface="Times New Roman"/>
                <a:cs typeface="Times New Roman"/>
              </a:rPr>
              <a:t>variety in the nature </a:t>
            </a:r>
            <a:r>
              <a:rPr dirty="0" sz="1450" spc="-5">
                <a:latin typeface="Times New Roman"/>
                <a:cs typeface="Times New Roman"/>
              </a:rPr>
              <a:t>of </a:t>
            </a:r>
            <a:r>
              <a:rPr dirty="0" sz="1450" spc="-10">
                <a:latin typeface="Times New Roman"/>
                <a:cs typeface="Times New Roman"/>
              </a:rPr>
              <a:t>the tracks, some miles in length,  others </a:t>
            </a:r>
            <a:r>
              <a:rPr dirty="0" sz="1450" spc="-5">
                <a:latin typeface="Times New Roman"/>
                <a:cs typeface="Times New Roman"/>
              </a:rPr>
              <a:t>but a </a:t>
            </a:r>
            <a:r>
              <a:rPr dirty="0" sz="1450" spc="-10">
                <a:latin typeface="Times New Roman"/>
                <a:cs typeface="Times New Roman"/>
              </a:rPr>
              <a:t>few yards, and yet like some short rivers, furious in their </a:t>
            </a:r>
            <a:r>
              <a:rPr dirty="0" sz="1450" spc="-20">
                <a:latin typeface="Times New Roman"/>
                <a:cs typeface="Times New Roman"/>
              </a:rPr>
              <a:t>brevity. </a:t>
            </a:r>
            <a:r>
              <a:rPr dirty="0" sz="1450" spc="320">
                <a:latin typeface="Times New Roman"/>
                <a:cs typeface="Times New Roman"/>
              </a:rPr>
              <a:t> </a:t>
            </a:r>
            <a:r>
              <a:rPr dirty="0" sz="1450" spc="-10">
                <a:latin typeface="Times New Roman"/>
                <a:cs typeface="Times New Roman"/>
              </a:rPr>
              <a:t>All degrees </a:t>
            </a:r>
            <a:r>
              <a:rPr dirty="0" sz="1450" spc="-5">
                <a:latin typeface="Times New Roman"/>
                <a:cs typeface="Times New Roman"/>
              </a:rPr>
              <a:t>of </a:t>
            </a:r>
            <a:r>
              <a:rPr dirty="0" sz="1450" spc="-10">
                <a:latin typeface="Times New Roman"/>
                <a:cs typeface="Times New Roman"/>
              </a:rPr>
              <a:t>skill and courage and taste may </a:t>
            </a:r>
            <a:r>
              <a:rPr dirty="0" sz="1450" spc="-5">
                <a:latin typeface="Times New Roman"/>
                <a:cs typeface="Times New Roman"/>
              </a:rPr>
              <a:t>be </a:t>
            </a:r>
            <a:r>
              <a:rPr dirty="0" sz="1450" spc="-10">
                <a:latin typeface="Times New Roman"/>
                <a:cs typeface="Times New Roman"/>
              </a:rPr>
              <a:t>suited in </a:t>
            </a:r>
            <a:r>
              <a:rPr dirty="0" sz="1450" spc="-5">
                <a:latin typeface="Times New Roman"/>
                <a:cs typeface="Times New Roman"/>
              </a:rPr>
              <a:t>your  </a:t>
            </a:r>
            <a:r>
              <a:rPr dirty="0" sz="1450" spc="-10">
                <a:latin typeface="Times New Roman"/>
                <a:cs typeface="Times New Roman"/>
              </a:rPr>
              <a:t>neighbourhood. But perhaps the true way to toboggan is alone and at night.  First comes the tedious climb, dragging </a:t>
            </a:r>
            <a:r>
              <a:rPr dirty="0" sz="1450" spc="-5">
                <a:latin typeface="Times New Roman"/>
                <a:cs typeface="Times New Roman"/>
              </a:rPr>
              <a:t>your </a:t>
            </a:r>
            <a:r>
              <a:rPr dirty="0" sz="1450" spc="-10">
                <a:latin typeface="Times New Roman"/>
                <a:cs typeface="Times New Roman"/>
              </a:rPr>
              <a:t>instrument behind </a:t>
            </a:r>
            <a:r>
              <a:rPr dirty="0" sz="1450" spc="-5">
                <a:latin typeface="Times New Roman"/>
                <a:cs typeface="Times New Roman"/>
              </a:rPr>
              <a:t>you. </a:t>
            </a:r>
            <a:r>
              <a:rPr dirty="0" sz="1450" spc="-10">
                <a:latin typeface="Times New Roman"/>
                <a:cs typeface="Times New Roman"/>
              </a:rPr>
              <a:t>Next </a:t>
            </a:r>
            <a:r>
              <a:rPr dirty="0" sz="1450" spc="-5">
                <a:latin typeface="Times New Roman"/>
                <a:cs typeface="Times New Roman"/>
              </a:rPr>
              <a:t>a  </a:t>
            </a:r>
            <a:r>
              <a:rPr dirty="0" sz="1450" spc="-10">
                <a:latin typeface="Times New Roman"/>
                <a:cs typeface="Times New Roman"/>
              </a:rPr>
              <a:t>long breathing-space, alone with snow and pinewoods, cold, silent and solemn  to the heart. Then </a:t>
            </a:r>
            <a:r>
              <a:rPr dirty="0" sz="1450" spc="-5">
                <a:latin typeface="Times New Roman"/>
                <a:cs typeface="Times New Roman"/>
              </a:rPr>
              <a:t>you </a:t>
            </a:r>
            <a:r>
              <a:rPr dirty="0" sz="1450" spc="-10">
                <a:latin typeface="Times New Roman"/>
                <a:cs typeface="Times New Roman"/>
              </a:rPr>
              <a:t>push of; the toboggan fetches way; she begins to feel  the hill, to glide, </a:t>
            </a:r>
            <a:r>
              <a:rPr dirty="0" sz="1450" spc="-5">
                <a:latin typeface="Times New Roman"/>
                <a:cs typeface="Times New Roman"/>
              </a:rPr>
              <a:t>to, </a:t>
            </a:r>
            <a:r>
              <a:rPr dirty="0" sz="1450" spc="-10">
                <a:latin typeface="Times New Roman"/>
                <a:cs typeface="Times New Roman"/>
              </a:rPr>
              <a:t>swim, to gallop. In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out </a:t>
            </a:r>
            <a:r>
              <a:rPr dirty="0" sz="1450" spc="-10">
                <a:latin typeface="Times New Roman"/>
                <a:cs typeface="Times New Roman"/>
              </a:rPr>
              <a:t>from under the  pine trees, and </a:t>
            </a:r>
            <a:r>
              <a:rPr dirty="0" sz="1450" spc="-5">
                <a:latin typeface="Times New Roman"/>
                <a:cs typeface="Times New Roman"/>
              </a:rPr>
              <a:t>a </a:t>
            </a:r>
            <a:r>
              <a:rPr dirty="0" sz="1450" spc="-10">
                <a:latin typeface="Times New Roman"/>
                <a:cs typeface="Times New Roman"/>
              </a:rPr>
              <a:t>whole heavenful </a:t>
            </a:r>
            <a:r>
              <a:rPr dirty="0" sz="1450" spc="-5">
                <a:latin typeface="Times New Roman"/>
                <a:cs typeface="Times New Roman"/>
              </a:rPr>
              <a:t>of </a:t>
            </a:r>
            <a:r>
              <a:rPr dirty="0" sz="1450" spc="-10">
                <a:latin typeface="Times New Roman"/>
                <a:cs typeface="Times New Roman"/>
              </a:rPr>
              <a:t>stars reels and flashes overhead. Then  comes </a:t>
            </a:r>
            <a:r>
              <a:rPr dirty="0" sz="1450" spc="-5">
                <a:latin typeface="Times New Roman"/>
                <a:cs typeface="Times New Roman"/>
              </a:rPr>
              <a:t>a </a:t>
            </a:r>
            <a:r>
              <a:rPr dirty="0" sz="1450" spc="-10">
                <a:latin typeface="Times New Roman"/>
                <a:cs typeface="Times New Roman"/>
              </a:rPr>
              <a:t>vicious </a:t>
            </a:r>
            <a:r>
              <a:rPr dirty="0" sz="1450" spc="-15">
                <a:latin typeface="Times New Roman"/>
                <a:cs typeface="Times New Roman"/>
              </a:rPr>
              <a:t>effort; </a:t>
            </a:r>
            <a:r>
              <a:rPr dirty="0" sz="1450" spc="-10">
                <a:latin typeface="Times New Roman"/>
                <a:cs typeface="Times New Roman"/>
              </a:rPr>
              <a:t>for </a:t>
            </a:r>
            <a:r>
              <a:rPr dirty="0" sz="1450" spc="-5">
                <a:latin typeface="Times New Roman"/>
                <a:cs typeface="Times New Roman"/>
              </a:rPr>
              <a:t>by </a:t>
            </a:r>
            <a:r>
              <a:rPr dirty="0" sz="1450" spc="-10">
                <a:latin typeface="Times New Roman"/>
                <a:cs typeface="Times New Roman"/>
              </a:rPr>
              <a:t>this time </a:t>
            </a:r>
            <a:r>
              <a:rPr dirty="0" sz="1450" spc="-5">
                <a:latin typeface="Times New Roman"/>
                <a:cs typeface="Times New Roman"/>
              </a:rPr>
              <a:t>your </a:t>
            </a:r>
            <a:r>
              <a:rPr dirty="0" sz="1450" spc="-10">
                <a:latin typeface="Times New Roman"/>
                <a:cs typeface="Times New Roman"/>
              </a:rPr>
              <a:t>wooden steed is speeding like the  wind, and </a:t>
            </a:r>
            <a:r>
              <a:rPr dirty="0" sz="1450" spc="-5">
                <a:latin typeface="Times New Roman"/>
                <a:cs typeface="Times New Roman"/>
              </a:rPr>
              <a:t>you </a:t>
            </a:r>
            <a:r>
              <a:rPr dirty="0" sz="1450" spc="-10">
                <a:latin typeface="Times New Roman"/>
                <a:cs typeface="Times New Roman"/>
              </a:rPr>
              <a:t>are spinning round </a:t>
            </a:r>
            <a:r>
              <a:rPr dirty="0" sz="1450" spc="-5">
                <a:latin typeface="Times New Roman"/>
                <a:cs typeface="Times New Roman"/>
              </a:rPr>
              <a:t>a </a:t>
            </a:r>
            <a:r>
              <a:rPr dirty="0" sz="1450" spc="-15">
                <a:latin typeface="Times New Roman"/>
                <a:cs typeface="Times New Roman"/>
              </a:rPr>
              <a:t>corner, </a:t>
            </a:r>
            <a:r>
              <a:rPr dirty="0" sz="1450" spc="-10">
                <a:latin typeface="Times New Roman"/>
                <a:cs typeface="Times New Roman"/>
              </a:rPr>
              <a:t>and the whole glittering valley and  all the lights in all the great hotels lie for </a:t>
            </a:r>
            <a:r>
              <a:rPr dirty="0" sz="1450" spc="-5">
                <a:latin typeface="Times New Roman"/>
                <a:cs typeface="Times New Roman"/>
              </a:rPr>
              <a:t>a </a:t>
            </a:r>
            <a:r>
              <a:rPr dirty="0" sz="1450" spc="-10">
                <a:latin typeface="Times New Roman"/>
                <a:cs typeface="Times New Roman"/>
              </a:rPr>
              <a:t>moment at </a:t>
            </a:r>
            <a:r>
              <a:rPr dirty="0" sz="1450" spc="-5">
                <a:latin typeface="Times New Roman"/>
                <a:cs typeface="Times New Roman"/>
              </a:rPr>
              <a:t>your </a:t>
            </a:r>
            <a:r>
              <a:rPr dirty="0" sz="1450" spc="-10">
                <a:latin typeface="Times New Roman"/>
                <a:cs typeface="Times New Roman"/>
              </a:rPr>
              <a:t>feet; and the next  </a:t>
            </a:r>
            <a:r>
              <a:rPr dirty="0" sz="1450" spc="-5">
                <a:latin typeface="Times New Roman"/>
                <a:cs typeface="Times New Roman"/>
              </a:rPr>
              <a:t>you </a:t>
            </a:r>
            <a:r>
              <a:rPr dirty="0" sz="1450" spc="-10">
                <a:latin typeface="Times New Roman"/>
                <a:cs typeface="Times New Roman"/>
              </a:rPr>
              <a:t>are racing once more in the shadow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with close-shut teeth and  beating heart. </a:t>
            </a:r>
            <a:r>
              <a:rPr dirty="0" sz="1450" spc="-60">
                <a:latin typeface="Times New Roman"/>
                <a:cs typeface="Times New Roman"/>
              </a:rPr>
              <a:t>Yet </a:t>
            </a:r>
            <a:r>
              <a:rPr dirty="0" sz="1450" spc="-5">
                <a:latin typeface="Times New Roman"/>
                <a:cs typeface="Times New Roman"/>
              </a:rPr>
              <a:t>a </a:t>
            </a:r>
            <a:r>
              <a:rPr dirty="0" sz="1450" spc="-10">
                <a:latin typeface="Times New Roman"/>
                <a:cs typeface="Times New Roman"/>
              </a:rPr>
              <a:t>little while and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landed </a:t>
            </a:r>
            <a:r>
              <a:rPr dirty="0" sz="1450" spc="-5">
                <a:latin typeface="Times New Roman"/>
                <a:cs typeface="Times New Roman"/>
              </a:rPr>
              <a:t>on </a:t>
            </a:r>
            <a:r>
              <a:rPr dirty="0" sz="1450" spc="-10">
                <a:latin typeface="Times New Roman"/>
                <a:cs typeface="Times New Roman"/>
              </a:rPr>
              <a:t>the highroad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door of your </a:t>
            </a:r>
            <a:r>
              <a:rPr dirty="0" sz="1450" spc="-10">
                <a:latin typeface="Times New Roman"/>
                <a:cs typeface="Times New Roman"/>
              </a:rPr>
              <a:t>own hotel. This, in an atmosphere tingling with forty degrees </a:t>
            </a:r>
            <a:r>
              <a:rPr dirty="0" sz="1450" spc="-5">
                <a:latin typeface="Times New Roman"/>
                <a:cs typeface="Times New Roman"/>
              </a:rPr>
              <a:t>of  </a:t>
            </a:r>
            <a:r>
              <a:rPr dirty="0" sz="1450" spc="-10">
                <a:latin typeface="Times New Roman"/>
                <a:cs typeface="Times New Roman"/>
              </a:rPr>
              <a:t>frost, in </a:t>
            </a:r>
            <a:r>
              <a:rPr dirty="0" sz="1450" spc="-5">
                <a:latin typeface="Times New Roman"/>
                <a:cs typeface="Times New Roman"/>
              </a:rPr>
              <a:t>a night </a:t>
            </a:r>
            <a:r>
              <a:rPr dirty="0" sz="1450" spc="-10">
                <a:latin typeface="Times New Roman"/>
                <a:cs typeface="Times New Roman"/>
              </a:rPr>
              <a:t>made luminous with stars and </a:t>
            </a:r>
            <a:r>
              <a:rPr dirty="0" sz="1450" spc="-25">
                <a:latin typeface="Times New Roman"/>
                <a:cs typeface="Times New Roman"/>
              </a:rPr>
              <a:t>snow, </a:t>
            </a:r>
            <a:r>
              <a:rPr dirty="0" sz="1450" spc="-10">
                <a:latin typeface="Times New Roman"/>
                <a:cs typeface="Times New Roman"/>
              </a:rPr>
              <a:t>and girt with strange  white mountains, teaches the pulse an unaccustomed tune and adds </a:t>
            </a:r>
            <a:r>
              <a:rPr dirty="0" sz="1450" spc="-5">
                <a:latin typeface="Times New Roman"/>
                <a:cs typeface="Times New Roman"/>
              </a:rPr>
              <a:t>a </a:t>
            </a:r>
            <a:r>
              <a:rPr dirty="0" sz="1450" spc="-10">
                <a:latin typeface="Times New Roman"/>
                <a:cs typeface="Times New Roman"/>
              </a:rPr>
              <a:t>new  excitement to the life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upon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planet.</a:t>
            </a:r>
            <a:endParaRPr sz="1450">
              <a:latin typeface="Times New Roman"/>
              <a:cs typeface="Times New Roman"/>
            </a:endParaRPr>
          </a:p>
        </p:txBody>
      </p:sp>
      <p:sp>
        <p:nvSpPr>
          <p:cNvPr id="3" name="object 3"/>
          <p:cNvSpPr txBox="1"/>
          <p:nvPr/>
        </p:nvSpPr>
        <p:spPr>
          <a:xfrm>
            <a:off x="876300" y="7514682"/>
            <a:ext cx="5805805" cy="2385695"/>
          </a:xfrm>
          <a:prstGeom prst="rect">
            <a:avLst/>
          </a:prstGeom>
        </p:spPr>
        <p:txBody>
          <a:bodyPr wrap="square" lIns="0" tIns="11430" rIns="0" bIns="0" rtlCol="0" vert="horz">
            <a:spAutoFit/>
          </a:bodyPr>
          <a:lstStyle/>
          <a:p>
            <a:pPr algn="ctr" marL="1270">
              <a:lnSpc>
                <a:spcPts val="1735"/>
              </a:lnSpc>
              <a:spcBef>
                <a:spcPts val="90"/>
              </a:spcBef>
            </a:pPr>
            <a:r>
              <a:rPr dirty="0" sz="1450" spc="-10" b="1">
                <a:latin typeface="Times New Roman"/>
                <a:cs typeface="Times New Roman"/>
              </a:rPr>
              <a:t>XII.</a:t>
            </a:r>
            <a:endParaRPr sz="1450">
              <a:latin typeface="Times New Roman"/>
              <a:cs typeface="Times New Roman"/>
            </a:endParaRPr>
          </a:p>
          <a:p>
            <a:pPr algn="ctr" marL="1270">
              <a:lnSpc>
                <a:spcPts val="1735"/>
              </a:lnSpc>
            </a:pPr>
            <a:r>
              <a:rPr dirty="0" sz="1450" spc="-10" b="1">
                <a:latin typeface="Times New Roman"/>
                <a:cs typeface="Times New Roman"/>
              </a:rPr>
              <a:t>THE </a:t>
            </a:r>
            <a:r>
              <a:rPr dirty="0" sz="1450" spc="-25" b="1">
                <a:latin typeface="Times New Roman"/>
                <a:cs typeface="Times New Roman"/>
              </a:rPr>
              <a:t>STIMULATION </a:t>
            </a:r>
            <a:r>
              <a:rPr dirty="0" sz="1450" spc="-10" b="1">
                <a:latin typeface="Times New Roman"/>
                <a:cs typeface="Times New Roman"/>
              </a:rPr>
              <a:t>OF THE</a:t>
            </a:r>
            <a:r>
              <a:rPr dirty="0" sz="1450" spc="-35" b="1">
                <a:latin typeface="Times New Roman"/>
                <a:cs typeface="Times New Roman"/>
              </a:rPr>
              <a:t> </a:t>
            </a:r>
            <a:r>
              <a:rPr dirty="0" sz="1450" spc="-10" b="1">
                <a:latin typeface="Times New Roman"/>
                <a:cs typeface="Times New Roman"/>
              </a:rPr>
              <a:t>ALPS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60">
                <a:latin typeface="Times New Roman"/>
                <a:cs typeface="Times New Roman"/>
              </a:rPr>
              <a:t>To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who should come from </a:t>
            </a:r>
            <a:r>
              <a:rPr dirty="0" sz="1450" spc="-5">
                <a:latin typeface="Times New Roman"/>
                <a:cs typeface="Times New Roman"/>
              </a:rPr>
              <a:t>a </a:t>
            </a:r>
            <a:r>
              <a:rPr dirty="0" sz="1450" spc="-10">
                <a:latin typeface="Times New Roman"/>
                <a:cs typeface="Times New Roman"/>
              </a:rPr>
              <a:t>southern sanitarium to the Alps, the row  </a:t>
            </a:r>
            <a:r>
              <a:rPr dirty="0" sz="1450" spc="-5">
                <a:latin typeface="Times New Roman"/>
                <a:cs typeface="Times New Roman"/>
              </a:rPr>
              <a:t>of </a:t>
            </a:r>
            <a:r>
              <a:rPr dirty="0" sz="1450" spc="-10">
                <a:latin typeface="Times New Roman"/>
                <a:cs typeface="Times New Roman"/>
              </a:rPr>
              <a:t>sun-burned faces round the table would present the first surprise. He would  begin </a:t>
            </a:r>
            <a:r>
              <a:rPr dirty="0" sz="1450" spc="-5">
                <a:latin typeface="Times New Roman"/>
                <a:cs typeface="Times New Roman"/>
              </a:rPr>
              <a:t>by </a:t>
            </a:r>
            <a:r>
              <a:rPr dirty="0" sz="1450" spc="-10">
                <a:latin typeface="Times New Roman"/>
                <a:cs typeface="Times New Roman"/>
              </a:rPr>
              <a:t>looking for the invalids, and </a:t>
            </a:r>
            <a:r>
              <a:rPr dirty="0" sz="1450" spc="-5">
                <a:latin typeface="Times New Roman"/>
                <a:cs typeface="Times New Roman"/>
              </a:rPr>
              <a:t>he </a:t>
            </a:r>
            <a:r>
              <a:rPr dirty="0" sz="1450" spc="-10">
                <a:latin typeface="Times New Roman"/>
                <a:cs typeface="Times New Roman"/>
              </a:rPr>
              <a:t>would lose his pains, for </a:t>
            </a:r>
            <a:r>
              <a:rPr dirty="0" sz="1450" spc="-5">
                <a:latin typeface="Times New Roman"/>
                <a:cs typeface="Times New Roman"/>
              </a:rPr>
              <a:t>not one out  of </a:t>
            </a:r>
            <a:r>
              <a:rPr dirty="0" sz="1450" spc="-10">
                <a:latin typeface="Times New Roman"/>
                <a:cs typeface="Times New Roman"/>
              </a:rPr>
              <a:t>five </a:t>
            </a:r>
            <a:r>
              <a:rPr dirty="0" sz="1450" spc="-5">
                <a:latin typeface="Times New Roman"/>
                <a:cs typeface="Times New Roman"/>
              </a:rPr>
              <a:t>of </a:t>
            </a:r>
            <a:r>
              <a:rPr dirty="0" sz="1450" spc="-10">
                <a:latin typeface="Times New Roman"/>
                <a:cs typeface="Times New Roman"/>
              </a:rPr>
              <a:t>even the bad cases bears the mark </a:t>
            </a:r>
            <a:r>
              <a:rPr dirty="0" sz="1450" spc="-5">
                <a:latin typeface="Times New Roman"/>
                <a:cs typeface="Times New Roman"/>
              </a:rPr>
              <a:t>of </a:t>
            </a:r>
            <a:r>
              <a:rPr dirty="0" sz="1450" spc="-10">
                <a:latin typeface="Times New Roman"/>
                <a:cs typeface="Times New Roman"/>
              </a:rPr>
              <a:t>sickness </a:t>
            </a:r>
            <a:r>
              <a:rPr dirty="0" sz="1450" spc="-5">
                <a:latin typeface="Times New Roman"/>
                <a:cs typeface="Times New Roman"/>
              </a:rPr>
              <a:t>on </a:t>
            </a:r>
            <a:r>
              <a:rPr dirty="0" sz="1450" spc="-10">
                <a:latin typeface="Times New Roman"/>
                <a:cs typeface="Times New Roman"/>
              </a:rPr>
              <a:t>his face. The  plump sunshine from above and its strong reverberation from below colour the  skin like an Indian climate; the treatment, which consists mainly </a:t>
            </a:r>
            <a:r>
              <a:rPr dirty="0" sz="1450" spc="-5">
                <a:latin typeface="Times New Roman"/>
                <a:cs typeface="Times New Roman"/>
              </a:rPr>
              <a:t>of </a:t>
            </a:r>
            <a:r>
              <a:rPr dirty="0" sz="1450" spc="-10">
                <a:latin typeface="Times New Roman"/>
                <a:cs typeface="Times New Roman"/>
              </a:rPr>
              <a:t>the open  </a:t>
            </a:r>
            <a:r>
              <a:rPr dirty="0" sz="1450" spc="-25">
                <a:latin typeface="Times New Roman"/>
                <a:cs typeface="Times New Roman"/>
              </a:rPr>
              <a:t>air,</a:t>
            </a:r>
            <a:r>
              <a:rPr dirty="0" sz="1450" spc="215">
                <a:latin typeface="Times New Roman"/>
                <a:cs typeface="Times New Roman"/>
              </a:rPr>
              <a:t> </a:t>
            </a:r>
            <a:r>
              <a:rPr dirty="0" sz="1450" spc="-10">
                <a:latin typeface="Times New Roman"/>
                <a:cs typeface="Times New Roman"/>
              </a:rPr>
              <a:t>exposes</a:t>
            </a:r>
            <a:r>
              <a:rPr dirty="0" sz="1450" spc="215">
                <a:latin typeface="Times New Roman"/>
                <a:cs typeface="Times New Roman"/>
              </a:rPr>
              <a:t> </a:t>
            </a:r>
            <a:r>
              <a:rPr dirty="0" sz="1450" spc="-10">
                <a:latin typeface="Times New Roman"/>
                <a:cs typeface="Times New Roman"/>
              </a:rPr>
              <a:t>even</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sickliest</a:t>
            </a:r>
            <a:r>
              <a:rPr dirty="0" sz="1450" spc="215">
                <a:latin typeface="Times New Roman"/>
                <a:cs typeface="Times New Roman"/>
              </a:rPr>
              <a:t> </a:t>
            </a:r>
            <a:r>
              <a:rPr dirty="0" sz="1450" spc="-10">
                <a:latin typeface="Times New Roman"/>
                <a:cs typeface="Times New Roman"/>
              </a:rPr>
              <a:t>to</a:t>
            </a:r>
            <a:r>
              <a:rPr dirty="0" sz="1450" spc="215">
                <a:latin typeface="Times New Roman"/>
                <a:cs typeface="Times New Roman"/>
              </a:rPr>
              <a:t> </a:t>
            </a:r>
            <a:r>
              <a:rPr dirty="0" sz="1450" spc="-10">
                <a:latin typeface="Times New Roman"/>
                <a:cs typeface="Times New Roman"/>
              </a:rPr>
              <a:t>tan,</a:t>
            </a:r>
            <a:r>
              <a:rPr dirty="0" sz="1450" spc="215">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5">
                <a:latin typeface="Times New Roman"/>
                <a:cs typeface="Times New Roman"/>
              </a:rPr>
              <a:t>a</a:t>
            </a:r>
            <a:r>
              <a:rPr dirty="0" sz="1450" spc="215">
                <a:latin typeface="Times New Roman"/>
                <a:cs typeface="Times New Roman"/>
              </a:rPr>
              <a:t> </a:t>
            </a:r>
            <a:r>
              <a:rPr dirty="0" sz="1450" spc="-10">
                <a:latin typeface="Times New Roman"/>
                <a:cs typeface="Times New Roman"/>
              </a:rPr>
              <a:t>tableful</a:t>
            </a:r>
            <a:r>
              <a:rPr dirty="0" sz="1450" spc="215">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invalids</a:t>
            </a:r>
            <a:r>
              <a:rPr dirty="0" sz="1450" spc="220">
                <a:latin typeface="Times New Roman"/>
                <a:cs typeface="Times New Roman"/>
              </a:rPr>
              <a:t> </a:t>
            </a:r>
            <a:r>
              <a:rPr dirty="0" sz="1450" spc="-10">
                <a:latin typeface="Times New Roman"/>
                <a:cs typeface="Times New Roman"/>
              </a:rPr>
              <a:t>comes,</a:t>
            </a:r>
            <a:r>
              <a:rPr dirty="0" sz="1450" spc="215">
                <a:latin typeface="Times New Roman"/>
                <a:cs typeface="Times New Roman"/>
              </a:rPr>
              <a:t> </a:t>
            </a:r>
            <a:r>
              <a:rPr dirty="0" sz="1450" spc="-10">
                <a:latin typeface="Times New Roman"/>
                <a:cs typeface="Times New Roman"/>
              </a:rPr>
              <a:t>in</a:t>
            </a:r>
            <a:r>
              <a:rPr dirty="0" sz="1450" spc="21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170" cy="156210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as ever at home </a:t>
            </a:r>
            <a:r>
              <a:rPr dirty="0" sz="1450" spc="-5">
                <a:latin typeface="Times New Roman"/>
                <a:cs typeface="Times New Roman"/>
              </a:rPr>
              <a:t>upon </a:t>
            </a:r>
            <a:r>
              <a:rPr dirty="0" sz="1450" spc="-10">
                <a:latin typeface="Times New Roman"/>
                <a:cs typeface="Times New Roman"/>
              </a:rPr>
              <a:t>the summer woods. The engine </a:t>
            </a:r>
            <a:r>
              <a:rPr dirty="0" sz="1450" spc="-5">
                <a:latin typeface="Times New Roman"/>
                <a:cs typeface="Times New Roman"/>
              </a:rPr>
              <a:t>pounded, </a:t>
            </a:r>
            <a:r>
              <a:rPr dirty="0" sz="1450" spc="-10">
                <a:latin typeface="Times New Roman"/>
                <a:cs typeface="Times New Roman"/>
              </a:rPr>
              <a:t>the screw  tossed </a:t>
            </a:r>
            <a:r>
              <a:rPr dirty="0" sz="1450" spc="-5">
                <a:latin typeface="Times New Roman"/>
                <a:cs typeface="Times New Roman"/>
              </a:rPr>
              <a:t>out of </a:t>
            </a:r>
            <a:r>
              <a:rPr dirty="0" sz="1450" spc="-10">
                <a:latin typeface="Times New Roman"/>
                <a:cs typeface="Times New Roman"/>
              </a:rPr>
              <a:t>the water with </a:t>
            </a:r>
            <a:r>
              <a:rPr dirty="0" sz="1450" spc="-5">
                <a:latin typeface="Times New Roman"/>
                <a:cs typeface="Times New Roman"/>
              </a:rPr>
              <a:t>a </a:t>
            </a:r>
            <a:r>
              <a:rPr dirty="0" sz="1450" spc="-20">
                <a:latin typeface="Times New Roman"/>
                <a:cs typeface="Times New Roman"/>
              </a:rPr>
              <a:t>roar, </a:t>
            </a:r>
            <a:r>
              <a:rPr dirty="0" sz="1450" spc="-10">
                <a:latin typeface="Times New Roman"/>
                <a:cs typeface="Times New Roman"/>
              </a:rPr>
              <a:t>and shook the ship from end to end; the  bows battled with loud reports against the billows: and as </a:t>
            </a:r>
            <a:r>
              <a:rPr dirty="0" sz="1450" spc="-5">
                <a:latin typeface="Times New Roman"/>
                <a:cs typeface="Times New Roman"/>
              </a:rPr>
              <a:t>I </a:t>
            </a:r>
            <a:r>
              <a:rPr dirty="0" sz="1450" spc="-10">
                <a:latin typeface="Times New Roman"/>
                <a:cs typeface="Times New Roman"/>
              </a:rPr>
              <a:t>stood in the lee-  scuppers and looked </a:t>
            </a:r>
            <a:r>
              <a:rPr dirty="0" sz="1450" spc="-5">
                <a:latin typeface="Times New Roman"/>
                <a:cs typeface="Times New Roman"/>
              </a:rPr>
              <a:t>up </a:t>
            </a:r>
            <a:r>
              <a:rPr dirty="0" sz="1450" spc="-10">
                <a:latin typeface="Times New Roman"/>
                <a:cs typeface="Times New Roman"/>
              </a:rPr>
              <a:t>to where the funnel leaned </a:t>
            </a:r>
            <a:r>
              <a:rPr dirty="0" sz="1450" spc="-5">
                <a:latin typeface="Times New Roman"/>
                <a:cs typeface="Times New Roman"/>
              </a:rPr>
              <a:t>out, </a:t>
            </a:r>
            <a:r>
              <a:rPr dirty="0" sz="1450" spc="-10">
                <a:latin typeface="Times New Roman"/>
                <a:cs typeface="Times New Roman"/>
              </a:rPr>
              <a:t>over my head,  vomiting smoke, and the black and monstrous top-sails blotted, at each lurch,  </a:t>
            </a:r>
            <a:r>
              <a:rPr dirty="0" sz="1450" spc="-5">
                <a:latin typeface="Times New Roman"/>
                <a:cs typeface="Times New Roman"/>
              </a:rPr>
              <a:t>a </a:t>
            </a:r>
            <a:r>
              <a:rPr dirty="0" sz="1450" spc="-10">
                <a:latin typeface="Times New Roman"/>
                <a:cs typeface="Times New Roman"/>
              </a:rPr>
              <a:t>different crop </a:t>
            </a:r>
            <a:r>
              <a:rPr dirty="0" sz="1450" spc="-5">
                <a:latin typeface="Times New Roman"/>
                <a:cs typeface="Times New Roman"/>
              </a:rPr>
              <a:t>of </a:t>
            </a:r>
            <a:r>
              <a:rPr dirty="0" sz="1450" spc="-10">
                <a:latin typeface="Times New Roman"/>
                <a:cs typeface="Times New Roman"/>
              </a:rPr>
              <a:t>stars, it seemed as if all this trouble were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small  account, and that just above the mast reigned peace unbroken and</a:t>
            </a:r>
            <a:r>
              <a:rPr dirty="0" sz="1450" spc="110">
                <a:latin typeface="Times New Roman"/>
                <a:cs typeface="Times New Roman"/>
              </a:rPr>
              <a:t> </a:t>
            </a:r>
            <a:r>
              <a:rPr dirty="0" sz="1450" spc="-10">
                <a:latin typeface="Times New Roman"/>
                <a:cs typeface="Times New Roman"/>
              </a:rPr>
              <a:t>eternal.</a:t>
            </a:r>
            <a:endParaRPr sz="1450">
              <a:latin typeface="Times New Roman"/>
              <a:cs typeface="Times New Roman"/>
            </a:endParaRPr>
          </a:p>
        </p:txBody>
      </p:sp>
      <p:sp>
        <p:nvSpPr>
          <p:cNvPr id="3" name="object 3"/>
          <p:cNvSpPr txBox="1"/>
          <p:nvPr/>
        </p:nvSpPr>
        <p:spPr>
          <a:xfrm>
            <a:off x="876300" y="2795205"/>
            <a:ext cx="5807710" cy="721487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STEERAGE</a:t>
            </a:r>
            <a:r>
              <a:rPr dirty="0" sz="1450" spc="-10" b="1">
                <a:latin typeface="Times New Roman"/>
                <a:cs typeface="Times New Roman"/>
              </a:rPr>
              <a:t> </a:t>
            </a:r>
            <a:r>
              <a:rPr dirty="0" sz="1450" spc="-15" b="1">
                <a:latin typeface="Times New Roman"/>
                <a:cs typeface="Times New Roman"/>
              </a:rPr>
              <a:t>SCENES</a:t>
            </a:r>
            <a:endParaRPr sz="1450">
              <a:latin typeface="Times New Roman"/>
              <a:cs typeface="Times New Roman"/>
            </a:endParaRPr>
          </a:p>
          <a:p>
            <a:pPr>
              <a:lnSpc>
                <a:spcPct val="100000"/>
              </a:lnSpc>
            </a:pPr>
            <a:endParaRPr sz="1600">
              <a:latin typeface="Times New Roman"/>
              <a:cs typeface="Times New Roman"/>
            </a:endParaRPr>
          </a:p>
          <a:p>
            <a:pPr algn="just" marL="12700" marR="6985">
              <a:lnSpc>
                <a:spcPts val="1730"/>
              </a:lnSpc>
              <a:spcBef>
                <a:spcPts val="1240"/>
              </a:spcBef>
            </a:pPr>
            <a:r>
              <a:rPr dirty="0" sz="1450" spc="-10">
                <a:latin typeface="Times New Roman"/>
                <a:cs typeface="Times New Roman"/>
              </a:rPr>
              <a:t>Our companion (Steerage No. </a:t>
            </a:r>
            <a:r>
              <a:rPr dirty="0" sz="1450" spc="-5">
                <a:latin typeface="Times New Roman"/>
                <a:cs typeface="Times New Roman"/>
              </a:rPr>
              <a:t>2 </a:t>
            </a:r>
            <a:r>
              <a:rPr dirty="0" sz="1450" spc="-10">
                <a:latin typeface="Times New Roman"/>
                <a:cs typeface="Times New Roman"/>
              </a:rPr>
              <a:t>and </a:t>
            </a:r>
            <a:r>
              <a:rPr dirty="0" sz="1450" spc="-5">
                <a:latin typeface="Times New Roman"/>
                <a:cs typeface="Times New Roman"/>
              </a:rPr>
              <a:t>3)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favourite resort. Down </a:t>
            </a:r>
            <a:r>
              <a:rPr dirty="0" sz="1450" spc="-5">
                <a:latin typeface="Times New Roman"/>
                <a:cs typeface="Times New Roman"/>
              </a:rPr>
              <a:t>one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stairs there was </a:t>
            </a:r>
            <a:r>
              <a:rPr dirty="0" sz="1450" spc="-5">
                <a:latin typeface="Times New Roman"/>
                <a:cs typeface="Times New Roman"/>
              </a:rPr>
              <a:t>a </a:t>
            </a:r>
            <a:r>
              <a:rPr dirty="0" sz="1450" spc="-10">
                <a:latin typeface="Times New Roman"/>
                <a:cs typeface="Times New Roman"/>
              </a:rPr>
              <a:t>comparatively </a:t>
            </a:r>
            <a:r>
              <a:rPr dirty="0" sz="1450" spc="-15">
                <a:latin typeface="Times New Roman"/>
                <a:cs typeface="Times New Roman"/>
              </a:rPr>
              <a:t>large </a:t>
            </a:r>
            <a:r>
              <a:rPr dirty="0" sz="1450" spc="-10">
                <a:latin typeface="Times New Roman"/>
                <a:cs typeface="Times New Roman"/>
              </a:rPr>
              <a:t>open space, the centre occupied  </a:t>
            </a:r>
            <a:r>
              <a:rPr dirty="0" sz="1450" spc="-5">
                <a:latin typeface="Times New Roman"/>
                <a:cs typeface="Times New Roman"/>
              </a:rPr>
              <a:t>by a </a:t>
            </a:r>
            <a:r>
              <a:rPr dirty="0" sz="1450" spc="-20">
                <a:latin typeface="Times New Roman"/>
                <a:cs typeface="Times New Roman"/>
              </a:rPr>
              <a:t>hatchway, </a:t>
            </a:r>
            <a:r>
              <a:rPr dirty="0" sz="1450" spc="-10">
                <a:latin typeface="Times New Roman"/>
                <a:cs typeface="Times New Roman"/>
              </a:rPr>
              <a:t>which made </a:t>
            </a:r>
            <a:r>
              <a:rPr dirty="0" sz="1450" spc="-5">
                <a:latin typeface="Times New Roman"/>
                <a:cs typeface="Times New Roman"/>
              </a:rPr>
              <a:t>a </a:t>
            </a:r>
            <a:r>
              <a:rPr dirty="0" sz="1450" spc="-10">
                <a:latin typeface="Times New Roman"/>
                <a:cs typeface="Times New Roman"/>
              </a:rPr>
              <a:t>convenient seat for about twenty persons, while  barrels, coils </a:t>
            </a:r>
            <a:r>
              <a:rPr dirty="0" sz="1450" spc="-5">
                <a:latin typeface="Times New Roman"/>
                <a:cs typeface="Times New Roman"/>
              </a:rPr>
              <a:t>of </a:t>
            </a:r>
            <a:r>
              <a:rPr dirty="0" sz="1450" spc="-10">
                <a:latin typeface="Times New Roman"/>
                <a:cs typeface="Times New Roman"/>
              </a:rPr>
              <a:t>rope, and the carpenter’s bench </a:t>
            </a:r>
            <a:r>
              <a:rPr dirty="0" sz="1450" spc="-15">
                <a:latin typeface="Times New Roman"/>
                <a:cs typeface="Times New Roman"/>
              </a:rPr>
              <a:t>afforded </a:t>
            </a:r>
            <a:r>
              <a:rPr dirty="0" sz="1450" spc="-10">
                <a:latin typeface="Times New Roman"/>
                <a:cs typeface="Times New Roman"/>
              </a:rPr>
              <a:t>perches for perhaps  as many more. The canteen, </a:t>
            </a:r>
            <a:r>
              <a:rPr dirty="0" sz="1450" spc="-5">
                <a:latin typeface="Times New Roman"/>
                <a:cs typeface="Times New Roman"/>
              </a:rPr>
              <a:t>or </a:t>
            </a:r>
            <a:r>
              <a:rPr dirty="0" sz="1450" spc="-10">
                <a:latin typeface="Times New Roman"/>
                <a:cs typeface="Times New Roman"/>
              </a:rPr>
              <a:t>steerage </a:t>
            </a:r>
            <a:r>
              <a:rPr dirty="0" sz="1450" spc="-20">
                <a:latin typeface="Times New Roman"/>
                <a:cs typeface="Times New Roman"/>
              </a:rPr>
              <a:t>bar, </a:t>
            </a:r>
            <a:r>
              <a:rPr dirty="0" sz="1450" spc="-10">
                <a:latin typeface="Times New Roman"/>
                <a:cs typeface="Times New Roman"/>
              </a:rPr>
              <a:t>was </a:t>
            </a:r>
            <a:r>
              <a:rPr dirty="0" sz="1450" spc="-5">
                <a:latin typeface="Times New Roman"/>
                <a:cs typeface="Times New Roman"/>
              </a:rPr>
              <a:t>on 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the stair;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 </a:t>
            </a:r>
            <a:r>
              <a:rPr dirty="0" sz="1450" spc="-5">
                <a:latin typeface="Times New Roman"/>
                <a:cs typeface="Times New Roman"/>
              </a:rPr>
              <a:t>a no </a:t>
            </a:r>
            <a:r>
              <a:rPr dirty="0" sz="1450" spc="-10">
                <a:latin typeface="Times New Roman"/>
                <a:cs typeface="Times New Roman"/>
              </a:rPr>
              <a:t>less attractive spot, the cabin </a:t>
            </a:r>
            <a:r>
              <a:rPr dirty="0" sz="1450" spc="-5">
                <a:latin typeface="Times New Roman"/>
                <a:cs typeface="Times New Roman"/>
              </a:rPr>
              <a:t>of </a:t>
            </a:r>
            <a:r>
              <a:rPr dirty="0" sz="1450" spc="-10">
                <a:latin typeface="Times New Roman"/>
                <a:cs typeface="Times New Roman"/>
              </a:rPr>
              <a:t>the indefatigable</a:t>
            </a:r>
            <a:r>
              <a:rPr dirty="0" sz="1450" spc="110">
                <a:latin typeface="Times New Roman"/>
                <a:cs typeface="Times New Roman"/>
              </a:rPr>
              <a:t> </a:t>
            </a:r>
            <a:r>
              <a:rPr dirty="0" sz="1450" spc="-15">
                <a:latin typeface="Times New Roman"/>
                <a:cs typeface="Times New Roman"/>
              </a:rPr>
              <a:t>interpreter.</a:t>
            </a:r>
            <a:endParaRPr sz="1450">
              <a:latin typeface="Times New Roman"/>
              <a:cs typeface="Times New Roman"/>
            </a:endParaRPr>
          </a:p>
          <a:p>
            <a:pPr algn="just" marL="12700" marR="10795">
              <a:lnSpc>
                <a:spcPts val="1730"/>
              </a:lnSpc>
              <a:spcBef>
                <a:spcPts val="855"/>
              </a:spcBef>
            </a:pPr>
            <a:r>
              <a:rPr dirty="0" sz="1450" spc="-5">
                <a:latin typeface="Times New Roman"/>
                <a:cs typeface="Times New Roman"/>
              </a:rPr>
              <a:t>I </a:t>
            </a:r>
            <a:r>
              <a:rPr dirty="0" sz="1450" spc="-10">
                <a:latin typeface="Times New Roman"/>
                <a:cs typeface="Times New Roman"/>
              </a:rPr>
              <a:t>have seen people packed into this space like herrings in </a:t>
            </a:r>
            <a:r>
              <a:rPr dirty="0" sz="1450" spc="-5">
                <a:latin typeface="Times New Roman"/>
                <a:cs typeface="Times New Roman"/>
              </a:rPr>
              <a:t>a </a:t>
            </a:r>
            <a:r>
              <a:rPr dirty="0" sz="1450" spc="-10">
                <a:latin typeface="Times New Roman"/>
                <a:cs typeface="Times New Roman"/>
              </a:rPr>
              <a:t>barrel, and many  merry evenings prolonged there until five bells, when the lights were  ruthlessly extinguished and all must </a:t>
            </a:r>
            <a:r>
              <a:rPr dirty="0" sz="1450" spc="-5">
                <a:latin typeface="Times New Roman"/>
                <a:cs typeface="Times New Roman"/>
              </a:rPr>
              <a:t>go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roost.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had been rumoured since Friday that there was </a:t>
            </a:r>
            <a:r>
              <a:rPr dirty="0" sz="1450" spc="-5">
                <a:latin typeface="Times New Roman"/>
                <a:cs typeface="Times New Roman"/>
              </a:rPr>
              <a:t>a </a:t>
            </a:r>
            <a:r>
              <a:rPr dirty="0" sz="1450" spc="-10">
                <a:latin typeface="Times New Roman"/>
                <a:cs typeface="Times New Roman"/>
              </a:rPr>
              <a:t>fiddler aboard, who lay  sick and unmelodious in Steerage No. </a:t>
            </a:r>
            <a:r>
              <a:rPr dirty="0" sz="1450" spc="-5">
                <a:latin typeface="Times New Roman"/>
                <a:cs typeface="Times New Roman"/>
              </a:rPr>
              <a:t>1;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the Monday forenoon, as </a:t>
            </a:r>
            <a:r>
              <a:rPr dirty="0" sz="1450" spc="-5">
                <a:latin typeface="Times New Roman"/>
                <a:cs typeface="Times New Roman"/>
              </a:rPr>
              <a:t>I  </a:t>
            </a:r>
            <a:r>
              <a:rPr dirty="0" sz="1450" spc="-10">
                <a:latin typeface="Times New Roman"/>
                <a:cs typeface="Times New Roman"/>
              </a:rPr>
              <a:t>came down the companion, </a:t>
            </a:r>
            <a:r>
              <a:rPr dirty="0" sz="1450" spc="-5">
                <a:latin typeface="Times New Roman"/>
                <a:cs typeface="Times New Roman"/>
              </a:rPr>
              <a:t>I </a:t>
            </a:r>
            <a:r>
              <a:rPr dirty="0" sz="1450" spc="-10">
                <a:latin typeface="Times New Roman"/>
                <a:cs typeface="Times New Roman"/>
              </a:rPr>
              <a:t>was saluted </a:t>
            </a:r>
            <a:r>
              <a:rPr dirty="0" sz="1450" spc="-5">
                <a:latin typeface="Times New Roman"/>
                <a:cs typeface="Times New Roman"/>
              </a:rPr>
              <a:t>by </a:t>
            </a:r>
            <a:r>
              <a:rPr dirty="0" sz="1450" spc="-10">
                <a:latin typeface="Times New Roman"/>
                <a:cs typeface="Times New Roman"/>
              </a:rPr>
              <a:t>something in Strathspey time. A  white-faced Orpheus was cheerily playing to an audience </a:t>
            </a:r>
            <a:r>
              <a:rPr dirty="0" sz="1450" spc="-5">
                <a:latin typeface="Times New Roman"/>
                <a:cs typeface="Times New Roman"/>
              </a:rPr>
              <a:t>of </a:t>
            </a:r>
            <a:r>
              <a:rPr dirty="0" sz="1450" spc="-10">
                <a:latin typeface="Times New Roman"/>
                <a:cs typeface="Times New Roman"/>
              </a:rPr>
              <a:t>white-faced  women. It was as much as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to </a:t>
            </a:r>
            <a:r>
              <a:rPr dirty="0" sz="1450" spc="-25">
                <a:latin typeface="Times New Roman"/>
                <a:cs typeface="Times New Roman"/>
              </a:rPr>
              <a:t>play, </a:t>
            </a:r>
            <a:r>
              <a:rPr dirty="0" sz="1450" spc="-10">
                <a:latin typeface="Times New Roman"/>
                <a:cs typeface="Times New Roman"/>
              </a:rPr>
              <a:t>and some </a:t>
            </a:r>
            <a:r>
              <a:rPr dirty="0" sz="1450" spc="-5">
                <a:latin typeface="Times New Roman"/>
                <a:cs typeface="Times New Roman"/>
              </a:rPr>
              <a:t>of </a:t>
            </a:r>
            <a:r>
              <a:rPr dirty="0" sz="1450" spc="-10">
                <a:latin typeface="Times New Roman"/>
                <a:cs typeface="Times New Roman"/>
              </a:rPr>
              <a:t>his hearers were  scarce able to sit; yet they had crawled from their </a:t>
            </a:r>
            <a:r>
              <a:rPr dirty="0" sz="1450" spc="-5">
                <a:latin typeface="Times New Roman"/>
                <a:cs typeface="Times New Roman"/>
              </a:rPr>
              <a:t>bunks </a:t>
            </a:r>
            <a:r>
              <a:rPr dirty="0" sz="1450" spc="-10">
                <a:latin typeface="Times New Roman"/>
                <a:cs typeface="Times New Roman"/>
              </a:rPr>
              <a:t>at the first  experimental flourish, and found better than medicine in the music. Some </a:t>
            </a:r>
            <a:r>
              <a:rPr dirty="0" sz="1450" spc="-5">
                <a:latin typeface="Times New Roman"/>
                <a:cs typeface="Times New Roman"/>
              </a:rPr>
              <a:t>of  </a:t>
            </a:r>
            <a:r>
              <a:rPr dirty="0" sz="1450" spc="-10">
                <a:latin typeface="Times New Roman"/>
                <a:cs typeface="Times New Roman"/>
              </a:rPr>
              <a:t>the heaviest heads began to </a:t>
            </a:r>
            <a:r>
              <a:rPr dirty="0" sz="1450" spc="-5">
                <a:latin typeface="Times New Roman"/>
                <a:cs typeface="Times New Roman"/>
              </a:rPr>
              <a:t>nod </a:t>
            </a:r>
            <a:r>
              <a:rPr dirty="0" sz="1450" spc="-10">
                <a:latin typeface="Times New Roman"/>
                <a:cs typeface="Times New Roman"/>
              </a:rPr>
              <a:t>in time, and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animation looked  from some </a:t>
            </a:r>
            <a:r>
              <a:rPr dirty="0" sz="1450" spc="-5">
                <a:latin typeface="Times New Roman"/>
                <a:cs typeface="Times New Roman"/>
              </a:rPr>
              <a:t>of </a:t>
            </a:r>
            <a:r>
              <a:rPr dirty="0" sz="1450" spc="-10">
                <a:latin typeface="Times New Roman"/>
                <a:cs typeface="Times New Roman"/>
              </a:rPr>
              <a:t>the palest eyes. Humanly speaking, it is </a:t>
            </a:r>
            <a:r>
              <a:rPr dirty="0" sz="1450" spc="-5">
                <a:latin typeface="Times New Roman"/>
                <a:cs typeface="Times New Roman"/>
              </a:rPr>
              <a:t>a </a:t>
            </a:r>
            <a:r>
              <a:rPr dirty="0" sz="1450" spc="-10">
                <a:latin typeface="Times New Roman"/>
                <a:cs typeface="Times New Roman"/>
              </a:rPr>
              <a:t>more important  matter to play the fiddle, even </a:t>
            </a:r>
            <a:r>
              <a:rPr dirty="0" sz="1450" spc="-25">
                <a:latin typeface="Times New Roman"/>
                <a:cs typeface="Times New Roman"/>
              </a:rPr>
              <a:t>badly, </a:t>
            </a:r>
            <a:r>
              <a:rPr dirty="0" sz="1450" spc="-10">
                <a:latin typeface="Times New Roman"/>
                <a:cs typeface="Times New Roman"/>
              </a:rPr>
              <a:t>than to write </a:t>
            </a:r>
            <a:r>
              <a:rPr dirty="0" sz="1450" spc="-5">
                <a:latin typeface="Times New Roman"/>
                <a:cs typeface="Times New Roman"/>
              </a:rPr>
              <a:t>huge </a:t>
            </a:r>
            <a:r>
              <a:rPr dirty="0" sz="1450" spc="-10">
                <a:latin typeface="Times New Roman"/>
                <a:cs typeface="Times New Roman"/>
              </a:rPr>
              <a:t>works </a:t>
            </a:r>
            <a:r>
              <a:rPr dirty="0" sz="1450" spc="-5">
                <a:latin typeface="Times New Roman"/>
                <a:cs typeface="Times New Roman"/>
              </a:rPr>
              <a:t>upon </a:t>
            </a:r>
            <a:r>
              <a:rPr dirty="0" sz="1450" spc="-10">
                <a:latin typeface="Times New Roman"/>
                <a:cs typeface="Times New Roman"/>
              </a:rPr>
              <a:t>recondite  subjects. What could </a:t>
            </a:r>
            <a:r>
              <a:rPr dirty="0" sz="1450" spc="-35">
                <a:latin typeface="Times New Roman"/>
                <a:cs typeface="Times New Roman"/>
              </a:rPr>
              <a:t>Mr. </a:t>
            </a:r>
            <a:r>
              <a:rPr dirty="0" sz="1450" spc="-10">
                <a:latin typeface="Times New Roman"/>
                <a:cs typeface="Times New Roman"/>
              </a:rPr>
              <a:t>Darwin have </a:t>
            </a:r>
            <a:r>
              <a:rPr dirty="0" sz="1450" spc="-5">
                <a:latin typeface="Times New Roman"/>
                <a:cs typeface="Times New Roman"/>
              </a:rPr>
              <a:t>done </a:t>
            </a:r>
            <a:r>
              <a:rPr dirty="0" sz="1450" spc="-10">
                <a:latin typeface="Times New Roman"/>
                <a:cs typeface="Times New Roman"/>
              </a:rPr>
              <a:t>for these sick women? But this  fellow scraped away; and the world was positively </a:t>
            </a:r>
            <a:r>
              <a:rPr dirty="0" sz="1450" spc="-5">
                <a:latin typeface="Times New Roman"/>
                <a:cs typeface="Times New Roman"/>
              </a:rPr>
              <a:t>a </a:t>
            </a:r>
            <a:r>
              <a:rPr dirty="0" sz="1450" spc="-10">
                <a:latin typeface="Times New Roman"/>
                <a:cs typeface="Times New Roman"/>
              </a:rPr>
              <a:t>better place for all who  heard him. </a:t>
            </a:r>
            <a:r>
              <a:rPr dirty="0" sz="1450" spc="-70">
                <a:latin typeface="Times New Roman"/>
                <a:cs typeface="Times New Roman"/>
              </a:rPr>
              <a:t>We </a:t>
            </a:r>
            <a:r>
              <a:rPr dirty="0" sz="1450" spc="-10">
                <a:latin typeface="Times New Roman"/>
                <a:cs typeface="Times New Roman"/>
              </a:rPr>
              <a:t>have yet to understand the economical value </a:t>
            </a:r>
            <a:r>
              <a:rPr dirty="0" sz="1450" spc="-5">
                <a:latin typeface="Times New Roman"/>
                <a:cs typeface="Times New Roman"/>
              </a:rPr>
              <a:t>of </a:t>
            </a:r>
            <a:r>
              <a:rPr dirty="0" sz="1450" spc="-10">
                <a:latin typeface="Times New Roman"/>
                <a:cs typeface="Times New Roman"/>
              </a:rPr>
              <a:t>these mere  accomplishments. </a:t>
            </a:r>
            <a:r>
              <a:rPr dirty="0" sz="1450" spc="-5">
                <a:latin typeface="Times New Roman"/>
                <a:cs typeface="Times New Roman"/>
              </a:rPr>
              <a:t>I </a:t>
            </a:r>
            <a:r>
              <a:rPr dirty="0" sz="1450" spc="-10">
                <a:latin typeface="Times New Roman"/>
                <a:cs typeface="Times New Roman"/>
              </a:rPr>
              <a:t>told the fiddler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happy man, carrying happiness  about with him in his fiddle-case, and </a:t>
            </a:r>
            <a:r>
              <a:rPr dirty="0" sz="1450" spc="-5">
                <a:latin typeface="Times New Roman"/>
                <a:cs typeface="Times New Roman"/>
              </a:rPr>
              <a:t>he </a:t>
            </a:r>
            <a:r>
              <a:rPr dirty="0" sz="1450" spc="-10">
                <a:latin typeface="Times New Roman"/>
                <a:cs typeface="Times New Roman"/>
              </a:rPr>
              <a:t>seemed alive to the</a:t>
            </a:r>
            <a:r>
              <a:rPr dirty="0" sz="1450" spc="65">
                <a:latin typeface="Times New Roman"/>
                <a:cs typeface="Times New Roman"/>
              </a:rPr>
              <a:t> </a:t>
            </a:r>
            <a:r>
              <a:rPr dirty="0" sz="1450" spc="-10">
                <a:latin typeface="Times New Roman"/>
                <a:cs typeface="Times New Roman"/>
              </a:rPr>
              <a:t>fact.</a:t>
            </a:r>
            <a:endParaRPr sz="1450">
              <a:latin typeface="Times New Roman"/>
              <a:cs typeface="Times New Roman"/>
            </a:endParaRPr>
          </a:p>
          <a:p>
            <a:pPr algn="just" marL="12700" marR="11430">
              <a:lnSpc>
                <a:spcPts val="1730"/>
              </a:lnSpc>
              <a:spcBef>
                <a:spcPts val="845"/>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privilege,’ </a:t>
            </a:r>
            <a:r>
              <a:rPr dirty="0" sz="1450" spc="-5">
                <a:latin typeface="Times New Roman"/>
                <a:cs typeface="Times New Roman"/>
              </a:rPr>
              <a:t>I </a:t>
            </a:r>
            <a:r>
              <a:rPr dirty="0" sz="1450" spc="-10">
                <a:latin typeface="Times New Roman"/>
                <a:cs typeface="Times New Roman"/>
              </a:rPr>
              <a:t>said. He </a:t>
            </a:r>
            <a:r>
              <a:rPr dirty="0" sz="1450" spc="-5">
                <a:latin typeface="Times New Roman"/>
                <a:cs typeface="Times New Roman"/>
              </a:rPr>
              <a:t>thought a </a:t>
            </a:r>
            <a:r>
              <a:rPr dirty="0" sz="1450" spc="-10">
                <a:latin typeface="Times New Roman"/>
                <a:cs typeface="Times New Roman"/>
              </a:rPr>
              <a:t>while </a:t>
            </a:r>
            <a:r>
              <a:rPr dirty="0" sz="1450" spc="-5">
                <a:latin typeface="Times New Roman"/>
                <a:cs typeface="Times New Roman"/>
              </a:rPr>
              <a:t>upon </a:t>
            </a:r>
            <a:r>
              <a:rPr dirty="0" sz="1450" spc="-10">
                <a:latin typeface="Times New Roman"/>
                <a:cs typeface="Times New Roman"/>
              </a:rPr>
              <a:t>the word, turning it over in  his Scots head, and then answered with conviction, </a:t>
            </a:r>
            <a:r>
              <a:rPr dirty="0" sz="1450" spc="-40">
                <a:latin typeface="Times New Roman"/>
                <a:cs typeface="Times New Roman"/>
              </a:rPr>
              <a:t>‘Yes,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privilege.’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That </a:t>
            </a:r>
            <a:r>
              <a:rPr dirty="0" sz="1450" spc="-5">
                <a:latin typeface="Times New Roman"/>
                <a:cs typeface="Times New Roman"/>
              </a:rPr>
              <a:t>night I </a:t>
            </a:r>
            <a:r>
              <a:rPr dirty="0" sz="1450" spc="-10">
                <a:latin typeface="Times New Roman"/>
                <a:cs typeface="Times New Roman"/>
              </a:rPr>
              <a:t>was summoned </a:t>
            </a:r>
            <a:r>
              <a:rPr dirty="0" sz="1450" spc="-5">
                <a:latin typeface="Times New Roman"/>
                <a:cs typeface="Times New Roman"/>
              </a:rPr>
              <a:t>by </a:t>
            </a:r>
            <a:r>
              <a:rPr dirty="0" sz="1450" spc="-10">
                <a:latin typeface="Times New Roman"/>
                <a:cs typeface="Times New Roman"/>
              </a:rPr>
              <a:t>‘Merrily danced the </a:t>
            </a:r>
            <a:r>
              <a:rPr dirty="0" sz="1450" spc="-20">
                <a:latin typeface="Times New Roman"/>
                <a:cs typeface="Times New Roman"/>
              </a:rPr>
              <a:t>Quake’s </a:t>
            </a:r>
            <a:r>
              <a:rPr dirty="0" sz="1450" spc="-10">
                <a:latin typeface="Times New Roman"/>
                <a:cs typeface="Times New Roman"/>
              </a:rPr>
              <a:t>wife’ into the  companion</a:t>
            </a:r>
            <a:r>
              <a:rPr dirty="0" sz="1450" spc="9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Steerage</a:t>
            </a:r>
            <a:r>
              <a:rPr dirty="0" sz="1450" spc="90">
                <a:latin typeface="Times New Roman"/>
                <a:cs typeface="Times New Roman"/>
              </a:rPr>
              <a:t> </a:t>
            </a:r>
            <a:r>
              <a:rPr dirty="0" sz="1450" spc="-10">
                <a:latin typeface="Times New Roman"/>
                <a:cs typeface="Times New Roman"/>
              </a:rPr>
              <a:t>No.</a:t>
            </a:r>
            <a:r>
              <a:rPr dirty="0" sz="1450" spc="95">
                <a:latin typeface="Times New Roman"/>
                <a:cs typeface="Times New Roman"/>
              </a:rPr>
              <a:t> </a:t>
            </a:r>
            <a:r>
              <a:rPr dirty="0" sz="1450" spc="-5">
                <a:latin typeface="Times New Roman"/>
                <a:cs typeface="Times New Roman"/>
              </a:rPr>
              <a:t>4</a:t>
            </a:r>
            <a:r>
              <a:rPr dirty="0" sz="1450" spc="95">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5">
                <a:latin typeface="Times New Roman"/>
                <a:cs typeface="Times New Roman"/>
              </a:rPr>
              <a:t>5.</a:t>
            </a:r>
            <a:r>
              <a:rPr dirty="0" sz="1450" spc="195">
                <a:latin typeface="Times New Roman"/>
                <a:cs typeface="Times New Roman"/>
              </a:rPr>
              <a:t> </a:t>
            </a:r>
            <a:r>
              <a:rPr dirty="0" sz="1450" spc="-10">
                <a:latin typeface="Times New Roman"/>
                <a:cs typeface="Times New Roman"/>
              </a:rPr>
              <a:t>This</a:t>
            </a:r>
            <a:r>
              <a:rPr dirty="0" sz="1450" spc="90">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properly</a:t>
            </a:r>
            <a:r>
              <a:rPr dirty="0" sz="1450" spc="95">
                <a:latin typeface="Times New Roman"/>
                <a:cs typeface="Times New Roman"/>
              </a:rPr>
              <a:t> </a:t>
            </a:r>
            <a:r>
              <a:rPr dirty="0" sz="1450" spc="-10">
                <a:latin typeface="Times New Roman"/>
                <a:cs typeface="Times New Roman"/>
              </a:rPr>
              <a:t>speaking,</a:t>
            </a:r>
            <a:r>
              <a:rPr dirty="0" sz="1450" spc="100">
                <a:latin typeface="Times New Roman"/>
                <a:cs typeface="Times New Roman"/>
              </a:rPr>
              <a:t> </a:t>
            </a:r>
            <a:r>
              <a:rPr dirty="0" sz="1450" spc="-5">
                <a:latin typeface="Times New Roman"/>
                <a:cs typeface="Times New Roman"/>
              </a:rPr>
              <a:t>but</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strip</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month </a:t>
            </a:r>
            <a:r>
              <a:rPr dirty="0" sz="1450" spc="-5">
                <a:latin typeface="Times New Roman"/>
                <a:cs typeface="Times New Roman"/>
              </a:rPr>
              <a:t>or </a:t>
            </a:r>
            <a:r>
              <a:rPr dirty="0" sz="1450" spc="-10">
                <a:latin typeface="Times New Roman"/>
                <a:cs typeface="Times New Roman"/>
              </a:rPr>
              <a:t>two, to resemble </a:t>
            </a:r>
            <a:r>
              <a:rPr dirty="0" sz="1450" spc="-5">
                <a:latin typeface="Times New Roman"/>
                <a:cs typeface="Times New Roman"/>
              </a:rPr>
              <a:t>a </a:t>
            </a:r>
            <a:r>
              <a:rPr dirty="0" sz="1450" spc="-10">
                <a:latin typeface="Times New Roman"/>
                <a:cs typeface="Times New Roman"/>
              </a:rPr>
              <a:t>tableful </a:t>
            </a:r>
            <a:r>
              <a:rPr dirty="0" sz="1450" spc="-5">
                <a:latin typeface="Times New Roman"/>
                <a:cs typeface="Times New Roman"/>
              </a:rPr>
              <a:t>of </a:t>
            </a:r>
            <a:r>
              <a:rPr dirty="0" sz="1450" spc="-10">
                <a:latin typeface="Times New Roman"/>
                <a:cs typeface="Times New Roman"/>
              </a:rPr>
              <a:t>hunters. But although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thus  surprised at the first glance, his astonishment will grow </a:t>
            </a:r>
            <a:r>
              <a:rPr dirty="0" sz="1450" spc="-15">
                <a:latin typeface="Times New Roman"/>
                <a:cs typeface="Times New Roman"/>
              </a:rPr>
              <a:t>greater,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experiences the </a:t>
            </a:r>
            <a:r>
              <a:rPr dirty="0" sz="1450" spc="-15">
                <a:latin typeface="Times New Roman"/>
                <a:cs typeface="Times New Roman"/>
              </a:rPr>
              <a:t>effects </a:t>
            </a:r>
            <a:r>
              <a:rPr dirty="0" sz="1450" spc="-5">
                <a:latin typeface="Times New Roman"/>
                <a:cs typeface="Times New Roman"/>
              </a:rPr>
              <a:t>of </a:t>
            </a:r>
            <a:r>
              <a:rPr dirty="0" sz="1450" spc="-10">
                <a:latin typeface="Times New Roman"/>
                <a:cs typeface="Times New Roman"/>
              </a:rPr>
              <a:t>the climate </a:t>
            </a:r>
            <a:r>
              <a:rPr dirty="0" sz="1450" spc="-5">
                <a:latin typeface="Times New Roman"/>
                <a:cs typeface="Times New Roman"/>
              </a:rPr>
              <a:t>on </a:t>
            </a:r>
            <a:r>
              <a:rPr dirty="0" sz="1450" spc="-10">
                <a:latin typeface="Times New Roman"/>
                <a:cs typeface="Times New Roman"/>
              </a:rPr>
              <a:t>himself. In many ways it is </a:t>
            </a:r>
            <a:r>
              <a:rPr dirty="0" sz="1450" spc="-5">
                <a:latin typeface="Times New Roman"/>
                <a:cs typeface="Times New Roman"/>
              </a:rPr>
              <a:t>a </a:t>
            </a:r>
            <a:r>
              <a:rPr dirty="0" sz="1450" spc="-10">
                <a:latin typeface="Times New Roman"/>
                <a:cs typeface="Times New Roman"/>
              </a:rPr>
              <a:t>trying  business to reside </a:t>
            </a:r>
            <a:r>
              <a:rPr dirty="0" sz="1450" spc="-5">
                <a:latin typeface="Times New Roman"/>
                <a:cs typeface="Times New Roman"/>
              </a:rPr>
              <a:t>upon </a:t>
            </a:r>
            <a:r>
              <a:rPr dirty="0" sz="1450" spc="-10">
                <a:latin typeface="Times New Roman"/>
                <a:cs typeface="Times New Roman"/>
              </a:rPr>
              <a:t>the Alps: the stomach is exercised, the appetite often  languishes; the liver may at times rebel; and because </a:t>
            </a:r>
            <a:r>
              <a:rPr dirty="0" sz="1450" spc="-5">
                <a:latin typeface="Times New Roman"/>
                <a:cs typeface="Times New Roman"/>
              </a:rPr>
              <a:t>you </a:t>
            </a:r>
            <a:r>
              <a:rPr dirty="0" sz="1450" spc="-10">
                <a:latin typeface="Times New Roman"/>
                <a:cs typeface="Times New Roman"/>
              </a:rPr>
              <a:t>have come so far  from metropolitan advantages, it does </a:t>
            </a:r>
            <a:r>
              <a:rPr dirty="0" sz="1450" spc="-5">
                <a:latin typeface="Times New Roman"/>
                <a:cs typeface="Times New Roman"/>
              </a:rPr>
              <a:t>not </a:t>
            </a:r>
            <a:r>
              <a:rPr dirty="0" sz="1450" spc="-10">
                <a:latin typeface="Times New Roman"/>
                <a:cs typeface="Times New Roman"/>
              </a:rPr>
              <a:t>follow that </a:t>
            </a:r>
            <a:r>
              <a:rPr dirty="0" sz="1450" spc="-5">
                <a:latin typeface="Times New Roman"/>
                <a:cs typeface="Times New Roman"/>
              </a:rPr>
              <a:t>you </a:t>
            </a:r>
            <a:r>
              <a:rPr dirty="0" sz="1450" spc="-10">
                <a:latin typeface="Times New Roman"/>
                <a:cs typeface="Times New Roman"/>
              </a:rPr>
              <a:t>shall </a:t>
            </a:r>
            <a:r>
              <a:rPr dirty="0" sz="1450" spc="-20">
                <a:latin typeface="Times New Roman"/>
                <a:cs typeface="Times New Roman"/>
              </a:rPr>
              <a:t>recover.</a:t>
            </a:r>
            <a:r>
              <a:rPr dirty="0" sz="1450" spc="320">
                <a:latin typeface="Times New Roman"/>
                <a:cs typeface="Times New Roman"/>
              </a:rPr>
              <a:t> </a:t>
            </a:r>
            <a:r>
              <a:rPr dirty="0" sz="1450" spc="-10">
                <a:latin typeface="Times New Roman"/>
                <a:cs typeface="Times New Roman"/>
              </a:rPr>
              <a:t>But  </a:t>
            </a:r>
            <a:r>
              <a:rPr dirty="0" sz="1450" spc="-5">
                <a:latin typeface="Times New Roman"/>
                <a:cs typeface="Times New Roman"/>
              </a:rPr>
              <a:t>one </a:t>
            </a:r>
            <a:r>
              <a:rPr dirty="0" sz="1450" spc="-10">
                <a:latin typeface="Times New Roman"/>
                <a:cs typeface="Times New Roman"/>
              </a:rPr>
              <a:t>thing is undeniable—that in the rare </a:t>
            </a:r>
            <a:r>
              <a:rPr dirty="0" sz="1450" spc="-25">
                <a:latin typeface="Times New Roman"/>
                <a:cs typeface="Times New Roman"/>
              </a:rPr>
              <a:t>air, </a:t>
            </a:r>
            <a:r>
              <a:rPr dirty="0" sz="1450" spc="-20">
                <a:latin typeface="Times New Roman"/>
                <a:cs typeface="Times New Roman"/>
              </a:rPr>
              <a:t>clear, </a:t>
            </a:r>
            <a:r>
              <a:rPr dirty="0" sz="1450" spc="-10">
                <a:latin typeface="Times New Roman"/>
                <a:cs typeface="Times New Roman"/>
              </a:rPr>
              <a:t>cold, and blinding light </a:t>
            </a:r>
            <a:r>
              <a:rPr dirty="0" sz="1450" spc="-5">
                <a:latin typeface="Times New Roman"/>
                <a:cs typeface="Times New Roman"/>
              </a:rPr>
              <a:t>of  </a:t>
            </a:r>
            <a:r>
              <a:rPr dirty="0" sz="1450" spc="-10">
                <a:latin typeface="Times New Roman"/>
                <a:cs typeface="Times New Roman"/>
              </a:rPr>
              <a:t>Alpine winters, </a:t>
            </a:r>
            <a:r>
              <a:rPr dirty="0" sz="1450" spc="-5">
                <a:latin typeface="Times New Roman"/>
                <a:cs typeface="Times New Roman"/>
              </a:rPr>
              <a:t>a </a:t>
            </a:r>
            <a:r>
              <a:rPr dirty="0" sz="1450" spc="-10">
                <a:latin typeface="Times New Roman"/>
                <a:cs typeface="Times New Roman"/>
              </a:rPr>
              <a:t>man takes </a:t>
            </a:r>
            <a:r>
              <a:rPr dirty="0" sz="1450" spc="-5">
                <a:latin typeface="Times New Roman"/>
                <a:cs typeface="Times New Roman"/>
              </a:rPr>
              <a:t>a </a:t>
            </a:r>
            <a:r>
              <a:rPr dirty="0" sz="1450" spc="-10">
                <a:latin typeface="Times New Roman"/>
                <a:cs typeface="Times New Roman"/>
              </a:rPr>
              <a:t>certain troubled delight in his existence which  can nowhere else </a:t>
            </a:r>
            <a:r>
              <a:rPr dirty="0" sz="1450" spc="-5">
                <a:latin typeface="Times New Roman"/>
                <a:cs typeface="Times New Roman"/>
              </a:rPr>
              <a:t>be </a:t>
            </a:r>
            <a:r>
              <a:rPr dirty="0" sz="1450" spc="-10">
                <a:latin typeface="Times New Roman"/>
                <a:cs typeface="Times New Roman"/>
              </a:rPr>
              <a:t>paralleled. He is perhaps </a:t>
            </a:r>
            <a:r>
              <a:rPr dirty="0" sz="1450" spc="-5">
                <a:latin typeface="Times New Roman"/>
                <a:cs typeface="Times New Roman"/>
              </a:rPr>
              <a:t>no </a:t>
            </a:r>
            <a:r>
              <a:rPr dirty="0" sz="1450" spc="-15">
                <a:latin typeface="Times New Roman"/>
                <a:cs typeface="Times New Roman"/>
              </a:rPr>
              <a:t>happier, </a:t>
            </a:r>
            <a:r>
              <a:rPr dirty="0" sz="1450" spc="-5">
                <a:latin typeface="Times New Roman"/>
                <a:cs typeface="Times New Roman"/>
              </a:rPr>
              <a:t>but he </a:t>
            </a:r>
            <a:r>
              <a:rPr dirty="0" sz="1450" spc="-10">
                <a:latin typeface="Times New Roman"/>
                <a:cs typeface="Times New Roman"/>
              </a:rPr>
              <a:t>is stingingly  alive. It does </a:t>
            </a:r>
            <a:r>
              <a:rPr dirty="0" sz="1450" spc="-5">
                <a:latin typeface="Times New Roman"/>
                <a:cs typeface="Times New Roman"/>
              </a:rPr>
              <a:t>not, </a:t>
            </a:r>
            <a:r>
              <a:rPr dirty="0" sz="1450" spc="-10">
                <a:latin typeface="Times New Roman"/>
                <a:cs typeface="Times New Roman"/>
              </a:rPr>
              <a:t>perhaps, come </a:t>
            </a:r>
            <a:r>
              <a:rPr dirty="0" sz="1450" spc="-5">
                <a:latin typeface="Times New Roman"/>
                <a:cs typeface="Times New Roman"/>
              </a:rPr>
              <a:t>out of </a:t>
            </a:r>
            <a:r>
              <a:rPr dirty="0" sz="1450" spc="-10">
                <a:latin typeface="Times New Roman"/>
                <a:cs typeface="Times New Roman"/>
              </a:rPr>
              <a:t>him in work </a:t>
            </a:r>
            <a:r>
              <a:rPr dirty="0" sz="1450" spc="-5">
                <a:latin typeface="Times New Roman"/>
                <a:cs typeface="Times New Roman"/>
              </a:rPr>
              <a:t>or </a:t>
            </a:r>
            <a:r>
              <a:rPr dirty="0" sz="1450" spc="-10">
                <a:latin typeface="Times New Roman"/>
                <a:cs typeface="Times New Roman"/>
              </a:rPr>
              <a:t>exercise, yet </a:t>
            </a:r>
            <a:r>
              <a:rPr dirty="0" sz="1450" spc="-5">
                <a:latin typeface="Times New Roman"/>
                <a:cs typeface="Times New Roman"/>
              </a:rPr>
              <a:t>he </a:t>
            </a:r>
            <a:r>
              <a:rPr dirty="0" sz="1450" spc="-10">
                <a:latin typeface="Times New Roman"/>
                <a:cs typeface="Times New Roman"/>
              </a:rPr>
              <a:t>feels  an enthusiasm </a:t>
            </a:r>
            <a:r>
              <a:rPr dirty="0" sz="1450" spc="-5">
                <a:latin typeface="Times New Roman"/>
                <a:cs typeface="Times New Roman"/>
              </a:rPr>
              <a:t>of </a:t>
            </a:r>
            <a:r>
              <a:rPr dirty="0" sz="1450" spc="-10">
                <a:latin typeface="Times New Roman"/>
                <a:cs typeface="Times New Roman"/>
              </a:rPr>
              <a:t>the blood unknown in more temperate climates. It may </a:t>
            </a:r>
            <a:r>
              <a:rPr dirty="0" sz="1450" spc="-5">
                <a:latin typeface="Times New Roman"/>
                <a:cs typeface="Times New Roman"/>
              </a:rPr>
              <a:t>not  be </a:t>
            </a:r>
            <a:r>
              <a:rPr dirty="0" sz="1450" spc="-10">
                <a:latin typeface="Times New Roman"/>
                <a:cs typeface="Times New Roman"/>
              </a:rPr>
              <a:t>health, </a:t>
            </a:r>
            <a:r>
              <a:rPr dirty="0" sz="1450" spc="-5">
                <a:latin typeface="Times New Roman"/>
                <a:cs typeface="Times New Roman"/>
              </a:rPr>
              <a:t>but </a:t>
            </a:r>
            <a:r>
              <a:rPr dirty="0" sz="1450" spc="-10">
                <a:latin typeface="Times New Roman"/>
                <a:cs typeface="Times New Roman"/>
              </a:rPr>
              <a:t>it is</a:t>
            </a:r>
            <a:r>
              <a:rPr dirty="0" sz="1450">
                <a:latin typeface="Times New Roman"/>
                <a:cs typeface="Times New Roman"/>
              </a:rPr>
              <a:t> </a:t>
            </a:r>
            <a:r>
              <a:rPr dirty="0" sz="1450" spc="-5">
                <a:latin typeface="Times New Roman"/>
                <a:cs typeface="Times New Roman"/>
              </a:rPr>
              <a:t>fun.</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There is nothing more difficult to communicate </a:t>
            </a:r>
            <a:r>
              <a:rPr dirty="0" sz="1450" spc="-5">
                <a:latin typeface="Times New Roman"/>
                <a:cs typeface="Times New Roman"/>
              </a:rPr>
              <a:t>on </a:t>
            </a:r>
            <a:r>
              <a:rPr dirty="0" sz="1450" spc="-10">
                <a:latin typeface="Times New Roman"/>
                <a:cs typeface="Times New Roman"/>
              </a:rPr>
              <a:t>paper than this baseless  </a:t>
            </a:r>
            <a:r>
              <a:rPr dirty="0" sz="1450" spc="-15">
                <a:latin typeface="Times New Roman"/>
                <a:cs typeface="Times New Roman"/>
              </a:rPr>
              <a:t>ardour, </a:t>
            </a:r>
            <a:r>
              <a:rPr dirty="0" sz="1450" spc="-10">
                <a:latin typeface="Times New Roman"/>
                <a:cs typeface="Times New Roman"/>
              </a:rPr>
              <a:t>this stimulation </a:t>
            </a:r>
            <a:r>
              <a:rPr dirty="0" sz="1450" spc="-5">
                <a:latin typeface="Times New Roman"/>
                <a:cs typeface="Times New Roman"/>
              </a:rPr>
              <a:t>of </a:t>
            </a:r>
            <a:r>
              <a:rPr dirty="0" sz="1450" spc="-10">
                <a:latin typeface="Times New Roman"/>
                <a:cs typeface="Times New Roman"/>
              </a:rPr>
              <a:t>the brain, this sterile joyousness </a:t>
            </a:r>
            <a:r>
              <a:rPr dirty="0" sz="1450" spc="-5">
                <a:latin typeface="Times New Roman"/>
                <a:cs typeface="Times New Roman"/>
              </a:rPr>
              <a:t>of </a:t>
            </a:r>
            <a:r>
              <a:rPr dirty="0" sz="1450" spc="-10">
                <a:latin typeface="Times New Roman"/>
                <a:cs typeface="Times New Roman"/>
              </a:rPr>
              <a:t>spirits. </a:t>
            </a:r>
            <a:r>
              <a:rPr dirty="0" sz="1450" spc="-60">
                <a:latin typeface="Times New Roman"/>
                <a:cs typeface="Times New Roman"/>
              </a:rPr>
              <a:t>You  </a:t>
            </a:r>
            <a:r>
              <a:rPr dirty="0" sz="1450" spc="-10">
                <a:latin typeface="Times New Roman"/>
                <a:cs typeface="Times New Roman"/>
              </a:rPr>
              <a:t>wake every morning, see the gold </a:t>
            </a:r>
            <a:r>
              <a:rPr dirty="0" sz="1450" spc="-5">
                <a:latin typeface="Times New Roman"/>
                <a:cs typeface="Times New Roman"/>
              </a:rPr>
              <a:t>upon </a:t>
            </a:r>
            <a:r>
              <a:rPr dirty="0" sz="1450" spc="-10">
                <a:latin typeface="Times New Roman"/>
                <a:cs typeface="Times New Roman"/>
              </a:rPr>
              <a:t>the snow-peaks, become filled with  courage, and bless God for </a:t>
            </a:r>
            <a:r>
              <a:rPr dirty="0" sz="1450" spc="-5">
                <a:latin typeface="Times New Roman"/>
                <a:cs typeface="Times New Roman"/>
              </a:rPr>
              <a:t>your </a:t>
            </a:r>
            <a:r>
              <a:rPr dirty="0" sz="1450" spc="-10">
                <a:latin typeface="Times New Roman"/>
                <a:cs typeface="Times New Roman"/>
              </a:rPr>
              <a:t>prolonged existence. The valleys are </a:t>
            </a:r>
            <a:r>
              <a:rPr dirty="0" sz="1450" spc="-5">
                <a:latin typeface="Times New Roman"/>
                <a:cs typeface="Times New Roman"/>
              </a:rPr>
              <a:t>but a  </a:t>
            </a:r>
            <a:r>
              <a:rPr dirty="0" sz="1450" spc="-10">
                <a:latin typeface="Times New Roman"/>
                <a:cs typeface="Times New Roman"/>
              </a:rPr>
              <a:t>stride to </a:t>
            </a:r>
            <a:r>
              <a:rPr dirty="0" sz="1450" spc="-5">
                <a:latin typeface="Times New Roman"/>
                <a:cs typeface="Times New Roman"/>
              </a:rPr>
              <a:t>you; you </a:t>
            </a:r>
            <a:r>
              <a:rPr dirty="0" sz="1450" spc="-10">
                <a:latin typeface="Times New Roman"/>
                <a:cs typeface="Times New Roman"/>
              </a:rPr>
              <a:t>cast </a:t>
            </a:r>
            <a:r>
              <a:rPr dirty="0" sz="1450" spc="-5">
                <a:latin typeface="Times New Roman"/>
                <a:cs typeface="Times New Roman"/>
              </a:rPr>
              <a:t>your </a:t>
            </a:r>
            <a:r>
              <a:rPr dirty="0" sz="1450" spc="-10">
                <a:latin typeface="Times New Roman"/>
                <a:cs typeface="Times New Roman"/>
              </a:rPr>
              <a:t>shoe over the hilltops; </a:t>
            </a:r>
            <a:r>
              <a:rPr dirty="0" sz="1450" spc="-5">
                <a:latin typeface="Times New Roman"/>
                <a:cs typeface="Times New Roman"/>
              </a:rPr>
              <a:t>your </a:t>
            </a:r>
            <a:r>
              <a:rPr dirty="0" sz="1450" spc="-10">
                <a:latin typeface="Times New Roman"/>
                <a:cs typeface="Times New Roman"/>
              </a:rPr>
              <a:t>ears and </a:t>
            </a:r>
            <a:r>
              <a:rPr dirty="0" sz="1450" spc="-5">
                <a:latin typeface="Times New Roman"/>
                <a:cs typeface="Times New Roman"/>
              </a:rPr>
              <a:t>your </a:t>
            </a:r>
            <a:r>
              <a:rPr dirty="0" sz="1450" spc="-10">
                <a:latin typeface="Times New Roman"/>
                <a:cs typeface="Times New Roman"/>
              </a:rPr>
              <a:t>heart  sing; in the words </a:t>
            </a:r>
            <a:r>
              <a:rPr dirty="0" sz="1450" spc="-5">
                <a:latin typeface="Times New Roman"/>
                <a:cs typeface="Times New Roman"/>
              </a:rPr>
              <a:t>of </a:t>
            </a:r>
            <a:r>
              <a:rPr dirty="0" sz="1450" spc="-10">
                <a:latin typeface="Times New Roman"/>
                <a:cs typeface="Times New Roman"/>
              </a:rPr>
              <a:t>an unverified quotation from the Scotch psalms, </a:t>
            </a:r>
            <a:r>
              <a:rPr dirty="0" sz="1450" spc="-5">
                <a:latin typeface="Times New Roman"/>
                <a:cs typeface="Times New Roman"/>
              </a:rPr>
              <a:t>you </a:t>
            </a:r>
            <a:r>
              <a:rPr dirty="0" sz="1450" spc="-10">
                <a:latin typeface="Times New Roman"/>
                <a:cs typeface="Times New Roman"/>
              </a:rPr>
              <a:t>feel  yourself fit ‘on the wings </a:t>
            </a:r>
            <a:r>
              <a:rPr dirty="0" sz="1450" spc="-5">
                <a:latin typeface="Times New Roman"/>
                <a:cs typeface="Times New Roman"/>
              </a:rPr>
              <a:t>of </a:t>
            </a:r>
            <a:r>
              <a:rPr dirty="0" sz="1450" spc="-10">
                <a:latin typeface="Times New Roman"/>
                <a:cs typeface="Times New Roman"/>
              </a:rPr>
              <a:t>all the winds’ to ‘come flying all abroad.’ Europe  and </a:t>
            </a:r>
            <a:r>
              <a:rPr dirty="0" sz="1450" spc="-5">
                <a:latin typeface="Times New Roman"/>
                <a:cs typeface="Times New Roman"/>
              </a:rPr>
              <a:t>your </a:t>
            </a:r>
            <a:r>
              <a:rPr dirty="0" sz="1450" spc="-10">
                <a:latin typeface="Times New Roman"/>
                <a:cs typeface="Times New Roman"/>
              </a:rPr>
              <a:t>mind are too narrow for that flood </a:t>
            </a:r>
            <a:r>
              <a:rPr dirty="0" sz="1450" spc="-5">
                <a:latin typeface="Times New Roman"/>
                <a:cs typeface="Times New Roman"/>
              </a:rPr>
              <a:t>of </a:t>
            </a:r>
            <a:r>
              <a:rPr dirty="0" sz="1450" spc="-25">
                <a:latin typeface="Times New Roman"/>
                <a:cs typeface="Times New Roman"/>
              </a:rPr>
              <a:t>energy. </a:t>
            </a:r>
            <a:r>
              <a:rPr dirty="0" sz="1450" spc="-60">
                <a:latin typeface="Times New Roman"/>
                <a:cs typeface="Times New Roman"/>
              </a:rPr>
              <a:t>Yet </a:t>
            </a:r>
            <a:r>
              <a:rPr dirty="0" sz="1450" spc="-10">
                <a:latin typeface="Times New Roman"/>
                <a:cs typeface="Times New Roman"/>
              </a:rPr>
              <a:t>it is notable that  </a:t>
            </a:r>
            <a:r>
              <a:rPr dirty="0" sz="1450" spc="-5">
                <a:latin typeface="Times New Roman"/>
                <a:cs typeface="Times New Roman"/>
              </a:rPr>
              <a:t>you </a:t>
            </a:r>
            <a:r>
              <a:rPr dirty="0" sz="1450" spc="-10">
                <a:latin typeface="Times New Roman"/>
                <a:cs typeface="Times New Roman"/>
              </a:rPr>
              <a:t>are hard to </a:t>
            </a:r>
            <a:r>
              <a:rPr dirty="0" sz="1450" spc="-5">
                <a:latin typeface="Times New Roman"/>
                <a:cs typeface="Times New Roman"/>
              </a:rPr>
              <a:t>root out of your </a:t>
            </a:r>
            <a:r>
              <a:rPr dirty="0" sz="1450" spc="-10">
                <a:latin typeface="Times New Roman"/>
                <a:cs typeface="Times New Roman"/>
              </a:rPr>
              <a:t>bed; that </a:t>
            </a:r>
            <a:r>
              <a:rPr dirty="0" sz="1450" spc="-5">
                <a:latin typeface="Times New Roman"/>
                <a:cs typeface="Times New Roman"/>
              </a:rPr>
              <a:t>you </a:t>
            </a:r>
            <a:r>
              <a:rPr dirty="0" sz="1450" spc="-10">
                <a:latin typeface="Times New Roman"/>
                <a:cs typeface="Times New Roman"/>
              </a:rPr>
              <a:t>start forth, singing, indeed, </a:t>
            </a:r>
            <a:r>
              <a:rPr dirty="0" sz="1450" spc="-5">
                <a:latin typeface="Times New Roman"/>
                <a:cs typeface="Times New Roman"/>
              </a:rPr>
              <a:t>on  your </a:t>
            </a:r>
            <a:r>
              <a:rPr dirty="0" sz="1450" spc="-10">
                <a:latin typeface="Times New Roman"/>
                <a:cs typeface="Times New Roman"/>
              </a:rPr>
              <a:t>walk, yet are unusually ready to turn home again; that the best </a:t>
            </a:r>
            <a:r>
              <a:rPr dirty="0" sz="1450" spc="-5">
                <a:latin typeface="Times New Roman"/>
                <a:cs typeface="Times New Roman"/>
              </a:rPr>
              <a:t>of you </a:t>
            </a:r>
            <a:r>
              <a:rPr dirty="0" sz="1450" spc="-10">
                <a:latin typeface="Times New Roman"/>
                <a:cs typeface="Times New Roman"/>
              </a:rPr>
              <a:t>is  volatile; and that although the restlessness remains till night, the strength is  early at an end. </a:t>
            </a:r>
            <a:r>
              <a:rPr dirty="0" sz="1450" spc="-25">
                <a:latin typeface="Times New Roman"/>
                <a:cs typeface="Times New Roman"/>
              </a:rPr>
              <a:t>With </a:t>
            </a:r>
            <a:r>
              <a:rPr dirty="0" sz="1450" spc="-10">
                <a:latin typeface="Times New Roman"/>
                <a:cs typeface="Times New Roman"/>
              </a:rPr>
              <a:t>all these heady jollities, </a:t>
            </a:r>
            <a:r>
              <a:rPr dirty="0" sz="1450" spc="-5">
                <a:latin typeface="Times New Roman"/>
                <a:cs typeface="Times New Roman"/>
              </a:rPr>
              <a:t>you </a:t>
            </a:r>
            <a:r>
              <a:rPr dirty="0" sz="1450" spc="-10">
                <a:latin typeface="Times New Roman"/>
                <a:cs typeface="Times New Roman"/>
              </a:rPr>
              <a:t>are half conscious </a:t>
            </a:r>
            <a:r>
              <a:rPr dirty="0" sz="1450" spc="-5">
                <a:latin typeface="Times New Roman"/>
                <a:cs typeface="Times New Roman"/>
              </a:rPr>
              <a:t>of </a:t>
            </a:r>
            <a:r>
              <a:rPr dirty="0" sz="1450" spc="-10">
                <a:latin typeface="Times New Roman"/>
                <a:cs typeface="Times New Roman"/>
              </a:rPr>
              <a:t>an  underlying languor in the </a:t>
            </a:r>
            <a:r>
              <a:rPr dirty="0" sz="1450" spc="-5">
                <a:latin typeface="Times New Roman"/>
                <a:cs typeface="Times New Roman"/>
              </a:rPr>
              <a:t>body; you </a:t>
            </a:r>
            <a:r>
              <a:rPr dirty="0" sz="1450" spc="-10">
                <a:latin typeface="Times New Roman"/>
                <a:cs typeface="Times New Roman"/>
              </a:rPr>
              <a:t>prove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so well as </a:t>
            </a:r>
            <a:r>
              <a:rPr dirty="0" sz="1450" spc="-5">
                <a:latin typeface="Times New Roman"/>
                <a:cs typeface="Times New Roman"/>
              </a:rPr>
              <a:t>you </a:t>
            </a:r>
            <a:r>
              <a:rPr dirty="0" sz="1450" spc="-10">
                <a:latin typeface="Times New Roman"/>
                <a:cs typeface="Times New Roman"/>
              </a:rPr>
              <a:t>had  fancied; </a:t>
            </a:r>
            <a:r>
              <a:rPr dirty="0" sz="1450" spc="-5">
                <a:latin typeface="Times New Roman"/>
                <a:cs typeface="Times New Roman"/>
              </a:rPr>
              <a:t>you </a:t>
            </a:r>
            <a:r>
              <a:rPr dirty="0" sz="1450" spc="-10">
                <a:latin typeface="Times New Roman"/>
                <a:cs typeface="Times New Roman"/>
              </a:rPr>
              <a:t>weary before </a:t>
            </a:r>
            <a:r>
              <a:rPr dirty="0" sz="1450" spc="-5">
                <a:latin typeface="Times New Roman"/>
                <a:cs typeface="Times New Roman"/>
              </a:rPr>
              <a:t>you </a:t>
            </a:r>
            <a:r>
              <a:rPr dirty="0" sz="1450" spc="-10">
                <a:latin typeface="Times New Roman"/>
                <a:cs typeface="Times New Roman"/>
              </a:rPr>
              <a:t>have well </a:t>
            </a:r>
            <a:r>
              <a:rPr dirty="0" sz="1450" spc="-5">
                <a:latin typeface="Times New Roman"/>
                <a:cs typeface="Times New Roman"/>
              </a:rPr>
              <a:t>begun; </a:t>
            </a:r>
            <a:r>
              <a:rPr dirty="0" sz="1450" spc="-10">
                <a:latin typeface="Times New Roman"/>
                <a:cs typeface="Times New Roman"/>
              </a:rPr>
              <a:t>and though </a:t>
            </a:r>
            <a:r>
              <a:rPr dirty="0" sz="1450" spc="-5">
                <a:latin typeface="Times New Roman"/>
                <a:cs typeface="Times New Roman"/>
              </a:rPr>
              <a:t>you </a:t>
            </a:r>
            <a:r>
              <a:rPr dirty="0" sz="1450" spc="-10">
                <a:latin typeface="Times New Roman"/>
                <a:cs typeface="Times New Roman"/>
              </a:rPr>
              <a:t>mount at  morning with the lark, that is </a:t>
            </a:r>
            <a:r>
              <a:rPr dirty="0" sz="1450" spc="-5">
                <a:latin typeface="Times New Roman"/>
                <a:cs typeface="Times New Roman"/>
              </a:rPr>
              <a:t>not </a:t>
            </a:r>
            <a:r>
              <a:rPr dirty="0" sz="1450" spc="-10">
                <a:latin typeface="Times New Roman"/>
                <a:cs typeface="Times New Roman"/>
              </a:rPr>
              <a:t>precisely </a:t>
            </a:r>
            <a:r>
              <a:rPr dirty="0" sz="1450" spc="-5">
                <a:latin typeface="Times New Roman"/>
                <a:cs typeface="Times New Roman"/>
              </a:rPr>
              <a:t>a </a:t>
            </a:r>
            <a:r>
              <a:rPr dirty="0" sz="1450" spc="-15">
                <a:latin typeface="Times New Roman"/>
                <a:cs typeface="Times New Roman"/>
              </a:rPr>
              <a:t>song-bird’s </a:t>
            </a:r>
            <a:r>
              <a:rPr dirty="0" sz="1450" spc="-10">
                <a:latin typeface="Times New Roman"/>
                <a:cs typeface="Times New Roman"/>
              </a:rPr>
              <a:t>heart that </a:t>
            </a:r>
            <a:r>
              <a:rPr dirty="0" sz="1450" spc="-5">
                <a:latin typeface="Times New Roman"/>
                <a:cs typeface="Times New Roman"/>
              </a:rPr>
              <a:t>you </a:t>
            </a:r>
            <a:r>
              <a:rPr dirty="0" sz="1450" spc="-10">
                <a:latin typeface="Times New Roman"/>
                <a:cs typeface="Times New Roman"/>
              </a:rPr>
              <a:t>bring  back with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return with aching limbs and peevish temper to </a:t>
            </a:r>
            <a:r>
              <a:rPr dirty="0" sz="1450" spc="-5">
                <a:latin typeface="Times New Roman"/>
                <a:cs typeface="Times New Roman"/>
              </a:rPr>
              <a:t>your  inn.</a:t>
            </a:r>
            <a:endParaRPr sz="1450">
              <a:latin typeface="Times New Roman"/>
              <a:cs typeface="Times New Roman"/>
            </a:endParaRPr>
          </a:p>
          <a:p>
            <a:pPr algn="just" marL="12700" marR="10795">
              <a:lnSpc>
                <a:spcPts val="1730"/>
              </a:lnSpc>
              <a:spcBef>
                <a:spcPts val="840"/>
              </a:spcBef>
            </a:pPr>
            <a:r>
              <a:rPr dirty="0" sz="1450" spc="-10">
                <a:latin typeface="Times New Roman"/>
                <a:cs typeface="Times New Roman"/>
              </a:rPr>
              <a:t>It is hard to say wherein it lies, </a:t>
            </a:r>
            <a:r>
              <a:rPr dirty="0" sz="1450" spc="-5">
                <a:latin typeface="Times New Roman"/>
                <a:cs typeface="Times New Roman"/>
              </a:rPr>
              <a:t>but </a:t>
            </a:r>
            <a:r>
              <a:rPr dirty="0" sz="1450" spc="-10">
                <a:latin typeface="Times New Roman"/>
                <a:cs typeface="Times New Roman"/>
              </a:rPr>
              <a:t>this joy </a:t>
            </a:r>
            <a:r>
              <a:rPr dirty="0" sz="1450" spc="-5">
                <a:latin typeface="Times New Roman"/>
                <a:cs typeface="Times New Roman"/>
              </a:rPr>
              <a:t>of </a:t>
            </a:r>
            <a:r>
              <a:rPr dirty="0" sz="1450" spc="-10">
                <a:latin typeface="Times New Roman"/>
                <a:cs typeface="Times New Roman"/>
              </a:rPr>
              <a:t>Alpine winters is its own  reward. Baseless, in </a:t>
            </a:r>
            <a:r>
              <a:rPr dirty="0" sz="1450" spc="-5">
                <a:latin typeface="Times New Roman"/>
                <a:cs typeface="Times New Roman"/>
              </a:rPr>
              <a:t>a </a:t>
            </a:r>
            <a:r>
              <a:rPr dirty="0" sz="1450" spc="-10">
                <a:latin typeface="Times New Roman"/>
                <a:cs typeface="Times New Roman"/>
              </a:rPr>
              <a:t>sense, it is more than worth more permanent  improvements. The dream </a:t>
            </a:r>
            <a:r>
              <a:rPr dirty="0" sz="1450" spc="-5">
                <a:latin typeface="Times New Roman"/>
                <a:cs typeface="Times New Roman"/>
              </a:rPr>
              <a:t>of </a:t>
            </a:r>
            <a:r>
              <a:rPr dirty="0" sz="1450" spc="-10">
                <a:latin typeface="Times New Roman"/>
                <a:cs typeface="Times New Roman"/>
              </a:rPr>
              <a:t>health is perfect while it lasts; and if, in trying to  realise it, </a:t>
            </a:r>
            <a:r>
              <a:rPr dirty="0" sz="1450" spc="-5">
                <a:latin typeface="Times New Roman"/>
                <a:cs typeface="Times New Roman"/>
              </a:rPr>
              <a:t>you </a:t>
            </a:r>
            <a:r>
              <a:rPr dirty="0" sz="1450" spc="-10">
                <a:latin typeface="Times New Roman"/>
                <a:cs typeface="Times New Roman"/>
              </a:rPr>
              <a:t>speedily wear </a:t>
            </a:r>
            <a:r>
              <a:rPr dirty="0" sz="1450" spc="-5">
                <a:latin typeface="Times New Roman"/>
                <a:cs typeface="Times New Roman"/>
              </a:rPr>
              <a:t>out </a:t>
            </a:r>
            <a:r>
              <a:rPr dirty="0" sz="1450" spc="-10">
                <a:latin typeface="Times New Roman"/>
                <a:cs typeface="Times New Roman"/>
              </a:rPr>
              <a:t>the dear hallucination, still every </a:t>
            </a:r>
            <a:r>
              <a:rPr dirty="0" sz="1450" spc="-30">
                <a:latin typeface="Times New Roman"/>
                <a:cs typeface="Times New Roman"/>
              </a:rPr>
              <a:t>day, </a:t>
            </a:r>
            <a:r>
              <a:rPr dirty="0" sz="1450" spc="-10">
                <a:latin typeface="Times New Roman"/>
                <a:cs typeface="Times New Roman"/>
              </a:rPr>
              <a:t>and  many times </a:t>
            </a:r>
            <a:r>
              <a:rPr dirty="0" sz="1450" spc="-5">
                <a:latin typeface="Times New Roman"/>
                <a:cs typeface="Times New Roman"/>
              </a:rPr>
              <a:t>a </a:t>
            </a:r>
            <a:r>
              <a:rPr dirty="0" sz="1450" spc="-30">
                <a:latin typeface="Times New Roman"/>
                <a:cs typeface="Times New Roman"/>
              </a:rPr>
              <a:t>day, </a:t>
            </a:r>
            <a:r>
              <a:rPr dirty="0" sz="1450" spc="-5">
                <a:latin typeface="Times New Roman"/>
                <a:cs typeface="Times New Roman"/>
              </a:rPr>
              <a:t>you </a:t>
            </a:r>
            <a:r>
              <a:rPr dirty="0" sz="1450" spc="-10">
                <a:latin typeface="Times New Roman"/>
                <a:cs typeface="Times New Roman"/>
              </a:rPr>
              <a:t>are conscious </a:t>
            </a:r>
            <a:r>
              <a:rPr dirty="0" sz="1450" spc="-5">
                <a:latin typeface="Times New Roman"/>
                <a:cs typeface="Times New Roman"/>
              </a:rPr>
              <a:t>of a </a:t>
            </a:r>
            <a:r>
              <a:rPr dirty="0" sz="1450" spc="-10">
                <a:latin typeface="Times New Roman"/>
                <a:cs typeface="Times New Roman"/>
              </a:rPr>
              <a:t>strength </a:t>
            </a:r>
            <a:r>
              <a:rPr dirty="0" sz="1450" spc="-5">
                <a:latin typeface="Times New Roman"/>
                <a:cs typeface="Times New Roman"/>
              </a:rPr>
              <a:t>you </a:t>
            </a:r>
            <a:r>
              <a:rPr dirty="0" sz="1450" spc="-10">
                <a:latin typeface="Times New Roman"/>
                <a:cs typeface="Times New Roman"/>
              </a:rPr>
              <a:t>scarce possess, and </a:t>
            </a:r>
            <a:r>
              <a:rPr dirty="0" sz="1450" spc="-5">
                <a:latin typeface="Times New Roman"/>
                <a:cs typeface="Times New Roman"/>
              </a:rPr>
              <a:t>a  </a:t>
            </a:r>
            <a:r>
              <a:rPr dirty="0" sz="1450" spc="-10">
                <a:latin typeface="Times New Roman"/>
                <a:cs typeface="Times New Roman"/>
              </a:rPr>
              <a:t>delight in living as merry as it proves to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transient.</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The brightness—heaven and earth conspiring to </a:t>
            </a:r>
            <a:r>
              <a:rPr dirty="0" sz="1450" spc="-5">
                <a:latin typeface="Times New Roman"/>
                <a:cs typeface="Times New Roman"/>
              </a:rPr>
              <a:t>be </a:t>
            </a:r>
            <a:r>
              <a:rPr dirty="0" sz="1450" spc="-10">
                <a:latin typeface="Times New Roman"/>
                <a:cs typeface="Times New Roman"/>
              </a:rPr>
              <a:t>bright—the levity and  quiet </a:t>
            </a:r>
            <a:r>
              <a:rPr dirty="0" sz="1450" spc="-5">
                <a:latin typeface="Times New Roman"/>
                <a:cs typeface="Times New Roman"/>
              </a:rPr>
              <a:t>of </a:t>
            </a:r>
            <a:r>
              <a:rPr dirty="0" sz="1450" spc="-10">
                <a:latin typeface="Times New Roman"/>
                <a:cs typeface="Times New Roman"/>
              </a:rPr>
              <a:t>the air; the </a:t>
            </a:r>
            <a:r>
              <a:rPr dirty="0" sz="1450" spc="-5">
                <a:latin typeface="Times New Roman"/>
                <a:cs typeface="Times New Roman"/>
              </a:rPr>
              <a:t>odd </a:t>
            </a:r>
            <a:r>
              <a:rPr dirty="0" sz="1450" spc="-10">
                <a:latin typeface="Times New Roman"/>
                <a:cs typeface="Times New Roman"/>
              </a:rPr>
              <a:t>stirring silence—more stirring than </a:t>
            </a:r>
            <a:r>
              <a:rPr dirty="0" sz="1450" spc="-5">
                <a:latin typeface="Times New Roman"/>
                <a:cs typeface="Times New Roman"/>
              </a:rPr>
              <a:t>a </a:t>
            </a:r>
            <a:r>
              <a:rPr dirty="0" sz="1450" spc="-10">
                <a:latin typeface="Times New Roman"/>
                <a:cs typeface="Times New Roman"/>
              </a:rPr>
              <a:t>tumult; the </a:t>
            </a:r>
            <a:r>
              <a:rPr dirty="0" sz="1450" spc="-25">
                <a:latin typeface="Times New Roman"/>
                <a:cs typeface="Times New Roman"/>
              </a:rPr>
              <a:t>snow,  </a:t>
            </a:r>
            <a:r>
              <a:rPr dirty="0" sz="1450" spc="-10">
                <a:latin typeface="Times New Roman"/>
                <a:cs typeface="Times New Roman"/>
              </a:rPr>
              <a:t>the frost, the enchanted landscape: all have their part in the </a:t>
            </a:r>
            <a:r>
              <a:rPr dirty="0" sz="1450" spc="-15">
                <a:latin typeface="Times New Roman"/>
                <a:cs typeface="Times New Roman"/>
              </a:rPr>
              <a:t>effect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memory, </a:t>
            </a:r>
            <a:r>
              <a:rPr dirty="0" sz="1450" spc="-10">
                <a:latin typeface="Times New Roman"/>
                <a:cs typeface="Times New Roman"/>
              </a:rPr>
              <a:t>‘</a:t>
            </a:r>
            <a:r>
              <a:rPr dirty="0" sz="1450" spc="-10" i="1">
                <a:latin typeface="Times New Roman"/>
                <a:cs typeface="Times New Roman"/>
              </a:rPr>
              <a:t>tous vous tapent sur la téte</a:t>
            </a:r>
            <a:r>
              <a:rPr dirty="0" sz="1450" spc="-10">
                <a:latin typeface="Times New Roman"/>
                <a:cs typeface="Times New Roman"/>
              </a:rPr>
              <a:t>’; and yet when </a:t>
            </a:r>
            <a:r>
              <a:rPr dirty="0" sz="1450" spc="-5">
                <a:latin typeface="Times New Roman"/>
                <a:cs typeface="Times New Roman"/>
              </a:rPr>
              <a:t>you </a:t>
            </a:r>
            <a:r>
              <a:rPr dirty="0" sz="1450" spc="-10">
                <a:latin typeface="Times New Roman"/>
                <a:cs typeface="Times New Roman"/>
              </a:rPr>
              <a:t>have enumerated all,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gone no </a:t>
            </a:r>
            <a:r>
              <a:rPr dirty="0" sz="1450" spc="-10">
                <a:latin typeface="Times New Roman"/>
                <a:cs typeface="Times New Roman"/>
              </a:rPr>
              <a:t>nearer to explain </a:t>
            </a:r>
            <a:r>
              <a:rPr dirty="0" sz="1450" spc="-5">
                <a:latin typeface="Times New Roman"/>
                <a:cs typeface="Times New Roman"/>
              </a:rPr>
              <a:t>or </a:t>
            </a:r>
            <a:r>
              <a:rPr dirty="0" sz="1450" spc="-10">
                <a:latin typeface="Times New Roman"/>
                <a:cs typeface="Times New Roman"/>
              </a:rPr>
              <a:t>even to qualify the delicate exhilaration  that</a:t>
            </a:r>
            <a:r>
              <a:rPr dirty="0" sz="1450" spc="160">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10">
                <a:latin typeface="Times New Roman"/>
                <a:cs typeface="Times New Roman"/>
              </a:rPr>
              <a:t>feel—delicate,</a:t>
            </a:r>
            <a:r>
              <a:rPr dirty="0" sz="1450" spc="170">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10">
                <a:latin typeface="Times New Roman"/>
                <a:cs typeface="Times New Roman"/>
              </a:rPr>
              <a:t>may</a:t>
            </a:r>
            <a:r>
              <a:rPr dirty="0" sz="1450" spc="165">
                <a:latin typeface="Times New Roman"/>
                <a:cs typeface="Times New Roman"/>
              </a:rPr>
              <a:t> </a:t>
            </a:r>
            <a:r>
              <a:rPr dirty="0" sz="1450" spc="-30">
                <a:latin typeface="Times New Roman"/>
                <a:cs typeface="Times New Roman"/>
              </a:rPr>
              <a:t>say,</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yet</a:t>
            </a:r>
            <a:r>
              <a:rPr dirty="0" sz="1450" spc="165">
                <a:latin typeface="Times New Roman"/>
                <a:cs typeface="Times New Roman"/>
              </a:rPr>
              <a:t> </a:t>
            </a:r>
            <a:r>
              <a:rPr dirty="0" sz="1450" spc="-10">
                <a:latin typeface="Times New Roman"/>
                <a:cs typeface="Times New Roman"/>
              </a:rPr>
              <a:t>excessive,</a:t>
            </a:r>
            <a:r>
              <a:rPr dirty="0" sz="1450" spc="165">
                <a:latin typeface="Times New Roman"/>
                <a:cs typeface="Times New Roman"/>
              </a:rPr>
              <a:t> </a:t>
            </a:r>
            <a:r>
              <a:rPr dirty="0" sz="1450" spc="-10">
                <a:latin typeface="Times New Roman"/>
                <a:cs typeface="Times New Roman"/>
              </a:rPr>
              <a:t>greater</a:t>
            </a:r>
            <a:r>
              <a:rPr dirty="0" sz="1450" spc="170">
                <a:latin typeface="Times New Roman"/>
                <a:cs typeface="Times New Roman"/>
              </a:rPr>
              <a:t> </a:t>
            </a:r>
            <a:r>
              <a:rPr dirty="0" sz="1450" spc="-10">
                <a:latin typeface="Times New Roman"/>
                <a:cs typeface="Times New Roman"/>
              </a:rPr>
              <a:t>than</a:t>
            </a:r>
            <a:r>
              <a:rPr dirty="0" sz="1450" spc="170">
                <a:latin typeface="Times New Roman"/>
                <a:cs typeface="Times New Roman"/>
              </a:rPr>
              <a:t> </a:t>
            </a:r>
            <a:r>
              <a:rPr dirty="0" sz="1450" spc="-10">
                <a:latin typeface="Times New Roman"/>
                <a:cs typeface="Times New Roman"/>
              </a:rPr>
              <a:t>can</a:t>
            </a:r>
            <a:r>
              <a:rPr dirty="0" sz="1450" spc="170">
                <a:latin typeface="Times New Roman"/>
                <a:cs typeface="Times New Roman"/>
              </a:rPr>
              <a:t> </a:t>
            </a:r>
            <a:r>
              <a:rPr dirty="0" sz="1450" spc="-5">
                <a:latin typeface="Times New Roman"/>
                <a:cs typeface="Times New Roman"/>
              </a:rPr>
              <a:t>be</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said in prose, almost greater than an invalid can </a:t>
            </a:r>
            <a:r>
              <a:rPr dirty="0" sz="1450" spc="-25">
                <a:latin typeface="Times New Roman"/>
                <a:cs typeface="Times New Roman"/>
              </a:rPr>
              <a:t>bear.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certain wine  </a:t>
            </a:r>
            <a:r>
              <a:rPr dirty="0" sz="1450" spc="-5">
                <a:latin typeface="Times New Roman"/>
                <a:cs typeface="Times New Roman"/>
              </a:rPr>
              <a:t>of </a:t>
            </a:r>
            <a:r>
              <a:rPr dirty="0" sz="1450" spc="-10">
                <a:latin typeface="Times New Roman"/>
                <a:cs typeface="Times New Roman"/>
              </a:rPr>
              <a:t>France known in England in some gaseous disguise, </a:t>
            </a:r>
            <a:r>
              <a:rPr dirty="0" sz="1450" spc="-5">
                <a:latin typeface="Times New Roman"/>
                <a:cs typeface="Times New Roman"/>
              </a:rPr>
              <a:t>but </a:t>
            </a:r>
            <a:r>
              <a:rPr dirty="0" sz="1450" spc="-10">
                <a:latin typeface="Times New Roman"/>
                <a:cs typeface="Times New Roman"/>
              </a:rPr>
              <a:t>when drunk in the  land </a:t>
            </a:r>
            <a:r>
              <a:rPr dirty="0" sz="1450" spc="-5">
                <a:latin typeface="Times New Roman"/>
                <a:cs typeface="Times New Roman"/>
              </a:rPr>
              <a:t>of </a:t>
            </a:r>
            <a:r>
              <a:rPr dirty="0" sz="1450" spc="-10">
                <a:latin typeface="Times New Roman"/>
                <a:cs typeface="Times New Roman"/>
              </a:rPr>
              <a:t>its nativity still as </a:t>
            </a:r>
            <a:r>
              <a:rPr dirty="0" sz="1450" spc="-5">
                <a:latin typeface="Times New Roman"/>
                <a:cs typeface="Times New Roman"/>
              </a:rPr>
              <a:t>a pool, </a:t>
            </a:r>
            <a:r>
              <a:rPr dirty="0" sz="1450" spc="-10">
                <a:latin typeface="Times New Roman"/>
                <a:cs typeface="Times New Roman"/>
              </a:rPr>
              <a:t>clean as river </a:t>
            </a:r>
            <a:r>
              <a:rPr dirty="0" sz="1450" spc="-20">
                <a:latin typeface="Times New Roman"/>
                <a:cs typeface="Times New Roman"/>
              </a:rPr>
              <a:t>water, </a:t>
            </a:r>
            <a:r>
              <a:rPr dirty="0" sz="1450" spc="-10">
                <a:latin typeface="Times New Roman"/>
                <a:cs typeface="Times New Roman"/>
              </a:rPr>
              <a:t>and as heady as verse. It  is more than probable that in its noble natural condition this was the very wine  </a:t>
            </a:r>
            <a:r>
              <a:rPr dirty="0" sz="1450" spc="-5">
                <a:latin typeface="Times New Roman"/>
                <a:cs typeface="Times New Roman"/>
              </a:rPr>
              <a:t>of </a:t>
            </a:r>
            <a:r>
              <a:rPr dirty="0" sz="1450" spc="-10">
                <a:latin typeface="Times New Roman"/>
                <a:cs typeface="Times New Roman"/>
              </a:rPr>
              <a:t>Anjou so beloved </a:t>
            </a:r>
            <a:r>
              <a:rPr dirty="0" sz="1450" spc="-5">
                <a:latin typeface="Times New Roman"/>
                <a:cs typeface="Times New Roman"/>
              </a:rPr>
              <a:t>by </a:t>
            </a:r>
            <a:r>
              <a:rPr dirty="0" sz="1450" spc="-10">
                <a:latin typeface="Times New Roman"/>
                <a:cs typeface="Times New Roman"/>
              </a:rPr>
              <a:t>Athos in the ‘Musketeers.’ </a:t>
            </a:r>
            <a:r>
              <a:rPr dirty="0" sz="1450" spc="-35">
                <a:latin typeface="Times New Roman"/>
                <a:cs typeface="Times New Roman"/>
              </a:rPr>
              <a:t>Now, </a:t>
            </a:r>
            <a:r>
              <a:rPr dirty="0" sz="1450" spc="-10">
                <a:latin typeface="Times New Roman"/>
                <a:cs typeface="Times New Roman"/>
              </a:rPr>
              <a:t>if the reader has ever  washed down </a:t>
            </a:r>
            <a:r>
              <a:rPr dirty="0" sz="1450" spc="-5">
                <a:latin typeface="Times New Roman"/>
                <a:cs typeface="Times New Roman"/>
              </a:rPr>
              <a:t>a </a:t>
            </a:r>
            <a:r>
              <a:rPr dirty="0" sz="1450" spc="-10">
                <a:latin typeface="Times New Roman"/>
                <a:cs typeface="Times New Roman"/>
              </a:rPr>
              <a:t>liberal second breakfast with the wine in question, and </a:t>
            </a:r>
            <a:r>
              <a:rPr dirty="0" sz="1450" spc="-5">
                <a:latin typeface="Times New Roman"/>
                <a:cs typeface="Times New Roman"/>
              </a:rPr>
              <a:t>gone  </a:t>
            </a:r>
            <a:r>
              <a:rPr dirty="0" sz="1450" spc="-10">
                <a:latin typeface="Times New Roman"/>
                <a:cs typeface="Times New Roman"/>
              </a:rPr>
              <a:t>forth, </a:t>
            </a:r>
            <a:r>
              <a:rPr dirty="0" sz="1450" spc="-5">
                <a:latin typeface="Times New Roman"/>
                <a:cs typeface="Times New Roman"/>
              </a:rPr>
              <a:t>on </a:t>
            </a:r>
            <a:r>
              <a:rPr dirty="0" sz="1450" spc="-10">
                <a:latin typeface="Times New Roman"/>
                <a:cs typeface="Times New Roman"/>
              </a:rPr>
              <a:t>the back </a:t>
            </a:r>
            <a:r>
              <a:rPr dirty="0" sz="1450" spc="-5">
                <a:latin typeface="Times New Roman"/>
                <a:cs typeface="Times New Roman"/>
              </a:rPr>
              <a:t>of </a:t>
            </a:r>
            <a:r>
              <a:rPr dirty="0" sz="1450" spc="-10">
                <a:latin typeface="Times New Roman"/>
                <a:cs typeface="Times New Roman"/>
              </a:rPr>
              <a:t>these dilutions, into </a:t>
            </a:r>
            <a:r>
              <a:rPr dirty="0" sz="1450" spc="-5">
                <a:latin typeface="Times New Roman"/>
                <a:cs typeface="Times New Roman"/>
              </a:rPr>
              <a:t>a </a:t>
            </a:r>
            <a:r>
              <a:rPr dirty="0" sz="1450" spc="-20">
                <a:latin typeface="Times New Roman"/>
                <a:cs typeface="Times New Roman"/>
              </a:rPr>
              <a:t>sultry, </a:t>
            </a:r>
            <a:r>
              <a:rPr dirty="0" sz="1450" spc="-10">
                <a:latin typeface="Times New Roman"/>
                <a:cs typeface="Times New Roman"/>
              </a:rPr>
              <a:t>sparkling noontide, </a:t>
            </a:r>
            <a:r>
              <a:rPr dirty="0" sz="1450" spc="-5">
                <a:latin typeface="Times New Roman"/>
                <a:cs typeface="Times New Roman"/>
              </a:rPr>
              <a:t>he </a:t>
            </a:r>
            <a:r>
              <a:rPr dirty="0" sz="1450" spc="-10">
                <a:latin typeface="Times New Roman"/>
                <a:cs typeface="Times New Roman"/>
              </a:rPr>
              <a:t>will  have felt an influence almost as genial, although strangely </a:t>
            </a:r>
            <a:r>
              <a:rPr dirty="0" sz="1450" spc="-15">
                <a:latin typeface="Times New Roman"/>
                <a:cs typeface="Times New Roman"/>
              </a:rPr>
              <a:t>grosser, </a:t>
            </a:r>
            <a:r>
              <a:rPr dirty="0" sz="1450" spc="-10">
                <a:latin typeface="Times New Roman"/>
                <a:cs typeface="Times New Roman"/>
              </a:rPr>
              <a:t>than this  fairy titillation </a:t>
            </a:r>
            <a:r>
              <a:rPr dirty="0" sz="1450" spc="-5">
                <a:latin typeface="Times New Roman"/>
                <a:cs typeface="Times New Roman"/>
              </a:rPr>
              <a:t>of </a:t>
            </a:r>
            <a:r>
              <a:rPr dirty="0" sz="1450" spc="-10">
                <a:latin typeface="Times New Roman"/>
                <a:cs typeface="Times New Roman"/>
              </a:rPr>
              <a:t>the nerves among the snow and sunshine </a:t>
            </a:r>
            <a:r>
              <a:rPr dirty="0" sz="1450" spc="-5">
                <a:latin typeface="Times New Roman"/>
                <a:cs typeface="Times New Roman"/>
              </a:rPr>
              <a:t>of </a:t>
            </a:r>
            <a:r>
              <a:rPr dirty="0" sz="1450" spc="-10">
                <a:latin typeface="Times New Roman"/>
                <a:cs typeface="Times New Roman"/>
              </a:rPr>
              <a:t>the Alps. That  also is </a:t>
            </a:r>
            <a:r>
              <a:rPr dirty="0" sz="1450" spc="-5">
                <a:latin typeface="Times New Roman"/>
                <a:cs typeface="Times New Roman"/>
              </a:rPr>
              <a:t>a </a:t>
            </a:r>
            <a:r>
              <a:rPr dirty="0" sz="1450" spc="-10">
                <a:latin typeface="Times New Roman"/>
                <a:cs typeface="Times New Roman"/>
              </a:rPr>
              <a:t>mode, we need </a:t>
            </a:r>
            <a:r>
              <a:rPr dirty="0" sz="1450" spc="-5">
                <a:latin typeface="Times New Roman"/>
                <a:cs typeface="Times New Roman"/>
              </a:rPr>
              <a:t>not </a:t>
            </a:r>
            <a:r>
              <a:rPr dirty="0" sz="1450" spc="-10">
                <a:latin typeface="Times New Roman"/>
                <a:cs typeface="Times New Roman"/>
              </a:rPr>
              <a:t>say </a:t>
            </a:r>
            <a:r>
              <a:rPr dirty="0" sz="1450" spc="-5">
                <a:latin typeface="Times New Roman"/>
                <a:cs typeface="Times New Roman"/>
              </a:rPr>
              <a:t>of </a:t>
            </a:r>
            <a:r>
              <a:rPr dirty="0" sz="1450" spc="-10">
                <a:latin typeface="Times New Roman"/>
                <a:cs typeface="Times New Roman"/>
              </a:rPr>
              <a:t>intoxication, </a:t>
            </a:r>
            <a:r>
              <a:rPr dirty="0" sz="1450" spc="-5">
                <a:latin typeface="Times New Roman"/>
                <a:cs typeface="Times New Roman"/>
              </a:rPr>
              <a:t>but of </a:t>
            </a:r>
            <a:r>
              <a:rPr dirty="0" sz="1450" spc="-15">
                <a:latin typeface="Times New Roman"/>
                <a:cs typeface="Times New Roman"/>
              </a:rPr>
              <a:t>insobriety. </a:t>
            </a:r>
            <a:r>
              <a:rPr dirty="0" sz="1450" spc="-10">
                <a:latin typeface="Times New Roman"/>
                <a:cs typeface="Times New Roman"/>
              </a:rPr>
              <a:t>Thus also </a:t>
            </a:r>
            <a:r>
              <a:rPr dirty="0" sz="1450" spc="-5">
                <a:latin typeface="Times New Roman"/>
                <a:cs typeface="Times New Roman"/>
              </a:rPr>
              <a:t>a  </a:t>
            </a:r>
            <a:r>
              <a:rPr dirty="0" sz="1450" spc="-10">
                <a:latin typeface="Times New Roman"/>
                <a:cs typeface="Times New Roman"/>
              </a:rPr>
              <a:t>man walks in </a:t>
            </a:r>
            <a:r>
              <a:rPr dirty="0" sz="1450" spc="-5">
                <a:latin typeface="Times New Roman"/>
                <a:cs typeface="Times New Roman"/>
              </a:rPr>
              <a:t>a </a:t>
            </a:r>
            <a:r>
              <a:rPr dirty="0" sz="1450" spc="-10">
                <a:latin typeface="Times New Roman"/>
                <a:cs typeface="Times New Roman"/>
              </a:rPr>
              <a:t>strong sunshine </a:t>
            </a:r>
            <a:r>
              <a:rPr dirty="0" sz="1450" spc="-5">
                <a:latin typeface="Times New Roman"/>
                <a:cs typeface="Times New Roman"/>
              </a:rPr>
              <a:t>of </a:t>
            </a:r>
            <a:r>
              <a:rPr dirty="0" sz="1450" spc="-10">
                <a:latin typeface="Times New Roman"/>
                <a:cs typeface="Times New Roman"/>
              </a:rPr>
              <a:t>the mind, and follows smiling, insubstantial  meditations. And whether </a:t>
            </a:r>
            <a:r>
              <a:rPr dirty="0" sz="1450" spc="-5">
                <a:latin typeface="Times New Roman"/>
                <a:cs typeface="Times New Roman"/>
              </a:rPr>
              <a:t>he be </a:t>
            </a:r>
            <a:r>
              <a:rPr dirty="0" sz="1450" spc="-10">
                <a:latin typeface="Times New Roman"/>
                <a:cs typeface="Times New Roman"/>
              </a:rPr>
              <a:t>really so clever </a:t>
            </a:r>
            <a:r>
              <a:rPr dirty="0" sz="1450" spc="-5">
                <a:latin typeface="Times New Roman"/>
                <a:cs typeface="Times New Roman"/>
              </a:rPr>
              <a:t>or </a:t>
            </a:r>
            <a:r>
              <a:rPr dirty="0" sz="1450" spc="-10">
                <a:latin typeface="Times New Roman"/>
                <a:cs typeface="Times New Roman"/>
              </a:rPr>
              <a:t>so strong as </a:t>
            </a:r>
            <a:r>
              <a:rPr dirty="0" sz="1450" spc="-5">
                <a:latin typeface="Times New Roman"/>
                <a:cs typeface="Times New Roman"/>
              </a:rPr>
              <a:t>he </a:t>
            </a:r>
            <a:r>
              <a:rPr dirty="0" sz="1450" spc="-10">
                <a:latin typeface="Times New Roman"/>
                <a:cs typeface="Times New Roman"/>
              </a:rPr>
              <a:t>supposes,  in either case </a:t>
            </a:r>
            <a:r>
              <a:rPr dirty="0" sz="1450" spc="-5">
                <a:latin typeface="Times New Roman"/>
                <a:cs typeface="Times New Roman"/>
              </a:rPr>
              <a:t>he </a:t>
            </a:r>
            <a:r>
              <a:rPr dirty="0" sz="1450" spc="-10">
                <a:latin typeface="Times New Roman"/>
                <a:cs typeface="Times New Roman"/>
              </a:rPr>
              <a:t>will enjoy his chimera while it</a:t>
            </a:r>
            <a:r>
              <a:rPr dirty="0" sz="1450" spc="40">
                <a:latin typeface="Times New Roman"/>
                <a:cs typeface="Times New Roman"/>
              </a:rPr>
              <a:t> </a:t>
            </a:r>
            <a:r>
              <a:rPr dirty="0" sz="1450" spc="-10">
                <a:latin typeface="Times New Roman"/>
                <a:cs typeface="Times New Roman"/>
              </a:rPr>
              <a:t>lasts.</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influence </a:t>
            </a:r>
            <a:r>
              <a:rPr dirty="0" sz="1450" spc="-5">
                <a:latin typeface="Times New Roman"/>
                <a:cs typeface="Times New Roman"/>
              </a:rPr>
              <a:t>of </a:t>
            </a:r>
            <a:r>
              <a:rPr dirty="0" sz="1450" spc="-10">
                <a:latin typeface="Times New Roman"/>
                <a:cs typeface="Times New Roman"/>
              </a:rPr>
              <a:t>this giddy air displays itself in many secondary ways. A  certain sort </a:t>
            </a:r>
            <a:r>
              <a:rPr dirty="0" sz="1450" spc="-5">
                <a:latin typeface="Times New Roman"/>
                <a:cs typeface="Times New Roman"/>
              </a:rPr>
              <a:t>of </a:t>
            </a:r>
            <a:r>
              <a:rPr dirty="0" sz="1450" spc="-10">
                <a:latin typeface="Times New Roman"/>
                <a:cs typeface="Times New Roman"/>
              </a:rPr>
              <a:t>laboured pleasantry has already been recognised, and may  perhaps have been remarked in these papers, as </a:t>
            </a:r>
            <a:r>
              <a:rPr dirty="0" sz="1450" spc="-5">
                <a:latin typeface="Times New Roman"/>
                <a:cs typeface="Times New Roman"/>
              </a:rPr>
              <a:t>a </a:t>
            </a:r>
            <a:r>
              <a:rPr dirty="0" sz="1450" spc="-10">
                <a:latin typeface="Times New Roman"/>
                <a:cs typeface="Times New Roman"/>
              </a:rPr>
              <a:t>sort peculiar to that climate.  People utter their judgments with </a:t>
            </a:r>
            <a:r>
              <a:rPr dirty="0" sz="1450" spc="-5">
                <a:latin typeface="Times New Roman"/>
                <a:cs typeface="Times New Roman"/>
              </a:rPr>
              <a:t>a </a:t>
            </a:r>
            <a:r>
              <a:rPr dirty="0" sz="1450" spc="-10">
                <a:latin typeface="Times New Roman"/>
                <a:cs typeface="Times New Roman"/>
              </a:rPr>
              <a:t>cannonade </a:t>
            </a:r>
            <a:r>
              <a:rPr dirty="0" sz="1450" spc="-5">
                <a:latin typeface="Times New Roman"/>
                <a:cs typeface="Times New Roman"/>
              </a:rPr>
              <a:t>of </a:t>
            </a:r>
            <a:r>
              <a:rPr dirty="0" sz="1450" spc="-10">
                <a:latin typeface="Times New Roman"/>
                <a:cs typeface="Times New Roman"/>
              </a:rPr>
              <a:t>syllables; </a:t>
            </a:r>
            <a:r>
              <a:rPr dirty="0" sz="1450" spc="-5">
                <a:latin typeface="Times New Roman"/>
                <a:cs typeface="Times New Roman"/>
              </a:rPr>
              <a:t>a </a:t>
            </a:r>
            <a:r>
              <a:rPr dirty="0" sz="1450" spc="-10">
                <a:latin typeface="Times New Roman"/>
                <a:cs typeface="Times New Roman"/>
              </a:rPr>
              <a:t>big word is 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meal to them; and the turn </a:t>
            </a:r>
            <a:r>
              <a:rPr dirty="0" sz="1450" spc="-5">
                <a:latin typeface="Times New Roman"/>
                <a:cs typeface="Times New Roman"/>
              </a:rPr>
              <a:t>of a </a:t>
            </a:r>
            <a:r>
              <a:rPr dirty="0" sz="1450" spc="-10">
                <a:latin typeface="Times New Roman"/>
                <a:cs typeface="Times New Roman"/>
              </a:rPr>
              <a:t>phrase goes further than humour </a:t>
            </a:r>
            <a:r>
              <a:rPr dirty="0" sz="1450" spc="-5">
                <a:latin typeface="Times New Roman"/>
                <a:cs typeface="Times New Roman"/>
              </a:rPr>
              <a:t>or  </a:t>
            </a:r>
            <a:r>
              <a:rPr dirty="0" sz="1450" spc="-10">
                <a:latin typeface="Times New Roman"/>
                <a:cs typeface="Times New Roman"/>
              </a:rPr>
              <a:t>wisdom. By the professional writer many sad vicissitudes have to </a:t>
            </a:r>
            <a:r>
              <a:rPr dirty="0" sz="1450" spc="-5">
                <a:latin typeface="Times New Roman"/>
                <a:cs typeface="Times New Roman"/>
              </a:rPr>
              <a:t>be  </a:t>
            </a:r>
            <a:r>
              <a:rPr dirty="0" sz="1450" spc="-10">
                <a:latin typeface="Times New Roman"/>
                <a:cs typeface="Times New Roman"/>
              </a:rPr>
              <a:t>undergone. At first </a:t>
            </a:r>
            <a:r>
              <a:rPr dirty="0" sz="1450" spc="-5">
                <a:latin typeface="Times New Roman"/>
                <a:cs typeface="Times New Roman"/>
              </a:rPr>
              <a:t>he </a:t>
            </a:r>
            <a:r>
              <a:rPr dirty="0" sz="1450" spc="-10">
                <a:latin typeface="Times New Roman"/>
                <a:cs typeface="Times New Roman"/>
              </a:rPr>
              <a:t>cannot write at all. The heart, it appears, is unequal to  the pressure </a:t>
            </a:r>
            <a:r>
              <a:rPr dirty="0" sz="1450" spc="-5">
                <a:latin typeface="Times New Roman"/>
                <a:cs typeface="Times New Roman"/>
              </a:rPr>
              <a:t>of </a:t>
            </a:r>
            <a:r>
              <a:rPr dirty="0" sz="1450" spc="-10">
                <a:latin typeface="Times New Roman"/>
                <a:cs typeface="Times New Roman"/>
              </a:rPr>
              <a:t>business, and the brain, left without nourishment, goes into </a:t>
            </a:r>
            <a:r>
              <a:rPr dirty="0" sz="1450" spc="-5">
                <a:latin typeface="Times New Roman"/>
                <a:cs typeface="Times New Roman"/>
              </a:rPr>
              <a:t>a  </a:t>
            </a:r>
            <a:r>
              <a:rPr dirty="0" sz="1450" spc="-10">
                <a:latin typeface="Times New Roman"/>
                <a:cs typeface="Times New Roman"/>
              </a:rPr>
              <a:t>mild decline. Next, some power </a:t>
            </a:r>
            <a:r>
              <a:rPr dirty="0" sz="1450" spc="-5">
                <a:latin typeface="Times New Roman"/>
                <a:cs typeface="Times New Roman"/>
              </a:rPr>
              <a:t>of </a:t>
            </a:r>
            <a:r>
              <a:rPr dirty="0" sz="1450" spc="-10">
                <a:latin typeface="Times New Roman"/>
                <a:cs typeface="Times New Roman"/>
              </a:rPr>
              <a:t>work returns to him, accompanied </a:t>
            </a:r>
            <a:r>
              <a:rPr dirty="0" sz="1450" spc="-5">
                <a:latin typeface="Times New Roman"/>
                <a:cs typeface="Times New Roman"/>
              </a:rPr>
              <a:t>by  </a:t>
            </a:r>
            <a:r>
              <a:rPr dirty="0" sz="1450" spc="-10">
                <a:latin typeface="Times New Roman"/>
                <a:cs typeface="Times New Roman"/>
              </a:rPr>
              <a:t>jumping headaches. Last, the spring is opened, and there pours at once from  his pen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blatant, hustling polysyllables, and talk so high as, in the  old joke, to </a:t>
            </a:r>
            <a:r>
              <a:rPr dirty="0" sz="1450" spc="-5">
                <a:latin typeface="Times New Roman"/>
                <a:cs typeface="Times New Roman"/>
              </a:rPr>
              <a:t>be </a:t>
            </a:r>
            <a:r>
              <a:rPr dirty="0" sz="1450" spc="-10">
                <a:latin typeface="Times New Roman"/>
                <a:cs typeface="Times New Roman"/>
              </a:rPr>
              <a:t>positively offensive in </a:t>
            </a:r>
            <a:r>
              <a:rPr dirty="0" sz="1450" spc="-5">
                <a:latin typeface="Times New Roman"/>
                <a:cs typeface="Times New Roman"/>
              </a:rPr>
              <a:t>hot </a:t>
            </a:r>
            <a:r>
              <a:rPr dirty="0" sz="1450" spc="-20">
                <a:latin typeface="Times New Roman"/>
                <a:cs typeface="Times New Roman"/>
              </a:rPr>
              <a:t>weather.</a:t>
            </a:r>
            <a:r>
              <a:rPr dirty="0" sz="1450" spc="320">
                <a:latin typeface="Times New Roman"/>
                <a:cs typeface="Times New Roman"/>
              </a:rPr>
              <a:t> </a:t>
            </a:r>
            <a:r>
              <a:rPr dirty="0" sz="1450" spc="-10">
                <a:latin typeface="Times New Roman"/>
                <a:cs typeface="Times New Roman"/>
              </a:rPr>
              <a:t>He writes it in </a:t>
            </a:r>
            <a:r>
              <a:rPr dirty="0" sz="1450" spc="-5">
                <a:latin typeface="Times New Roman"/>
                <a:cs typeface="Times New Roman"/>
              </a:rPr>
              <a:t>good </a:t>
            </a:r>
            <a:r>
              <a:rPr dirty="0" sz="1450" spc="-10">
                <a:latin typeface="Times New Roman"/>
                <a:cs typeface="Times New Roman"/>
              </a:rPr>
              <a:t>faith  and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inspiration; it is only when </a:t>
            </a:r>
            <a:r>
              <a:rPr dirty="0" sz="1450" spc="-5">
                <a:latin typeface="Times New Roman"/>
                <a:cs typeface="Times New Roman"/>
              </a:rPr>
              <a:t>he </a:t>
            </a:r>
            <a:r>
              <a:rPr dirty="0" sz="1450" spc="-10">
                <a:latin typeface="Times New Roman"/>
                <a:cs typeface="Times New Roman"/>
              </a:rPr>
              <a:t>comes to read what </a:t>
            </a:r>
            <a:r>
              <a:rPr dirty="0" sz="1450" spc="-5">
                <a:latin typeface="Times New Roman"/>
                <a:cs typeface="Times New Roman"/>
              </a:rPr>
              <a:t>he </a:t>
            </a:r>
            <a:r>
              <a:rPr dirty="0" sz="1450" spc="-10">
                <a:latin typeface="Times New Roman"/>
                <a:cs typeface="Times New Roman"/>
              </a:rPr>
              <a:t>has  written that surprise and disquiet seize </a:t>
            </a:r>
            <a:r>
              <a:rPr dirty="0" sz="1450" spc="-5">
                <a:latin typeface="Times New Roman"/>
                <a:cs typeface="Times New Roman"/>
              </a:rPr>
              <a:t>upon </a:t>
            </a:r>
            <a:r>
              <a:rPr dirty="0" sz="1450" spc="-10">
                <a:latin typeface="Times New Roman"/>
                <a:cs typeface="Times New Roman"/>
              </a:rPr>
              <a:t>his mind. What is </a:t>
            </a:r>
            <a:r>
              <a:rPr dirty="0" sz="1450" spc="-5">
                <a:latin typeface="Times New Roman"/>
                <a:cs typeface="Times New Roman"/>
              </a:rPr>
              <a:t>he </a:t>
            </a:r>
            <a:r>
              <a:rPr dirty="0" sz="1450" spc="-10">
                <a:latin typeface="Times New Roman"/>
                <a:cs typeface="Times New Roman"/>
              </a:rPr>
              <a:t>to </a:t>
            </a:r>
            <a:r>
              <a:rPr dirty="0" sz="1450" spc="-5">
                <a:latin typeface="Times New Roman"/>
                <a:cs typeface="Times New Roman"/>
              </a:rPr>
              <a:t>do, poor  </a:t>
            </a:r>
            <a:r>
              <a:rPr dirty="0" sz="1450" spc="-10">
                <a:latin typeface="Times New Roman"/>
                <a:cs typeface="Times New Roman"/>
              </a:rPr>
              <a:t>man? All his little fishes talk like whales. This yeasty inflation, this </a:t>
            </a:r>
            <a:r>
              <a:rPr dirty="0" sz="1450" spc="-15">
                <a:latin typeface="Times New Roman"/>
                <a:cs typeface="Times New Roman"/>
              </a:rPr>
              <a:t>stiff </a:t>
            </a:r>
            <a:r>
              <a:rPr dirty="0" sz="1450" spc="-10">
                <a:latin typeface="Times New Roman"/>
                <a:cs typeface="Times New Roman"/>
              </a:rPr>
              <a:t>and  strutting architecture </a:t>
            </a:r>
            <a:r>
              <a:rPr dirty="0" sz="1450" spc="-5">
                <a:latin typeface="Times New Roman"/>
                <a:cs typeface="Times New Roman"/>
              </a:rPr>
              <a:t>of </a:t>
            </a:r>
            <a:r>
              <a:rPr dirty="0" sz="1450" spc="-10">
                <a:latin typeface="Times New Roman"/>
                <a:cs typeface="Times New Roman"/>
              </a:rPr>
              <a:t>the sentence has come </a:t>
            </a:r>
            <a:r>
              <a:rPr dirty="0" sz="1450" spc="-5">
                <a:latin typeface="Times New Roman"/>
                <a:cs typeface="Times New Roman"/>
              </a:rPr>
              <a:t>upon </a:t>
            </a:r>
            <a:r>
              <a:rPr dirty="0" sz="1450" spc="-10">
                <a:latin typeface="Times New Roman"/>
                <a:cs typeface="Times New Roman"/>
              </a:rPr>
              <a:t>him while </a:t>
            </a:r>
            <a:r>
              <a:rPr dirty="0" sz="1450" spc="-5">
                <a:latin typeface="Times New Roman"/>
                <a:cs typeface="Times New Roman"/>
              </a:rPr>
              <a:t>he </a:t>
            </a:r>
            <a:r>
              <a:rPr dirty="0" sz="1450" spc="-10">
                <a:latin typeface="Times New Roman"/>
                <a:cs typeface="Times New Roman"/>
              </a:rPr>
              <a:t>slept; and it  is </a:t>
            </a:r>
            <a:r>
              <a:rPr dirty="0" sz="1450" spc="-5">
                <a:latin typeface="Times New Roman"/>
                <a:cs typeface="Times New Roman"/>
              </a:rPr>
              <a:t>not </a:t>
            </a:r>
            <a:r>
              <a:rPr dirty="0" sz="1450" spc="-10">
                <a:latin typeface="Times New Roman"/>
                <a:cs typeface="Times New Roman"/>
              </a:rPr>
              <a:t>he, it is the Alps, who are to blame. He is </a:t>
            </a:r>
            <a:r>
              <a:rPr dirty="0" sz="1450" spc="-5">
                <a:latin typeface="Times New Roman"/>
                <a:cs typeface="Times New Roman"/>
              </a:rPr>
              <a:t>not, </a:t>
            </a:r>
            <a:r>
              <a:rPr dirty="0" sz="1450" spc="-10">
                <a:latin typeface="Times New Roman"/>
                <a:cs typeface="Times New Roman"/>
              </a:rPr>
              <a:t>perhaps, alone, which  somewhat comforts him. Nor is the ill without </a:t>
            </a:r>
            <a:r>
              <a:rPr dirty="0" sz="1450" spc="-5">
                <a:latin typeface="Times New Roman"/>
                <a:cs typeface="Times New Roman"/>
              </a:rPr>
              <a:t>a </a:t>
            </a:r>
            <a:r>
              <a:rPr dirty="0" sz="1450" spc="-25">
                <a:latin typeface="Times New Roman"/>
                <a:cs typeface="Times New Roman"/>
              </a:rPr>
              <a:t>remedy. </a:t>
            </a:r>
            <a:r>
              <a:rPr dirty="0" sz="1450" spc="-10">
                <a:latin typeface="Times New Roman"/>
                <a:cs typeface="Times New Roman"/>
              </a:rPr>
              <a:t>Some </a:t>
            </a:r>
            <a:r>
              <a:rPr dirty="0" sz="1450" spc="-30">
                <a:latin typeface="Times New Roman"/>
                <a:cs typeface="Times New Roman"/>
              </a:rPr>
              <a:t>day, </a:t>
            </a:r>
            <a:r>
              <a:rPr dirty="0" sz="1450" spc="-10">
                <a:latin typeface="Times New Roman"/>
                <a:cs typeface="Times New Roman"/>
              </a:rPr>
              <a:t>when the  spring returns, </a:t>
            </a:r>
            <a:r>
              <a:rPr dirty="0" sz="1450" spc="-5">
                <a:latin typeface="Times New Roman"/>
                <a:cs typeface="Times New Roman"/>
              </a:rPr>
              <a:t>he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a </a:t>
            </a:r>
            <a:r>
              <a:rPr dirty="0" sz="1450" spc="-10">
                <a:latin typeface="Times New Roman"/>
                <a:cs typeface="Times New Roman"/>
              </a:rPr>
              <a:t>little lower in this world, and remember  quieter inflections and more modest language. But here, in the meantime,  there seems to swim </a:t>
            </a:r>
            <a:r>
              <a:rPr dirty="0" sz="1450" spc="-5">
                <a:latin typeface="Times New Roman"/>
                <a:cs typeface="Times New Roman"/>
              </a:rPr>
              <a:t>up </a:t>
            </a:r>
            <a:r>
              <a:rPr dirty="0" sz="1450" spc="-10">
                <a:latin typeface="Times New Roman"/>
                <a:cs typeface="Times New Roman"/>
              </a:rPr>
              <a:t>some outline </a:t>
            </a:r>
            <a:r>
              <a:rPr dirty="0" sz="1450" spc="-5">
                <a:latin typeface="Times New Roman"/>
                <a:cs typeface="Times New Roman"/>
              </a:rPr>
              <a:t>of a </a:t>
            </a:r>
            <a:r>
              <a:rPr dirty="0" sz="1450" spc="-10">
                <a:latin typeface="Times New Roman"/>
                <a:cs typeface="Times New Roman"/>
              </a:rPr>
              <a:t>new cerebral hygiene and </a:t>
            </a:r>
            <a:r>
              <a:rPr dirty="0" sz="1450" spc="-5">
                <a:latin typeface="Times New Roman"/>
                <a:cs typeface="Times New Roman"/>
              </a:rPr>
              <a:t>a good  </a:t>
            </a:r>
            <a:r>
              <a:rPr dirty="0" sz="1450" spc="-10">
                <a:latin typeface="Times New Roman"/>
                <a:cs typeface="Times New Roman"/>
              </a:rPr>
              <a:t>time coming, when experienced advisers shall send </a:t>
            </a:r>
            <a:r>
              <a:rPr dirty="0" sz="1450" spc="-5">
                <a:latin typeface="Times New Roman"/>
                <a:cs typeface="Times New Roman"/>
              </a:rPr>
              <a:t>a </a:t>
            </a:r>
            <a:r>
              <a:rPr dirty="0" sz="1450" spc="-10">
                <a:latin typeface="Times New Roman"/>
                <a:cs typeface="Times New Roman"/>
              </a:rPr>
              <a:t>man to the proper  measured level for the ode, the </a:t>
            </a:r>
            <a:r>
              <a:rPr dirty="0" sz="1450" spc="-15">
                <a:latin typeface="Times New Roman"/>
                <a:cs typeface="Times New Roman"/>
              </a:rPr>
              <a:t>biography, </a:t>
            </a:r>
            <a:r>
              <a:rPr dirty="0" sz="1450" spc="-5">
                <a:latin typeface="Times New Roman"/>
                <a:cs typeface="Times New Roman"/>
              </a:rPr>
              <a:t>or </a:t>
            </a:r>
            <a:r>
              <a:rPr dirty="0" sz="1450" spc="-10">
                <a:latin typeface="Times New Roman"/>
                <a:cs typeface="Times New Roman"/>
              </a:rPr>
              <a:t>the religious tract; and </a:t>
            </a:r>
            <a:r>
              <a:rPr dirty="0" sz="1450" spc="-5">
                <a:latin typeface="Times New Roman"/>
                <a:cs typeface="Times New Roman"/>
              </a:rPr>
              <a:t>a nook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found between the sea and Chimborazo, where </a:t>
            </a:r>
            <a:r>
              <a:rPr dirty="0" sz="1450" spc="-35">
                <a:latin typeface="Times New Roman"/>
                <a:cs typeface="Times New Roman"/>
              </a:rPr>
              <a:t>Mr. </a:t>
            </a:r>
            <a:r>
              <a:rPr dirty="0" sz="1450" spc="-10">
                <a:latin typeface="Times New Roman"/>
                <a:cs typeface="Times New Roman"/>
              </a:rPr>
              <a:t>Swinburne shall </a:t>
            </a:r>
            <a:r>
              <a:rPr dirty="0" sz="1450" spc="-5">
                <a:latin typeface="Times New Roman"/>
                <a:cs typeface="Times New Roman"/>
              </a:rPr>
              <a:t>be  </a:t>
            </a:r>
            <a:r>
              <a:rPr dirty="0" sz="1450" spc="-10">
                <a:latin typeface="Times New Roman"/>
                <a:cs typeface="Times New Roman"/>
              </a:rPr>
              <a:t>able to write more </a:t>
            </a:r>
            <a:r>
              <a:rPr dirty="0" sz="1450" spc="-15">
                <a:latin typeface="Times New Roman"/>
                <a:cs typeface="Times New Roman"/>
              </a:rPr>
              <a:t>continently, </a:t>
            </a:r>
            <a:r>
              <a:rPr dirty="0" sz="1450" spc="-10">
                <a:latin typeface="Times New Roman"/>
                <a:cs typeface="Times New Roman"/>
              </a:rPr>
              <a:t>and </a:t>
            </a:r>
            <a:r>
              <a:rPr dirty="0" sz="1450" spc="-35">
                <a:latin typeface="Times New Roman"/>
                <a:cs typeface="Times New Roman"/>
              </a:rPr>
              <a:t>Mr. </a:t>
            </a:r>
            <a:r>
              <a:rPr dirty="0" sz="1450" spc="-10">
                <a:latin typeface="Times New Roman"/>
                <a:cs typeface="Times New Roman"/>
              </a:rPr>
              <a:t>Browning somewhat</a:t>
            </a:r>
            <a:r>
              <a:rPr dirty="0" sz="1450" spc="70">
                <a:latin typeface="Times New Roman"/>
                <a:cs typeface="Times New Roman"/>
              </a:rPr>
              <a:t> </a:t>
            </a:r>
            <a:r>
              <a:rPr dirty="0" sz="1450" spc="-20">
                <a:latin typeface="Times New Roman"/>
                <a:cs typeface="Times New Roman"/>
              </a:rPr>
              <a:t>slower.</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Is it </a:t>
            </a:r>
            <a:r>
              <a:rPr dirty="0" sz="1450" spc="-5">
                <a:latin typeface="Times New Roman"/>
                <a:cs typeface="Times New Roman"/>
              </a:rPr>
              <a:t>a </a:t>
            </a:r>
            <a:r>
              <a:rPr dirty="0" sz="1450" spc="-10">
                <a:latin typeface="Times New Roman"/>
                <a:cs typeface="Times New Roman"/>
              </a:rPr>
              <a:t>return </a:t>
            </a:r>
            <a:r>
              <a:rPr dirty="0" sz="1450" spc="-5">
                <a:latin typeface="Times New Roman"/>
                <a:cs typeface="Times New Roman"/>
              </a:rPr>
              <a:t>of youth, or </a:t>
            </a:r>
            <a:r>
              <a:rPr dirty="0" sz="1450" spc="-10">
                <a:latin typeface="Times New Roman"/>
                <a:cs typeface="Times New Roman"/>
              </a:rPr>
              <a:t>is it </a:t>
            </a:r>
            <a:r>
              <a:rPr dirty="0" sz="1450" spc="-5">
                <a:latin typeface="Times New Roman"/>
                <a:cs typeface="Times New Roman"/>
              </a:rPr>
              <a:t>a </a:t>
            </a:r>
            <a:r>
              <a:rPr dirty="0" sz="1450" spc="-10">
                <a:latin typeface="Times New Roman"/>
                <a:cs typeface="Times New Roman"/>
              </a:rPr>
              <a:t>congestion </a:t>
            </a:r>
            <a:r>
              <a:rPr dirty="0" sz="1450" spc="-5">
                <a:latin typeface="Times New Roman"/>
                <a:cs typeface="Times New Roman"/>
              </a:rPr>
              <a:t>of </a:t>
            </a:r>
            <a:r>
              <a:rPr dirty="0" sz="1450" spc="-10">
                <a:latin typeface="Times New Roman"/>
                <a:cs typeface="Times New Roman"/>
              </a:rPr>
              <a:t>the brain? It is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congestion, perhaps, that leads the invalid, when all goes well, to face the new  day</a:t>
            </a:r>
            <a:r>
              <a:rPr dirty="0" sz="1450" spc="130">
                <a:latin typeface="Times New Roman"/>
                <a:cs typeface="Times New Roman"/>
              </a:rPr>
              <a:t> </a:t>
            </a:r>
            <a:r>
              <a:rPr dirty="0" sz="1450" spc="-10">
                <a:latin typeface="Times New Roman"/>
                <a:cs typeface="Times New Roman"/>
              </a:rPr>
              <a:t>with</a:t>
            </a:r>
            <a:r>
              <a:rPr dirty="0" sz="1450" spc="135">
                <a:latin typeface="Times New Roman"/>
                <a:cs typeface="Times New Roman"/>
              </a:rPr>
              <a:t> </a:t>
            </a:r>
            <a:r>
              <a:rPr dirty="0" sz="1450" spc="-10">
                <a:latin typeface="Times New Roman"/>
                <a:cs typeface="Times New Roman"/>
              </a:rPr>
              <a:t>such</a:t>
            </a:r>
            <a:r>
              <a:rPr dirty="0" sz="1450" spc="140">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bubbling</a:t>
            </a:r>
            <a:r>
              <a:rPr dirty="0" sz="1450" spc="130">
                <a:latin typeface="Times New Roman"/>
                <a:cs typeface="Times New Roman"/>
              </a:rPr>
              <a:t> </a:t>
            </a:r>
            <a:r>
              <a:rPr dirty="0" sz="1450" spc="-10">
                <a:latin typeface="Times New Roman"/>
                <a:cs typeface="Times New Roman"/>
              </a:rPr>
              <a:t>cheerfulness.</a:t>
            </a:r>
            <a:r>
              <a:rPr dirty="0" sz="1450" spc="285">
                <a:latin typeface="Times New Roman"/>
                <a:cs typeface="Times New Roman"/>
              </a:rPr>
              <a:t> </a:t>
            </a:r>
            <a:r>
              <a:rPr dirty="0" sz="1450" spc="-10">
                <a:latin typeface="Times New Roman"/>
                <a:cs typeface="Times New Roman"/>
              </a:rPr>
              <a:t>It</a:t>
            </a:r>
            <a:r>
              <a:rPr dirty="0" sz="1450" spc="135">
                <a:latin typeface="Times New Roman"/>
                <a:cs typeface="Times New Roman"/>
              </a:rPr>
              <a:t> </a:t>
            </a:r>
            <a:r>
              <a:rPr dirty="0" sz="1450" spc="-10">
                <a:latin typeface="Times New Roman"/>
                <a:cs typeface="Times New Roman"/>
              </a:rPr>
              <a:t>is</a:t>
            </a:r>
            <a:r>
              <a:rPr dirty="0" sz="1450" spc="140">
                <a:latin typeface="Times New Roman"/>
                <a:cs typeface="Times New Roman"/>
              </a:rPr>
              <a:t> </a:t>
            </a:r>
            <a:r>
              <a:rPr dirty="0" sz="1450" spc="-10">
                <a:latin typeface="Times New Roman"/>
                <a:cs typeface="Times New Roman"/>
              </a:rPr>
              <a:t>certainly</a:t>
            </a:r>
            <a:r>
              <a:rPr dirty="0" sz="1450" spc="135">
                <a:latin typeface="Times New Roman"/>
                <a:cs typeface="Times New Roman"/>
              </a:rPr>
              <a:t> </a:t>
            </a:r>
            <a:r>
              <a:rPr dirty="0" sz="1450" spc="-10">
                <a:latin typeface="Times New Roman"/>
                <a:cs typeface="Times New Roman"/>
              </a:rPr>
              <a:t>congestion</a:t>
            </a:r>
            <a:r>
              <a:rPr dirty="0" sz="1450" spc="130">
                <a:latin typeface="Times New Roman"/>
                <a:cs typeface="Times New Roman"/>
              </a:rPr>
              <a:t> </a:t>
            </a:r>
            <a:r>
              <a:rPr dirty="0" sz="1450" spc="-10">
                <a:latin typeface="Times New Roman"/>
                <a:cs typeface="Times New Roman"/>
              </a:rPr>
              <a:t>that</a:t>
            </a:r>
            <a:r>
              <a:rPr dirty="0" sz="1450" spc="135">
                <a:latin typeface="Times New Roman"/>
                <a:cs typeface="Times New Roman"/>
              </a:rPr>
              <a:t> </a:t>
            </a:r>
            <a:r>
              <a:rPr dirty="0" sz="1450" spc="-10">
                <a:latin typeface="Times New Roman"/>
                <a:cs typeface="Times New Roman"/>
              </a:rPr>
              <a:t>makes</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20015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night </a:t>
            </a:r>
            <a:r>
              <a:rPr dirty="0" sz="1450" spc="-10">
                <a:latin typeface="Times New Roman"/>
                <a:cs typeface="Times New Roman"/>
              </a:rPr>
              <a:t>hideous with visions, all the chambers </a:t>
            </a:r>
            <a:r>
              <a:rPr dirty="0" sz="1450" spc="-5">
                <a:latin typeface="Times New Roman"/>
                <a:cs typeface="Times New Roman"/>
              </a:rPr>
              <a:t>of a </a:t>
            </a:r>
            <a:r>
              <a:rPr dirty="0" sz="1450" spc="-10">
                <a:latin typeface="Times New Roman"/>
                <a:cs typeface="Times New Roman"/>
              </a:rPr>
              <a:t>many-storeyed caravanserai,  haunted with vociferous nightmares, and many wakeful people come down  late for breakfast in the morning. Upon that theory the cynic may explain the  whole affair—exhilaration, nightmares, pomp </a:t>
            </a:r>
            <a:r>
              <a:rPr dirty="0" sz="1450" spc="-5">
                <a:latin typeface="Times New Roman"/>
                <a:cs typeface="Times New Roman"/>
              </a:rPr>
              <a:t>of tongue </a:t>
            </a:r>
            <a:r>
              <a:rPr dirty="0" sz="1450" spc="-10">
                <a:latin typeface="Times New Roman"/>
                <a:cs typeface="Times New Roman"/>
              </a:rPr>
              <a:t>and all. But, </a:t>
            </a:r>
            <a:r>
              <a:rPr dirty="0" sz="1450" spc="-5">
                <a:latin typeface="Times New Roman"/>
                <a:cs typeface="Times New Roman"/>
              </a:rPr>
              <a:t>on </a:t>
            </a:r>
            <a:r>
              <a:rPr dirty="0" sz="1450" spc="-10">
                <a:latin typeface="Times New Roman"/>
                <a:cs typeface="Times New Roman"/>
              </a:rPr>
              <a:t>the  other hand, the peculiar blessedness </a:t>
            </a:r>
            <a:r>
              <a:rPr dirty="0" sz="1450" spc="-5">
                <a:latin typeface="Times New Roman"/>
                <a:cs typeface="Times New Roman"/>
              </a:rPr>
              <a:t>of boyhood </a:t>
            </a:r>
            <a:r>
              <a:rPr dirty="0" sz="1450" spc="-10">
                <a:latin typeface="Times New Roman"/>
                <a:cs typeface="Times New Roman"/>
              </a:rPr>
              <a:t>may itself </a:t>
            </a:r>
            <a:r>
              <a:rPr dirty="0" sz="1450" spc="-5">
                <a:latin typeface="Times New Roman"/>
                <a:cs typeface="Times New Roman"/>
              </a:rPr>
              <a:t>be but a </a:t>
            </a:r>
            <a:r>
              <a:rPr dirty="0" sz="1450" spc="-10">
                <a:latin typeface="Times New Roman"/>
                <a:cs typeface="Times New Roman"/>
              </a:rPr>
              <a:t>symptom  </a:t>
            </a:r>
            <a:r>
              <a:rPr dirty="0" sz="1450" spc="-5">
                <a:latin typeface="Times New Roman"/>
                <a:cs typeface="Times New Roman"/>
              </a:rPr>
              <a:t>of </a:t>
            </a:r>
            <a:r>
              <a:rPr dirty="0" sz="1450" spc="-10">
                <a:latin typeface="Times New Roman"/>
                <a:cs typeface="Times New Roman"/>
              </a:rPr>
              <a:t>the same complaint, for the two </a:t>
            </a:r>
            <a:r>
              <a:rPr dirty="0" sz="1450" spc="-15">
                <a:latin typeface="Times New Roman"/>
                <a:cs typeface="Times New Roman"/>
              </a:rPr>
              <a:t>effects </a:t>
            </a:r>
            <a:r>
              <a:rPr dirty="0" sz="1450" spc="-10">
                <a:latin typeface="Times New Roman"/>
                <a:cs typeface="Times New Roman"/>
              </a:rPr>
              <a:t>are strangely similar; and the frame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of </a:t>
            </a:r>
            <a:r>
              <a:rPr dirty="0" sz="1450" spc="-10">
                <a:latin typeface="Times New Roman"/>
                <a:cs typeface="Times New Roman"/>
              </a:rPr>
              <a:t>the invalid </a:t>
            </a:r>
            <a:r>
              <a:rPr dirty="0" sz="1450" spc="-5">
                <a:latin typeface="Times New Roman"/>
                <a:cs typeface="Times New Roman"/>
              </a:rPr>
              <a:t>upon </a:t>
            </a:r>
            <a:r>
              <a:rPr dirty="0" sz="1450" spc="-10">
                <a:latin typeface="Times New Roman"/>
                <a:cs typeface="Times New Roman"/>
              </a:rPr>
              <a:t>the Alps is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intermittent </a:t>
            </a:r>
            <a:r>
              <a:rPr dirty="0" sz="1450" spc="-5">
                <a:latin typeface="Times New Roman"/>
                <a:cs typeface="Times New Roman"/>
              </a:rPr>
              <a:t>youth, </a:t>
            </a:r>
            <a:r>
              <a:rPr dirty="0" sz="1450" spc="-10">
                <a:latin typeface="Times New Roman"/>
                <a:cs typeface="Times New Roman"/>
              </a:rPr>
              <a:t>with  periods </a:t>
            </a:r>
            <a:r>
              <a:rPr dirty="0" sz="1450" spc="-5">
                <a:latin typeface="Times New Roman"/>
                <a:cs typeface="Times New Roman"/>
              </a:rPr>
              <a:t>of </a:t>
            </a:r>
            <a:r>
              <a:rPr dirty="0" sz="1450" spc="-10">
                <a:latin typeface="Times New Roman"/>
                <a:cs typeface="Times New Roman"/>
              </a:rPr>
              <a:t>lassitude. The fountain </a:t>
            </a:r>
            <a:r>
              <a:rPr dirty="0" sz="1450" spc="-5">
                <a:latin typeface="Times New Roman"/>
                <a:cs typeface="Times New Roman"/>
              </a:rPr>
              <a:t>of </a:t>
            </a:r>
            <a:r>
              <a:rPr dirty="0" sz="1450" spc="-10">
                <a:latin typeface="Times New Roman"/>
                <a:cs typeface="Times New Roman"/>
              </a:rPr>
              <a:t>Juventus does </a:t>
            </a:r>
            <a:r>
              <a:rPr dirty="0" sz="1450" spc="-5">
                <a:latin typeface="Times New Roman"/>
                <a:cs typeface="Times New Roman"/>
              </a:rPr>
              <a:t>not </a:t>
            </a:r>
            <a:r>
              <a:rPr dirty="0" sz="1450" spc="-10">
                <a:latin typeface="Times New Roman"/>
                <a:cs typeface="Times New Roman"/>
              </a:rPr>
              <a:t>play steadily in these  parts; </a:t>
            </a:r>
            <a:r>
              <a:rPr dirty="0" sz="1450" spc="-5">
                <a:latin typeface="Times New Roman"/>
                <a:cs typeface="Times New Roman"/>
              </a:rPr>
              <a:t>but </a:t>
            </a:r>
            <a:r>
              <a:rPr dirty="0" sz="1450" spc="-10">
                <a:latin typeface="Times New Roman"/>
                <a:cs typeface="Times New Roman"/>
              </a:rPr>
              <a:t>there it plays, and possibly nowhere</a:t>
            </a:r>
            <a:r>
              <a:rPr dirty="0" sz="1450" spc="30">
                <a:latin typeface="Times New Roman"/>
                <a:cs typeface="Times New Roman"/>
              </a:rPr>
              <a:t> </a:t>
            </a:r>
            <a:r>
              <a:rPr dirty="0" sz="1450" spc="-10">
                <a:latin typeface="Times New Roman"/>
                <a:cs typeface="Times New Roman"/>
              </a:rPr>
              <a:t>else.</a:t>
            </a:r>
            <a:endParaRPr sz="1450">
              <a:latin typeface="Times New Roman"/>
              <a:cs typeface="Times New Roman"/>
            </a:endParaRPr>
          </a:p>
        </p:txBody>
      </p:sp>
      <p:sp>
        <p:nvSpPr>
          <p:cNvPr id="3" name="object 3"/>
          <p:cNvSpPr txBox="1"/>
          <p:nvPr/>
        </p:nvSpPr>
        <p:spPr>
          <a:xfrm>
            <a:off x="876300" y="3234226"/>
            <a:ext cx="5807710" cy="6775450"/>
          </a:xfrm>
          <a:prstGeom prst="rect">
            <a:avLst/>
          </a:prstGeom>
        </p:spPr>
        <p:txBody>
          <a:bodyPr wrap="square" lIns="0" tIns="19685" rIns="0" bIns="0" rtlCol="0" vert="horz">
            <a:spAutoFit/>
          </a:bodyPr>
          <a:lstStyle/>
          <a:p>
            <a:pPr algn="ctr" marL="2583180" marR="2575560" indent="-635">
              <a:lnSpc>
                <a:spcPts val="1730"/>
              </a:lnSpc>
              <a:spcBef>
                <a:spcPts val="155"/>
              </a:spcBef>
            </a:pPr>
            <a:r>
              <a:rPr dirty="0" sz="1450" spc="-10" b="1">
                <a:latin typeface="Times New Roman"/>
                <a:cs typeface="Times New Roman"/>
              </a:rPr>
              <a:t>XIII.  </a:t>
            </a:r>
            <a:r>
              <a:rPr dirty="0" sz="1450" spc="-15" b="1">
                <a:latin typeface="Times New Roman"/>
                <a:cs typeface="Times New Roman"/>
              </a:rPr>
              <a:t>ROAD</a:t>
            </a:r>
            <a:r>
              <a:rPr dirty="0" sz="1450" spc="-5" b="1">
                <a:latin typeface="Times New Roman"/>
                <a:cs typeface="Times New Roman"/>
              </a:rPr>
              <a:t>S  </a:t>
            </a:r>
            <a:r>
              <a:rPr dirty="0" sz="1450" spc="-5" b="1">
                <a:latin typeface="Times New Roman"/>
                <a:cs typeface="Times New Roman"/>
              </a:rPr>
              <a:t>1873</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80"/>
              </a:spcBef>
            </a:pPr>
            <a:r>
              <a:rPr dirty="0" sz="1450" spc="-10">
                <a:latin typeface="Times New Roman"/>
                <a:cs typeface="Times New Roman"/>
              </a:rPr>
              <a:t>No amateur will deny that </a:t>
            </a:r>
            <a:r>
              <a:rPr dirty="0" sz="1450" spc="-5">
                <a:latin typeface="Times New Roman"/>
                <a:cs typeface="Times New Roman"/>
              </a:rPr>
              <a:t>he </a:t>
            </a:r>
            <a:r>
              <a:rPr dirty="0" sz="1450" spc="-10">
                <a:latin typeface="Times New Roman"/>
                <a:cs typeface="Times New Roman"/>
              </a:rPr>
              <a:t>can find more pleasure in </a:t>
            </a:r>
            <a:r>
              <a:rPr dirty="0" sz="1450" spc="-5">
                <a:latin typeface="Times New Roman"/>
                <a:cs typeface="Times New Roman"/>
              </a:rPr>
              <a:t>a </a:t>
            </a:r>
            <a:r>
              <a:rPr dirty="0" sz="1450" spc="-10">
                <a:latin typeface="Times New Roman"/>
                <a:cs typeface="Times New Roman"/>
              </a:rPr>
              <a:t>single drawing, over  which </a:t>
            </a:r>
            <a:r>
              <a:rPr dirty="0" sz="1450" spc="-5">
                <a:latin typeface="Times New Roman"/>
                <a:cs typeface="Times New Roman"/>
              </a:rPr>
              <a:t>he </a:t>
            </a:r>
            <a:r>
              <a:rPr dirty="0" sz="1450" spc="-10">
                <a:latin typeface="Times New Roman"/>
                <a:cs typeface="Times New Roman"/>
              </a:rPr>
              <a:t>can sit </a:t>
            </a:r>
            <a:r>
              <a:rPr dirty="0" sz="1450" spc="-5">
                <a:latin typeface="Times New Roman"/>
                <a:cs typeface="Times New Roman"/>
              </a:rPr>
              <a:t>a </a:t>
            </a:r>
            <a:r>
              <a:rPr dirty="0" sz="1450" spc="-10">
                <a:latin typeface="Times New Roman"/>
                <a:cs typeface="Times New Roman"/>
              </a:rPr>
              <a:t>whole quiet forenoon, and so gradually study himself into  humour with the artist, than </a:t>
            </a:r>
            <a:r>
              <a:rPr dirty="0" sz="1450" spc="-5">
                <a:latin typeface="Times New Roman"/>
                <a:cs typeface="Times New Roman"/>
              </a:rPr>
              <a:t>he </a:t>
            </a:r>
            <a:r>
              <a:rPr dirty="0" sz="1450" spc="-10">
                <a:latin typeface="Times New Roman"/>
                <a:cs typeface="Times New Roman"/>
              </a:rPr>
              <a:t>can ever extract from the dazzle and  accumulation </a:t>
            </a:r>
            <a:r>
              <a:rPr dirty="0" sz="1450" spc="-5">
                <a:latin typeface="Times New Roman"/>
                <a:cs typeface="Times New Roman"/>
              </a:rPr>
              <a:t>of </a:t>
            </a:r>
            <a:r>
              <a:rPr dirty="0" sz="1450" spc="-10">
                <a:latin typeface="Times New Roman"/>
                <a:cs typeface="Times New Roman"/>
              </a:rPr>
              <a:t>incongruous impressions that send him, weary and stupefied,  </a:t>
            </a:r>
            <a:r>
              <a:rPr dirty="0" sz="1450" spc="-5">
                <a:latin typeface="Times New Roman"/>
                <a:cs typeface="Times New Roman"/>
              </a:rPr>
              <a:t>out of </a:t>
            </a:r>
            <a:r>
              <a:rPr dirty="0" sz="1450" spc="-10">
                <a:latin typeface="Times New Roman"/>
                <a:cs typeface="Times New Roman"/>
              </a:rPr>
              <a:t>some famous </a:t>
            </a:r>
            <a:r>
              <a:rPr dirty="0" sz="1450" spc="-15">
                <a:latin typeface="Times New Roman"/>
                <a:cs typeface="Times New Roman"/>
              </a:rPr>
              <a:t>picture-gallery. </a:t>
            </a:r>
            <a:r>
              <a:rPr dirty="0" sz="1450" spc="-10">
                <a:latin typeface="Times New Roman"/>
                <a:cs typeface="Times New Roman"/>
              </a:rPr>
              <a:t>But what is thus admitted with regard to  art is </a:t>
            </a:r>
            <a:r>
              <a:rPr dirty="0" sz="1450" spc="-5">
                <a:latin typeface="Times New Roman"/>
                <a:cs typeface="Times New Roman"/>
              </a:rPr>
              <a:t>not </a:t>
            </a:r>
            <a:r>
              <a:rPr dirty="0" sz="1450" spc="-10">
                <a:latin typeface="Times New Roman"/>
                <a:cs typeface="Times New Roman"/>
              </a:rPr>
              <a:t>extended to the (so-called) natural beauties </a:t>
            </a:r>
            <a:r>
              <a:rPr dirty="0" sz="1450" spc="-5">
                <a:latin typeface="Times New Roman"/>
                <a:cs typeface="Times New Roman"/>
              </a:rPr>
              <a:t>no </a:t>
            </a:r>
            <a:r>
              <a:rPr dirty="0" sz="1450" spc="-10">
                <a:latin typeface="Times New Roman"/>
                <a:cs typeface="Times New Roman"/>
              </a:rPr>
              <a:t>amount </a:t>
            </a:r>
            <a:r>
              <a:rPr dirty="0" sz="1450" spc="-5">
                <a:latin typeface="Times New Roman"/>
                <a:cs typeface="Times New Roman"/>
              </a:rPr>
              <a:t>of </a:t>
            </a:r>
            <a:r>
              <a:rPr dirty="0" sz="1450" spc="-10">
                <a:latin typeface="Times New Roman"/>
                <a:cs typeface="Times New Roman"/>
              </a:rPr>
              <a:t>excess in  sublime mountain outline </a:t>
            </a:r>
            <a:r>
              <a:rPr dirty="0" sz="1450" spc="-5">
                <a:latin typeface="Times New Roman"/>
                <a:cs typeface="Times New Roman"/>
              </a:rPr>
              <a:t>or </a:t>
            </a:r>
            <a:r>
              <a:rPr dirty="0" sz="1450" spc="-10">
                <a:latin typeface="Times New Roman"/>
                <a:cs typeface="Times New Roman"/>
              </a:rPr>
              <a:t>the graces </a:t>
            </a:r>
            <a:r>
              <a:rPr dirty="0" sz="1450" spc="-5">
                <a:latin typeface="Times New Roman"/>
                <a:cs typeface="Times New Roman"/>
              </a:rPr>
              <a:t>of </a:t>
            </a:r>
            <a:r>
              <a:rPr dirty="0" sz="1450" spc="-10">
                <a:latin typeface="Times New Roman"/>
                <a:cs typeface="Times New Roman"/>
              </a:rPr>
              <a:t>cultivated lowland can </a:t>
            </a:r>
            <a:r>
              <a:rPr dirty="0" sz="1450" spc="-5">
                <a:latin typeface="Times New Roman"/>
                <a:cs typeface="Times New Roman"/>
              </a:rPr>
              <a:t>do </a:t>
            </a:r>
            <a:r>
              <a:rPr dirty="0" sz="1450" spc="-10">
                <a:latin typeface="Times New Roman"/>
                <a:cs typeface="Times New Roman"/>
              </a:rPr>
              <a:t>anything,  it is supposed, to weaken </a:t>
            </a:r>
            <a:r>
              <a:rPr dirty="0" sz="1450" spc="-5">
                <a:latin typeface="Times New Roman"/>
                <a:cs typeface="Times New Roman"/>
              </a:rPr>
              <a:t>or </a:t>
            </a:r>
            <a:r>
              <a:rPr dirty="0" sz="1450" spc="-10">
                <a:latin typeface="Times New Roman"/>
                <a:cs typeface="Times New Roman"/>
              </a:rPr>
              <a:t>degrade the palate. </a:t>
            </a:r>
            <a:r>
              <a:rPr dirty="0" sz="1450" spc="-70">
                <a:latin typeface="Times New Roman"/>
                <a:cs typeface="Times New Roman"/>
              </a:rPr>
              <a:t>We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at all sure,  </a:t>
            </a:r>
            <a:r>
              <a:rPr dirty="0" sz="1450" spc="-15">
                <a:latin typeface="Times New Roman"/>
                <a:cs typeface="Times New Roman"/>
              </a:rPr>
              <a:t>however, </a:t>
            </a:r>
            <a:r>
              <a:rPr dirty="0" sz="1450" spc="-10">
                <a:latin typeface="Times New Roman"/>
                <a:cs typeface="Times New Roman"/>
              </a:rPr>
              <a:t>that moderation, and </a:t>
            </a:r>
            <a:r>
              <a:rPr dirty="0" sz="1450" spc="-5">
                <a:latin typeface="Times New Roman"/>
                <a:cs typeface="Times New Roman"/>
              </a:rPr>
              <a:t>a </a:t>
            </a:r>
            <a:r>
              <a:rPr dirty="0" sz="1450" spc="-10">
                <a:latin typeface="Times New Roman"/>
                <a:cs typeface="Times New Roman"/>
              </a:rPr>
              <a:t>regimen tolerably austere, even in </a:t>
            </a:r>
            <a:r>
              <a:rPr dirty="0" sz="1450" spc="-20">
                <a:latin typeface="Times New Roman"/>
                <a:cs typeface="Times New Roman"/>
              </a:rPr>
              <a:t>scenery, </a:t>
            </a:r>
            <a:r>
              <a:rPr dirty="0" sz="1450" spc="320">
                <a:latin typeface="Times New Roman"/>
                <a:cs typeface="Times New Roman"/>
              </a:rPr>
              <a:t>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healthful and strengthening to the taste; and that the best school for </a:t>
            </a:r>
            <a:r>
              <a:rPr dirty="0" sz="1450" spc="-5">
                <a:latin typeface="Times New Roman"/>
                <a:cs typeface="Times New Roman"/>
              </a:rPr>
              <a:t>a  </a:t>
            </a:r>
            <a:r>
              <a:rPr dirty="0" sz="1450" spc="-10">
                <a:latin typeface="Times New Roman"/>
                <a:cs typeface="Times New Roman"/>
              </a:rPr>
              <a:t>lover </a:t>
            </a:r>
            <a:r>
              <a:rPr dirty="0" sz="1450" spc="-5">
                <a:latin typeface="Times New Roman"/>
                <a:cs typeface="Times New Roman"/>
              </a:rPr>
              <a:t>of </a:t>
            </a:r>
            <a:r>
              <a:rPr dirty="0" sz="1450" spc="-10">
                <a:latin typeface="Times New Roman"/>
                <a:cs typeface="Times New Roman"/>
              </a:rPr>
              <a:t>nature is </a:t>
            </a:r>
            <a:r>
              <a:rPr dirty="0" sz="1450" spc="-5">
                <a:latin typeface="Times New Roman"/>
                <a:cs typeface="Times New Roman"/>
              </a:rPr>
              <a:t>not </a:t>
            </a:r>
            <a:r>
              <a:rPr dirty="0" sz="1450" spc="-10">
                <a:latin typeface="Times New Roman"/>
                <a:cs typeface="Times New Roman"/>
              </a:rPr>
              <a:t>to the found in </a:t>
            </a:r>
            <a:r>
              <a:rPr dirty="0" sz="1450" spc="-5">
                <a:latin typeface="Times New Roman"/>
                <a:cs typeface="Times New Roman"/>
              </a:rPr>
              <a:t>one of </a:t>
            </a:r>
            <a:r>
              <a:rPr dirty="0" sz="1450" spc="-10">
                <a:latin typeface="Times New Roman"/>
                <a:cs typeface="Times New Roman"/>
              </a:rPr>
              <a:t>those countries where there is </a:t>
            </a:r>
            <a:r>
              <a:rPr dirty="0" sz="1450" spc="-5">
                <a:latin typeface="Times New Roman"/>
                <a:cs typeface="Times New Roman"/>
              </a:rPr>
              <a:t>no  </a:t>
            </a:r>
            <a:r>
              <a:rPr dirty="0" sz="1450" spc="-10">
                <a:latin typeface="Times New Roman"/>
                <a:cs typeface="Times New Roman"/>
              </a:rPr>
              <a:t>stage effect—nothing salient </a:t>
            </a:r>
            <a:r>
              <a:rPr dirty="0" sz="1450" spc="-5">
                <a:latin typeface="Times New Roman"/>
                <a:cs typeface="Times New Roman"/>
              </a:rPr>
              <a:t>or </a:t>
            </a:r>
            <a:r>
              <a:rPr dirty="0" sz="1450" spc="-10">
                <a:latin typeface="Times New Roman"/>
                <a:cs typeface="Times New Roman"/>
              </a:rPr>
              <a:t>sudden,—but </a:t>
            </a:r>
            <a:r>
              <a:rPr dirty="0" sz="1450" spc="-5">
                <a:latin typeface="Times New Roman"/>
                <a:cs typeface="Times New Roman"/>
              </a:rPr>
              <a:t>a </a:t>
            </a:r>
            <a:r>
              <a:rPr dirty="0" sz="1450" spc="-10">
                <a:latin typeface="Times New Roman"/>
                <a:cs typeface="Times New Roman"/>
              </a:rPr>
              <a:t>quiet spirit </a:t>
            </a:r>
            <a:r>
              <a:rPr dirty="0" sz="1450" spc="-5">
                <a:latin typeface="Times New Roman"/>
                <a:cs typeface="Times New Roman"/>
              </a:rPr>
              <a:t>of </a:t>
            </a:r>
            <a:r>
              <a:rPr dirty="0" sz="1450" spc="-10">
                <a:latin typeface="Times New Roman"/>
                <a:cs typeface="Times New Roman"/>
              </a:rPr>
              <a:t>orderly and  harmonious beauty pervades all the details, so that we can patiently attend to  each </a:t>
            </a:r>
            <a:r>
              <a:rPr dirty="0" sz="1450" spc="-5">
                <a:latin typeface="Times New Roman"/>
                <a:cs typeface="Times New Roman"/>
              </a:rPr>
              <a:t>of </a:t>
            </a:r>
            <a:r>
              <a:rPr dirty="0" sz="1450" spc="-10">
                <a:latin typeface="Times New Roman"/>
                <a:cs typeface="Times New Roman"/>
              </a:rPr>
              <a:t>the little touches that strike in us, all </a:t>
            </a:r>
            <a:r>
              <a:rPr dirty="0" sz="1450" spc="-5">
                <a:latin typeface="Times New Roman"/>
                <a:cs typeface="Times New Roman"/>
              </a:rPr>
              <a:t>of </a:t>
            </a:r>
            <a:r>
              <a:rPr dirty="0" sz="1450" spc="-10">
                <a:latin typeface="Times New Roman"/>
                <a:cs typeface="Times New Roman"/>
              </a:rPr>
              <a:t>them </a:t>
            </a:r>
            <a:r>
              <a:rPr dirty="0" sz="1450" spc="-15">
                <a:latin typeface="Times New Roman"/>
                <a:cs typeface="Times New Roman"/>
              </a:rPr>
              <a:t>together, </a:t>
            </a:r>
            <a:r>
              <a:rPr dirty="0" sz="1450" spc="-10">
                <a:latin typeface="Times New Roman"/>
                <a:cs typeface="Times New Roman"/>
              </a:rPr>
              <a:t>the subdued  note </a:t>
            </a:r>
            <a:r>
              <a:rPr dirty="0" sz="1450" spc="-5">
                <a:latin typeface="Times New Roman"/>
                <a:cs typeface="Times New Roman"/>
              </a:rPr>
              <a:t>of </a:t>
            </a:r>
            <a:r>
              <a:rPr dirty="0" sz="1450" spc="-10">
                <a:latin typeface="Times New Roman"/>
                <a:cs typeface="Times New Roman"/>
              </a:rPr>
              <a:t>the landscape. It is in scenery such as this that we find ourselves in the  right temper to seek </a:t>
            </a:r>
            <a:r>
              <a:rPr dirty="0" sz="1450" spc="-5">
                <a:latin typeface="Times New Roman"/>
                <a:cs typeface="Times New Roman"/>
              </a:rPr>
              <a:t>out </a:t>
            </a:r>
            <a:r>
              <a:rPr dirty="0" sz="1450" spc="-10">
                <a:latin typeface="Times New Roman"/>
                <a:cs typeface="Times New Roman"/>
              </a:rPr>
              <a:t>small sequestered loveliness. The constant recurrence  </a:t>
            </a:r>
            <a:r>
              <a:rPr dirty="0" sz="1450" spc="-5">
                <a:latin typeface="Times New Roman"/>
                <a:cs typeface="Times New Roman"/>
              </a:rPr>
              <a:t>of </a:t>
            </a:r>
            <a:r>
              <a:rPr dirty="0" sz="1450" spc="-10">
                <a:latin typeface="Times New Roman"/>
                <a:cs typeface="Times New Roman"/>
              </a:rPr>
              <a:t>similar combinations </a:t>
            </a:r>
            <a:r>
              <a:rPr dirty="0" sz="1450" spc="-5">
                <a:latin typeface="Times New Roman"/>
                <a:cs typeface="Times New Roman"/>
              </a:rPr>
              <a:t>of </a:t>
            </a:r>
            <a:r>
              <a:rPr dirty="0" sz="1450" spc="-10">
                <a:latin typeface="Times New Roman"/>
                <a:cs typeface="Times New Roman"/>
              </a:rPr>
              <a:t>colour and outline gradually forces </a:t>
            </a:r>
            <a:r>
              <a:rPr dirty="0" sz="1450" spc="-5">
                <a:latin typeface="Times New Roman"/>
                <a:cs typeface="Times New Roman"/>
              </a:rPr>
              <a:t>upon us 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how the harmony has been built </a:t>
            </a:r>
            <a:r>
              <a:rPr dirty="0" sz="1450" spc="-5">
                <a:latin typeface="Times New Roman"/>
                <a:cs typeface="Times New Roman"/>
              </a:rPr>
              <a:t>up, </a:t>
            </a:r>
            <a:r>
              <a:rPr dirty="0" sz="1450" spc="-10">
                <a:latin typeface="Times New Roman"/>
                <a:cs typeface="Times New Roman"/>
              </a:rPr>
              <a:t>and we become familiar with  something </a:t>
            </a:r>
            <a:r>
              <a:rPr dirty="0" sz="1450" spc="-5">
                <a:latin typeface="Times New Roman"/>
                <a:cs typeface="Times New Roman"/>
              </a:rPr>
              <a:t>of </a:t>
            </a:r>
            <a:r>
              <a:rPr dirty="0" sz="1450" spc="-20">
                <a:latin typeface="Times New Roman"/>
                <a:cs typeface="Times New Roman"/>
              </a:rPr>
              <a:t>nature’s </a:t>
            </a:r>
            <a:r>
              <a:rPr dirty="0" sz="1450" spc="-10">
                <a:latin typeface="Times New Roman"/>
                <a:cs typeface="Times New Roman"/>
              </a:rPr>
              <a:t>mannerism. This is the true pleasure </a:t>
            </a:r>
            <a:r>
              <a:rPr dirty="0" sz="1450" spc="-5">
                <a:latin typeface="Times New Roman"/>
                <a:cs typeface="Times New Roman"/>
              </a:rPr>
              <a:t>of your </a:t>
            </a:r>
            <a:r>
              <a:rPr dirty="0" sz="1450" spc="-10">
                <a:latin typeface="Times New Roman"/>
                <a:cs typeface="Times New Roman"/>
              </a:rPr>
              <a:t>‘rural  </a:t>
            </a:r>
            <a:r>
              <a:rPr dirty="0" sz="1450" spc="-15">
                <a:latin typeface="Times New Roman"/>
                <a:cs typeface="Times New Roman"/>
              </a:rPr>
              <a:t>voluptuary,’—not </a:t>
            </a:r>
            <a:r>
              <a:rPr dirty="0" sz="1450" spc="-10">
                <a:latin typeface="Times New Roman"/>
                <a:cs typeface="Times New Roman"/>
              </a:rPr>
              <a:t>to remain awe-stricken before </a:t>
            </a:r>
            <a:r>
              <a:rPr dirty="0" sz="1450" spc="-5">
                <a:latin typeface="Times New Roman"/>
                <a:cs typeface="Times New Roman"/>
              </a:rPr>
              <a:t>a </a:t>
            </a:r>
            <a:r>
              <a:rPr dirty="0" sz="1450" spc="-10">
                <a:latin typeface="Times New Roman"/>
                <a:cs typeface="Times New Roman"/>
              </a:rPr>
              <a:t>Mount Chimborazo; </a:t>
            </a:r>
            <a:r>
              <a:rPr dirty="0" sz="1450" spc="-5">
                <a:latin typeface="Times New Roman"/>
                <a:cs typeface="Times New Roman"/>
              </a:rPr>
              <a:t>not </a:t>
            </a:r>
            <a:r>
              <a:rPr dirty="0" sz="1450" spc="-10">
                <a:latin typeface="Times New Roman"/>
                <a:cs typeface="Times New Roman"/>
              </a:rPr>
              <a:t>to  sit deafened over the big drum in the orchestra, </a:t>
            </a:r>
            <a:r>
              <a:rPr dirty="0" sz="1450" spc="-5">
                <a:latin typeface="Times New Roman"/>
                <a:cs typeface="Times New Roman"/>
              </a:rPr>
              <a:t>but </a:t>
            </a:r>
            <a:r>
              <a:rPr dirty="0" sz="1450" spc="-10">
                <a:latin typeface="Times New Roman"/>
                <a:cs typeface="Times New Roman"/>
              </a:rPr>
              <a:t>day </a:t>
            </a:r>
            <a:r>
              <a:rPr dirty="0" sz="1450" spc="-5">
                <a:latin typeface="Times New Roman"/>
                <a:cs typeface="Times New Roman"/>
              </a:rPr>
              <a:t>by </a:t>
            </a:r>
            <a:r>
              <a:rPr dirty="0" sz="1450" spc="-10">
                <a:latin typeface="Times New Roman"/>
                <a:cs typeface="Times New Roman"/>
              </a:rPr>
              <a:t>day to teach  himself some new beauty—to experience some new vague and tranquil  sensation that has before evaded him. It is </a:t>
            </a:r>
            <a:r>
              <a:rPr dirty="0" sz="1450" spc="-5">
                <a:latin typeface="Times New Roman"/>
                <a:cs typeface="Times New Roman"/>
              </a:rPr>
              <a:t>not </a:t>
            </a:r>
            <a:r>
              <a:rPr dirty="0" sz="1450" spc="-10">
                <a:latin typeface="Times New Roman"/>
                <a:cs typeface="Times New Roman"/>
              </a:rPr>
              <a:t>the people who ‘have pined and  hungered after nature many </a:t>
            </a:r>
            <a:r>
              <a:rPr dirty="0" sz="1450" spc="-5">
                <a:latin typeface="Times New Roman"/>
                <a:cs typeface="Times New Roman"/>
              </a:rPr>
              <a:t>a </a:t>
            </a:r>
            <a:r>
              <a:rPr dirty="0" sz="1450" spc="-20">
                <a:latin typeface="Times New Roman"/>
                <a:cs typeface="Times New Roman"/>
              </a:rPr>
              <a:t>year, </a:t>
            </a:r>
            <a:r>
              <a:rPr dirty="0" sz="1450" spc="-10">
                <a:latin typeface="Times New Roman"/>
                <a:cs typeface="Times New Roman"/>
              </a:rPr>
              <a:t>in the great city pent,’ as Coleridge said in  the poem that made Charles Lamb so much ashamed </a:t>
            </a:r>
            <a:r>
              <a:rPr dirty="0" sz="1450" spc="-5">
                <a:latin typeface="Times New Roman"/>
                <a:cs typeface="Times New Roman"/>
              </a:rPr>
              <a:t>of </a:t>
            </a:r>
            <a:r>
              <a:rPr dirty="0" sz="1450" spc="-10">
                <a:latin typeface="Times New Roman"/>
                <a:cs typeface="Times New Roman"/>
              </a:rPr>
              <a:t>himself; it is </a:t>
            </a:r>
            <a:r>
              <a:rPr dirty="0" sz="1450" spc="-5">
                <a:latin typeface="Times New Roman"/>
                <a:cs typeface="Times New Roman"/>
              </a:rPr>
              <a:t>not </a:t>
            </a:r>
            <a:r>
              <a:rPr dirty="0" sz="1450" spc="-10">
                <a:latin typeface="Times New Roman"/>
                <a:cs typeface="Times New Roman"/>
              </a:rPr>
              <a:t>those  who</a:t>
            </a:r>
            <a:r>
              <a:rPr dirty="0" sz="1450" spc="220">
                <a:latin typeface="Times New Roman"/>
                <a:cs typeface="Times New Roman"/>
              </a:rPr>
              <a:t> </a:t>
            </a:r>
            <a:r>
              <a:rPr dirty="0" sz="1450" spc="-10">
                <a:latin typeface="Times New Roman"/>
                <a:cs typeface="Times New Roman"/>
              </a:rPr>
              <a:t>make</a:t>
            </a:r>
            <a:r>
              <a:rPr dirty="0" sz="1450" spc="220">
                <a:latin typeface="Times New Roman"/>
                <a:cs typeface="Times New Roman"/>
              </a:rPr>
              <a:t> </a:t>
            </a:r>
            <a:r>
              <a:rPr dirty="0" sz="1450" spc="-10">
                <a:latin typeface="Times New Roman"/>
                <a:cs typeface="Times New Roman"/>
              </a:rPr>
              <a:t>the</a:t>
            </a:r>
            <a:r>
              <a:rPr dirty="0" sz="1450" spc="225">
                <a:latin typeface="Times New Roman"/>
                <a:cs typeface="Times New Roman"/>
              </a:rPr>
              <a:t> </a:t>
            </a:r>
            <a:r>
              <a:rPr dirty="0" sz="1450" spc="-10">
                <a:latin typeface="Times New Roman"/>
                <a:cs typeface="Times New Roman"/>
              </a:rPr>
              <a:t>greatest</a:t>
            </a:r>
            <a:r>
              <a:rPr dirty="0" sz="1450" spc="220">
                <a:latin typeface="Times New Roman"/>
                <a:cs typeface="Times New Roman"/>
              </a:rPr>
              <a:t> </a:t>
            </a:r>
            <a:r>
              <a:rPr dirty="0" sz="1450" spc="-10">
                <a:latin typeface="Times New Roman"/>
                <a:cs typeface="Times New Roman"/>
              </a:rPr>
              <a:t>progress</a:t>
            </a:r>
            <a:r>
              <a:rPr dirty="0" sz="1450" spc="225">
                <a:latin typeface="Times New Roman"/>
                <a:cs typeface="Times New Roman"/>
              </a:rPr>
              <a:t> </a:t>
            </a:r>
            <a:r>
              <a:rPr dirty="0" sz="1450" spc="-10">
                <a:latin typeface="Times New Roman"/>
                <a:cs typeface="Times New Roman"/>
              </a:rPr>
              <a:t>in</a:t>
            </a:r>
            <a:r>
              <a:rPr dirty="0" sz="1450" spc="220">
                <a:latin typeface="Times New Roman"/>
                <a:cs typeface="Times New Roman"/>
              </a:rPr>
              <a:t> </a:t>
            </a:r>
            <a:r>
              <a:rPr dirty="0" sz="1450" spc="-10">
                <a:latin typeface="Times New Roman"/>
                <a:cs typeface="Times New Roman"/>
              </a:rPr>
              <a:t>this</a:t>
            </a:r>
            <a:r>
              <a:rPr dirty="0" sz="1450" spc="225">
                <a:latin typeface="Times New Roman"/>
                <a:cs typeface="Times New Roman"/>
              </a:rPr>
              <a:t> </a:t>
            </a:r>
            <a:r>
              <a:rPr dirty="0" sz="1450" spc="-10">
                <a:latin typeface="Times New Roman"/>
                <a:cs typeface="Times New Roman"/>
              </a:rPr>
              <a:t>intimacy</a:t>
            </a:r>
            <a:r>
              <a:rPr dirty="0" sz="1450" spc="220">
                <a:latin typeface="Times New Roman"/>
                <a:cs typeface="Times New Roman"/>
              </a:rPr>
              <a:t> </a:t>
            </a:r>
            <a:r>
              <a:rPr dirty="0" sz="1450" spc="-10">
                <a:latin typeface="Times New Roman"/>
                <a:cs typeface="Times New Roman"/>
              </a:rPr>
              <a:t>with</a:t>
            </a:r>
            <a:r>
              <a:rPr dirty="0" sz="1450" spc="225">
                <a:latin typeface="Times New Roman"/>
                <a:cs typeface="Times New Roman"/>
              </a:rPr>
              <a:t> </a:t>
            </a:r>
            <a:r>
              <a:rPr dirty="0" sz="1450" spc="-20">
                <a:latin typeface="Times New Roman"/>
                <a:cs typeface="Times New Roman"/>
              </a:rPr>
              <a:t>her,</a:t>
            </a:r>
            <a:r>
              <a:rPr dirty="0" sz="1450" spc="220">
                <a:latin typeface="Times New Roman"/>
                <a:cs typeface="Times New Roman"/>
              </a:rPr>
              <a:t> </a:t>
            </a:r>
            <a:r>
              <a:rPr dirty="0" sz="1450" spc="-5">
                <a:latin typeface="Times New Roman"/>
                <a:cs typeface="Times New Roman"/>
              </a:rPr>
              <a:t>or</a:t>
            </a:r>
            <a:r>
              <a:rPr dirty="0" sz="1450" spc="225">
                <a:latin typeface="Times New Roman"/>
                <a:cs typeface="Times New Roman"/>
              </a:rPr>
              <a:t> </a:t>
            </a:r>
            <a:r>
              <a:rPr dirty="0" sz="1450" spc="-10">
                <a:latin typeface="Times New Roman"/>
                <a:cs typeface="Times New Roman"/>
              </a:rPr>
              <a:t>who</a:t>
            </a:r>
            <a:r>
              <a:rPr dirty="0" sz="1450" spc="220">
                <a:latin typeface="Times New Roman"/>
                <a:cs typeface="Times New Roman"/>
              </a:rPr>
              <a:t> </a:t>
            </a:r>
            <a:r>
              <a:rPr dirty="0" sz="1450" spc="-10">
                <a:latin typeface="Times New Roman"/>
                <a:cs typeface="Times New Roman"/>
              </a:rPr>
              <a:t>are</a:t>
            </a:r>
            <a:r>
              <a:rPr dirty="0" sz="1450" spc="225">
                <a:latin typeface="Times New Roman"/>
                <a:cs typeface="Times New Roman"/>
              </a:rPr>
              <a:t> </a:t>
            </a:r>
            <a:r>
              <a:rPr dirty="0" sz="1450" spc="-10">
                <a:latin typeface="Times New Roman"/>
                <a:cs typeface="Times New Roman"/>
              </a:rPr>
              <a:t>most</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quick to see and have the greatest gusto to </a:t>
            </a:r>
            <a:r>
              <a:rPr dirty="0" sz="1450" spc="-25">
                <a:latin typeface="Times New Roman"/>
                <a:cs typeface="Times New Roman"/>
              </a:rPr>
              <a:t>enjoy. </a:t>
            </a:r>
            <a:r>
              <a:rPr dirty="0" sz="1450" spc="-10">
                <a:latin typeface="Times New Roman"/>
                <a:cs typeface="Times New Roman"/>
              </a:rPr>
              <a:t>In this, as in everything else,  it is minute knowledge and long-continued loving industry that make the true  dilettante. A man must have </a:t>
            </a:r>
            <a:r>
              <a:rPr dirty="0" sz="1450" spc="-5">
                <a:latin typeface="Times New Roman"/>
                <a:cs typeface="Times New Roman"/>
              </a:rPr>
              <a:t>thought </a:t>
            </a:r>
            <a:r>
              <a:rPr dirty="0" sz="1450" spc="-10">
                <a:latin typeface="Times New Roman"/>
                <a:cs typeface="Times New Roman"/>
              </a:rPr>
              <a:t>much over scenery before </a:t>
            </a:r>
            <a:r>
              <a:rPr dirty="0" sz="1450" spc="-5">
                <a:latin typeface="Times New Roman"/>
                <a:cs typeface="Times New Roman"/>
              </a:rPr>
              <a:t>he </a:t>
            </a:r>
            <a:r>
              <a:rPr dirty="0" sz="1450" spc="-10">
                <a:latin typeface="Times New Roman"/>
                <a:cs typeface="Times New Roman"/>
              </a:rPr>
              <a:t>begins fully  to enjoy it. It is </a:t>
            </a:r>
            <a:r>
              <a:rPr dirty="0" sz="1450" spc="-5">
                <a:latin typeface="Times New Roman"/>
                <a:cs typeface="Times New Roman"/>
              </a:rPr>
              <a:t>no </a:t>
            </a:r>
            <a:r>
              <a:rPr dirty="0" sz="1450" spc="-10">
                <a:latin typeface="Times New Roman"/>
                <a:cs typeface="Times New Roman"/>
              </a:rPr>
              <a:t>youngling enthusiasm </a:t>
            </a:r>
            <a:r>
              <a:rPr dirty="0" sz="1450" spc="-5">
                <a:latin typeface="Times New Roman"/>
                <a:cs typeface="Times New Roman"/>
              </a:rPr>
              <a:t>on </a:t>
            </a:r>
            <a:r>
              <a:rPr dirty="0" sz="1450" spc="-10">
                <a:latin typeface="Times New Roman"/>
                <a:cs typeface="Times New Roman"/>
              </a:rPr>
              <a:t>hilltops that can possess itself </a:t>
            </a:r>
            <a:r>
              <a:rPr dirty="0" sz="1450" spc="-5">
                <a:latin typeface="Times New Roman"/>
                <a:cs typeface="Times New Roman"/>
              </a:rPr>
              <a:t>of  </a:t>
            </a:r>
            <a:r>
              <a:rPr dirty="0" sz="1450" spc="-10">
                <a:latin typeface="Times New Roman"/>
                <a:cs typeface="Times New Roman"/>
              </a:rPr>
              <a:t>the last essence </a:t>
            </a:r>
            <a:r>
              <a:rPr dirty="0" sz="1450" spc="-5">
                <a:latin typeface="Times New Roman"/>
                <a:cs typeface="Times New Roman"/>
              </a:rPr>
              <a:t>of </a:t>
            </a:r>
            <a:r>
              <a:rPr dirty="0" sz="1450" spc="-20">
                <a:latin typeface="Times New Roman"/>
                <a:cs typeface="Times New Roman"/>
              </a:rPr>
              <a:t>beauty.</a:t>
            </a:r>
            <a:r>
              <a:rPr dirty="0" sz="1450" spc="320">
                <a:latin typeface="Times New Roman"/>
                <a:cs typeface="Times New Roman"/>
              </a:rPr>
              <a:t> </a:t>
            </a:r>
            <a:r>
              <a:rPr dirty="0" sz="1450" spc="-10">
                <a:latin typeface="Times New Roman"/>
                <a:cs typeface="Times New Roman"/>
              </a:rPr>
              <a:t>Probably most </a:t>
            </a:r>
            <a:r>
              <a:rPr dirty="0" sz="1450" spc="-20">
                <a:latin typeface="Times New Roman"/>
                <a:cs typeface="Times New Roman"/>
              </a:rPr>
              <a:t>people’s </a:t>
            </a:r>
            <a:r>
              <a:rPr dirty="0" sz="1450" spc="-10">
                <a:latin typeface="Times New Roman"/>
                <a:cs typeface="Times New Roman"/>
              </a:rPr>
              <a:t>heads are growing bare  before they can see all in </a:t>
            </a:r>
            <a:r>
              <a:rPr dirty="0" sz="1450" spc="-5">
                <a:latin typeface="Times New Roman"/>
                <a:cs typeface="Times New Roman"/>
              </a:rPr>
              <a:t>a </a:t>
            </a:r>
            <a:r>
              <a:rPr dirty="0" sz="1450" spc="-10">
                <a:latin typeface="Times New Roman"/>
                <a:cs typeface="Times New Roman"/>
              </a:rPr>
              <a:t>landscape that they have the capability </a:t>
            </a:r>
            <a:r>
              <a:rPr dirty="0" sz="1450" spc="-5">
                <a:latin typeface="Times New Roman"/>
                <a:cs typeface="Times New Roman"/>
              </a:rPr>
              <a:t>of </a:t>
            </a:r>
            <a:r>
              <a:rPr dirty="0" sz="1450" spc="-10">
                <a:latin typeface="Times New Roman"/>
                <a:cs typeface="Times New Roman"/>
              </a:rPr>
              <a:t>seeing;  and, even then, it will </a:t>
            </a:r>
            <a:r>
              <a:rPr dirty="0" sz="1450" spc="-5">
                <a:latin typeface="Times New Roman"/>
                <a:cs typeface="Times New Roman"/>
              </a:rPr>
              <a:t>be </a:t>
            </a:r>
            <a:r>
              <a:rPr dirty="0" sz="1450" spc="-10">
                <a:latin typeface="Times New Roman"/>
                <a:cs typeface="Times New Roman"/>
              </a:rPr>
              <a:t>only for </a:t>
            </a:r>
            <a:r>
              <a:rPr dirty="0" sz="1450" spc="-5">
                <a:latin typeface="Times New Roman"/>
                <a:cs typeface="Times New Roman"/>
              </a:rPr>
              <a:t>one </a:t>
            </a:r>
            <a:r>
              <a:rPr dirty="0" sz="1450" spc="-10">
                <a:latin typeface="Times New Roman"/>
                <a:cs typeface="Times New Roman"/>
              </a:rPr>
              <a:t>little moment </a:t>
            </a:r>
            <a:r>
              <a:rPr dirty="0" sz="1450" spc="-5">
                <a:latin typeface="Times New Roman"/>
                <a:cs typeface="Times New Roman"/>
              </a:rPr>
              <a:t>of </a:t>
            </a:r>
            <a:r>
              <a:rPr dirty="0" sz="1450" spc="-10">
                <a:latin typeface="Times New Roman"/>
                <a:cs typeface="Times New Roman"/>
              </a:rPr>
              <a:t>consummation before  the faculties are again </a:t>
            </a:r>
            <a:r>
              <a:rPr dirty="0" sz="1450" spc="-5">
                <a:latin typeface="Times New Roman"/>
                <a:cs typeface="Times New Roman"/>
              </a:rPr>
              <a:t>on </a:t>
            </a:r>
            <a:r>
              <a:rPr dirty="0" sz="1450" spc="-10">
                <a:latin typeface="Times New Roman"/>
                <a:cs typeface="Times New Roman"/>
              </a:rPr>
              <a:t>the decline, and they that look </a:t>
            </a:r>
            <a:r>
              <a:rPr dirty="0" sz="1450" spc="-5">
                <a:latin typeface="Times New Roman"/>
                <a:cs typeface="Times New Roman"/>
              </a:rPr>
              <a:t>out of </a:t>
            </a:r>
            <a:r>
              <a:rPr dirty="0" sz="1450" spc="-10">
                <a:latin typeface="Times New Roman"/>
                <a:cs typeface="Times New Roman"/>
              </a:rPr>
              <a:t>the windows  begin to </a:t>
            </a:r>
            <a:r>
              <a:rPr dirty="0" sz="1450" spc="-5">
                <a:latin typeface="Times New Roman"/>
                <a:cs typeface="Times New Roman"/>
              </a:rPr>
              <a:t>be </a:t>
            </a:r>
            <a:r>
              <a:rPr dirty="0" sz="1450" spc="-10">
                <a:latin typeface="Times New Roman"/>
                <a:cs typeface="Times New Roman"/>
              </a:rPr>
              <a:t>darkened and restrained in sight. Thus the study </a:t>
            </a:r>
            <a:r>
              <a:rPr dirty="0" sz="1450" spc="-5">
                <a:latin typeface="Times New Roman"/>
                <a:cs typeface="Times New Roman"/>
              </a:rPr>
              <a:t>of </a:t>
            </a:r>
            <a:r>
              <a:rPr dirty="0" sz="1450" spc="-10">
                <a:latin typeface="Times New Roman"/>
                <a:cs typeface="Times New Roman"/>
              </a:rPr>
              <a:t>nature should  </a:t>
            </a:r>
            <a:r>
              <a:rPr dirty="0" sz="1450" spc="-5">
                <a:latin typeface="Times New Roman"/>
                <a:cs typeface="Times New Roman"/>
              </a:rPr>
              <a:t>be </a:t>
            </a:r>
            <a:r>
              <a:rPr dirty="0" sz="1450" spc="-10">
                <a:latin typeface="Times New Roman"/>
                <a:cs typeface="Times New Roman"/>
              </a:rPr>
              <a:t>carried forward thoroughly and with system. Every gratification should </a:t>
            </a:r>
            <a:r>
              <a:rPr dirty="0" sz="1450" spc="-5">
                <a:latin typeface="Times New Roman"/>
                <a:cs typeface="Times New Roman"/>
              </a:rPr>
              <a:t>be  </a:t>
            </a:r>
            <a:r>
              <a:rPr dirty="0" sz="1450" spc="-10">
                <a:latin typeface="Times New Roman"/>
                <a:cs typeface="Times New Roman"/>
              </a:rPr>
              <a:t>rolled long under the tongue, and we should </a:t>
            </a:r>
            <a:r>
              <a:rPr dirty="0" sz="1450" spc="-5">
                <a:latin typeface="Times New Roman"/>
                <a:cs typeface="Times New Roman"/>
              </a:rPr>
              <a:t>be </a:t>
            </a:r>
            <a:r>
              <a:rPr dirty="0" sz="1450" spc="-10">
                <a:latin typeface="Times New Roman"/>
                <a:cs typeface="Times New Roman"/>
              </a:rPr>
              <a:t>always eager to analyse and  compare, in order that we may </a:t>
            </a:r>
            <a:r>
              <a:rPr dirty="0" sz="1450" spc="-5">
                <a:latin typeface="Times New Roman"/>
                <a:cs typeface="Times New Roman"/>
              </a:rPr>
              <a:t>be </a:t>
            </a:r>
            <a:r>
              <a:rPr dirty="0" sz="1450" spc="-10">
                <a:latin typeface="Times New Roman"/>
                <a:cs typeface="Times New Roman"/>
              </a:rPr>
              <a:t>able to give some plausible reason for </a:t>
            </a:r>
            <a:r>
              <a:rPr dirty="0" sz="1450" spc="-5">
                <a:latin typeface="Times New Roman"/>
                <a:cs typeface="Times New Roman"/>
              </a:rPr>
              <a:t>our  </a:t>
            </a:r>
            <a:r>
              <a:rPr dirty="0" sz="1450" spc="-10">
                <a:latin typeface="Times New Roman"/>
                <a:cs typeface="Times New Roman"/>
              </a:rPr>
              <a:t>admirations. </a:t>
            </a:r>
            <a:r>
              <a:rPr dirty="0" sz="1450" spc="-20">
                <a:latin typeface="Times New Roman"/>
                <a:cs typeface="Times New Roman"/>
              </a:rPr>
              <a:t>True, </a:t>
            </a:r>
            <a:r>
              <a:rPr dirty="0" sz="1450" spc="-10">
                <a:latin typeface="Times New Roman"/>
                <a:cs typeface="Times New Roman"/>
              </a:rPr>
              <a:t>it is difficult to </a:t>
            </a:r>
            <a:r>
              <a:rPr dirty="0" sz="1450" spc="-5">
                <a:latin typeface="Times New Roman"/>
                <a:cs typeface="Times New Roman"/>
              </a:rPr>
              <a:t>put </a:t>
            </a:r>
            <a:r>
              <a:rPr dirty="0" sz="1450" spc="-10">
                <a:latin typeface="Times New Roman"/>
                <a:cs typeface="Times New Roman"/>
              </a:rPr>
              <a:t>even approximately into words the kind  </a:t>
            </a:r>
            <a:r>
              <a:rPr dirty="0" sz="1450" spc="-5">
                <a:latin typeface="Times New Roman"/>
                <a:cs typeface="Times New Roman"/>
              </a:rPr>
              <a:t>of </a:t>
            </a:r>
            <a:r>
              <a:rPr dirty="0" sz="1450" spc="-10">
                <a:latin typeface="Times New Roman"/>
                <a:cs typeface="Times New Roman"/>
              </a:rPr>
              <a:t>feelings thus called into </a:t>
            </a:r>
            <a:r>
              <a:rPr dirty="0" sz="1450" spc="-25">
                <a:latin typeface="Times New Roman"/>
                <a:cs typeface="Times New Roman"/>
              </a:rPr>
              <a:t>play.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dangerous vice inherent in any  such intellectual refining </a:t>
            </a:r>
            <a:r>
              <a:rPr dirty="0" sz="1450" spc="-5">
                <a:latin typeface="Times New Roman"/>
                <a:cs typeface="Times New Roman"/>
              </a:rPr>
              <a:t>upon </a:t>
            </a:r>
            <a:r>
              <a:rPr dirty="0" sz="1450" spc="-10">
                <a:latin typeface="Times New Roman"/>
                <a:cs typeface="Times New Roman"/>
              </a:rPr>
              <a:t>vague sensation. The analysis </a:t>
            </a:r>
            <a:r>
              <a:rPr dirty="0" sz="1450" spc="-5">
                <a:latin typeface="Times New Roman"/>
                <a:cs typeface="Times New Roman"/>
              </a:rPr>
              <a:t>of </a:t>
            </a:r>
            <a:r>
              <a:rPr dirty="0" sz="1450" spc="-10">
                <a:latin typeface="Times New Roman"/>
                <a:cs typeface="Times New Roman"/>
              </a:rPr>
              <a:t>such  satisfactions lends itself very readily to literary affectations; and we can all  think </a:t>
            </a:r>
            <a:r>
              <a:rPr dirty="0" sz="1450" spc="-5">
                <a:latin typeface="Times New Roman"/>
                <a:cs typeface="Times New Roman"/>
              </a:rPr>
              <a:t>of </a:t>
            </a:r>
            <a:r>
              <a:rPr dirty="0" sz="1450" spc="-10">
                <a:latin typeface="Times New Roman"/>
                <a:cs typeface="Times New Roman"/>
              </a:rPr>
              <a:t>instances where it has shown itself apt to exercise </a:t>
            </a:r>
            <a:r>
              <a:rPr dirty="0" sz="1450" spc="-5">
                <a:latin typeface="Times New Roman"/>
                <a:cs typeface="Times New Roman"/>
              </a:rPr>
              <a:t>a </a:t>
            </a:r>
            <a:r>
              <a:rPr dirty="0" sz="1450" spc="-10">
                <a:latin typeface="Times New Roman"/>
                <a:cs typeface="Times New Roman"/>
              </a:rPr>
              <a:t>morbid influence,  even </a:t>
            </a:r>
            <a:r>
              <a:rPr dirty="0" sz="1450" spc="-5">
                <a:latin typeface="Times New Roman"/>
                <a:cs typeface="Times New Roman"/>
              </a:rPr>
              <a:t>upon </a:t>
            </a:r>
            <a:r>
              <a:rPr dirty="0" sz="1450" spc="-10">
                <a:latin typeface="Times New Roman"/>
                <a:cs typeface="Times New Roman"/>
              </a:rPr>
              <a:t>an author’s choice </a:t>
            </a:r>
            <a:r>
              <a:rPr dirty="0" sz="1450" spc="-5">
                <a:latin typeface="Times New Roman"/>
                <a:cs typeface="Times New Roman"/>
              </a:rPr>
              <a:t>of </a:t>
            </a:r>
            <a:r>
              <a:rPr dirty="0" sz="1450" spc="-10">
                <a:latin typeface="Times New Roman"/>
                <a:cs typeface="Times New Roman"/>
              </a:rPr>
              <a:t>language and the turn </a:t>
            </a:r>
            <a:r>
              <a:rPr dirty="0" sz="1450" spc="-5">
                <a:latin typeface="Times New Roman"/>
                <a:cs typeface="Times New Roman"/>
              </a:rPr>
              <a:t>of </a:t>
            </a:r>
            <a:r>
              <a:rPr dirty="0" sz="1450" spc="-10">
                <a:latin typeface="Times New Roman"/>
                <a:cs typeface="Times New Roman"/>
              </a:rPr>
              <a:t>his sentences. And  yet there is much that makes the attempt attractive; for any expression,  however imperfect, once given to </a:t>
            </a:r>
            <a:r>
              <a:rPr dirty="0" sz="1450" spc="-5">
                <a:latin typeface="Times New Roman"/>
                <a:cs typeface="Times New Roman"/>
              </a:rPr>
              <a:t>a </a:t>
            </a:r>
            <a:r>
              <a:rPr dirty="0" sz="1450" spc="-10">
                <a:latin typeface="Times New Roman"/>
                <a:cs typeface="Times New Roman"/>
              </a:rPr>
              <a:t>cherished feeling, seems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legitimation </a:t>
            </a:r>
            <a:r>
              <a:rPr dirty="0" sz="1450" spc="-5">
                <a:latin typeface="Times New Roman"/>
                <a:cs typeface="Times New Roman"/>
              </a:rPr>
              <a:t>of </a:t>
            </a:r>
            <a:r>
              <a:rPr dirty="0" sz="1450" spc="-10">
                <a:latin typeface="Times New Roman"/>
                <a:cs typeface="Times New Roman"/>
              </a:rPr>
              <a:t>the pleasure we take in it. A common sentiment is </a:t>
            </a:r>
            <a:r>
              <a:rPr dirty="0" sz="1450" spc="-5">
                <a:latin typeface="Times New Roman"/>
                <a:cs typeface="Times New Roman"/>
              </a:rPr>
              <a:t>one of </a:t>
            </a:r>
            <a:r>
              <a:rPr dirty="0" sz="1450" spc="-10">
                <a:latin typeface="Times New Roman"/>
                <a:cs typeface="Times New Roman"/>
              </a:rPr>
              <a:t>those  great </a:t>
            </a:r>
            <a:r>
              <a:rPr dirty="0" sz="1450" spc="-5">
                <a:latin typeface="Times New Roman"/>
                <a:cs typeface="Times New Roman"/>
              </a:rPr>
              <a:t>goods </a:t>
            </a:r>
            <a:r>
              <a:rPr dirty="0" sz="1450" spc="-10">
                <a:latin typeface="Times New Roman"/>
                <a:cs typeface="Times New Roman"/>
              </a:rPr>
              <a:t>that make life palatable and ever </a:t>
            </a:r>
            <a:r>
              <a:rPr dirty="0" sz="1450" spc="-30">
                <a:latin typeface="Times New Roman"/>
                <a:cs typeface="Times New Roman"/>
              </a:rPr>
              <a:t>new. </a:t>
            </a:r>
            <a:r>
              <a:rPr dirty="0" sz="1450" spc="-10">
                <a:latin typeface="Times New Roman"/>
                <a:cs typeface="Times New Roman"/>
              </a:rPr>
              <a:t>The knowledge that  another has felt as we have felt, and seen things, even if they are little things,  </a:t>
            </a:r>
            <a:r>
              <a:rPr dirty="0" sz="1450" spc="-5">
                <a:latin typeface="Times New Roman"/>
                <a:cs typeface="Times New Roman"/>
              </a:rPr>
              <a:t>not </a:t>
            </a:r>
            <a:r>
              <a:rPr dirty="0" sz="1450" spc="-10">
                <a:latin typeface="Times New Roman"/>
                <a:cs typeface="Times New Roman"/>
              </a:rPr>
              <a:t>much otherwise than we have seen them, will continue to the end to </a:t>
            </a:r>
            <a:r>
              <a:rPr dirty="0" sz="1450" spc="-5">
                <a:latin typeface="Times New Roman"/>
                <a:cs typeface="Times New Roman"/>
              </a:rPr>
              <a:t>be one  of </a:t>
            </a:r>
            <a:r>
              <a:rPr dirty="0" sz="1450" spc="-25">
                <a:latin typeface="Times New Roman"/>
                <a:cs typeface="Times New Roman"/>
              </a:rPr>
              <a:t>life’s </a:t>
            </a:r>
            <a:r>
              <a:rPr dirty="0" sz="1450" spc="-10">
                <a:latin typeface="Times New Roman"/>
                <a:cs typeface="Times New Roman"/>
              </a:rPr>
              <a:t>choicest</a:t>
            </a:r>
            <a:r>
              <a:rPr dirty="0" sz="1450" spc="10">
                <a:latin typeface="Times New Roman"/>
                <a:cs typeface="Times New Roman"/>
              </a:rPr>
              <a:t> </a:t>
            </a:r>
            <a:r>
              <a:rPr dirty="0" sz="1450" spc="-10">
                <a:latin typeface="Times New Roman"/>
                <a:cs typeface="Times New Roman"/>
              </a:rPr>
              <a:t>pleasures.</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Let the </a:t>
            </a:r>
            <a:r>
              <a:rPr dirty="0" sz="1450" spc="-20">
                <a:latin typeface="Times New Roman"/>
                <a:cs typeface="Times New Roman"/>
              </a:rPr>
              <a:t>reader, </a:t>
            </a:r>
            <a:r>
              <a:rPr dirty="0" sz="1450" spc="-10">
                <a:latin typeface="Times New Roman"/>
                <a:cs typeface="Times New Roman"/>
              </a:rPr>
              <a:t>then, betake himself in the spirit we have recommended to  some </a:t>
            </a:r>
            <a:r>
              <a:rPr dirty="0" sz="1450" spc="-5">
                <a:latin typeface="Times New Roman"/>
                <a:cs typeface="Times New Roman"/>
              </a:rPr>
              <a:t>of </a:t>
            </a:r>
            <a:r>
              <a:rPr dirty="0" sz="1450" spc="-10">
                <a:latin typeface="Times New Roman"/>
                <a:cs typeface="Times New Roman"/>
              </a:rPr>
              <a:t>the quieter </a:t>
            </a:r>
            <a:r>
              <a:rPr dirty="0" sz="1450" spc="-5">
                <a:latin typeface="Times New Roman"/>
                <a:cs typeface="Times New Roman"/>
              </a:rPr>
              <a:t>kinds of </a:t>
            </a:r>
            <a:r>
              <a:rPr dirty="0" sz="1450" spc="-10">
                <a:latin typeface="Times New Roman"/>
                <a:cs typeface="Times New Roman"/>
              </a:rPr>
              <a:t>English landscape. In those homely and placid  agricultural districts, familiarity will bring into relief many things worthy </a:t>
            </a:r>
            <a:r>
              <a:rPr dirty="0" sz="1450" spc="-5">
                <a:latin typeface="Times New Roman"/>
                <a:cs typeface="Times New Roman"/>
              </a:rPr>
              <a:t>of  </a:t>
            </a:r>
            <a:r>
              <a:rPr dirty="0" sz="1450" spc="-10">
                <a:latin typeface="Times New Roman"/>
                <a:cs typeface="Times New Roman"/>
              </a:rPr>
              <a:t>notice, and </a:t>
            </a:r>
            <a:r>
              <a:rPr dirty="0" sz="1450" spc="-15">
                <a:latin typeface="Times New Roman"/>
                <a:cs typeface="Times New Roman"/>
              </a:rPr>
              <a:t>urge </a:t>
            </a:r>
            <a:r>
              <a:rPr dirty="0" sz="1450" spc="-10">
                <a:latin typeface="Times New Roman"/>
                <a:cs typeface="Times New Roman"/>
              </a:rPr>
              <a:t>them pleasantly home to him </a:t>
            </a:r>
            <a:r>
              <a:rPr dirty="0" sz="1450" spc="-5">
                <a:latin typeface="Times New Roman"/>
                <a:cs typeface="Times New Roman"/>
              </a:rPr>
              <a:t>by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loving repetition;  such as the wonderful life-giving speed </a:t>
            </a:r>
            <a:r>
              <a:rPr dirty="0" sz="1450" spc="-5">
                <a:latin typeface="Times New Roman"/>
                <a:cs typeface="Times New Roman"/>
              </a:rPr>
              <a:t>of </a:t>
            </a:r>
            <a:r>
              <a:rPr dirty="0" sz="1450" spc="-10">
                <a:latin typeface="Times New Roman"/>
                <a:cs typeface="Times New Roman"/>
              </a:rPr>
              <a:t>windmill sails above the stationary  country; the occurrence and recurrence </a:t>
            </a:r>
            <a:r>
              <a:rPr dirty="0" sz="1450" spc="-5">
                <a:latin typeface="Times New Roman"/>
                <a:cs typeface="Times New Roman"/>
              </a:rPr>
              <a:t>of </a:t>
            </a:r>
            <a:r>
              <a:rPr dirty="0" sz="1450" spc="-10">
                <a:latin typeface="Times New Roman"/>
                <a:cs typeface="Times New Roman"/>
              </a:rPr>
              <a:t>the same church tower at the end </a:t>
            </a:r>
            <a:r>
              <a:rPr dirty="0" sz="1450" spc="-5">
                <a:latin typeface="Times New Roman"/>
                <a:cs typeface="Times New Roman"/>
              </a:rPr>
              <a:t>of  one </a:t>
            </a:r>
            <a:r>
              <a:rPr dirty="0" sz="1450" spc="-10">
                <a:latin typeface="Times New Roman"/>
                <a:cs typeface="Times New Roman"/>
              </a:rPr>
              <a:t>long vista after another: and, conspicuous among these sources </a:t>
            </a:r>
            <a:r>
              <a:rPr dirty="0" sz="1450" spc="-5">
                <a:latin typeface="Times New Roman"/>
                <a:cs typeface="Times New Roman"/>
              </a:rPr>
              <a:t>of </a:t>
            </a:r>
            <a:r>
              <a:rPr dirty="0" sz="1450" spc="-10">
                <a:latin typeface="Times New Roman"/>
                <a:cs typeface="Times New Roman"/>
              </a:rPr>
              <a:t>quiet  pleasure, the character and variety </a:t>
            </a:r>
            <a:r>
              <a:rPr dirty="0" sz="1450" spc="-5">
                <a:latin typeface="Times New Roman"/>
                <a:cs typeface="Times New Roman"/>
              </a:rPr>
              <a:t>of </a:t>
            </a:r>
            <a:r>
              <a:rPr dirty="0" sz="1450" spc="-10">
                <a:latin typeface="Times New Roman"/>
                <a:cs typeface="Times New Roman"/>
              </a:rPr>
              <a:t>the road itself, along which </a:t>
            </a:r>
            <a:r>
              <a:rPr dirty="0" sz="1450" spc="-5">
                <a:latin typeface="Times New Roman"/>
                <a:cs typeface="Times New Roman"/>
              </a:rPr>
              <a:t>he </a:t>
            </a:r>
            <a:r>
              <a:rPr dirty="0" sz="1450" spc="-10">
                <a:latin typeface="Times New Roman"/>
                <a:cs typeface="Times New Roman"/>
              </a:rPr>
              <a:t>takes his  </a:t>
            </a:r>
            <a:r>
              <a:rPr dirty="0" sz="1450" spc="-35">
                <a:latin typeface="Times New Roman"/>
                <a:cs typeface="Times New Roman"/>
              </a:rPr>
              <a:t>way. </a:t>
            </a:r>
            <a:r>
              <a:rPr dirty="0" sz="1450" spc="-10">
                <a:latin typeface="Times New Roman"/>
                <a:cs typeface="Times New Roman"/>
              </a:rPr>
              <a:t>Not only near at hand, in the lithe contortions with which it adapts itself  to the interchanges </a:t>
            </a:r>
            <a:r>
              <a:rPr dirty="0" sz="1450" spc="-5">
                <a:latin typeface="Times New Roman"/>
                <a:cs typeface="Times New Roman"/>
              </a:rPr>
              <a:t>of </a:t>
            </a:r>
            <a:r>
              <a:rPr dirty="0" sz="1450" spc="-10">
                <a:latin typeface="Times New Roman"/>
                <a:cs typeface="Times New Roman"/>
              </a:rPr>
              <a:t>level and slope, </a:t>
            </a:r>
            <a:r>
              <a:rPr dirty="0" sz="1450" spc="-5">
                <a:latin typeface="Times New Roman"/>
                <a:cs typeface="Times New Roman"/>
              </a:rPr>
              <a:t>but </a:t>
            </a:r>
            <a:r>
              <a:rPr dirty="0" sz="1450" spc="-10">
                <a:latin typeface="Times New Roman"/>
                <a:cs typeface="Times New Roman"/>
              </a:rPr>
              <a:t>far away also, when </a:t>
            </a:r>
            <a:r>
              <a:rPr dirty="0" sz="1450" spc="-5">
                <a:latin typeface="Times New Roman"/>
                <a:cs typeface="Times New Roman"/>
              </a:rPr>
              <a:t>he </a:t>
            </a:r>
            <a:r>
              <a:rPr dirty="0" sz="1450" spc="-10">
                <a:latin typeface="Times New Roman"/>
                <a:cs typeface="Times New Roman"/>
              </a:rPr>
              <a:t>sees </a:t>
            </a:r>
            <a:r>
              <a:rPr dirty="0" sz="1450" spc="-5">
                <a:latin typeface="Times New Roman"/>
                <a:cs typeface="Times New Roman"/>
              </a:rPr>
              <a:t>a </a:t>
            </a:r>
            <a:r>
              <a:rPr dirty="0" sz="1450" spc="-10">
                <a:latin typeface="Times New Roman"/>
                <a:cs typeface="Times New Roman"/>
              </a:rPr>
              <a:t>few  hundred feet </a:t>
            </a:r>
            <a:r>
              <a:rPr dirty="0" sz="1450" spc="-5">
                <a:latin typeface="Times New Roman"/>
                <a:cs typeface="Times New Roman"/>
              </a:rPr>
              <a:t>of </a:t>
            </a:r>
            <a:r>
              <a:rPr dirty="0" sz="1450" spc="-10">
                <a:latin typeface="Times New Roman"/>
                <a:cs typeface="Times New Roman"/>
              </a:rPr>
              <a:t>it upheaved against </a:t>
            </a:r>
            <a:r>
              <a:rPr dirty="0" sz="1450" spc="-5">
                <a:latin typeface="Times New Roman"/>
                <a:cs typeface="Times New Roman"/>
              </a:rPr>
              <a:t>a </a:t>
            </a:r>
            <a:r>
              <a:rPr dirty="0" sz="1450" spc="-10">
                <a:latin typeface="Times New Roman"/>
                <a:cs typeface="Times New Roman"/>
              </a:rPr>
              <a:t>hill and shining in the afternoon </a:t>
            </a:r>
            <a:r>
              <a:rPr dirty="0" sz="1450" spc="-5">
                <a:latin typeface="Times New Roman"/>
                <a:cs typeface="Times New Roman"/>
              </a:rPr>
              <a:t>sun, he  </a:t>
            </a:r>
            <a:r>
              <a:rPr dirty="0" sz="1450" spc="-10">
                <a:latin typeface="Times New Roman"/>
                <a:cs typeface="Times New Roman"/>
              </a:rPr>
              <a:t>will find it an object so changeful and enlivening that </a:t>
            </a:r>
            <a:r>
              <a:rPr dirty="0" sz="1450" spc="-5">
                <a:latin typeface="Times New Roman"/>
                <a:cs typeface="Times New Roman"/>
              </a:rPr>
              <a:t>he </a:t>
            </a:r>
            <a:r>
              <a:rPr dirty="0" sz="1450" spc="-10">
                <a:latin typeface="Times New Roman"/>
                <a:cs typeface="Times New Roman"/>
              </a:rPr>
              <a:t>can always  pleasurably busy his mind about it. He may leave the river-side, </a:t>
            </a:r>
            <a:r>
              <a:rPr dirty="0" sz="1450" spc="-5">
                <a:latin typeface="Times New Roman"/>
                <a:cs typeface="Times New Roman"/>
              </a:rPr>
              <a:t>or </a:t>
            </a:r>
            <a:r>
              <a:rPr dirty="0" sz="1450" spc="-10">
                <a:latin typeface="Times New Roman"/>
                <a:cs typeface="Times New Roman"/>
              </a:rPr>
              <a:t>fall </a:t>
            </a:r>
            <a:r>
              <a:rPr dirty="0" sz="1450" spc="-5">
                <a:latin typeface="Times New Roman"/>
                <a:cs typeface="Times New Roman"/>
              </a:rPr>
              <a:t>out of  </a:t>
            </a:r>
            <a:r>
              <a:rPr dirty="0" sz="1450" spc="-10">
                <a:latin typeface="Times New Roman"/>
                <a:cs typeface="Times New Roman"/>
              </a:rPr>
              <a:t>the way </a:t>
            </a:r>
            <a:r>
              <a:rPr dirty="0" sz="1450" spc="-5">
                <a:latin typeface="Times New Roman"/>
                <a:cs typeface="Times New Roman"/>
              </a:rPr>
              <a:t>of </a:t>
            </a:r>
            <a:r>
              <a:rPr dirty="0" sz="1450" spc="-10">
                <a:latin typeface="Times New Roman"/>
                <a:cs typeface="Times New Roman"/>
              </a:rPr>
              <a:t>villages, </a:t>
            </a:r>
            <a:r>
              <a:rPr dirty="0" sz="1450" spc="-5">
                <a:latin typeface="Times New Roman"/>
                <a:cs typeface="Times New Roman"/>
              </a:rPr>
              <a:t>but </a:t>
            </a:r>
            <a:r>
              <a:rPr dirty="0" sz="1450" spc="-10">
                <a:latin typeface="Times New Roman"/>
                <a:cs typeface="Times New Roman"/>
              </a:rPr>
              <a:t>the road </a:t>
            </a:r>
            <a:r>
              <a:rPr dirty="0" sz="1450" spc="-5">
                <a:latin typeface="Times New Roman"/>
                <a:cs typeface="Times New Roman"/>
              </a:rPr>
              <a:t>he </a:t>
            </a:r>
            <a:r>
              <a:rPr dirty="0" sz="1450" spc="-10">
                <a:latin typeface="Times New Roman"/>
                <a:cs typeface="Times New Roman"/>
              </a:rPr>
              <a:t>has always with him; and, in the true  humour </a:t>
            </a:r>
            <a:r>
              <a:rPr dirty="0" sz="1450" spc="-5">
                <a:latin typeface="Times New Roman"/>
                <a:cs typeface="Times New Roman"/>
              </a:rPr>
              <a:t>of </a:t>
            </a:r>
            <a:r>
              <a:rPr dirty="0" sz="1450" spc="-10">
                <a:latin typeface="Times New Roman"/>
                <a:cs typeface="Times New Roman"/>
              </a:rPr>
              <a:t>observation, will find in that sufficient </a:t>
            </a:r>
            <a:r>
              <a:rPr dirty="0" sz="1450" spc="-20">
                <a:latin typeface="Times New Roman"/>
                <a:cs typeface="Times New Roman"/>
              </a:rPr>
              <a:t>company.</a:t>
            </a:r>
            <a:r>
              <a:rPr dirty="0" sz="1450" spc="320">
                <a:latin typeface="Times New Roman"/>
                <a:cs typeface="Times New Roman"/>
              </a:rPr>
              <a:t> </a:t>
            </a:r>
            <a:r>
              <a:rPr dirty="0" sz="1450" spc="-10">
                <a:latin typeface="Times New Roman"/>
                <a:cs typeface="Times New Roman"/>
              </a:rPr>
              <a:t>From its subtle  windings and changes </a:t>
            </a:r>
            <a:r>
              <a:rPr dirty="0" sz="1450" spc="-5">
                <a:latin typeface="Times New Roman"/>
                <a:cs typeface="Times New Roman"/>
              </a:rPr>
              <a:t>of </a:t>
            </a:r>
            <a:r>
              <a:rPr dirty="0" sz="1450" spc="-10">
                <a:latin typeface="Times New Roman"/>
                <a:cs typeface="Times New Roman"/>
              </a:rPr>
              <a:t>level there arises </a:t>
            </a:r>
            <a:r>
              <a:rPr dirty="0" sz="1450" spc="-5">
                <a:latin typeface="Times New Roman"/>
                <a:cs typeface="Times New Roman"/>
              </a:rPr>
              <a:t>a </a:t>
            </a:r>
            <a:r>
              <a:rPr dirty="0" sz="1450" spc="-10">
                <a:latin typeface="Times New Roman"/>
                <a:cs typeface="Times New Roman"/>
              </a:rPr>
              <a:t>keen and continuous interest, that  keeps</a:t>
            </a:r>
            <a:r>
              <a:rPr dirty="0" sz="1450" spc="10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attention</a:t>
            </a:r>
            <a:r>
              <a:rPr dirty="0" sz="1450" spc="105">
                <a:latin typeface="Times New Roman"/>
                <a:cs typeface="Times New Roman"/>
              </a:rPr>
              <a:t> </a:t>
            </a:r>
            <a:r>
              <a:rPr dirty="0" sz="1450" spc="-10">
                <a:latin typeface="Times New Roman"/>
                <a:cs typeface="Times New Roman"/>
              </a:rPr>
              <a:t>ever</a:t>
            </a:r>
            <a:r>
              <a:rPr dirty="0" sz="1450" spc="105">
                <a:latin typeface="Times New Roman"/>
                <a:cs typeface="Times New Roman"/>
              </a:rPr>
              <a:t> </a:t>
            </a:r>
            <a:r>
              <a:rPr dirty="0" sz="1450" spc="-10">
                <a:latin typeface="Times New Roman"/>
                <a:cs typeface="Times New Roman"/>
              </a:rPr>
              <a:t>alert</a:t>
            </a:r>
            <a:r>
              <a:rPr dirty="0" sz="1450" spc="10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cheerful.</a:t>
            </a:r>
            <a:r>
              <a:rPr dirty="0" sz="1450" spc="225">
                <a:latin typeface="Times New Roman"/>
                <a:cs typeface="Times New Roman"/>
              </a:rPr>
              <a:t> </a:t>
            </a:r>
            <a:r>
              <a:rPr dirty="0" sz="1450" spc="-10">
                <a:latin typeface="Times New Roman"/>
                <a:cs typeface="Times New Roman"/>
              </a:rPr>
              <a:t>Every</a:t>
            </a:r>
            <a:r>
              <a:rPr dirty="0" sz="1450" spc="105">
                <a:latin typeface="Times New Roman"/>
                <a:cs typeface="Times New Roman"/>
              </a:rPr>
              <a:t> </a:t>
            </a:r>
            <a:r>
              <a:rPr dirty="0" sz="1450" spc="-10">
                <a:latin typeface="Times New Roman"/>
                <a:cs typeface="Times New Roman"/>
              </a:rPr>
              <a:t>sensitive</a:t>
            </a:r>
            <a:r>
              <a:rPr dirty="0" sz="1450" spc="110">
                <a:latin typeface="Times New Roman"/>
                <a:cs typeface="Times New Roman"/>
              </a:rPr>
              <a:t> </a:t>
            </a:r>
            <a:r>
              <a:rPr dirty="0" sz="1450" spc="-10">
                <a:latin typeface="Times New Roman"/>
                <a:cs typeface="Times New Roman"/>
              </a:rPr>
              <a:t>adjustment</a:t>
            </a:r>
            <a:r>
              <a:rPr dirty="0" sz="1450" spc="105">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contour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every little dip and swerve, seems instinct with life and  an exquisite sense </a:t>
            </a:r>
            <a:r>
              <a:rPr dirty="0" sz="1450" spc="-5">
                <a:latin typeface="Times New Roman"/>
                <a:cs typeface="Times New Roman"/>
              </a:rPr>
              <a:t>of </a:t>
            </a:r>
            <a:r>
              <a:rPr dirty="0" sz="1450" spc="-10">
                <a:latin typeface="Times New Roman"/>
                <a:cs typeface="Times New Roman"/>
              </a:rPr>
              <a:t>balance and </a:t>
            </a:r>
            <a:r>
              <a:rPr dirty="0" sz="1450" spc="-20">
                <a:latin typeface="Times New Roman"/>
                <a:cs typeface="Times New Roman"/>
              </a:rPr>
              <a:t>beauty.</a:t>
            </a:r>
            <a:r>
              <a:rPr dirty="0" sz="1450" spc="320">
                <a:latin typeface="Times New Roman"/>
                <a:cs typeface="Times New Roman"/>
              </a:rPr>
              <a:t> </a:t>
            </a:r>
            <a:r>
              <a:rPr dirty="0" sz="1450" spc="-10">
                <a:latin typeface="Times New Roman"/>
                <a:cs typeface="Times New Roman"/>
              </a:rPr>
              <a:t>The road rolls </a:t>
            </a:r>
            <a:r>
              <a:rPr dirty="0" sz="1450" spc="-5">
                <a:latin typeface="Times New Roman"/>
                <a:cs typeface="Times New Roman"/>
              </a:rPr>
              <a:t>upon </a:t>
            </a:r>
            <a:r>
              <a:rPr dirty="0" sz="1450" spc="-10">
                <a:latin typeface="Times New Roman"/>
                <a:cs typeface="Times New Roman"/>
              </a:rPr>
              <a:t>the easy slopes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long ship in the hollows </a:t>
            </a:r>
            <a:r>
              <a:rPr dirty="0" sz="1450" spc="-5">
                <a:latin typeface="Times New Roman"/>
                <a:cs typeface="Times New Roman"/>
              </a:rPr>
              <a:t>of </a:t>
            </a:r>
            <a:r>
              <a:rPr dirty="0" sz="1450" spc="-10">
                <a:latin typeface="Times New Roman"/>
                <a:cs typeface="Times New Roman"/>
              </a:rPr>
              <a:t>the sea. The very </a:t>
            </a:r>
            <a:r>
              <a:rPr dirty="0" sz="1450" spc="-15">
                <a:latin typeface="Times New Roman"/>
                <a:cs typeface="Times New Roman"/>
              </a:rPr>
              <a:t>margins </a:t>
            </a:r>
            <a:r>
              <a:rPr dirty="0" sz="1450" spc="-5">
                <a:latin typeface="Times New Roman"/>
                <a:cs typeface="Times New Roman"/>
              </a:rPr>
              <a:t>of  </a:t>
            </a:r>
            <a:r>
              <a:rPr dirty="0" sz="1450" spc="-10">
                <a:latin typeface="Times New Roman"/>
                <a:cs typeface="Times New Roman"/>
              </a:rPr>
              <a:t>waste </a:t>
            </a:r>
            <a:r>
              <a:rPr dirty="0" sz="1450" spc="-5">
                <a:latin typeface="Times New Roman"/>
                <a:cs typeface="Times New Roman"/>
              </a:rPr>
              <a:t>ground, </a:t>
            </a:r>
            <a:r>
              <a:rPr dirty="0" sz="1450" spc="-10">
                <a:latin typeface="Times New Roman"/>
                <a:cs typeface="Times New Roman"/>
              </a:rPr>
              <a:t>as they trench </a:t>
            </a:r>
            <a:r>
              <a:rPr dirty="0" sz="1450" spc="-5">
                <a:latin typeface="Times New Roman"/>
                <a:cs typeface="Times New Roman"/>
              </a:rPr>
              <a:t>a </a:t>
            </a:r>
            <a:r>
              <a:rPr dirty="0" sz="1450" spc="-10">
                <a:latin typeface="Times New Roman"/>
                <a:cs typeface="Times New Roman"/>
              </a:rPr>
              <a:t>little farther </a:t>
            </a:r>
            <a:r>
              <a:rPr dirty="0" sz="1450" spc="-5">
                <a:latin typeface="Times New Roman"/>
                <a:cs typeface="Times New Roman"/>
              </a:rPr>
              <a:t>on </a:t>
            </a:r>
            <a:r>
              <a:rPr dirty="0" sz="1450" spc="-10">
                <a:latin typeface="Times New Roman"/>
                <a:cs typeface="Times New Roman"/>
              </a:rPr>
              <a:t>the beaten </a:t>
            </a:r>
            <a:r>
              <a:rPr dirty="0" sz="1450" spc="-35">
                <a:latin typeface="Times New Roman"/>
                <a:cs typeface="Times New Roman"/>
              </a:rPr>
              <a:t>way, </a:t>
            </a:r>
            <a:r>
              <a:rPr dirty="0" sz="1450" spc="-5">
                <a:latin typeface="Times New Roman"/>
                <a:cs typeface="Times New Roman"/>
              </a:rPr>
              <a:t>or </a:t>
            </a:r>
            <a:r>
              <a:rPr dirty="0" sz="1450" spc="-10">
                <a:latin typeface="Times New Roman"/>
                <a:cs typeface="Times New Roman"/>
              </a:rPr>
              <a:t>recede again  to the shelter </a:t>
            </a:r>
            <a:r>
              <a:rPr dirty="0" sz="1450" spc="-5">
                <a:latin typeface="Times New Roman"/>
                <a:cs typeface="Times New Roman"/>
              </a:rPr>
              <a:t>of </a:t>
            </a:r>
            <a:r>
              <a:rPr dirty="0" sz="1450" spc="-10">
                <a:latin typeface="Times New Roman"/>
                <a:cs typeface="Times New Roman"/>
              </a:rPr>
              <a:t>the hedge, have something </a:t>
            </a:r>
            <a:r>
              <a:rPr dirty="0" sz="1450" spc="-5">
                <a:latin typeface="Times New Roman"/>
                <a:cs typeface="Times New Roman"/>
              </a:rPr>
              <a:t>of </a:t>
            </a:r>
            <a:r>
              <a:rPr dirty="0" sz="1450" spc="-10">
                <a:latin typeface="Times New Roman"/>
                <a:cs typeface="Times New Roman"/>
              </a:rPr>
              <a:t>the same free delicacy </a:t>
            </a:r>
            <a:r>
              <a:rPr dirty="0" sz="1450" spc="-5">
                <a:latin typeface="Times New Roman"/>
                <a:cs typeface="Times New Roman"/>
              </a:rPr>
              <a:t>of </a:t>
            </a:r>
            <a:r>
              <a:rPr dirty="0" sz="1450" spc="-10">
                <a:latin typeface="Times New Roman"/>
                <a:cs typeface="Times New Roman"/>
              </a:rPr>
              <a:t>line—  </a:t>
            </a:r>
            <a:r>
              <a:rPr dirty="0" sz="1450" spc="-5">
                <a:latin typeface="Times New Roman"/>
                <a:cs typeface="Times New Roman"/>
              </a:rPr>
              <a:t>of </a:t>
            </a:r>
            <a:r>
              <a:rPr dirty="0" sz="1450" spc="-10">
                <a:latin typeface="Times New Roman"/>
                <a:cs typeface="Times New Roman"/>
              </a:rPr>
              <a:t>the same swing and wilfulness. </a:t>
            </a:r>
            <a:r>
              <a:rPr dirty="0" sz="1450" spc="-60">
                <a:latin typeface="Times New Roman"/>
                <a:cs typeface="Times New Roman"/>
              </a:rPr>
              <a:t>You </a:t>
            </a:r>
            <a:r>
              <a:rPr dirty="0" sz="1450" spc="-10">
                <a:latin typeface="Times New Roman"/>
                <a:cs typeface="Times New Roman"/>
              </a:rPr>
              <a:t>might think for </a:t>
            </a:r>
            <a:r>
              <a:rPr dirty="0" sz="1450" spc="-5">
                <a:latin typeface="Times New Roman"/>
                <a:cs typeface="Times New Roman"/>
              </a:rPr>
              <a:t>a </a:t>
            </a:r>
            <a:r>
              <a:rPr dirty="0" sz="1450" spc="-10">
                <a:latin typeface="Times New Roman"/>
                <a:cs typeface="Times New Roman"/>
              </a:rPr>
              <a:t>whole </a:t>
            </a:r>
            <a:r>
              <a:rPr dirty="0" sz="1450" spc="-15">
                <a:latin typeface="Times New Roman"/>
                <a:cs typeface="Times New Roman"/>
              </a:rPr>
              <a:t>summer’s </a:t>
            </a:r>
            <a:r>
              <a:rPr dirty="0" sz="1450" spc="-10">
                <a:latin typeface="Times New Roman"/>
                <a:cs typeface="Times New Roman"/>
              </a:rPr>
              <a:t>day  (and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it any nearer an end </a:t>
            </a:r>
            <a:r>
              <a:rPr dirty="0" sz="1450" spc="-5">
                <a:latin typeface="Times New Roman"/>
                <a:cs typeface="Times New Roman"/>
              </a:rPr>
              <a:t>by </a:t>
            </a:r>
            <a:r>
              <a:rPr dirty="0" sz="1450" spc="-10">
                <a:latin typeface="Times New Roman"/>
                <a:cs typeface="Times New Roman"/>
              </a:rPr>
              <a:t>evening) what concourse and  succession </a:t>
            </a:r>
            <a:r>
              <a:rPr dirty="0" sz="1450" spc="-5">
                <a:latin typeface="Times New Roman"/>
                <a:cs typeface="Times New Roman"/>
              </a:rPr>
              <a:t>of </a:t>
            </a:r>
            <a:r>
              <a:rPr dirty="0" sz="1450" spc="-10">
                <a:latin typeface="Times New Roman"/>
                <a:cs typeface="Times New Roman"/>
              </a:rPr>
              <a:t>circumstances has produced the least </a:t>
            </a:r>
            <a:r>
              <a:rPr dirty="0" sz="1450" spc="-5">
                <a:latin typeface="Times New Roman"/>
                <a:cs typeface="Times New Roman"/>
              </a:rPr>
              <a:t>of </a:t>
            </a:r>
            <a:r>
              <a:rPr dirty="0" sz="1450" spc="-10">
                <a:latin typeface="Times New Roman"/>
                <a:cs typeface="Times New Roman"/>
              </a:rPr>
              <a:t>these deflections; and it  is, perhaps, just in this that we should look for the secret </a:t>
            </a:r>
            <a:r>
              <a:rPr dirty="0" sz="1450" spc="-5">
                <a:latin typeface="Times New Roman"/>
                <a:cs typeface="Times New Roman"/>
              </a:rPr>
              <a:t>of </a:t>
            </a:r>
            <a:r>
              <a:rPr dirty="0" sz="1450" spc="-10">
                <a:latin typeface="Times New Roman"/>
                <a:cs typeface="Times New Roman"/>
              </a:rPr>
              <a:t>their interest. A  foot-path across </a:t>
            </a:r>
            <a:r>
              <a:rPr dirty="0" sz="1450" spc="-5">
                <a:latin typeface="Times New Roman"/>
                <a:cs typeface="Times New Roman"/>
              </a:rPr>
              <a:t>a </a:t>
            </a:r>
            <a:r>
              <a:rPr dirty="0" sz="1450" spc="-10">
                <a:latin typeface="Times New Roman"/>
                <a:cs typeface="Times New Roman"/>
              </a:rPr>
              <a:t>meadow—in all its human waywardness and  </a:t>
            </a:r>
            <a:r>
              <a:rPr dirty="0" sz="1450" spc="-15">
                <a:latin typeface="Times New Roman"/>
                <a:cs typeface="Times New Roman"/>
              </a:rPr>
              <a:t>unaccountability, </a:t>
            </a:r>
            <a:r>
              <a:rPr dirty="0" sz="1450" spc="-10">
                <a:latin typeface="Times New Roman"/>
                <a:cs typeface="Times New Roman"/>
              </a:rPr>
              <a:t>in all the </a:t>
            </a:r>
            <a:r>
              <a:rPr dirty="0" sz="1450" spc="-10" i="1">
                <a:latin typeface="Times New Roman"/>
                <a:cs typeface="Times New Roman"/>
              </a:rPr>
              <a:t>grata </a:t>
            </a:r>
            <a:r>
              <a:rPr dirty="0" sz="1450" spc="-15" i="1">
                <a:latin typeface="Times New Roman"/>
                <a:cs typeface="Times New Roman"/>
              </a:rPr>
              <a:t>protervitas </a:t>
            </a:r>
            <a:r>
              <a:rPr dirty="0" sz="1450" spc="-5">
                <a:latin typeface="Times New Roman"/>
                <a:cs typeface="Times New Roman"/>
              </a:rPr>
              <a:t>of </a:t>
            </a:r>
            <a:r>
              <a:rPr dirty="0" sz="1450" spc="-10">
                <a:latin typeface="Times New Roman"/>
                <a:cs typeface="Times New Roman"/>
              </a:rPr>
              <a:t>its varying direction—will  always </a:t>
            </a:r>
            <a:r>
              <a:rPr dirty="0" sz="1450" spc="-5">
                <a:latin typeface="Times New Roman"/>
                <a:cs typeface="Times New Roman"/>
              </a:rPr>
              <a:t>be </a:t>
            </a:r>
            <a:r>
              <a:rPr dirty="0" sz="1450" spc="-10">
                <a:latin typeface="Times New Roman"/>
                <a:cs typeface="Times New Roman"/>
              </a:rPr>
              <a:t>more to </a:t>
            </a:r>
            <a:r>
              <a:rPr dirty="0" sz="1450" spc="-5">
                <a:latin typeface="Times New Roman"/>
                <a:cs typeface="Times New Roman"/>
              </a:rPr>
              <a:t>us </a:t>
            </a:r>
            <a:r>
              <a:rPr dirty="0" sz="1450" spc="-10">
                <a:latin typeface="Times New Roman"/>
                <a:cs typeface="Times New Roman"/>
              </a:rPr>
              <a:t>than </a:t>
            </a:r>
            <a:r>
              <a:rPr dirty="0" sz="1450" spc="-5">
                <a:latin typeface="Times New Roman"/>
                <a:cs typeface="Times New Roman"/>
              </a:rPr>
              <a:t>a </a:t>
            </a:r>
            <a:r>
              <a:rPr dirty="0" sz="1450" spc="-10">
                <a:latin typeface="Times New Roman"/>
                <a:cs typeface="Times New Roman"/>
              </a:rPr>
              <a:t>railroad well engineered through </a:t>
            </a:r>
            <a:r>
              <a:rPr dirty="0" sz="1450" spc="-5">
                <a:latin typeface="Times New Roman"/>
                <a:cs typeface="Times New Roman"/>
              </a:rPr>
              <a:t>a </a:t>
            </a:r>
            <a:r>
              <a:rPr dirty="0" sz="1450" spc="-10">
                <a:latin typeface="Times New Roman"/>
                <a:cs typeface="Times New Roman"/>
              </a:rPr>
              <a:t>difficult  </a:t>
            </a:r>
            <a:r>
              <a:rPr dirty="0" sz="1450" spc="-20">
                <a:latin typeface="Times New Roman"/>
                <a:cs typeface="Times New Roman"/>
              </a:rPr>
              <a:t>country. </a:t>
            </a:r>
            <a:r>
              <a:rPr dirty="0" sz="1450" spc="-10">
                <a:latin typeface="Times New Roman"/>
                <a:cs typeface="Times New Roman"/>
              </a:rPr>
              <a:t>No reasoned sequence is thrust </a:t>
            </a:r>
            <a:r>
              <a:rPr dirty="0" sz="1450" spc="-5">
                <a:latin typeface="Times New Roman"/>
                <a:cs typeface="Times New Roman"/>
              </a:rPr>
              <a:t>upon our </a:t>
            </a:r>
            <a:r>
              <a:rPr dirty="0" sz="1450" spc="-10">
                <a:latin typeface="Times New Roman"/>
                <a:cs typeface="Times New Roman"/>
              </a:rPr>
              <a:t>attention: we seem to have  slipped for </a:t>
            </a:r>
            <a:r>
              <a:rPr dirty="0" sz="1450" spc="-5">
                <a:latin typeface="Times New Roman"/>
                <a:cs typeface="Times New Roman"/>
              </a:rPr>
              <a:t>one </a:t>
            </a:r>
            <a:r>
              <a:rPr dirty="0" sz="1450" spc="-10">
                <a:latin typeface="Times New Roman"/>
                <a:cs typeface="Times New Roman"/>
              </a:rPr>
              <a:t>lawless little moment </a:t>
            </a:r>
            <a:r>
              <a:rPr dirty="0" sz="1450" spc="-5">
                <a:latin typeface="Times New Roman"/>
                <a:cs typeface="Times New Roman"/>
              </a:rPr>
              <a:t>out of </a:t>
            </a:r>
            <a:r>
              <a:rPr dirty="0" sz="1450" spc="-10">
                <a:latin typeface="Times New Roman"/>
                <a:cs typeface="Times New Roman"/>
              </a:rPr>
              <a:t>the iron rule </a:t>
            </a:r>
            <a:r>
              <a:rPr dirty="0" sz="1450" spc="-5">
                <a:latin typeface="Times New Roman"/>
                <a:cs typeface="Times New Roman"/>
              </a:rPr>
              <a:t>of </a:t>
            </a:r>
            <a:r>
              <a:rPr dirty="0" sz="1450" spc="-10">
                <a:latin typeface="Times New Roman"/>
                <a:cs typeface="Times New Roman"/>
              </a:rPr>
              <a:t>cause and </a:t>
            </a:r>
            <a:r>
              <a:rPr dirty="0" sz="1450" spc="-15">
                <a:latin typeface="Times New Roman"/>
                <a:cs typeface="Times New Roman"/>
              </a:rPr>
              <a:t>effect;  </a:t>
            </a:r>
            <a:r>
              <a:rPr dirty="0" sz="1450" spc="-10">
                <a:latin typeface="Times New Roman"/>
                <a:cs typeface="Times New Roman"/>
              </a:rPr>
              <a:t>and so we revert at once to some </a:t>
            </a:r>
            <a:r>
              <a:rPr dirty="0" sz="1450" spc="-5">
                <a:latin typeface="Times New Roman"/>
                <a:cs typeface="Times New Roman"/>
              </a:rPr>
              <a:t>of </a:t>
            </a:r>
            <a:r>
              <a:rPr dirty="0" sz="1450" spc="-10">
                <a:latin typeface="Times New Roman"/>
                <a:cs typeface="Times New Roman"/>
              </a:rPr>
              <a:t>the pleasant old heresies </a:t>
            </a:r>
            <a:r>
              <a:rPr dirty="0" sz="1450" spc="-5">
                <a:latin typeface="Times New Roman"/>
                <a:cs typeface="Times New Roman"/>
              </a:rPr>
              <a:t>of  </a:t>
            </a:r>
            <a:r>
              <a:rPr dirty="0" sz="1450" spc="-10">
                <a:latin typeface="Times New Roman"/>
                <a:cs typeface="Times New Roman"/>
              </a:rPr>
              <a:t>personification, always poetically orthodox, and attribute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free-will, an  active and spontaneous life, to the white riband </a:t>
            </a:r>
            <a:r>
              <a:rPr dirty="0" sz="1450" spc="-5">
                <a:latin typeface="Times New Roman"/>
                <a:cs typeface="Times New Roman"/>
              </a:rPr>
              <a:t>of </a:t>
            </a:r>
            <a:r>
              <a:rPr dirty="0" sz="1450" spc="-10">
                <a:latin typeface="Times New Roman"/>
                <a:cs typeface="Times New Roman"/>
              </a:rPr>
              <a:t>road that lengthens </a:t>
            </a:r>
            <a:r>
              <a:rPr dirty="0" sz="1450" spc="-5">
                <a:latin typeface="Times New Roman"/>
                <a:cs typeface="Times New Roman"/>
              </a:rPr>
              <a:t>out, </a:t>
            </a:r>
            <a:r>
              <a:rPr dirty="0" sz="1450" spc="-10">
                <a:latin typeface="Times New Roman"/>
                <a:cs typeface="Times New Roman"/>
              </a:rPr>
              <a:t>and  bends, and cunningly adapts itself to the inequalities </a:t>
            </a:r>
            <a:r>
              <a:rPr dirty="0" sz="1450" spc="-5">
                <a:latin typeface="Times New Roman"/>
                <a:cs typeface="Times New Roman"/>
              </a:rPr>
              <a:t>of </a:t>
            </a:r>
            <a:r>
              <a:rPr dirty="0" sz="1450" spc="-10">
                <a:latin typeface="Times New Roman"/>
                <a:cs typeface="Times New Roman"/>
              </a:rPr>
              <a:t>the land before </a:t>
            </a:r>
            <a:r>
              <a:rPr dirty="0" sz="1450" spc="-5">
                <a:latin typeface="Times New Roman"/>
                <a:cs typeface="Times New Roman"/>
              </a:rPr>
              <a:t>our  </a:t>
            </a:r>
            <a:r>
              <a:rPr dirty="0" sz="1450" spc="-10">
                <a:latin typeface="Times New Roman"/>
                <a:cs typeface="Times New Roman"/>
              </a:rPr>
              <a:t>eyes. </a:t>
            </a:r>
            <a:r>
              <a:rPr dirty="0" sz="1450" spc="-70">
                <a:latin typeface="Times New Roman"/>
                <a:cs typeface="Times New Roman"/>
              </a:rPr>
              <a:t>We </a:t>
            </a:r>
            <a:r>
              <a:rPr dirty="0" sz="1450" spc="-15">
                <a:latin typeface="Times New Roman"/>
                <a:cs typeface="Times New Roman"/>
              </a:rPr>
              <a:t>remember, </a:t>
            </a:r>
            <a:r>
              <a:rPr dirty="0" sz="1450" spc="-10">
                <a:latin typeface="Times New Roman"/>
                <a:cs typeface="Times New Roman"/>
              </a:rPr>
              <a:t>as we write, some miles </a:t>
            </a:r>
            <a:r>
              <a:rPr dirty="0" sz="1450" spc="-5">
                <a:latin typeface="Times New Roman"/>
                <a:cs typeface="Times New Roman"/>
              </a:rPr>
              <a:t>of </a:t>
            </a:r>
            <a:r>
              <a:rPr dirty="0" sz="1450" spc="-10">
                <a:latin typeface="Times New Roman"/>
                <a:cs typeface="Times New Roman"/>
              </a:rPr>
              <a:t>fine wide highway laid </a:t>
            </a:r>
            <a:r>
              <a:rPr dirty="0" sz="1450" spc="-5">
                <a:latin typeface="Times New Roman"/>
                <a:cs typeface="Times New Roman"/>
              </a:rPr>
              <a:t>out  </a:t>
            </a:r>
            <a:r>
              <a:rPr dirty="0" sz="1450" spc="-10">
                <a:latin typeface="Times New Roman"/>
                <a:cs typeface="Times New Roman"/>
              </a:rPr>
              <a:t>with conscious æsthetic artifice through </a:t>
            </a:r>
            <a:r>
              <a:rPr dirty="0" sz="1450" spc="-5">
                <a:latin typeface="Times New Roman"/>
                <a:cs typeface="Times New Roman"/>
              </a:rPr>
              <a:t>a </a:t>
            </a:r>
            <a:r>
              <a:rPr dirty="0" sz="1450" spc="-10">
                <a:latin typeface="Times New Roman"/>
                <a:cs typeface="Times New Roman"/>
              </a:rPr>
              <a:t>broken and richly cultivated tract </a:t>
            </a:r>
            <a:r>
              <a:rPr dirty="0" sz="1450" spc="-5">
                <a:latin typeface="Times New Roman"/>
                <a:cs typeface="Times New Roman"/>
              </a:rPr>
              <a:t>of  </a:t>
            </a:r>
            <a:r>
              <a:rPr dirty="0" sz="1450" spc="-20">
                <a:latin typeface="Times New Roman"/>
                <a:cs typeface="Times New Roman"/>
              </a:rPr>
              <a:t>country. </a:t>
            </a:r>
            <a:r>
              <a:rPr dirty="0" sz="1450" spc="-10">
                <a:latin typeface="Times New Roman"/>
                <a:cs typeface="Times New Roman"/>
              </a:rPr>
              <a:t>It is said that the engineer had </a:t>
            </a:r>
            <a:r>
              <a:rPr dirty="0" sz="1450" spc="-20">
                <a:latin typeface="Times New Roman"/>
                <a:cs typeface="Times New Roman"/>
              </a:rPr>
              <a:t>Hogarth’s </a:t>
            </a:r>
            <a:r>
              <a:rPr dirty="0" sz="1450" spc="-10">
                <a:latin typeface="Times New Roman"/>
                <a:cs typeface="Times New Roman"/>
              </a:rPr>
              <a:t>line </a:t>
            </a:r>
            <a:r>
              <a:rPr dirty="0" sz="1450" spc="-5">
                <a:latin typeface="Times New Roman"/>
                <a:cs typeface="Times New Roman"/>
              </a:rPr>
              <a:t>of </a:t>
            </a:r>
            <a:r>
              <a:rPr dirty="0" sz="1450" spc="-10">
                <a:latin typeface="Times New Roman"/>
                <a:cs typeface="Times New Roman"/>
              </a:rPr>
              <a:t>beauty in his mind as  </a:t>
            </a:r>
            <a:r>
              <a:rPr dirty="0" sz="1450" spc="-5">
                <a:latin typeface="Times New Roman"/>
                <a:cs typeface="Times New Roman"/>
              </a:rPr>
              <a:t>he </a:t>
            </a:r>
            <a:r>
              <a:rPr dirty="0" sz="1450" spc="-10">
                <a:latin typeface="Times New Roman"/>
                <a:cs typeface="Times New Roman"/>
              </a:rPr>
              <a:t>laid them down. And the result is striking. One splendid satisfying sweep  passes with easy transition into </a:t>
            </a:r>
            <a:r>
              <a:rPr dirty="0" sz="1450" spc="-15">
                <a:latin typeface="Times New Roman"/>
                <a:cs typeface="Times New Roman"/>
              </a:rPr>
              <a:t>another, </a:t>
            </a:r>
            <a:r>
              <a:rPr dirty="0" sz="1450" spc="-10">
                <a:latin typeface="Times New Roman"/>
                <a:cs typeface="Times New Roman"/>
              </a:rPr>
              <a:t>and there is nothing to trouble </a:t>
            </a:r>
            <a:r>
              <a:rPr dirty="0" sz="1450" spc="-5">
                <a:latin typeface="Times New Roman"/>
                <a:cs typeface="Times New Roman"/>
              </a:rPr>
              <a:t>or  </a:t>
            </a:r>
            <a:r>
              <a:rPr dirty="0" sz="1450" spc="-10">
                <a:latin typeface="Times New Roman"/>
                <a:cs typeface="Times New Roman"/>
              </a:rPr>
              <a:t>dislocate the strong continuousness </a:t>
            </a:r>
            <a:r>
              <a:rPr dirty="0" sz="1450" spc="-5">
                <a:latin typeface="Times New Roman"/>
                <a:cs typeface="Times New Roman"/>
              </a:rPr>
              <a:t>of </a:t>
            </a:r>
            <a:r>
              <a:rPr dirty="0" sz="1450" spc="-10">
                <a:latin typeface="Times New Roman"/>
                <a:cs typeface="Times New Roman"/>
              </a:rPr>
              <a:t>the main line </a:t>
            </a:r>
            <a:r>
              <a:rPr dirty="0" sz="1450" spc="-5">
                <a:latin typeface="Times New Roman"/>
                <a:cs typeface="Times New Roman"/>
              </a:rPr>
              <a:t>of </a:t>
            </a:r>
            <a:r>
              <a:rPr dirty="0" sz="1450" spc="-10">
                <a:latin typeface="Times New Roman"/>
                <a:cs typeface="Times New Roman"/>
              </a:rPr>
              <a:t>the road. And yet there  is something wanting. There is here </a:t>
            </a:r>
            <a:r>
              <a:rPr dirty="0" sz="1450" spc="-5">
                <a:latin typeface="Times New Roman"/>
                <a:cs typeface="Times New Roman"/>
              </a:rPr>
              <a:t>no </a:t>
            </a:r>
            <a:r>
              <a:rPr dirty="0" sz="1450" spc="-10">
                <a:latin typeface="Times New Roman"/>
                <a:cs typeface="Times New Roman"/>
              </a:rPr>
              <a:t>saving imperfection, </a:t>
            </a:r>
            <a:r>
              <a:rPr dirty="0" sz="1450" spc="-5">
                <a:latin typeface="Times New Roman"/>
                <a:cs typeface="Times New Roman"/>
              </a:rPr>
              <a:t>none of </a:t>
            </a:r>
            <a:r>
              <a:rPr dirty="0" sz="1450" spc="-10">
                <a:latin typeface="Times New Roman"/>
                <a:cs typeface="Times New Roman"/>
              </a:rPr>
              <a:t>those  secondary curves and little trepidations </a:t>
            </a:r>
            <a:r>
              <a:rPr dirty="0" sz="1450" spc="-5">
                <a:latin typeface="Times New Roman"/>
                <a:cs typeface="Times New Roman"/>
              </a:rPr>
              <a:t>of </a:t>
            </a:r>
            <a:r>
              <a:rPr dirty="0" sz="1450" spc="-10">
                <a:latin typeface="Times New Roman"/>
                <a:cs typeface="Times New Roman"/>
              </a:rPr>
              <a:t>direction that </a:t>
            </a:r>
            <a:r>
              <a:rPr dirty="0" sz="1450" spc="-25">
                <a:latin typeface="Times New Roman"/>
                <a:cs typeface="Times New Roman"/>
              </a:rPr>
              <a:t>carry, </a:t>
            </a:r>
            <a:r>
              <a:rPr dirty="0" sz="1450" spc="-10">
                <a:latin typeface="Times New Roman"/>
                <a:cs typeface="Times New Roman"/>
              </a:rPr>
              <a:t>in natural roads,  </a:t>
            </a:r>
            <a:r>
              <a:rPr dirty="0" sz="1450" spc="-5">
                <a:latin typeface="Times New Roman"/>
                <a:cs typeface="Times New Roman"/>
              </a:rPr>
              <a:t>our </a:t>
            </a:r>
            <a:r>
              <a:rPr dirty="0" sz="1450" spc="-10">
                <a:latin typeface="Times New Roman"/>
                <a:cs typeface="Times New Roman"/>
              </a:rPr>
              <a:t>curiosity actively along with them. One feels at once that this road has </a:t>
            </a:r>
            <a:r>
              <a:rPr dirty="0" sz="1450" spc="-5">
                <a:latin typeface="Times New Roman"/>
                <a:cs typeface="Times New Roman"/>
              </a:rPr>
              <a:t>not  </a:t>
            </a:r>
            <a:r>
              <a:rPr dirty="0" sz="1450" spc="-10">
                <a:latin typeface="Times New Roman"/>
                <a:cs typeface="Times New Roman"/>
              </a:rPr>
              <a:t>has been laboriously grown like </a:t>
            </a:r>
            <a:r>
              <a:rPr dirty="0" sz="1450" spc="-5">
                <a:latin typeface="Times New Roman"/>
                <a:cs typeface="Times New Roman"/>
              </a:rPr>
              <a:t>a </a:t>
            </a:r>
            <a:r>
              <a:rPr dirty="0" sz="1450" spc="-10">
                <a:latin typeface="Times New Roman"/>
                <a:cs typeface="Times New Roman"/>
              </a:rPr>
              <a:t>natural road, </a:t>
            </a:r>
            <a:r>
              <a:rPr dirty="0" sz="1450" spc="-5">
                <a:latin typeface="Times New Roman"/>
                <a:cs typeface="Times New Roman"/>
              </a:rPr>
              <a:t>but </a:t>
            </a:r>
            <a:r>
              <a:rPr dirty="0" sz="1450" spc="-10">
                <a:latin typeface="Times New Roman"/>
                <a:cs typeface="Times New Roman"/>
              </a:rPr>
              <a:t>made to pattern; and that,  while </a:t>
            </a:r>
            <a:r>
              <a:rPr dirty="0" sz="1450" spc="-5">
                <a:latin typeface="Times New Roman"/>
                <a:cs typeface="Times New Roman"/>
              </a:rPr>
              <a:t>a </a:t>
            </a:r>
            <a:r>
              <a:rPr dirty="0" sz="1450" spc="-10">
                <a:latin typeface="Times New Roman"/>
                <a:cs typeface="Times New Roman"/>
              </a:rPr>
              <a:t>model may </a:t>
            </a:r>
            <a:r>
              <a:rPr dirty="0" sz="1450" spc="-5">
                <a:latin typeface="Times New Roman"/>
                <a:cs typeface="Times New Roman"/>
              </a:rPr>
              <a:t>be </a:t>
            </a:r>
            <a:r>
              <a:rPr dirty="0" sz="1450" spc="-10">
                <a:latin typeface="Times New Roman"/>
                <a:cs typeface="Times New Roman"/>
              </a:rPr>
              <a:t>academically correct in outline, it will always </a:t>
            </a:r>
            <a:r>
              <a:rPr dirty="0" sz="1450" spc="-5">
                <a:latin typeface="Times New Roman"/>
                <a:cs typeface="Times New Roman"/>
              </a:rPr>
              <a:t>be  </a:t>
            </a:r>
            <a:r>
              <a:rPr dirty="0" sz="1450" spc="-10">
                <a:latin typeface="Times New Roman"/>
                <a:cs typeface="Times New Roman"/>
              </a:rPr>
              <a:t>inanimate and cold. The traveller is also aware </a:t>
            </a:r>
            <a:r>
              <a:rPr dirty="0" sz="1450" spc="-5">
                <a:latin typeface="Times New Roman"/>
                <a:cs typeface="Times New Roman"/>
              </a:rPr>
              <a:t>of a </a:t>
            </a:r>
            <a:r>
              <a:rPr dirty="0" sz="1450" spc="-10">
                <a:latin typeface="Times New Roman"/>
                <a:cs typeface="Times New Roman"/>
              </a:rPr>
              <a:t>sympathy </a:t>
            </a:r>
            <a:r>
              <a:rPr dirty="0" sz="1450" spc="-5">
                <a:latin typeface="Times New Roman"/>
                <a:cs typeface="Times New Roman"/>
              </a:rPr>
              <a:t>of </a:t>
            </a:r>
            <a:r>
              <a:rPr dirty="0" sz="1450" spc="-10">
                <a:latin typeface="Times New Roman"/>
                <a:cs typeface="Times New Roman"/>
              </a:rPr>
              <a:t>mood  between himself and the road </a:t>
            </a:r>
            <a:r>
              <a:rPr dirty="0" sz="1450" spc="-5">
                <a:latin typeface="Times New Roman"/>
                <a:cs typeface="Times New Roman"/>
              </a:rPr>
              <a:t>he </a:t>
            </a:r>
            <a:r>
              <a:rPr dirty="0" sz="1450" spc="-10">
                <a:latin typeface="Times New Roman"/>
                <a:cs typeface="Times New Roman"/>
              </a:rPr>
              <a:t>travels. </a:t>
            </a:r>
            <a:r>
              <a:rPr dirty="0" sz="1450" spc="-70">
                <a:latin typeface="Times New Roman"/>
                <a:cs typeface="Times New Roman"/>
              </a:rPr>
              <a:t>We </a:t>
            </a:r>
            <a:r>
              <a:rPr dirty="0" sz="1450" spc="-10">
                <a:latin typeface="Times New Roman"/>
                <a:cs typeface="Times New Roman"/>
              </a:rPr>
              <a:t>have all seen ways that have  wandered into heavy sand near the sea-coast, and trail wearily over the dunes  like </a:t>
            </a:r>
            <a:r>
              <a:rPr dirty="0" sz="1450" spc="-5">
                <a:latin typeface="Times New Roman"/>
                <a:cs typeface="Times New Roman"/>
              </a:rPr>
              <a:t>a </a:t>
            </a:r>
            <a:r>
              <a:rPr dirty="0" sz="1450" spc="-10">
                <a:latin typeface="Times New Roman"/>
                <a:cs typeface="Times New Roman"/>
              </a:rPr>
              <a:t>trodden serpent. Here we too must plod forward at </a:t>
            </a:r>
            <a:r>
              <a:rPr dirty="0" sz="1450" spc="-5">
                <a:latin typeface="Times New Roman"/>
                <a:cs typeface="Times New Roman"/>
              </a:rPr>
              <a:t>a </a:t>
            </a:r>
            <a:r>
              <a:rPr dirty="0" sz="1450" spc="-10">
                <a:latin typeface="Times New Roman"/>
                <a:cs typeface="Times New Roman"/>
              </a:rPr>
              <a:t>dull, laborious  pace; and so </a:t>
            </a:r>
            <a:r>
              <a:rPr dirty="0" sz="1450" spc="-5">
                <a:latin typeface="Times New Roman"/>
                <a:cs typeface="Times New Roman"/>
              </a:rPr>
              <a:t>a </a:t>
            </a:r>
            <a:r>
              <a:rPr dirty="0" sz="1450" spc="-10">
                <a:latin typeface="Times New Roman"/>
                <a:cs typeface="Times New Roman"/>
              </a:rPr>
              <a:t>sympathy is preserved between </a:t>
            </a:r>
            <a:r>
              <a:rPr dirty="0" sz="1450" spc="-5">
                <a:latin typeface="Times New Roman"/>
                <a:cs typeface="Times New Roman"/>
              </a:rPr>
              <a:t>our </a:t>
            </a:r>
            <a:r>
              <a:rPr dirty="0" sz="1450" spc="-10">
                <a:latin typeface="Times New Roman"/>
                <a:cs typeface="Times New Roman"/>
              </a:rPr>
              <a:t>frame </a:t>
            </a:r>
            <a:r>
              <a:rPr dirty="0" sz="1450" spc="-5">
                <a:latin typeface="Times New Roman"/>
                <a:cs typeface="Times New Roman"/>
              </a:rPr>
              <a:t>of </a:t>
            </a:r>
            <a:r>
              <a:rPr dirty="0" sz="1450" spc="-10">
                <a:latin typeface="Times New Roman"/>
                <a:cs typeface="Times New Roman"/>
              </a:rPr>
              <a:t>mind and the  expression </a:t>
            </a:r>
            <a:r>
              <a:rPr dirty="0" sz="1450" spc="-5">
                <a:latin typeface="Times New Roman"/>
                <a:cs typeface="Times New Roman"/>
              </a:rPr>
              <a:t>of </a:t>
            </a:r>
            <a:r>
              <a:rPr dirty="0" sz="1450" spc="-10">
                <a:latin typeface="Times New Roman"/>
                <a:cs typeface="Times New Roman"/>
              </a:rPr>
              <a:t>the relaxed, heavy curves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roadway.</a:t>
            </a:r>
            <a:r>
              <a:rPr dirty="0" sz="1450" spc="320">
                <a:latin typeface="Times New Roman"/>
                <a:cs typeface="Times New Roman"/>
              </a:rPr>
              <a:t>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phenomenon,  indeed, </a:t>
            </a:r>
            <a:r>
              <a:rPr dirty="0" sz="1450" spc="-5">
                <a:latin typeface="Times New Roman"/>
                <a:cs typeface="Times New Roman"/>
              </a:rPr>
              <a:t>our </a:t>
            </a:r>
            <a:r>
              <a:rPr dirty="0" sz="1450" spc="-10">
                <a:latin typeface="Times New Roman"/>
                <a:cs typeface="Times New Roman"/>
              </a:rPr>
              <a:t>reason might perhaps resolve with </a:t>
            </a:r>
            <a:r>
              <a:rPr dirty="0" sz="1450" spc="-5">
                <a:latin typeface="Times New Roman"/>
                <a:cs typeface="Times New Roman"/>
              </a:rPr>
              <a:t>a </a:t>
            </a:r>
            <a:r>
              <a:rPr dirty="0" sz="1450" spc="-10">
                <a:latin typeface="Times New Roman"/>
                <a:cs typeface="Times New Roman"/>
              </a:rPr>
              <a:t>little trouble. </a:t>
            </a:r>
            <a:r>
              <a:rPr dirty="0" sz="1450" spc="-70">
                <a:latin typeface="Times New Roman"/>
                <a:cs typeface="Times New Roman"/>
              </a:rPr>
              <a:t>We </a:t>
            </a:r>
            <a:r>
              <a:rPr dirty="0" sz="1450" spc="-10">
                <a:latin typeface="Times New Roman"/>
                <a:cs typeface="Times New Roman"/>
              </a:rPr>
              <a:t>might  reflect that the present road had been developed </a:t>
            </a:r>
            <a:r>
              <a:rPr dirty="0" sz="1450" spc="-5">
                <a:latin typeface="Times New Roman"/>
                <a:cs typeface="Times New Roman"/>
              </a:rPr>
              <a:t>out of a </a:t>
            </a:r>
            <a:r>
              <a:rPr dirty="0" sz="1450" spc="-10">
                <a:latin typeface="Times New Roman"/>
                <a:cs typeface="Times New Roman"/>
              </a:rPr>
              <a:t>tract spontaneously  followed </a:t>
            </a:r>
            <a:r>
              <a:rPr dirty="0" sz="1450" spc="-5">
                <a:latin typeface="Times New Roman"/>
                <a:cs typeface="Times New Roman"/>
              </a:rPr>
              <a:t>by </a:t>
            </a:r>
            <a:r>
              <a:rPr dirty="0" sz="1450" spc="-10">
                <a:latin typeface="Times New Roman"/>
                <a:cs typeface="Times New Roman"/>
              </a:rPr>
              <a:t>generations </a:t>
            </a:r>
            <a:r>
              <a:rPr dirty="0" sz="1450" spc="-5">
                <a:latin typeface="Times New Roman"/>
                <a:cs typeface="Times New Roman"/>
              </a:rPr>
              <a:t>of </a:t>
            </a:r>
            <a:r>
              <a:rPr dirty="0" sz="1450" spc="-10">
                <a:latin typeface="Times New Roman"/>
                <a:cs typeface="Times New Roman"/>
              </a:rPr>
              <a:t>primitive wayfarers; and might see in its  expression </a:t>
            </a:r>
            <a:r>
              <a:rPr dirty="0" sz="1450" spc="-5">
                <a:latin typeface="Times New Roman"/>
                <a:cs typeface="Times New Roman"/>
              </a:rPr>
              <a:t>a </a:t>
            </a:r>
            <a:r>
              <a:rPr dirty="0" sz="1450" spc="-10">
                <a:latin typeface="Times New Roman"/>
                <a:cs typeface="Times New Roman"/>
              </a:rPr>
              <a:t>testimony that those generations had been </a:t>
            </a:r>
            <a:r>
              <a:rPr dirty="0" sz="1450" spc="-15">
                <a:latin typeface="Times New Roman"/>
                <a:cs typeface="Times New Roman"/>
              </a:rPr>
              <a:t>affected </a:t>
            </a:r>
            <a:r>
              <a:rPr dirty="0" sz="1450" spc="-10">
                <a:latin typeface="Times New Roman"/>
                <a:cs typeface="Times New Roman"/>
              </a:rPr>
              <a:t>at the same  </a:t>
            </a:r>
            <a:r>
              <a:rPr dirty="0" sz="1450" spc="-5">
                <a:latin typeface="Times New Roman"/>
                <a:cs typeface="Times New Roman"/>
              </a:rPr>
              <a:t>ground, 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in the same manner as we are </a:t>
            </a:r>
            <a:r>
              <a:rPr dirty="0" sz="1450" spc="-15">
                <a:latin typeface="Times New Roman"/>
                <a:cs typeface="Times New Roman"/>
              </a:rPr>
              <a:t>affected </a:t>
            </a:r>
            <a:r>
              <a:rPr dirty="0" sz="1450" spc="-20">
                <a:latin typeface="Times New Roman"/>
                <a:cs typeface="Times New Roman"/>
              </a:rPr>
              <a:t>to-day.</a:t>
            </a:r>
            <a:r>
              <a:rPr dirty="0" sz="1450" spc="320">
                <a:latin typeface="Times New Roman"/>
                <a:cs typeface="Times New Roman"/>
              </a:rPr>
              <a:t> </a:t>
            </a:r>
            <a:r>
              <a:rPr dirty="0" sz="1450" spc="-10">
                <a:latin typeface="Times New Roman"/>
                <a:cs typeface="Times New Roman"/>
              </a:rPr>
              <a:t>Or  we might carry the reflection </a:t>
            </a:r>
            <a:r>
              <a:rPr dirty="0" sz="1450" spc="-15">
                <a:latin typeface="Times New Roman"/>
                <a:cs typeface="Times New Roman"/>
              </a:rPr>
              <a:t>further, </a:t>
            </a:r>
            <a:r>
              <a:rPr dirty="0" sz="1450" spc="-10">
                <a:latin typeface="Times New Roman"/>
                <a:cs typeface="Times New Roman"/>
              </a:rPr>
              <a:t>and remind ourselves that where the air  is</a:t>
            </a:r>
            <a:r>
              <a:rPr dirty="0" sz="1450" spc="75">
                <a:latin typeface="Times New Roman"/>
                <a:cs typeface="Times New Roman"/>
              </a:rPr>
              <a:t> </a:t>
            </a:r>
            <a:r>
              <a:rPr dirty="0" sz="1450" spc="-10">
                <a:latin typeface="Times New Roman"/>
                <a:cs typeface="Times New Roman"/>
              </a:rPr>
              <a:t>invigorating</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ground</a:t>
            </a:r>
            <a:r>
              <a:rPr dirty="0" sz="1450" spc="85">
                <a:latin typeface="Times New Roman"/>
                <a:cs typeface="Times New Roman"/>
              </a:rPr>
              <a:t> </a:t>
            </a:r>
            <a:r>
              <a:rPr dirty="0" sz="1450" spc="-10">
                <a:latin typeface="Times New Roman"/>
                <a:cs typeface="Times New Roman"/>
              </a:rPr>
              <a:t>firm</a:t>
            </a:r>
            <a:r>
              <a:rPr dirty="0" sz="1450" spc="80">
                <a:latin typeface="Times New Roman"/>
                <a:cs typeface="Times New Roman"/>
              </a:rPr>
              <a:t> </a:t>
            </a:r>
            <a:r>
              <a:rPr dirty="0" sz="1450" spc="-10">
                <a:latin typeface="Times New Roman"/>
                <a:cs typeface="Times New Roman"/>
              </a:rPr>
              <a:t>under</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traveller’s</a:t>
            </a:r>
            <a:r>
              <a:rPr dirty="0" sz="1450" spc="85">
                <a:latin typeface="Times New Roman"/>
                <a:cs typeface="Times New Roman"/>
              </a:rPr>
              <a:t> </a:t>
            </a:r>
            <a:r>
              <a:rPr dirty="0" sz="1450" spc="-10">
                <a:latin typeface="Times New Roman"/>
                <a:cs typeface="Times New Roman"/>
              </a:rPr>
              <a:t>foot,</a:t>
            </a:r>
            <a:r>
              <a:rPr dirty="0" sz="1450" spc="85">
                <a:latin typeface="Times New Roman"/>
                <a:cs typeface="Times New Roman"/>
              </a:rPr>
              <a:t>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eye</a:t>
            </a:r>
            <a:r>
              <a:rPr dirty="0" sz="1450" spc="85">
                <a:latin typeface="Times New Roman"/>
                <a:cs typeface="Times New Roman"/>
              </a:rPr>
              <a:t> </a:t>
            </a:r>
            <a:r>
              <a:rPr dirty="0" sz="1450" spc="-10">
                <a:latin typeface="Times New Roman"/>
                <a:cs typeface="Times New Roman"/>
              </a:rPr>
              <a:t>is</a:t>
            </a:r>
            <a:r>
              <a:rPr dirty="0" sz="1450" spc="85">
                <a:latin typeface="Times New Roman"/>
                <a:cs typeface="Times New Roman"/>
              </a:rPr>
              <a:t> </a:t>
            </a:r>
            <a:r>
              <a:rPr dirty="0" sz="1450" spc="-10">
                <a:latin typeface="Times New Roman"/>
                <a:cs typeface="Times New Roman"/>
              </a:rPr>
              <a:t>quick</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to take advantage </a:t>
            </a:r>
            <a:r>
              <a:rPr dirty="0" sz="1450" spc="-5">
                <a:latin typeface="Times New Roman"/>
                <a:cs typeface="Times New Roman"/>
              </a:rPr>
              <a:t>of </a:t>
            </a:r>
            <a:r>
              <a:rPr dirty="0" sz="1450" spc="-10">
                <a:latin typeface="Times New Roman"/>
                <a:cs typeface="Times New Roman"/>
              </a:rPr>
              <a:t>small undulations, and </a:t>
            </a:r>
            <a:r>
              <a:rPr dirty="0" sz="1450" spc="-5">
                <a:latin typeface="Times New Roman"/>
                <a:cs typeface="Times New Roman"/>
              </a:rPr>
              <a:t>he </a:t>
            </a:r>
            <a:r>
              <a:rPr dirty="0" sz="1450" spc="-10">
                <a:latin typeface="Times New Roman"/>
                <a:cs typeface="Times New Roman"/>
              </a:rPr>
              <a:t>will turn carelessly aside from  the direct way wherever there is anything beautiful to examine </a:t>
            </a:r>
            <a:r>
              <a:rPr dirty="0" sz="1450" spc="-5">
                <a:latin typeface="Times New Roman"/>
                <a:cs typeface="Times New Roman"/>
              </a:rPr>
              <a:t>or </a:t>
            </a:r>
            <a:r>
              <a:rPr dirty="0" sz="1450" spc="-10">
                <a:latin typeface="Times New Roman"/>
                <a:cs typeface="Times New Roman"/>
              </a:rPr>
              <a:t>some  promise </a:t>
            </a:r>
            <a:r>
              <a:rPr dirty="0" sz="1450" spc="-5">
                <a:latin typeface="Times New Roman"/>
                <a:cs typeface="Times New Roman"/>
              </a:rPr>
              <a:t>of a </a:t>
            </a:r>
            <a:r>
              <a:rPr dirty="0" sz="1450" spc="-10">
                <a:latin typeface="Times New Roman"/>
                <a:cs typeface="Times New Roman"/>
              </a:rPr>
              <a:t>wider view; so that even </a:t>
            </a:r>
            <a:r>
              <a:rPr dirty="0" sz="1450" spc="-5">
                <a:latin typeface="Times New Roman"/>
                <a:cs typeface="Times New Roman"/>
              </a:rPr>
              <a:t>a </a:t>
            </a:r>
            <a:r>
              <a:rPr dirty="0" sz="1450" spc="-10">
                <a:latin typeface="Times New Roman"/>
                <a:cs typeface="Times New Roman"/>
              </a:rPr>
              <a:t>bush </a:t>
            </a:r>
            <a:r>
              <a:rPr dirty="0" sz="1450" spc="-5">
                <a:latin typeface="Times New Roman"/>
                <a:cs typeface="Times New Roman"/>
              </a:rPr>
              <a:t>of </a:t>
            </a:r>
            <a:r>
              <a:rPr dirty="0" sz="1450" spc="-10">
                <a:latin typeface="Times New Roman"/>
                <a:cs typeface="Times New Roman"/>
              </a:rPr>
              <a:t>wild roses may permanently  bias and deform the straight path over the meadow; whereas, where the soil is  </a:t>
            </a:r>
            <a:r>
              <a:rPr dirty="0" sz="1450" spc="-25">
                <a:latin typeface="Times New Roman"/>
                <a:cs typeface="Times New Roman"/>
              </a:rPr>
              <a:t>heavy, </a:t>
            </a:r>
            <a:r>
              <a:rPr dirty="0" sz="1450" spc="-5">
                <a:latin typeface="Times New Roman"/>
                <a:cs typeface="Times New Roman"/>
              </a:rPr>
              <a:t>one </a:t>
            </a:r>
            <a:r>
              <a:rPr dirty="0" sz="1450" spc="-10">
                <a:latin typeface="Times New Roman"/>
                <a:cs typeface="Times New Roman"/>
              </a:rPr>
              <a:t>is preoccupied with the labour </a:t>
            </a:r>
            <a:r>
              <a:rPr dirty="0" sz="1450" spc="-5">
                <a:latin typeface="Times New Roman"/>
                <a:cs typeface="Times New Roman"/>
              </a:rPr>
              <a:t>of </a:t>
            </a:r>
            <a:r>
              <a:rPr dirty="0" sz="1450" spc="-10">
                <a:latin typeface="Times New Roman"/>
                <a:cs typeface="Times New Roman"/>
              </a:rPr>
              <a:t>mere progression, and goes with  </a:t>
            </a:r>
            <a:r>
              <a:rPr dirty="0" sz="1450" spc="-5">
                <a:latin typeface="Times New Roman"/>
                <a:cs typeface="Times New Roman"/>
              </a:rPr>
              <a:t>a </a:t>
            </a:r>
            <a:r>
              <a:rPr dirty="0" sz="1450" spc="-10">
                <a:latin typeface="Times New Roman"/>
                <a:cs typeface="Times New Roman"/>
              </a:rPr>
              <a:t>bowed head heavily and unobservantly forward. Reason, </a:t>
            </a:r>
            <a:r>
              <a:rPr dirty="0" sz="1450" spc="-15">
                <a:latin typeface="Times New Roman"/>
                <a:cs typeface="Times New Roman"/>
              </a:rPr>
              <a:t>however,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carry </a:t>
            </a:r>
            <a:r>
              <a:rPr dirty="0" sz="1450" spc="-5">
                <a:latin typeface="Times New Roman"/>
                <a:cs typeface="Times New Roman"/>
              </a:rPr>
              <a:t>us </a:t>
            </a:r>
            <a:r>
              <a:rPr dirty="0" sz="1450" spc="-10">
                <a:latin typeface="Times New Roman"/>
                <a:cs typeface="Times New Roman"/>
              </a:rPr>
              <a:t>the whole way; for the sentiment often recurs in situations where it is  very hard to imagine any possible explanation; and indeed, if we drive briskly  along </a:t>
            </a:r>
            <a:r>
              <a:rPr dirty="0" sz="1450" spc="-5">
                <a:latin typeface="Times New Roman"/>
                <a:cs typeface="Times New Roman"/>
              </a:rPr>
              <a:t>a good, </a:t>
            </a:r>
            <a:r>
              <a:rPr dirty="0" sz="1450" spc="-10">
                <a:latin typeface="Times New Roman"/>
                <a:cs typeface="Times New Roman"/>
              </a:rPr>
              <a:t>well-made road in an open vehicle, we shall experience this  sympathy almost at its fullest. </a:t>
            </a:r>
            <a:r>
              <a:rPr dirty="0" sz="1450" spc="-70">
                <a:latin typeface="Times New Roman"/>
                <a:cs typeface="Times New Roman"/>
              </a:rPr>
              <a:t>We </a:t>
            </a:r>
            <a:r>
              <a:rPr dirty="0" sz="1450" spc="-10">
                <a:latin typeface="Times New Roman"/>
                <a:cs typeface="Times New Roman"/>
              </a:rPr>
              <a:t>feel the sharp settle </a:t>
            </a:r>
            <a:r>
              <a:rPr dirty="0" sz="1450" spc="-5">
                <a:latin typeface="Times New Roman"/>
                <a:cs typeface="Times New Roman"/>
              </a:rPr>
              <a:t>of </a:t>
            </a:r>
            <a:r>
              <a:rPr dirty="0" sz="1450" spc="-10">
                <a:latin typeface="Times New Roman"/>
                <a:cs typeface="Times New Roman"/>
              </a:rPr>
              <a:t>the springs at some  curiously twisted corner; after </a:t>
            </a:r>
            <a:r>
              <a:rPr dirty="0" sz="1450" spc="-5">
                <a:latin typeface="Times New Roman"/>
                <a:cs typeface="Times New Roman"/>
              </a:rPr>
              <a:t>a </a:t>
            </a:r>
            <a:r>
              <a:rPr dirty="0" sz="1450" spc="-10">
                <a:latin typeface="Times New Roman"/>
                <a:cs typeface="Times New Roman"/>
              </a:rPr>
              <a:t>steep ascent, the fresh air dances in </a:t>
            </a:r>
            <a:r>
              <a:rPr dirty="0" sz="1450" spc="-5">
                <a:latin typeface="Times New Roman"/>
                <a:cs typeface="Times New Roman"/>
              </a:rPr>
              <a:t>our </a:t>
            </a:r>
            <a:r>
              <a:rPr dirty="0" sz="1450" spc="-10">
                <a:latin typeface="Times New Roman"/>
                <a:cs typeface="Times New Roman"/>
              </a:rPr>
              <a:t>faces  as we rattle precipitately down the other side, and we find it difficult to avoid  attributing something headlong,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5" i="1">
                <a:latin typeface="Times New Roman"/>
                <a:cs typeface="Times New Roman"/>
              </a:rPr>
              <a:t>abandon</a:t>
            </a:r>
            <a:r>
              <a:rPr dirty="0" sz="1450" spc="-5">
                <a:latin typeface="Times New Roman"/>
                <a:cs typeface="Times New Roman"/>
              </a:rPr>
              <a:t>, </a:t>
            </a:r>
            <a:r>
              <a:rPr dirty="0" sz="1450" spc="-10">
                <a:latin typeface="Times New Roman"/>
                <a:cs typeface="Times New Roman"/>
              </a:rPr>
              <a:t>to the road</a:t>
            </a:r>
            <a:r>
              <a:rPr dirty="0" sz="1450" spc="50">
                <a:latin typeface="Times New Roman"/>
                <a:cs typeface="Times New Roman"/>
              </a:rPr>
              <a:t> </a:t>
            </a:r>
            <a:r>
              <a:rPr dirty="0" sz="1450" spc="-10">
                <a:latin typeface="Times New Roman"/>
                <a:cs typeface="Times New Roman"/>
              </a:rPr>
              <a:t>itself.</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The mere winding </a:t>
            </a:r>
            <a:r>
              <a:rPr dirty="0" sz="1450" spc="-5">
                <a:latin typeface="Times New Roman"/>
                <a:cs typeface="Times New Roman"/>
              </a:rPr>
              <a:t>of </a:t>
            </a:r>
            <a:r>
              <a:rPr dirty="0" sz="1450" spc="-10">
                <a:latin typeface="Times New Roman"/>
                <a:cs typeface="Times New Roman"/>
              </a:rPr>
              <a:t>the path is enough to enliven </a:t>
            </a:r>
            <a:r>
              <a:rPr dirty="0" sz="1450" spc="-5">
                <a:latin typeface="Times New Roman"/>
                <a:cs typeface="Times New Roman"/>
              </a:rPr>
              <a:t>a </a:t>
            </a:r>
            <a:r>
              <a:rPr dirty="0" sz="1450" spc="-10">
                <a:latin typeface="Times New Roman"/>
                <a:cs typeface="Times New Roman"/>
              </a:rPr>
              <a:t>long </a:t>
            </a:r>
            <a:r>
              <a:rPr dirty="0" sz="1450" spc="-25">
                <a:latin typeface="Times New Roman"/>
                <a:cs typeface="Times New Roman"/>
              </a:rPr>
              <a:t>day’s </a:t>
            </a:r>
            <a:r>
              <a:rPr dirty="0" sz="1450" spc="-10">
                <a:latin typeface="Times New Roman"/>
                <a:cs typeface="Times New Roman"/>
              </a:rPr>
              <a:t>walk in even </a:t>
            </a:r>
            <a:r>
              <a:rPr dirty="0" sz="1450" spc="-5">
                <a:latin typeface="Times New Roman"/>
                <a:cs typeface="Times New Roman"/>
              </a:rPr>
              <a:t>a  </a:t>
            </a:r>
            <a:r>
              <a:rPr dirty="0" sz="1450" spc="-10">
                <a:latin typeface="Times New Roman"/>
                <a:cs typeface="Times New Roman"/>
              </a:rPr>
              <a:t>commonplace </a:t>
            </a:r>
            <a:r>
              <a:rPr dirty="0" sz="1450" spc="-5">
                <a:latin typeface="Times New Roman"/>
                <a:cs typeface="Times New Roman"/>
              </a:rPr>
              <a:t>or </a:t>
            </a:r>
            <a:r>
              <a:rPr dirty="0" sz="1450" spc="-10">
                <a:latin typeface="Times New Roman"/>
                <a:cs typeface="Times New Roman"/>
              </a:rPr>
              <a:t>dreary country-side. Something that we have seen from  miles back, </a:t>
            </a:r>
            <a:r>
              <a:rPr dirty="0" sz="1450" spc="-5">
                <a:latin typeface="Times New Roman"/>
                <a:cs typeface="Times New Roman"/>
              </a:rPr>
              <a:t>upon </a:t>
            </a:r>
            <a:r>
              <a:rPr dirty="0" sz="1450" spc="-10">
                <a:latin typeface="Times New Roman"/>
                <a:cs typeface="Times New Roman"/>
              </a:rPr>
              <a:t>an eminence, is so long hid from us, as we wander through  folded valleys </a:t>
            </a:r>
            <a:r>
              <a:rPr dirty="0" sz="1450" spc="-5">
                <a:latin typeface="Times New Roman"/>
                <a:cs typeface="Times New Roman"/>
              </a:rPr>
              <a:t>or </a:t>
            </a:r>
            <a:r>
              <a:rPr dirty="0" sz="1450" spc="-10">
                <a:latin typeface="Times New Roman"/>
                <a:cs typeface="Times New Roman"/>
              </a:rPr>
              <a:t>among woods, that </a:t>
            </a:r>
            <a:r>
              <a:rPr dirty="0" sz="1450" spc="-5">
                <a:latin typeface="Times New Roman"/>
                <a:cs typeface="Times New Roman"/>
              </a:rPr>
              <a:t>our </a:t>
            </a:r>
            <a:r>
              <a:rPr dirty="0" sz="1450" spc="-10">
                <a:latin typeface="Times New Roman"/>
                <a:cs typeface="Times New Roman"/>
              </a:rPr>
              <a:t>expectation </a:t>
            </a:r>
            <a:r>
              <a:rPr dirty="0" sz="1450" spc="-5">
                <a:latin typeface="Times New Roman"/>
                <a:cs typeface="Times New Roman"/>
              </a:rPr>
              <a:t>of </a:t>
            </a:r>
            <a:r>
              <a:rPr dirty="0" sz="1450" spc="-10">
                <a:latin typeface="Times New Roman"/>
                <a:cs typeface="Times New Roman"/>
              </a:rPr>
              <a:t>seeing it again is  sharpened into </a:t>
            </a:r>
            <a:r>
              <a:rPr dirty="0" sz="1450" spc="-5">
                <a:latin typeface="Times New Roman"/>
                <a:cs typeface="Times New Roman"/>
              </a:rPr>
              <a:t>a </a:t>
            </a:r>
            <a:r>
              <a:rPr dirty="0" sz="1450" spc="-10">
                <a:latin typeface="Times New Roman"/>
                <a:cs typeface="Times New Roman"/>
              </a:rPr>
              <a:t>violent appetite, and as we draw nearer we impatiently  quicken </a:t>
            </a:r>
            <a:r>
              <a:rPr dirty="0" sz="1450" spc="-5">
                <a:latin typeface="Times New Roman"/>
                <a:cs typeface="Times New Roman"/>
              </a:rPr>
              <a:t>our </a:t>
            </a:r>
            <a:r>
              <a:rPr dirty="0" sz="1450" spc="-10">
                <a:latin typeface="Times New Roman"/>
                <a:cs typeface="Times New Roman"/>
              </a:rPr>
              <a:t>steps and turn every corner with </a:t>
            </a:r>
            <a:r>
              <a:rPr dirty="0" sz="1450" spc="-5">
                <a:latin typeface="Times New Roman"/>
                <a:cs typeface="Times New Roman"/>
              </a:rPr>
              <a:t>a </a:t>
            </a:r>
            <a:r>
              <a:rPr dirty="0" sz="1450" spc="-10">
                <a:latin typeface="Times New Roman"/>
                <a:cs typeface="Times New Roman"/>
              </a:rPr>
              <a:t>beating heart. It is through  these prolongations </a:t>
            </a:r>
            <a:r>
              <a:rPr dirty="0" sz="1450" spc="-5">
                <a:latin typeface="Times New Roman"/>
                <a:cs typeface="Times New Roman"/>
              </a:rPr>
              <a:t>of </a:t>
            </a:r>
            <a:r>
              <a:rPr dirty="0" sz="1450" spc="-20">
                <a:latin typeface="Times New Roman"/>
                <a:cs typeface="Times New Roman"/>
              </a:rPr>
              <a:t>expectancy, </a:t>
            </a:r>
            <a:r>
              <a:rPr dirty="0" sz="1450" spc="-10">
                <a:latin typeface="Times New Roman"/>
                <a:cs typeface="Times New Roman"/>
              </a:rPr>
              <a:t>this succession </a:t>
            </a:r>
            <a:r>
              <a:rPr dirty="0" sz="1450" spc="-5">
                <a:latin typeface="Times New Roman"/>
                <a:cs typeface="Times New Roman"/>
              </a:rPr>
              <a:t>of one hope </a:t>
            </a:r>
            <a:r>
              <a:rPr dirty="0" sz="1450" spc="-10">
                <a:latin typeface="Times New Roman"/>
                <a:cs typeface="Times New Roman"/>
              </a:rPr>
              <a:t>to </a:t>
            </a:r>
            <a:r>
              <a:rPr dirty="0" sz="1450" spc="-15">
                <a:latin typeface="Times New Roman"/>
                <a:cs typeface="Times New Roman"/>
              </a:rPr>
              <a:t>another, </a:t>
            </a:r>
            <a:r>
              <a:rPr dirty="0" sz="1450" spc="-10">
                <a:latin typeface="Times New Roman"/>
                <a:cs typeface="Times New Roman"/>
              </a:rPr>
              <a:t>that  we live </a:t>
            </a:r>
            <a:r>
              <a:rPr dirty="0" sz="1450" spc="-5">
                <a:latin typeface="Times New Roman"/>
                <a:cs typeface="Times New Roman"/>
              </a:rPr>
              <a:t>out </a:t>
            </a:r>
            <a:r>
              <a:rPr dirty="0" sz="1450" spc="-10">
                <a:latin typeface="Times New Roman"/>
                <a:cs typeface="Times New Roman"/>
              </a:rPr>
              <a:t>long seasons </a:t>
            </a:r>
            <a:r>
              <a:rPr dirty="0" sz="1450" spc="-5">
                <a:latin typeface="Times New Roman"/>
                <a:cs typeface="Times New Roman"/>
              </a:rPr>
              <a:t>of </a:t>
            </a:r>
            <a:r>
              <a:rPr dirty="0" sz="1450" spc="-10">
                <a:latin typeface="Times New Roman"/>
                <a:cs typeface="Times New Roman"/>
              </a:rPr>
              <a:t>pleasure in </a:t>
            </a:r>
            <a:r>
              <a:rPr dirty="0" sz="1450" spc="-5">
                <a:latin typeface="Times New Roman"/>
                <a:cs typeface="Times New Roman"/>
              </a:rPr>
              <a:t>a </a:t>
            </a:r>
            <a:r>
              <a:rPr dirty="0" sz="1450" spc="-10">
                <a:latin typeface="Times New Roman"/>
                <a:cs typeface="Times New Roman"/>
              </a:rPr>
              <a:t>few hours’ walk. It is in following  these capricious sinuosities that we learn, only </a:t>
            </a:r>
            <a:r>
              <a:rPr dirty="0" sz="1450" spc="-5">
                <a:latin typeface="Times New Roman"/>
                <a:cs typeface="Times New Roman"/>
              </a:rPr>
              <a:t>bit by bit </a:t>
            </a:r>
            <a:r>
              <a:rPr dirty="0" sz="1450" spc="-10">
                <a:latin typeface="Times New Roman"/>
                <a:cs typeface="Times New Roman"/>
              </a:rPr>
              <a:t>and through </a:t>
            </a:r>
            <a:r>
              <a:rPr dirty="0" sz="1450" spc="-5">
                <a:latin typeface="Times New Roman"/>
                <a:cs typeface="Times New Roman"/>
              </a:rPr>
              <a:t>one  </a:t>
            </a:r>
            <a:r>
              <a:rPr dirty="0" sz="1450" spc="-10">
                <a:latin typeface="Times New Roman"/>
                <a:cs typeface="Times New Roman"/>
              </a:rPr>
              <a:t>coquettish reticence after </a:t>
            </a:r>
            <a:r>
              <a:rPr dirty="0" sz="1450" spc="-15">
                <a:latin typeface="Times New Roman"/>
                <a:cs typeface="Times New Roman"/>
              </a:rPr>
              <a:t>another, </a:t>
            </a:r>
            <a:r>
              <a:rPr dirty="0" sz="1450" spc="-10">
                <a:latin typeface="Times New Roman"/>
                <a:cs typeface="Times New Roman"/>
              </a:rPr>
              <a:t>much as we learn the heart </a:t>
            </a:r>
            <a:r>
              <a:rPr dirty="0" sz="1450" spc="-5">
                <a:latin typeface="Times New Roman"/>
                <a:cs typeface="Times New Roman"/>
              </a:rPr>
              <a:t>of a </a:t>
            </a:r>
            <a:r>
              <a:rPr dirty="0" sz="1450" spc="-10">
                <a:latin typeface="Times New Roman"/>
                <a:cs typeface="Times New Roman"/>
              </a:rPr>
              <a:t>friend, the  whole loveliness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This disposition always preserves something  new to </a:t>
            </a:r>
            <a:r>
              <a:rPr dirty="0" sz="1450" spc="-5">
                <a:latin typeface="Times New Roman"/>
                <a:cs typeface="Times New Roman"/>
              </a:rPr>
              <a:t>be </a:t>
            </a:r>
            <a:r>
              <a:rPr dirty="0" sz="1450" spc="-10">
                <a:latin typeface="Times New Roman"/>
                <a:cs typeface="Times New Roman"/>
              </a:rPr>
              <a:t>seen, and takes us, like </a:t>
            </a:r>
            <a:r>
              <a:rPr dirty="0" sz="1450" spc="-5">
                <a:latin typeface="Times New Roman"/>
                <a:cs typeface="Times New Roman"/>
              </a:rPr>
              <a:t>a </a:t>
            </a:r>
            <a:r>
              <a:rPr dirty="0" sz="1450" spc="-10">
                <a:latin typeface="Times New Roman"/>
                <a:cs typeface="Times New Roman"/>
              </a:rPr>
              <a:t>careful cicerone, to many different points  </a:t>
            </a:r>
            <a:r>
              <a:rPr dirty="0" sz="1450" spc="-5">
                <a:latin typeface="Times New Roman"/>
                <a:cs typeface="Times New Roman"/>
              </a:rPr>
              <a:t>of </a:t>
            </a:r>
            <a:r>
              <a:rPr dirty="0" sz="1450" spc="-10">
                <a:latin typeface="Times New Roman"/>
                <a:cs typeface="Times New Roman"/>
              </a:rPr>
              <a:t>distant view before it allows </a:t>
            </a:r>
            <a:r>
              <a:rPr dirty="0" sz="1450" spc="-5">
                <a:latin typeface="Times New Roman"/>
                <a:cs typeface="Times New Roman"/>
              </a:rPr>
              <a:t>us </a:t>
            </a:r>
            <a:r>
              <a:rPr dirty="0" sz="1450" spc="-10">
                <a:latin typeface="Times New Roman"/>
                <a:cs typeface="Times New Roman"/>
              </a:rPr>
              <a:t>finally to approach the hoped-for  destination.</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In its connection with the </a:t>
            </a:r>
            <a:r>
              <a:rPr dirty="0" sz="1450" spc="-15">
                <a:latin typeface="Times New Roman"/>
                <a:cs typeface="Times New Roman"/>
              </a:rPr>
              <a:t>traffic, </a:t>
            </a:r>
            <a:r>
              <a:rPr dirty="0" sz="1450" spc="-10">
                <a:latin typeface="Times New Roman"/>
                <a:cs typeface="Times New Roman"/>
              </a:rPr>
              <a:t>and whole friendly intercourse with the  </a:t>
            </a:r>
            <a:r>
              <a:rPr dirty="0" sz="1450" spc="-20">
                <a:latin typeface="Times New Roman"/>
                <a:cs typeface="Times New Roman"/>
              </a:rPr>
              <a:t>country, </a:t>
            </a:r>
            <a:r>
              <a:rPr dirty="0" sz="1450" spc="-10">
                <a:latin typeface="Times New Roman"/>
                <a:cs typeface="Times New Roman"/>
              </a:rPr>
              <a:t>there is something very pleasant in that succession </a:t>
            </a:r>
            <a:r>
              <a:rPr dirty="0" sz="1450" spc="-5">
                <a:latin typeface="Times New Roman"/>
                <a:cs typeface="Times New Roman"/>
              </a:rPr>
              <a:t>of </a:t>
            </a:r>
            <a:r>
              <a:rPr dirty="0" sz="1450" spc="-10">
                <a:latin typeface="Times New Roman"/>
                <a:cs typeface="Times New Roman"/>
              </a:rPr>
              <a:t>saunterers and  brisk and business-like </a:t>
            </a:r>
            <a:r>
              <a:rPr dirty="0" sz="1450" spc="-20">
                <a:latin typeface="Times New Roman"/>
                <a:cs typeface="Times New Roman"/>
              </a:rPr>
              <a:t>passers-by, </a:t>
            </a:r>
            <a:r>
              <a:rPr dirty="0" sz="1450" spc="-10">
                <a:latin typeface="Times New Roman"/>
                <a:cs typeface="Times New Roman"/>
              </a:rPr>
              <a:t>that peoples </a:t>
            </a:r>
            <a:r>
              <a:rPr dirty="0" sz="1450" spc="-5">
                <a:latin typeface="Times New Roman"/>
                <a:cs typeface="Times New Roman"/>
              </a:rPr>
              <a:t>our </a:t>
            </a:r>
            <a:r>
              <a:rPr dirty="0" sz="1450" spc="-10">
                <a:latin typeface="Times New Roman"/>
                <a:cs typeface="Times New Roman"/>
              </a:rPr>
              <a:t>ways and helps to build </a:t>
            </a:r>
            <a:r>
              <a:rPr dirty="0" sz="1450" spc="-5">
                <a:latin typeface="Times New Roman"/>
                <a:cs typeface="Times New Roman"/>
              </a:rPr>
              <a:t>up  </a:t>
            </a:r>
            <a:r>
              <a:rPr dirty="0" sz="1450" spc="-10">
                <a:latin typeface="Times New Roman"/>
                <a:cs typeface="Times New Roman"/>
              </a:rPr>
              <a:t>what </a:t>
            </a:r>
            <a:r>
              <a:rPr dirty="0" sz="1450" spc="-40">
                <a:latin typeface="Times New Roman"/>
                <a:cs typeface="Times New Roman"/>
              </a:rPr>
              <a:t>Walt </a:t>
            </a:r>
            <a:r>
              <a:rPr dirty="0" sz="1450" spc="-10">
                <a:latin typeface="Times New Roman"/>
                <a:cs typeface="Times New Roman"/>
              </a:rPr>
              <a:t>Whitman calls ‘the cheerful voice </a:t>
            </a:r>
            <a:r>
              <a:rPr dirty="0" sz="1450" spc="-5">
                <a:latin typeface="Times New Roman"/>
                <a:cs typeface="Times New Roman"/>
              </a:rPr>
              <a:t>of </a:t>
            </a:r>
            <a:r>
              <a:rPr dirty="0" sz="1450" spc="-10">
                <a:latin typeface="Times New Roman"/>
                <a:cs typeface="Times New Roman"/>
              </a:rPr>
              <a:t>the public road, the </a:t>
            </a:r>
            <a:r>
              <a:rPr dirty="0" sz="1450" spc="-30">
                <a:latin typeface="Times New Roman"/>
                <a:cs typeface="Times New Roman"/>
              </a:rPr>
              <a:t>gay, </a:t>
            </a:r>
            <a:r>
              <a:rPr dirty="0" sz="1450" spc="-10">
                <a:latin typeface="Times New Roman"/>
                <a:cs typeface="Times New Roman"/>
              </a:rPr>
              <a:t>fresh  sentiment </a:t>
            </a:r>
            <a:r>
              <a:rPr dirty="0" sz="1450" spc="-5">
                <a:latin typeface="Times New Roman"/>
                <a:cs typeface="Times New Roman"/>
              </a:rPr>
              <a:t>of </a:t>
            </a:r>
            <a:r>
              <a:rPr dirty="0" sz="1450" spc="-10">
                <a:latin typeface="Times New Roman"/>
                <a:cs typeface="Times New Roman"/>
              </a:rPr>
              <a:t>the road.’ But </a:t>
            </a:r>
            <a:r>
              <a:rPr dirty="0" sz="1450" spc="-5">
                <a:latin typeface="Times New Roman"/>
                <a:cs typeface="Times New Roman"/>
              </a:rPr>
              <a:t>out of </a:t>
            </a:r>
            <a:r>
              <a:rPr dirty="0" sz="1450" spc="-10">
                <a:latin typeface="Times New Roman"/>
                <a:cs typeface="Times New Roman"/>
              </a:rPr>
              <a:t>the great network </a:t>
            </a:r>
            <a:r>
              <a:rPr dirty="0" sz="1450" spc="-5">
                <a:latin typeface="Times New Roman"/>
                <a:cs typeface="Times New Roman"/>
              </a:rPr>
              <a:t>of </a:t>
            </a:r>
            <a:r>
              <a:rPr dirty="0" sz="1450" spc="-10">
                <a:latin typeface="Times New Roman"/>
                <a:cs typeface="Times New Roman"/>
              </a:rPr>
              <a:t>ways that </a:t>
            </a:r>
            <a:r>
              <a:rPr dirty="0" sz="1450" spc="-5">
                <a:latin typeface="Times New Roman"/>
                <a:cs typeface="Times New Roman"/>
              </a:rPr>
              <a:t>binds </a:t>
            </a:r>
            <a:r>
              <a:rPr dirty="0" sz="1450" spc="-10">
                <a:latin typeface="Times New Roman"/>
                <a:cs typeface="Times New Roman"/>
              </a:rPr>
              <a:t>all life  together from the hill-farm to the </a:t>
            </a:r>
            <a:r>
              <a:rPr dirty="0" sz="1450" spc="-30">
                <a:latin typeface="Times New Roman"/>
                <a:cs typeface="Times New Roman"/>
              </a:rPr>
              <a:t>city, </a:t>
            </a:r>
            <a:r>
              <a:rPr dirty="0" sz="1450" spc="-10">
                <a:latin typeface="Times New Roman"/>
                <a:cs typeface="Times New Roman"/>
              </a:rPr>
              <a:t>there is something individual to most,  and, </a:t>
            </a:r>
            <a:r>
              <a:rPr dirty="0" sz="1450" spc="-5">
                <a:latin typeface="Times New Roman"/>
                <a:cs typeface="Times New Roman"/>
              </a:rPr>
              <a:t>on </a:t>
            </a:r>
            <a:r>
              <a:rPr dirty="0" sz="1450" spc="-10">
                <a:latin typeface="Times New Roman"/>
                <a:cs typeface="Times New Roman"/>
              </a:rPr>
              <a:t>the whole, nearly as much choice </a:t>
            </a:r>
            <a:r>
              <a:rPr dirty="0" sz="1450" spc="-5">
                <a:latin typeface="Times New Roman"/>
                <a:cs typeface="Times New Roman"/>
              </a:rPr>
              <a:t>on </a:t>
            </a:r>
            <a:r>
              <a:rPr dirty="0" sz="1450" spc="-10">
                <a:latin typeface="Times New Roman"/>
                <a:cs typeface="Times New Roman"/>
              </a:rPr>
              <a:t>the score </a:t>
            </a:r>
            <a:r>
              <a:rPr dirty="0" sz="1450" spc="-5">
                <a:latin typeface="Times New Roman"/>
                <a:cs typeface="Times New Roman"/>
              </a:rPr>
              <a:t>of </a:t>
            </a:r>
            <a:r>
              <a:rPr dirty="0" sz="1450" spc="-10">
                <a:latin typeface="Times New Roman"/>
                <a:cs typeface="Times New Roman"/>
              </a:rPr>
              <a:t>company as </a:t>
            </a:r>
            <a:r>
              <a:rPr dirty="0" sz="1450" spc="-5">
                <a:latin typeface="Times New Roman"/>
                <a:cs typeface="Times New Roman"/>
              </a:rPr>
              <a:t>on </a:t>
            </a:r>
            <a:r>
              <a:rPr dirty="0" sz="1450" spc="-10">
                <a:latin typeface="Times New Roman"/>
                <a:cs typeface="Times New Roman"/>
              </a:rPr>
              <a:t>the  score </a:t>
            </a:r>
            <a:r>
              <a:rPr dirty="0" sz="1450" spc="-5">
                <a:latin typeface="Times New Roman"/>
                <a:cs typeface="Times New Roman"/>
              </a:rPr>
              <a:t>of </a:t>
            </a:r>
            <a:r>
              <a:rPr dirty="0" sz="1450" spc="-10">
                <a:latin typeface="Times New Roman"/>
                <a:cs typeface="Times New Roman"/>
              </a:rPr>
              <a:t>beauty </a:t>
            </a:r>
            <a:r>
              <a:rPr dirty="0" sz="1450" spc="-5">
                <a:latin typeface="Times New Roman"/>
                <a:cs typeface="Times New Roman"/>
              </a:rPr>
              <a:t>or </a:t>
            </a:r>
            <a:r>
              <a:rPr dirty="0" sz="1450" spc="-10">
                <a:latin typeface="Times New Roman"/>
                <a:cs typeface="Times New Roman"/>
              </a:rPr>
              <a:t>easy travel. On some we are never long without the sound  </a:t>
            </a:r>
            <a:r>
              <a:rPr dirty="0" sz="1450" spc="-5">
                <a:latin typeface="Times New Roman"/>
                <a:cs typeface="Times New Roman"/>
              </a:rPr>
              <a:t>of </a:t>
            </a:r>
            <a:r>
              <a:rPr dirty="0" sz="1450" spc="-10">
                <a:latin typeface="Times New Roman"/>
                <a:cs typeface="Times New Roman"/>
              </a:rPr>
              <a:t>wheels, and folk pass </a:t>
            </a:r>
            <a:r>
              <a:rPr dirty="0" sz="1450" spc="-5">
                <a:latin typeface="Times New Roman"/>
                <a:cs typeface="Times New Roman"/>
              </a:rPr>
              <a:t>us by </a:t>
            </a:r>
            <a:r>
              <a:rPr dirty="0" sz="1450" spc="-10">
                <a:latin typeface="Times New Roman"/>
                <a:cs typeface="Times New Roman"/>
              </a:rPr>
              <a:t>so thickly that we lose the sense </a:t>
            </a:r>
            <a:r>
              <a:rPr dirty="0" sz="1450" spc="-5">
                <a:latin typeface="Times New Roman"/>
                <a:cs typeface="Times New Roman"/>
              </a:rPr>
              <a:t>of </a:t>
            </a:r>
            <a:r>
              <a:rPr dirty="0" sz="1450" spc="-10">
                <a:latin typeface="Times New Roman"/>
                <a:cs typeface="Times New Roman"/>
              </a:rPr>
              <a:t>their  </a:t>
            </a:r>
            <a:r>
              <a:rPr dirty="0" sz="1450" spc="-20">
                <a:latin typeface="Times New Roman"/>
                <a:cs typeface="Times New Roman"/>
              </a:rPr>
              <a:t>number.</a:t>
            </a:r>
            <a:r>
              <a:rPr dirty="0" sz="1450" spc="320">
                <a:latin typeface="Times New Roman"/>
                <a:cs typeface="Times New Roman"/>
              </a:rPr>
              <a:t> </a:t>
            </a:r>
            <a:r>
              <a:rPr dirty="0" sz="1450" spc="-10">
                <a:latin typeface="Times New Roman"/>
                <a:cs typeface="Times New Roman"/>
              </a:rPr>
              <a:t>But </a:t>
            </a:r>
            <a:r>
              <a:rPr dirty="0" sz="1450" spc="-5">
                <a:latin typeface="Times New Roman"/>
                <a:cs typeface="Times New Roman"/>
              </a:rPr>
              <a:t>on </a:t>
            </a:r>
            <a:r>
              <a:rPr dirty="0" sz="1450" spc="-10">
                <a:latin typeface="Times New Roman"/>
                <a:cs typeface="Times New Roman"/>
              </a:rPr>
              <a:t>others, about little-frequented districts, </a:t>
            </a:r>
            <a:r>
              <a:rPr dirty="0" sz="1450" spc="-5">
                <a:latin typeface="Times New Roman"/>
                <a:cs typeface="Times New Roman"/>
              </a:rPr>
              <a:t>a </a:t>
            </a:r>
            <a:r>
              <a:rPr dirty="0" sz="1450" spc="-10">
                <a:latin typeface="Times New Roman"/>
                <a:cs typeface="Times New Roman"/>
              </a:rPr>
              <a:t>meeting is an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moment; we have the sight far </a:t>
            </a:r>
            <a:r>
              <a:rPr dirty="0" sz="1450" spc="-15">
                <a:latin typeface="Times New Roman"/>
                <a:cs typeface="Times New Roman"/>
              </a:rPr>
              <a:t>off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coming towards us, the  growing definiteness </a:t>
            </a:r>
            <a:r>
              <a:rPr dirty="0" sz="1450" spc="-5">
                <a:latin typeface="Times New Roman"/>
                <a:cs typeface="Times New Roman"/>
              </a:rPr>
              <a:t>of </a:t>
            </a:r>
            <a:r>
              <a:rPr dirty="0" sz="1450" spc="-10">
                <a:latin typeface="Times New Roman"/>
                <a:cs typeface="Times New Roman"/>
              </a:rPr>
              <a:t>the person, and then the brief passage and salutation,  and the road left empty in front </a:t>
            </a:r>
            <a:r>
              <a:rPr dirty="0" sz="1450" spc="-5">
                <a:latin typeface="Times New Roman"/>
                <a:cs typeface="Times New Roman"/>
              </a:rPr>
              <a:t>of us </a:t>
            </a:r>
            <a:r>
              <a:rPr dirty="0" sz="1450" spc="-10">
                <a:latin typeface="Times New Roman"/>
                <a:cs typeface="Times New Roman"/>
              </a:rPr>
              <a:t>for perhaps </a:t>
            </a:r>
            <a:r>
              <a:rPr dirty="0" sz="1450" spc="-5">
                <a:latin typeface="Times New Roman"/>
                <a:cs typeface="Times New Roman"/>
              </a:rPr>
              <a:t>a </a:t>
            </a:r>
            <a:r>
              <a:rPr dirty="0" sz="1450" spc="-10">
                <a:latin typeface="Times New Roman"/>
                <a:cs typeface="Times New Roman"/>
              </a:rPr>
              <a:t>great while to come. Such  encounters have </a:t>
            </a:r>
            <a:r>
              <a:rPr dirty="0" sz="1450" spc="-5">
                <a:latin typeface="Times New Roman"/>
                <a:cs typeface="Times New Roman"/>
              </a:rPr>
              <a:t>a </a:t>
            </a:r>
            <a:r>
              <a:rPr dirty="0" sz="1450" spc="-10">
                <a:latin typeface="Times New Roman"/>
                <a:cs typeface="Times New Roman"/>
              </a:rPr>
              <a:t>wistful interest that can hardly </a:t>
            </a:r>
            <a:r>
              <a:rPr dirty="0" sz="1450" spc="-5">
                <a:latin typeface="Times New Roman"/>
                <a:cs typeface="Times New Roman"/>
              </a:rPr>
              <a:t>be </a:t>
            </a:r>
            <a:r>
              <a:rPr dirty="0" sz="1450" spc="-10">
                <a:latin typeface="Times New Roman"/>
                <a:cs typeface="Times New Roman"/>
              </a:rPr>
              <a:t>understood </a:t>
            </a:r>
            <a:r>
              <a:rPr dirty="0" sz="1450" spc="-5">
                <a:latin typeface="Times New Roman"/>
                <a:cs typeface="Times New Roman"/>
              </a:rPr>
              <a:t>by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dweller</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in places more populous. </a:t>
            </a:r>
            <a:r>
              <a:rPr dirty="0" sz="1450" spc="-70">
                <a:latin typeface="Times New Roman"/>
                <a:cs typeface="Times New Roman"/>
              </a:rPr>
              <a:t>We </a:t>
            </a:r>
            <a:r>
              <a:rPr dirty="0" sz="1450" spc="-10">
                <a:latin typeface="Times New Roman"/>
                <a:cs typeface="Times New Roman"/>
              </a:rPr>
              <a:t>remember standing beside </a:t>
            </a:r>
            <a:r>
              <a:rPr dirty="0" sz="1450" spc="-5">
                <a:latin typeface="Times New Roman"/>
                <a:cs typeface="Times New Roman"/>
              </a:rPr>
              <a:t>a </a:t>
            </a:r>
            <a:r>
              <a:rPr dirty="0" sz="1450" spc="-10">
                <a:latin typeface="Times New Roman"/>
                <a:cs typeface="Times New Roman"/>
              </a:rPr>
              <a:t>countryman once,  in the mouth </a:t>
            </a:r>
            <a:r>
              <a:rPr dirty="0" sz="1450" spc="-5">
                <a:latin typeface="Times New Roman"/>
                <a:cs typeface="Times New Roman"/>
              </a:rPr>
              <a:t>of a </a:t>
            </a:r>
            <a:r>
              <a:rPr dirty="0" sz="1450" spc="-10">
                <a:latin typeface="Times New Roman"/>
                <a:cs typeface="Times New Roman"/>
              </a:rPr>
              <a:t>quiet by-street in </a:t>
            </a:r>
            <a:r>
              <a:rPr dirty="0" sz="1450" spc="-5">
                <a:latin typeface="Times New Roman"/>
                <a:cs typeface="Times New Roman"/>
              </a:rPr>
              <a:t>a </a:t>
            </a:r>
            <a:r>
              <a:rPr dirty="0" sz="1450" spc="-10">
                <a:latin typeface="Times New Roman"/>
                <a:cs typeface="Times New Roman"/>
              </a:rPr>
              <a:t>city that was more than ordinarily  crowded and bustling; </a:t>
            </a:r>
            <a:r>
              <a:rPr dirty="0" sz="1450" spc="-5">
                <a:latin typeface="Times New Roman"/>
                <a:cs typeface="Times New Roman"/>
              </a:rPr>
              <a:t>he </a:t>
            </a:r>
            <a:r>
              <a:rPr dirty="0" sz="1450" spc="-10">
                <a:latin typeface="Times New Roman"/>
                <a:cs typeface="Times New Roman"/>
              </a:rPr>
              <a:t>seemed stunned and bewildered </a:t>
            </a:r>
            <a:r>
              <a:rPr dirty="0" sz="1450" spc="-5">
                <a:latin typeface="Times New Roman"/>
                <a:cs typeface="Times New Roman"/>
              </a:rPr>
              <a:t>by </a:t>
            </a:r>
            <a:r>
              <a:rPr dirty="0" sz="1450" spc="-10">
                <a:latin typeface="Times New Roman"/>
                <a:cs typeface="Times New Roman"/>
              </a:rPr>
              <a:t>the continual  passage </a:t>
            </a:r>
            <a:r>
              <a:rPr dirty="0" sz="1450" spc="-5">
                <a:latin typeface="Times New Roman"/>
                <a:cs typeface="Times New Roman"/>
              </a:rPr>
              <a:t>of </a:t>
            </a:r>
            <a:r>
              <a:rPr dirty="0" sz="1450" spc="-10">
                <a:latin typeface="Times New Roman"/>
                <a:cs typeface="Times New Roman"/>
              </a:rPr>
              <a:t>different faces; and after </a:t>
            </a:r>
            <a:r>
              <a:rPr dirty="0" sz="1450" spc="-5">
                <a:latin typeface="Times New Roman"/>
                <a:cs typeface="Times New Roman"/>
              </a:rPr>
              <a:t>a </a:t>
            </a:r>
            <a:r>
              <a:rPr dirty="0" sz="1450" spc="-10">
                <a:latin typeface="Times New Roman"/>
                <a:cs typeface="Times New Roman"/>
              </a:rPr>
              <a:t>long pause, during which </a:t>
            </a:r>
            <a:r>
              <a:rPr dirty="0" sz="1450" spc="-5">
                <a:latin typeface="Times New Roman"/>
                <a:cs typeface="Times New Roman"/>
              </a:rPr>
              <a:t>he </a:t>
            </a:r>
            <a:r>
              <a:rPr dirty="0" sz="1450" spc="-10">
                <a:latin typeface="Times New Roman"/>
                <a:cs typeface="Times New Roman"/>
              </a:rPr>
              <a:t>appeared to  search for some suitable expression, </a:t>
            </a:r>
            <a:r>
              <a:rPr dirty="0" sz="1450" spc="-5">
                <a:latin typeface="Times New Roman"/>
                <a:cs typeface="Times New Roman"/>
              </a:rPr>
              <a:t>he </a:t>
            </a:r>
            <a:r>
              <a:rPr dirty="0" sz="1450" spc="-10">
                <a:latin typeface="Times New Roman"/>
                <a:cs typeface="Times New Roman"/>
              </a:rPr>
              <a:t>said timidly that there seemed to </a:t>
            </a:r>
            <a:r>
              <a:rPr dirty="0" sz="1450" spc="-5">
                <a:latin typeface="Times New Roman"/>
                <a:cs typeface="Times New Roman"/>
              </a:rPr>
              <a:t>be  a </a:t>
            </a:r>
            <a:r>
              <a:rPr dirty="0" sz="1450" spc="-20" i="1">
                <a:latin typeface="Times New Roman"/>
                <a:cs typeface="Times New Roman"/>
              </a:rPr>
              <a:t>great </a:t>
            </a:r>
            <a:r>
              <a:rPr dirty="0" sz="1450" spc="-10" i="1">
                <a:latin typeface="Times New Roman"/>
                <a:cs typeface="Times New Roman"/>
              </a:rPr>
              <a:t>deal </a:t>
            </a:r>
            <a:r>
              <a:rPr dirty="0" sz="1450" spc="-5" i="1">
                <a:latin typeface="Times New Roman"/>
                <a:cs typeface="Times New Roman"/>
              </a:rPr>
              <a:t>of </a:t>
            </a:r>
            <a:r>
              <a:rPr dirty="0" sz="1450" spc="-10" i="1">
                <a:latin typeface="Times New Roman"/>
                <a:cs typeface="Times New Roman"/>
              </a:rPr>
              <a:t>meeting </a:t>
            </a:r>
            <a:r>
              <a:rPr dirty="0" sz="1450" spc="-15" i="1">
                <a:latin typeface="Times New Roman"/>
                <a:cs typeface="Times New Roman"/>
              </a:rPr>
              <a:t>thereabouts</a:t>
            </a:r>
            <a:r>
              <a:rPr dirty="0" sz="1450" spc="-15">
                <a:latin typeface="Times New Roman"/>
                <a:cs typeface="Times New Roman"/>
              </a:rPr>
              <a:t>. </a:t>
            </a:r>
            <a:r>
              <a:rPr dirty="0" sz="1450" spc="-10">
                <a:latin typeface="Times New Roman"/>
                <a:cs typeface="Times New Roman"/>
              </a:rPr>
              <a:t>The phrase is significant. It is the  expression </a:t>
            </a:r>
            <a:r>
              <a:rPr dirty="0" sz="1450" spc="-5">
                <a:latin typeface="Times New Roman"/>
                <a:cs typeface="Times New Roman"/>
              </a:rPr>
              <a:t>of </a:t>
            </a:r>
            <a:r>
              <a:rPr dirty="0" sz="1450" spc="-10">
                <a:latin typeface="Times New Roman"/>
                <a:cs typeface="Times New Roman"/>
              </a:rPr>
              <a:t>town-life in the language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long, </a:t>
            </a:r>
            <a:r>
              <a:rPr dirty="0" sz="1450" spc="-10">
                <a:latin typeface="Times New Roman"/>
                <a:cs typeface="Times New Roman"/>
              </a:rPr>
              <a:t>solitary country highways.  A meeting </a:t>
            </a:r>
            <a:r>
              <a:rPr dirty="0" sz="1450" spc="-5">
                <a:latin typeface="Times New Roman"/>
                <a:cs typeface="Times New Roman"/>
              </a:rPr>
              <a:t>of one </a:t>
            </a:r>
            <a:r>
              <a:rPr dirty="0" sz="1450" spc="-10">
                <a:latin typeface="Times New Roman"/>
                <a:cs typeface="Times New Roman"/>
              </a:rPr>
              <a:t>with </a:t>
            </a:r>
            <a:r>
              <a:rPr dirty="0" sz="1450" spc="-5">
                <a:latin typeface="Times New Roman"/>
                <a:cs typeface="Times New Roman"/>
              </a:rPr>
              <a:t>one </a:t>
            </a:r>
            <a:r>
              <a:rPr dirty="0" sz="1450" spc="-10">
                <a:latin typeface="Times New Roman"/>
                <a:cs typeface="Times New Roman"/>
              </a:rPr>
              <a:t>was what this man had been used to in the pastoral  uplands from which </a:t>
            </a:r>
            <a:r>
              <a:rPr dirty="0" sz="1450" spc="-5">
                <a:latin typeface="Times New Roman"/>
                <a:cs typeface="Times New Roman"/>
              </a:rPr>
              <a:t>he </a:t>
            </a:r>
            <a:r>
              <a:rPr dirty="0" sz="1450" spc="-10">
                <a:latin typeface="Times New Roman"/>
                <a:cs typeface="Times New Roman"/>
              </a:rPr>
              <a:t>came; and the concourse </a:t>
            </a:r>
            <a:r>
              <a:rPr dirty="0" sz="1450" spc="-5">
                <a:latin typeface="Times New Roman"/>
                <a:cs typeface="Times New Roman"/>
              </a:rPr>
              <a:t>of </a:t>
            </a:r>
            <a:r>
              <a:rPr dirty="0" sz="1450" spc="-10">
                <a:latin typeface="Times New Roman"/>
                <a:cs typeface="Times New Roman"/>
              </a:rPr>
              <a:t>the streets was in his eyes  only an extraordinary multiplication </a:t>
            </a:r>
            <a:r>
              <a:rPr dirty="0" sz="1450" spc="-5">
                <a:latin typeface="Times New Roman"/>
                <a:cs typeface="Times New Roman"/>
              </a:rPr>
              <a:t>of </a:t>
            </a:r>
            <a:r>
              <a:rPr dirty="0" sz="1450" spc="-10">
                <a:latin typeface="Times New Roman"/>
                <a:cs typeface="Times New Roman"/>
              </a:rPr>
              <a:t>such</a:t>
            </a:r>
            <a:r>
              <a:rPr dirty="0" sz="1450" spc="20">
                <a:latin typeface="Times New Roman"/>
                <a:cs typeface="Times New Roman"/>
              </a:rPr>
              <a:t> </a:t>
            </a:r>
            <a:r>
              <a:rPr dirty="0" sz="1450" spc="-10">
                <a:latin typeface="Times New Roman"/>
                <a:cs typeface="Times New Roman"/>
              </a:rPr>
              <a:t>‘meetings.’</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And now we come to that last and most subtle quality </a:t>
            </a:r>
            <a:r>
              <a:rPr dirty="0" sz="1450" spc="-5">
                <a:latin typeface="Times New Roman"/>
                <a:cs typeface="Times New Roman"/>
              </a:rPr>
              <a:t>of </a:t>
            </a:r>
            <a:r>
              <a:rPr dirty="0" sz="1450" spc="-10">
                <a:latin typeface="Times New Roman"/>
                <a:cs typeface="Times New Roman"/>
              </a:rPr>
              <a:t>all, to that sense </a:t>
            </a:r>
            <a:r>
              <a:rPr dirty="0" sz="1450" spc="-5">
                <a:latin typeface="Times New Roman"/>
                <a:cs typeface="Times New Roman"/>
              </a:rPr>
              <a:t>of  </a:t>
            </a:r>
            <a:r>
              <a:rPr dirty="0" sz="1450" spc="-10">
                <a:latin typeface="Times New Roman"/>
                <a:cs typeface="Times New Roman"/>
              </a:rPr>
              <a:t>prospect, </a:t>
            </a:r>
            <a:r>
              <a:rPr dirty="0" sz="1450" spc="-5">
                <a:latin typeface="Times New Roman"/>
                <a:cs typeface="Times New Roman"/>
              </a:rPr>
              <a:t>of </a:t>
            </a:r>
            <a:r>
              <a:rPr dirty="0" sz="1450" spc="-10">
                <a:latin typeface="Times New Roman"/>
                <a:cs typeface="Times New Roman"/>
              </a:rPr>
              <a:t>outlook, that is </a:t>
            </a:r>
            <a:r>
              <a:rPr dirty="0" sz="1450" spc="-5">
                <a:latin typeface="Times New Roman"/>
                <a:cs typeface="Times New Roman"/>
              </a:rPr>
              <a:t>brought </a:t>
            </a:r>
            <a:r>
              <a:rPr dirty="0" sz="1450" spc="-10">
                <a:latin typeface="Times New Roman"/>
                <a:cs typeface="Times New Roman"/>
              </a:rPr>
              <a:t>so powerfully to </a:t>
            </a:r>
            <a:r>
              <a:rPr dirty="0" sz="1450" spc="-5">
                <a:latin typeface="Times New Roman"/>
                <a:cs typeface="Times New Roman"/>
              </a:rPr>
              <a:t>our </a:t>
            </a:r>
            <a:r>
              <a:rPr dirty="0" sz="1450" spc="-10">
                <a:latin typeface="Times New Roman"/>
                <a:cs typeface="Times New Roman"/>
              </a:rPr>
              <a:t>minds </a:t>
            </a:r>
            <a:r>
              <a:rPr dirty="0" sz="1450" spc="-5">
                <a:latin typeface="Times New Roman"/>
                <a:cs typeface="Times New Roman"/>
              </a:rPr>
              <a:t>by a </a:t>
            </a:r>
            <a:r>
              <a:rPr dirty="0" sz="1450" spc="-10">
                <a:latin typeface="Times New Roman"/>
                <a:cs typeface="Times New Roman"/>
              </a:rPr>
              <a:t>road. In  real nature, as well as in old landscapes, beneath that impartial daylight in  which </a:t>
            </a:r>
            <a:r>
              <a:rPr dirty="0" sz="1450" spc="-5">
                <a:latin typeface="Times New Roman"/>
                <a:cs typeface="Times New Roman"/>
              </a:rPr>
              <a:t>a </a:t>
            </a:r>
            <a:r>
              <a:rPr dirty="0" sz="1450" spc="-10">
                <a:latin typeface="Times New Roman"/>
                <a:cs typeface="Times New Roman"/>
              </a:rPr>
              <a:t>whole variegated plain is plunged and saturated, the line </a:t>
            </a:r>
            <a:r>
              <a:rPr dirty="0" sz="1450" spc="-5">
                <a:latin typeface="Times New Roman"/>
                <a:cs typeface="Times New Roman"/>
              </a:rPr>
              <a:t>of </a:t>
            </a:r>
            <a:r>
              <a:rPr dirty="0" sz="1450" spc="-10">
                <a:latin typeface="Times New Roman"/>
                <a:cs typeface="Times New Roman"/>
              </a:rPr>
              <a:t>the road  leads the eye forth with the vague sense </a:t>
            </a:r>
            <a:r>
              <a:rPr dirty="0" sz="1450" spc="-5">
                <a:latin typeface="Times New Roman"/>
                <a:cs typeface="Times New Roman"/>
              </a:rPr>
              <a:t>of </a:t>
            </a:r>
            <a:r>
              <a:rPr dirty="0" sz="1450" spc="-10">
                <a:latin typeface="Times New Roman"/>
                <a:cs typeface="Times New Roman"/>
              </a:rPr>
              <a:t>desire </a:t>
            </a:r>
            <a:r>
              <a:rPr dirty="0" sz="1450" spc="-5">
                <a:latin typeface="Times New Roman"/>
                <a:cs typeface="Times New Roman"/>
              </a:rPr>
              <a:t>up </a:t>
            </a:r>
            <a:r>
              <a:rPr dirty="0" sz="1450" spc="-10">
                <a:latin typeface="Times New Roman"/>
                <a:cs typeface="Times New Roman"/>
              </a:rPr>
              <a:t>to the green limit </a:t>
            </a:r>
            <a:r>
              <a:rPr dirty="0" sz="1450" spc="-5">
                <a:latin typeface="Times New Roman"/>
                <a:cs typeface="Times New Roman"/>
              </a:rPr>
              <a:t>of </a:t>
            </a:r>
            <a:r>
              <a:rPr dirty="0" sz="1450" spc="-10">
                <a:latin typeface="Times New Roman"/>
                <a:cs typeface="Times New Roman"/>
              </a:rPr>
              <a:t>the  horizon. </a:t>
            </a:r>
            <a:r>
              <a:rPr dirty="0" sz="1450" spc="-20">
                <a:latin typeface="Times New Roman"/>
                <a:cs typeface="Times New Roman"/>
              </a:rPr>
              <a:t>Travel </a:t>
            </a:r>
            <a:r>
              <a:rPr dirty="0" sz="1450" spc="-10">
                <a:latin typeface="Times New Roman"/>
                <a:cs typeface="Times New Roman"/>
              </a:rPr>
              <a:t>is </a:t>
            </a:r>
            <a:r>
              <a:rPr dirty="0" sz="1450" spc="-5">
                <a:latin typeface="Times New Roman"/>
                <a:cs typeface="Times New Roman"/>
              </a:rPr>
              <a:t>brought </a:t>
            </a:r>
            <a:r>
              <a:rPr dirty="0" sz="1450" spc="-10">
                <a:latin typeface="Times New Roman"/>
                <a:cs typeface="Times New Roman"/>
              </a:rPr>
              <a:t>home to us, and we visit in spirit every grove and  hamlet that tempts </a:t>
            </a:r>
            <a:r>
              <a:rPr dirty="0" sz="1450" spc="-5">
                <a:latin typeface="Times New Roman"/>
                <a:cs typeface="Times New Roman"/>
              </a:rPr>
              <a:t>us </a:t>
            </a:r>
            <a:r>
              <a:rPr dirty="0" sz="1450" spc="-10">
                <a:latin typeface="Times New Roman"/>
                <a:cs typeface="Times New Roman"/>
              </a:rPr>
              <a:t>in the distance. </a:t>
            </a:r>
            <a:r>
              <a:rPr dirty="0" sz="1450" spc="-10" i="1">
                <a:latin typeface="Times New Roman"/>
                <a:cs typeface="Times New Roman"/>
              </a:rPr>
              <a:t>Sehnsucht</a:t>
            </a:r>
            <a:r>
              <a:rPr dirty="0" sz="1450" spc="-10">
                <a:latin typeface="Times New Roman"/>
                <a:cs typeface="Times New Roman"/>
              </a:rPr>
              <a:t>—the passion for what is ever  beyond—is livingly expressed in that white riband </a:t>
            </a:r>
            <a:r>
              <a:rPr dirty="0" sz="1450" spc="-5">
                <a:latin typeface="Times New Roman"/>
                <a:cs typeface="Times New Roman"/>
              </a:rPr>
              <a:t>of </a:t>
            </a:r>
            <a:r>
              <a:rPr dirty="0" sz="1450" spc="-10">
                <a:latin typeface="Times New Roman"/>
                <a:cs typeface="Times New Roman"/>
              </a:rPr>
              <a:t>possible travel that  severs the uneven country; </a:t>
            </a:r>
            <a:r>
              <a:rPr dirty="0" sz="1450" spc="-5">
                <a:latin typeface="Times New Roman"/>
                <a:cs typeface="Times New Roman"/>
              </a:rPr>
              <a:t>not a </a:t>
            </a:r>
            <a:r>
              <a:rPr dirty="0" sz="1450" spc="-10">
                <a:latin typeface="Times New Roman"/>
                <a:cs typeface="Times New Roman"/>
              </a:rPr>
              <a:t>ploughman following his plough </a:t>
            </a:r>
            <a:r>
              <a:rPr dirty="0" sz="1450" spc="-5">
                <a:latin typeface="Times New Roman"/>
                <a:cs typeface="Times New Roman"/>
              </a:rPr>
              <a:t>up </a:t>
            </a:r>
            <a:r>
              <a:rPr dirty="0" sz="1450" spc="-10">
                <a:latin typeface="Times New Roman"/>
                <a:cs typeface="Times New Roman"/>
              </a:rPr>
              <a:t>the  shining </a:t>
            </a:r>
            <a:r>
              <a:rPr dirty="0" sz="1450" spc="-20">
                <a:latin typeface="Times New Roman"/>
                <a:cs typeface="Times New Roman"/>
              </a:rPr>
              <a:t>furrow, </a:t>
            </a:r>
            <a:r>
              <a:rPr dirty="0" sz="1450" spc="-5">
                <a:latin typeface="Times New Roman"/>
                <a:cs typeface="Times New Roman"/>
              </a:rPr>
              <a:t>not </a:t>
            </a:r>
            <a:r>
              <a:rPr dirty="0" sz="1450" spc="-10">
                <a:latin typeface="Times New Roman"/>
                <a:cs typeface="Times New Roman"/>
              </a:rPr>
              <a:t>the blue smoke </a:t>
            </a:r>
            <a:r>
              <a:rPr dirty="0" sz="1450" spc="-5">
                <a:latin typeface="Times New Roman"/>
                <a:cs typeface="Times New Roman"/>
              </a:rPr>
              <a:t>of </a:t>
            </a:r>
            <a:r>
              <a:rPr dirty="0" sz="1450" spc="-10">
                <a:latin typeface="Times New Roman"/>
                <a:cs typeface="Times New Roman"/>
              </a:rPr>
              <a:t>any cottage in </a:t>
            </a:r>
            <a:r>
              <a:rPr dirty="0" sz="1450" spc="-5">
                <a:latin typeface="Times New Roman"/>
                <a:cs typeface="Times New Roman"/>
              </a:rPr>
              <a:t>a </a:t>
            </a:r>
            <a:r>
              <a:rPr dirty="0" sz="1450" spc="-20">
                <a:latin typeface="Times New Roman"/>
                <a:cs typeface="Times New Roman"/>
              </a:rPr>
              <a:t>hollow, </a:t>
            </a:r>
            <a:r>
              <a:rPr dirty="0" sz="1450" spc="-5">
                <a:latin typeface="Times New Roman"/>
                <a:cs typeface="Times New Roman"/>
              </a:rPr>
              <a:t>but </a:t>
            </a:r>
            <a:r>
              <a:rPr dirty="0" sz="1450" spc="-10">
                <a:latin typeface="Times New Roman"/>
                <a:cs typeface="Times New Roman"/>
              </a:rPr>
              <a:t>is </a:t>
            </a:r>
            <a:r>
              <a:rPr dirty="0" sz="1450" spc="-5">
                <a:latin typeface="Times New Roman"/>
                <a:cs typeface="Times New Roman"/>
              </a:rPr>
              <a:t>brought  </a:t>
            </a:r>
            <a:r>
              <a:rPr dirty="0" sz="1450" spc="-10">
                <a:latin typeface="Times New Roman"/>
                <a:cs typeface="Times New Roman"/>
              </a:rPr>
              <a:t>to </a:t>
            </a:r>
            <a:r>
              <a:rPr dirty="0" sz="1450" spc="-5">
                <a:latin typeface="Times New Roman"/>
                <a:cs typeface="Times New Roman"/>
              </a:rPr>
              <a:t>us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nearness and attainability </a:t>
            </a:r>
            <a:r>
              <a:rPr dirty="0" sz="1450" spc="-5">
                <a:latin typeface="Times New Roman"/>
                <a:cs typeface="Times New Roman"/>
              </a:rPr>
              <a:t>by </a:t>
            </a:r>
            <a:r>
              <a:rPr dirty="0" sz="1450" spc="-10">
                <a:latin typeface="Times New Roman"/>
                <a:cs typeface="Times New Roman"/>
              </a:rPr>
              <a:t>this wavering line </a:t>
            </a:r>
            <a:r>
              <a:rPr dirty="0" sz="1450" spc="-5">
                <a:latin typeface="Times New Roman"/>
                <a:cs typeface="Times New Roman"/>
              </a:rPr>
              <a:t>of  </a:t>
            </a:r>
            <a:r>
              <a:rPr dirty="0" sz="1450" spc="-10">
                <a:latin typeface="Times New Roman"/>
                <a:cs typeface="Times New Roman"/>
              </a:rPr>
              <a:t>junction. There is </a:t>
            </a:r>
            <a:r>
              <a:rPr dirty="0" sz="1450" spc="-5">
                <a:latin typeface="Times New Roman"/>
                <a:cs typeface="Times New Roman"/>
              </a:rPr>
              <a:t>a </a:t>
            </a:r>
            <a:r>
              <a:rPr dirty="0" sz="1450" spc="-10">
                <a:latin typeface="Times New Roman"/>
                <a:cs typeface="Times New Roman"/>
              </a:rPr>
              <a:t>passionate paragraph in </a:t>
            </a:r>
            <a:r>
              <a:rPr dirty="0" sz="1450" spc="-30" i="1">
                <a:latin typeface="Times New Roman"/>
                <a:cs typeface="Times New Roman"/>
              </a:rPr>
              <a:t>Werther </a:t>
            </a:r>
            <a:r>
              <a:rPr dirty="0" sz="1450" spc="-10">
                <a:latin typeface="Times New Roman"/>
                <a:cs typeface="Times New Roman"/>
              </a:rPr>
              <a:t>that strikes the very </a:t>
            </a:r>
            <a:r>
              <a:rPr dirty="0" sz="1450" spc="-30">
                <a:latin typeface="Times New Roman"/>
                <a:cs typeface="Times New Roman"/>
              </a:rPr>
              <a:t>key.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a:t>
            </a:r>
            <a:r>
              <a:rPr dirty="0" sz="1450" spc="-15">
                <a:latin typeface="Times New Roman"/>
                <a:cs typeface="Times New Roman"/>
              </a:rPr>
              <a:t>hither,’ </a:t>
            </a:r>
            <a:r>
              <a:rPr dirty="0" sz="1450" spc="-5">
                <a:latin typeface="Times New Roman"/>
                <a:cs typeface="Times New Roman"/>
              </a:rPr>
              <a:t>he </a:t>
            </a:r>
            <a:r>
              <a:rPr dirty="0" sz="1450" spc="-10">
                <a:latin typeface="Times New Roman"/>
                <a:cs typeface="Times New Roman"/>
              </a:rPr>
              <a:t>writes, ‘how the beautiful valley invited me </a:t>
            </a:r>
            <a:r>
              <a:rPr dirty="0" sz="1450" spc="-5">
                <a:latin typeface="Times New Roman"/>
                <a:cs typeface="Times New Roman"/>
              </a:rPr>
              <a:t>on </a:t>
            </a:r>
            <a:r>
              <a:rPr dirty="0" sz="1450" spc="-10">
                <a:latin typeface="Times New Roman"/>
                <a:cs typeface="Times New Roman"/>
              </a:rPr>
              <a:t>every  side, as </a:t>
            </a:r>
            <a:r>
              <a:rPr dirty="0" sz="1450" spc="-5">
                <a:latin typeface="Times New Roman"/>
                <a:cs typeface="Times New Roman"/>
              </a:rPr>
              <a:t>I </a:t>
            </a:r>
            <a:r>
              <a:rPr dirty="0" sz="1450" spc="-10">
                <a:latin typeface="Times New Roman"/>
                <a:cs typeface="Times New Roman"/>
              </a:rPr>
              <a:t>gazed down into it from the hill-top! There the wood—ah, that </a:t>
            </a:r>
            <a:r>
              <a:rPr dirty="0" sz="1450" spc="-5">
                <a:latin typeface="Times New Roman"/>
                <a:cs typeface="Times New Roman"/>
              </a:rPr>
              <a:t>I  </a:t>
            </a:r>
            <a:r>
              <a:rPr dirty="0" sz="1450" spc="-10">
                <a:latin typeface="Times New Roman"/>
                <a:cs typeface="Times New Roman"/>
              </a:rPr>
              <a:t>might mingle in its shadows! there the mountain summits—ah, that </a:t>
            </a:r>
            <a:r>
              <a:rPr dirty="0" sz="1450" spc="-5">
                <a:latin typeface="Times New Roman"/>
                <a:cs typeface="Times New Roman"/>
              </a:rPr>
              <a:t>I </a:t>
            </a:r>
            <a:r>
              <a:rPr dirty="0" sz="1450" spc="-10">
                <a:latin typeface="Times New Roman"/>
                <a:cs typeface="Times New Roman"/>
              </a:rPr>
              <a:t>might  look down from them over the broad country! the interlinked hills! the secret  valleys! Oh to lose myself among their mysteries! </a:t>
            </a:r>
            <a:r>
              <a:rPr dirty="0" sz="1450" spc="-5">
                <a:latin typeface="Times New Roman"/>
                <a:cs typeface="Times New Roman"/>
              </a:rPr>
              <a:t>I </a:t>
            </a:r>
            <a:r>
              <a:rPr dirty="0" sz="1450" spc="-10">
                <a:latin typeface="Times New Roman"/>
                <a:cs typeface="Times New Roman"/>
              </a:rPr>
              <a:t>hurried into the midst,  and came back without finding aught </a:t>
            </a:r>
            <a:r>
              <a:rPr dirty="0" sz="1450" spc="-5">
                <a:latin typeface="Times New Roman"/>
                <a:cs typeface="Times New Roman"/>
              </a:rPr>
              <a:t>I </a:t>
            </a:r>
            <a:r>
              <a:rPr dirty="0" sz="1450" spc="-10">
                <a:latin typeface="Times New Roman"/>
                <a:cs typeface="Times New Roman"/>
              </a:rPr>
              <a:t>hoped </a:t>
            </a:r>
            <a:r>
              <a:rPr dirty="0" sz="1450" spc="-30">
                <a:latin typeface="Times New Roman"/>
                <a:cs typeface="Times New Roman"/>
              </a:rPr>
              <a:t>for. </a:t>
            </a:r>
            <a:r>
              <a:rPr dirty="0" sz="1450" spc="-10">
                <a:latin typeface="Times New Roman"/>
                <a:cs typeface="Times New Roman"/>
              </a:rPr>
              <a:t>Alas! the distance is like the  future. A vast whole lies in the twilight before </a:t>
            </a:r>
            <a:r>
              <a:rPr dirty="0" sz="1450" spc="-5">
                <a:latin typeface="Times New Roman"/>
                <a:cs typeface="Times New Roman"/>
              </a:rPr>
              <a:t>our </a:t>
            </a:r>
            <a:r>
              <a:rPr dirty="0" sz="1450" spc="-10">
                <a:latin typeface="Times New Roman"/>
                <a:cs typeface="Times New Roman"/>
              </a:rPr>
              <a:t>spirit; sight and feeling  alike </a:t>
            </a:r>
            <a:r>
              <a:rPr dirty="0" sz="1450" spc="-5">
                <a:latin typeface="Times New Roman"/>
                <a:cs typeface="Times New Roman"/>
              </a:rPr>
              <a:t>plunge </a:t>
            </a:r>
            <a:r>
              <a:rPr dirty="0" sz="1450" spc="-10">
                <a:latin typeface="Times New Roman"/>
                <a:cs typeface="Times New Roman"/>
              </a:rPr>
              <a:t>and lose themselves in the prospect, and we yearn to surrender  </a:t>
            </a:r>
            <a:r>
              <a:rPr dirty="0" sz="1450" spc="-5">
                <a:latin typeface="Times New Roman"/>
                <a:cs typeface="Times New Roman"/>
              </a:rPr>
              <a:t>our </a:t>
            </a:r>
            <a:r>
              <a:rPr dirty="0" sz="1450" spc="-10">
                <a:latin typeface="Times New Roman"/>
                <a:cs typeface="Times New Roman"/>
              </a:rPr>
              <a:t>whole being, and let it </a:t>
            </a:r>
            <a:r>
              <a:rPr dirty="0" sz="1450" spc="-5">
                <a:latin typeface="Times New Roman"/>
                <a:cs typeface="Times New Roman"/>
              </a:rPr>
              <a:t>be </a:t>
            </a:r>
            <a:r>
              <a:rPr dirty="0" sz="1450" spc="-10">
                <a:latin typeface="Times New Roman"/>
                <a:cs typeface="Times New Roman"/>
              </a:rPr>
              <a:t>filled full with all the rapture </a:t>
            </a:r>
            <a:r>
              <a:rPr dirty="0" sz="1450" spc="-5">
                <a:latin typeface="Times New Roman"/>
                <a:cs typeface="Times New Roman"/>
              </a:rPr>
              <a:t>of one </a:t>
            </a:r>
            <a:r>
              <a:rPr dirty="0" sz="1450" spc="-10">
                <a:latin typeface="Times New Roman"/>
                <a:cs typeface="Times New Roman"/>
              </a:rPr>
              <a:t>single  glorious sensation; and alas! when we hasten to the fruition, when </a:t>
            </a:r>
            <a:r>
              <a:rPr dirty="0" sz="1450" spc="-20" i="1">
                <a:latin typeface="Times New Roman"/>
                <a:cs typeface="Times New Roman"/>
              </a:rPr>
              <a:t>there </a:t>
            </a:r>
            <a:r>
              <a:rPr dirty="0" sz="1450" spc="-10">
                <a:latin typeface="Times New Roman"/>
                <a:cs typeface="Times New Roman"/>
              </a:rPr>
              <a:t>is  changed to </a:t>
            </a:r>
            <a:r>
              <a:rPr dirty="0" sz="1450" spc="-20" i="1">
                <a:latin typeface="Times New Roman"/>
                <a:cs typeface="Times New Roman"/>
              </a:rPr>
              <a:t>here</a:t>
            </a:r>
            <a:r>
              <a:rPr dirty="0" sz="1450" spc="-20">
                <a:latin typeface="Times New Roman"/>
                <a:cs typeface="Times New Roman"/>
              </a:rPr>
              <a:t>, </a:t>
            </a:r>
            <a:r>
              <a:rPr dirty="0" sz="1450" spc="-10">
                <a:latin typeface="Times New Roman"/>
                <a:cs typeface="Times New Roman"/>
              </a:rPr>
              <a:t>all is afterwards as it was before, and we stand in </a:t>
            </a:r>
            <a:r>
              <a:rPr dirty="0" sz="1450" spc="-5">
                <a:latin typeface="Times New Roman"/>
                <a:cs typeface="Times New Roman"/>
              </a:rPr>
              <a:t>our </a:t>
            </a:r>
            <a:r>
              <a:rPr dirty="0" sz="1450" spc="-10">
                <a:latin typeface="Times New Roman"/>
                <a:cs typeface="Times New Roman"/>
              </a:rPr>
              <a:t>indigent  and cramped estate, and </a:t>
            </a:r>
            <a:r>
              <a:rPr dirty="0" sz="1450" spc="-5">
                <a:latin typeface="Times New Roman"/>
                <a:cs typeface="Times New Roman"/>
              </a:rPr>
              <a:t>our </a:t>
            </a:r>
            <a:r>
              <a:rPr dirty="0" sz="1450" spc="-10">
                <a:latin typeface="Times New Roman"/>
                <a:cs typeface="Times New Roman"/>
              </a:rPr>
              <a:t>soul thirsts after </a:t>
            </a:r>
            <a:r>
              <a:rPr dirty="0" sz="1450" spc="-5">
                <a:latin typeface="Times New Roman"/>
                <a:cs typeface="Times New Roman"/>
              </a:rPr>
              <a:t>a </a:t>
            </a:r>
            <a:r>
              <a:rPr dirty="0" sz="1450" spc="-10">
                <a:latin typeface="Times New Roman"/>
                <a:cs typeface="Times New Roman"/>
              </a:rPr>
              <a:t>still ebbing </a:t>
            </a:r>
            <a:r>
              <a:rPr dirty="0" sz="1450" spc="-20">
                <a:latin typeface="Times New Roman"/>
                <a:cs typeface="Times New Roman"/>
              </a:rPr>
              <a:t>elixir.’</a:t>
            </a:r>
            <a:r>
              <a:rPr dirty="0" sz="1450" spc="320">
                <a:latin typeface="Times New Roman"/>
                <a:cs typeface="Times New Roman"/>
              </a:rPr>
              <a:t> </a:t>
            </a:r>
            <a:r>
              <a:rPr dirty="0" sz="1450" spc="-10">
                <a:latin typeface="Times New Roman"/>
                <a:cs typeface="Times New Roman"/>
              </a:rPr>
              <a:t>It is to this  wandering and uneasy spirit </a:t>
            </a:r>
            <a:r>
              <a:rPr dirty="0" sz="1450" spc="-5">
                <a:latin typeface="Times New Roman"/>
                <a:cs typeface="Times New Roman"/>
              </a:rPr>
              <a:t>of </a:t>
            </a:r>
            <a:r>
              <a:rPr dirty="0" sz="1450" spc="-10">
                <a:latin typeface="Times New Roman"/>
                <a:cs typeface="Times New Roman"/>
              </a:rPr>
              <a:t>anticipation that roads </a:t>
            </a:r>
            <a:r>
              <a:rPr dirty="0" sz="1450" spc="-20">
                <a:latin typeface="Times New Roman"/>
                <a:cs typeface="Times New Roman"/>
              </a:rPr>
              <a:t>minister.</a:t>
            </a:r>
            <a:r>
              <a:rPr dirty="0" sz="1450" spc="320">
                <a:latin typeface="Times New Roman"/>
                <a:cs typeface="Times New Roman"/>
              </a:rPr>
              <a:t> </a:t>
            </a:r>
            <a:r>
              <a:rPr dirty="0" sz="1450" spc="-10">
                <a:latin typeface="Times New Roman"/>
                <a:cs typeface="Times New Roman"/>
              </a:rPr>
              <a:t>Every little  vista, every little glimpse that we have </a:t>
            </a:r>
            <a:r>
              <a:rPr dirty="0" sz="1450" spc="-5">
                <a:latin typeface="Times New Roman"/>
                <a:cs typeface="Times New Roman"/>
              </a:rPr>
              <a:t>of </a:t>
            </a:r>
            <a:r>
              <a:rPr dirty="0" sz="1450" spc="-10">
                <a:latin typeface="Times New Roman"/>
                <a:cs typeface="Times New Roman"/>
              </a:rPr>
              <a:t>what lies before us, gives the  impatient imagination rein, so that it can outstrip the </a:t>
            </a:r>
            <a:r>
              <a:rPr dirty="0" sz="1450" spc="-5">
                <a:latin typeface="Times New Roman"/>
                <a:cs typeface="Times New Roman"/>
              </a:rPr>
              <a:t>body </a:t>
            </a:r>
            <a:r>
              <a:rPr dirty="0" sz="1450" spc="-10">
                <a:latin typeface="Times New Roman"/>
                <a:cs typeface="Times New Roman"/>
              </a:rPr>
              <a:t>and already </a:t>
            </a:r>
            <a:r>
              <a:rPr dirty="0" sz="1450" spc="-5">
                <a:latin typeface="Times New Roman"/>
                <a:cs typeface="Times New Roman"/>
              </a:rPr>
              <a:t>plunge  </a:t>
            </a:r>
            <a:r>
              <a:rPr dirty="0" sz="1450" spc="-10">
                <a:latin typeface="Times New Roman"/>
                <a:cs typeface="Times New Roman"/>
              </a:rPr>
              <a:t>into the shadow </a:t>
            </a:r>
            <a:r>
              <a:rPr dirty="0" sz="1450" spc="-5">
                <a:latin typeface="Times New Roman"/>
                <a:cs typeface="Times New Roman"/>
              </a:rPr>
              <a:t>of </a:t>
            </a:r>
            <a:r>
              <a:rPr dirty="0" sz="1450" spc="-10">
                <a:latin typeface="Times New Roman"/>
                <a:cs typeface="Times New Roman"/>
              </a:rPr>
              <a:t>the woods, and overlook from the hill-top the plain beyond  it, and wander in the windings </a:t>
            </a:r>
            <a:r>
              <a:rPr dirty="0" sz="1450" spc="-5">
                <a:latin typeface="Times New Roman"/>
                <a:cs typeface="Times New Roman"/>
              </a:rPr>
              <a:t>of </a:t>
            </a:r>
            <a:r>
              <a:rPr dirty="0" sz="1450" spc="-10">
                <a:latin typeface="Times New Roman"/>
                <a:cs typeface="Times New Roman"/>
              </a:rPr>
              <a:t>the valleys that are still far in front. The  road is already there—we shall </a:t>
            </a:r>
            <a:r>
              <a:rPr dirty="0" sz="1450" spc="-5">
                <a:latin typeface="Times New Roman"/>
                <a:cs typeface="Times New Roman"/>
              </a:rPr>
              <a:t>not be </a:t>
            </a:r>
            <a:r>
              <a:rPr dirty="0" sz="1450" spc="-10">
                <a:latin typeface="Times New Roman"/>
                <a:cs typeface="Times New Roman"/>
              </a:rPr>
              <a:t>long behind. It is as if we were  marching with the rear </a:t>
            </a:r>
            <a:r>
              <a:rPr dirty="0" sz="1450" spc="-5">
                <a:latin typeface="Times New Roman"/>
                <a:cs typeface="Times New Roman"/>
              </a:rPr>
              <a:t>of a </a:t>
            </a:r>
            <a:r>
              <a:rPr dirty="0" sz="1450" spc="-10">
                <a:latin typeface="Times New Roman"/>
                <a:cs typeface="Times New Roman"/>
              </a:rPr>
              <a:t>great </a:t>
            </a:r>
            <a:r>
              <a:rPr dirty="0" sz="1450" spc="-30">
                <a:latin typeface="Times New Roman"/>
                <a:cs typeface="Times New Roman"/>
              </a:rPr>
              <a:t>army, </a:t>
            </a:r>
            <a:r>
              <a:rPr dirty="0" sz="1450" spc="-10">
                <a:latin typeface="Times New Roman"/>
                <a:cs typeface="Times New Roman"/>
              </a:rPr>
              <a:t>and, from far before, heard the  acclamation</a:t>
            </a:r>
            <a:r>
              <a:rPr dirty="0" sz="1450" spc="105">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people</a:t>
            </a:r>
            <a:r>
              <a:rPr dirty="0" sz="1450" spc="110">
                <a:latin typeface="Times New Roman"/>
                <a:cs typeface="Times New Roman"/>
              </a:rPr>
              <a:t> </a:t>
            </a:r>
            <a:r>
              <a:rPr dirty="0" sz="1450" spc="-10">
                <a:latin typeface="Times New Roman"/>
                <a:cs typeface="Times New Roman"/>
              </a:rPr>
              <a:t>as</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vanguard</a:t>
            </a:r>
            <a:r>
              <a:rPr dirty="0" sz="1450" spc="110">
                <a:latin typeface="Times New Roman"/>
                <a:cs typeface="Times New Roman"/>
              </a:rPr>
              <a:t> </a:t>
            </a:r>
            <a:r>
              <a:rPr dirty="0" sz="1450" spc="-10">
                <a:latin typeface="Times New Roman"/>
                <a:cs typeface="Times New Roman"/>
              </a:rPr>
              <a:t>entered</a:t>
            </a:r>
            <a:r>
              <a:rPr dirty="0" sz="1450" spc="110">
                <a:latin typeface="Times New Roman"/>
                <a:cs typeface="Times New Roman"/>
              </a:rPr>
              <a:t> </a:t>
            </a:r>
            <a:r>
              <a:rPr dirty="0" sz="1450" spc="-10">
                <a:latin typeface="Times New Roman"/>
                <a:cs typeface="Times New Roman"/>
              </a:rPr>
              <a:t>some</a:t>
            </a:r>
            <a:r>
              <a:rPr dirty="0" sz="1450" spc="110">
                <a:latin typeface="Times New Roman"/>
                <a:cs typeface="Times New Roman"/>
              </a:rPr>
              <a:t> </a:t>
            </a:r>
            <a:r>
              <a:rPr dirty="0" sz="1450" spc="-10">
                <a:latin typeface="Times New Roman"/>
                <a:cs typeface="Times New Roman"/>
              </a:rPr>
              <a:t>friendly</a:t>
            </a:r>
            <a:r>
              <a:rPr dirty="0" sz="1450" spc="110">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jubilant</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3900" cy="464820"/>
          </a:xfrm>
          <a:prstGeom prst="rect">
            <a:avLst/>
          </a:prstGeom>
        </p:spPr>
        <p:txBody>
          <a:bodyPr wrap="square" lIns="0" tIns="19685" rIns="0" bIns="0" rtlCol="0" vert="horz">
            <a:spAutoFit/>
          </a:bodyPr>
          <a:lstStyle/>
          <a:p>
            <a:pPr marL="12700" marR="5080">
              <a:lnSpc>
                <a:spcPts val="1730"/>
              </a:lnSpc>
              <a:spcBef>
                <a:spcPts val="155"/>
              </a:spcBef>
            </a:pPr>
            <a:r>
              <a:rPr dirty="0" sz="1450" spc="-30">
                <a:latin typeface="Times New Roman"/>
                <a:cs typeface="Times New Roman"/>
              </a:rPr>
              <a:t>city. Would </a:t>
            </a:r>
            <a:r>
              <a:rPr dirty="0" sz="1450" spc="-5">
                <a:latin typeface="Times New Roman"/>
                <a:cs typeface="Times New Roman"/>
              </a:rPr>
              <a:t>not </a:t>
            </a:r>
            <a:r>
              <a:rPr dirty="0" sz="1450" spc="-10">
                <a:latin typeface="Times New Roman"/>
                <a:cs typeface="Times New Roman"/>
              </a:rPr>
              <a:t>every man, through all the long miles </a:t>
            </a:r>
            <a:r>
              <a:rPr dirty="0" sz="1450" spc="-5">
                <a:latin typeface="Times New Roman"/>
                <a:cs typeface="Times New Roman"/>
              </a:rPr>
              <a:t>of </a:t>
            </a:r>
            <a:r>
              <a:rPr dirty="0" sz="1450" spc="-10">
                <a:latin typeface="Times New Roman"/>
                <a:cs typeface="Times New Roman"/>
              </a:rPr>
              <a:t>march, feel as if </a:t>
            </a:r>
            <a:r>
              <a:rPr dirty="0" sz="1450" spc="-5">
                <a:latin typeface="Times New Roman"/>
                <a:cs typeface="Times New Roman"/>
              </a:rPr>
              <a:t>he  </a:t>
            </a:r>
            <a:r>
              <a:rPr dirty="0" sz="1450" spc="-10">
                <a:latin typeface="Times New Roman"/>
                <a:cs typeface="Times New Roman"/>
              </a:rPr>
              <a:t>also were within the</a:t>
            </a:r>
            <a:r>
              <a:rPr dirty="0" sz="1450" spc="5">
                <a:latin typeface="Times New Roman"/>
                <a:cs typeface="Times New Roman"/>
              </a:rPr>
              <a:t> </a:t>
            </a:r>
            <a:r>
              <a:rPr dirty="0" sz="1450" spc="-10">
                <a:latin typeface="Times New Roman"/>
                <a:cs typeface="Times New Roman"/>
              </a:rPr>
              <a:t>gates?</a:t>
            </a:r>
            <a:endParaRPr sz="1450">
              <a:latin typeface="Times New Roman"/>
              <a:cs typeface="Times New Roman"/>
            </a:endParaRPr>
          </a:p>
        </p:txBody>
      </p:sp>
      <p:sp>
        <p:nvSpPr>
          <p:cNvPr id="3" name="object 3"/>
          <p:cNvSpPr txBox="1"/>
          <p:nvPr/>
        </p:nvSpPr>
        <p:spPr>
          <a:xfrm>
            <a:off x="876300" y="1697652"/>
            <a:ext cx="5807075" cy="8312150"/>
          </a:xfrm>
          <a:prstGeom prst="rect">
            <a:avLst/>
          </a:prstGeom>
        </p:spPr>
        <p:txBody>
          <a:bodyPr wrap="square" lIns="0" tIns="11430" rIns="0" bIns="0" rtlCol="0" vert="horz">
            <a:spAutoFit/>
          </a:bodyPr>
          <a:lstStyle/>
          <a:p>
            <a:pPr algn="ctr" marL="635">
              <a:lnSpc>
                <a:spcPts val="1735"/>
              </a:lnSpc>
              <a:spcBef>
                <a:spcPts val="90"/>
              </a:spcBef>
            </a:pPr>
            <a:r>
              <a:rPr dirty="0" sz="1450" spc="-55" b="1">
                <a:latin typeface="Times New Roman"/>
                <a:cs typeface="Times New Roman"/>
              </a:rPr>
              <a:t>XIV.</a:t>
            </a:r>
            <a:endParaRPr sz="1450">
              <a:latin typeface="Times New Roman"/>
              <a:cs typeface="Times New Roman"/>
            </a:endParaRPr>
          </a:p>
          <a:p>
            <a:pPr algn="ctr" marL="774065" marR="765810">
              <a:lnSpc>
                <a:spcPts val="1730"/>
              </a:lnSpc>
              <a:spcBef>
                <a:spcPts val="60"/>
              </a:spcBef>
            </a:pPr>
            <a:r>
              <a:rPr dirty="0" sz="1450" spc="-10" b="1">
                <a:latin typeface="Times New Roman"/>
                <a:cs typeface="Times New Roman"/>
              </a:rPr>
              <a:t>ON THE </a:t>
            </a:r>
            <a:r>
              <a:rPr dirty="0" sz="1450" spc="-15" b="1">
                <a:latin typeface="Times New Roman"/>
                <a:cs typeface="Times New Roman"/>
              </a:rPr>
              <a:t>ENJOYMENT </a:t>
            </a:r>
            <a:r>
              <a:rPr dirty="0" sz="1450" spc="-10" b="1">
                <a:latin typeface="Times New Roman"/>
                <a:cs typeface="Times New Roman"/>
              </a:rPr>
              <a:t>OF </a:t>
            </a:r>
            <a:r>
              <a:rPr dirty="0" sz="1450" spc="-15" b="1">
                <a:latin typeface="Times New Roman"/>
                <a:cs typeface="Times New Roman"/>
              </a:rPr>
              <a:t>UNPLEASANT PLACES  </a:t>
            </a:r>
            <a:r>
              <a:rPr dirty="0" sz="1450" spc="-5" b="1">
                <a:latin typeface="Times New Roman"/>
                <a:cs typeface="Times New Roman"/>
              </a:rPr>
              <a:t>1874</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8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difficult matter to make the most </a:t>
            </a:r>
            <a:r>
              <a:rPr dirty="0" sz="1450" spc="-5">
                <a:latin typeface="Times New Roman"/>
                <a:cs typeface="Times New Roman"/>
              </a:rPr>
              <a:t>of </a:t>
            </a:r>
            <a:r>
              <a:rPr dirty="0" sz="1450" spc="-10">
                <a:latin typeface="Times New Roman"/>
                <a:cs typeface="Times New Roman"/>
              </a:rPr>
              <a:t>any given place, and we have much  in </a:t>
            </a:r>
            <a:r>
              <a:rPr dirty="0" sz="1450" spc="-5">
                <a:latin typeface="Times New Roman"/>
                <a:cs typeface="Times New Roman"/>
              </a:rPr>
              <a:t>our </a:t>
            </a:r>
            <a:r>
              <a:rPr dirty="0" sz="1450" spc="-10">
                <a:latin typeface="Times New Roman"/>
                <a:cs typeface="Times New Roman"/>
              </a:rPr>
              <a:t>own </a:t>
            </a:r>
            <a:r>
              <a:rPr dirty="0" sz="1450" spc="-25">
                <a:latin typeface="Times New Roman"/>
                <a:cs typeface="Times New Roman"/>
              </a:rPr>
              <a:t>power. </a:t>
            </a:r>
            <a:r>
              <a:rPr dirty="0" sz="1450" spc="-10">
                <a:latin typeface="Times New Roman"/>
                <a:cs typeface="Times New Roman"/>
              </a:rPr>
              <a:t>Things looked at patiently from </a:t>
            </a:r>
            <a:r>
              <a:rPr dirty="0" sz="1450" spc="-5">
                <a:latin typeface="Times New Roman"/>
                <a:cs typeface="Times New Roman"/>
              </a:rPr>
              <a:t>one </a:t>
            </a:r>
            <a:r>
              <a:rPr dirty="0" sz="1450" spc="-10">
                <a:latin typeface="Times New Roman"/>
                <a:cs typeface="Times New Roman"/>
              </a:rPr>
              <a:t>side after another  generally end </a:t>
            </a:r>
            <a:r>
              <a:rPr dirty="0" sz="1450" spc="-5">
                <a:latin typeface="Times New Roman"/>
                <a:cs typeface="Times New Roman"/>
              </a:rPr>
              <a:t>by </a:t>
            </a:r>
            <a:r>
              <a:rPr dirty="0" sz="1450" spc="-10">
                <a:latin typeface="Times New Roman"/>
                <a:cs typeface="Times New Roman"/>
              </a:rPr>
              <a:t>showing </a:t>
            </a:r>
            <a:r>
              <a:rPr dirty="0" sz="1450" spc="-5">
                <a:latin typeface="Times New Roman"/>
                <a:cs typeface="Times New Roman"/>
              </a:rPr>
              <a:t>a </a:t>
            </a:r>
            <a:r>
              <a:rPr dirty="0" sz="1450" spc="-10">
                <a:latin typeface="Times New Roman"/>
                <a:cs typeface="Times New Roman"/>
              </a:rPr>
              <a:t>side that is beautiful. A few months ago some  words were said in the </a:t>
            </a:r>
            <a:r>
              <a:rPr dirty="0" sz="1450" spc="-10" i="1">
                <a:latin typeface="Times New Roman"/>
                <a:cs typeface="Times New Roman"/>
              </a:rPr>
              <a:t>Portfolio </a:t>
            </a:r>
            <a:r>
              <a:rPr dirty="0" sz="1450" spc="-10">
                <a:latin typeface="Times New Roman"/>
                <a:cs typeface="Times New Roman"/>
              </a:rPr>
              <a:t>as to an ‘austere regimen in scenery’; and  such </a:t>
            </a:r>
            <a:r>
              <a:rPr dirty="0" sz="1450" spc="-5">
                <a:latin typeface="Times New Roman"/>
                <a:cs typeface="Times New Roman"/>
              </a:rPr>
              <a:t>a </a:t>
            </a:r>
            <a:r>
              <a:rPr dirty="0" sz="1450" spc="-10">
                <a:latin typeface="Times New Roman"/>
                <a:cs typeface="Times New Roman"/>
              </a:rPr>
              <a:t>discipline was then recommended as ‘healthful and strengthening to the  taste.’ That is the text, so to speak, </a:t>
            </a:r>
            <a:r>
              <a:rPr dirty="0" sz="1450" spc="-5">
                <a:latin typeface="Times New Roman"/>
                <a:cs typeface="Times New Roman"/>
              </a:rPr>
              <a:t>of </a:t>
            </a:r>
            <a:r>
              <a:rPr dirty="0" sz="1450" spc="-10">
                <a:latin typeface="Times New Roman"/>
                <a:cs typeface="Times New Roman"/>
              </a:rPr>
              <a:t>the present </a:t>
            </a:r>
            <a:r>
              <a:rPr dirty="0" sz="1450" spc="-25">
                <a:latin typeface="Times New Roman"/>
                <a:cs typeface="Times New Roman"/>
              </a:rPr>
              <a:t>essay. </a:t>
            </a:r>
            <a:r>
              <a:rPr dirty="0" sz="1450" spc="-10">
                <a:latin typeface="Times New Roman"/>
                <a:cs typeface="Times New Roman"/>
              </a:rPr>
              <a:t>This discipline in  </a:t>
            </a:r>
            <a:r>
              <a:rPr dirty="0" sz="1450" spc="-20">
                <a:latin typeface="Times New Roman"/>
                <a:cs typeface="Times New Roman"/>
              </a:rPr>
              <a:t>scenery,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understood, is something more than </a:t>
            </a:r>
            <a:r>
              <a:rPr dirty="0" sz="1450" spc="-5">
                <a:latin typeface="Times New Roman"/>
                <a:cs typeface="Times New Roman"/>
              </a:rPr>
              <a:t>a </a:t>
            </a:r>
            <a:r>
              <a:rPr dirty="0" sz="1450" spc="-10">
                <a:latin typeface="Times New Roman"/>
                <a:cs typeface="Times New Roman"/>
              </a:rPr>
              <a:t>mere walk before  breakfast to whet the appetite. For when we are </a:t>
            </a:r>
            <a:r>
              <a:rPr dirty="0" sz="1450" spc="-5">
                <a:latin typeface="Times New Roman"/>
                <a:cs typeface="Times New Roman"/>
              </a:rPr>
              <a:t>put </a:t>
            </a:r>
            <a:r>
              <a:rPr dirty="0" sz="1450" spc="-10">
                <a:latin typeface="Times New Roman"/>
                <a:cs typeface="Times New Roman"/>
              </a:rPr>
              <a:t>down in some unsightly  neighbourhood, and especially if we have come to </a:t>
            </a:r>
            <a:r>
              <a:rPr dirty="0" sz="1450" spc="-5">
                <a:latin typeface="Times New Roman"/>
                <a:cs typeface="Times New Roman"/>
              </a:rPr>
              <a:t>be </a:t>
            </a:r>
            <a:r>
              <a:rPr dirty="0" sz="1450" spc="-10">
                <a:latin typeface="Times New Roman"/>
                <a:cs typeface="Times New Roman"/>
              </a:rPr>
              <a:t>more </a:t>
            </a:r>
            <a:r>
              <a:rPr dirty="0" sz="1450" spc="-5">
                <a:latin typeface="Times New Roman"/>
                <a:cs typeface="Times New Roman"/>
              </a:rPr>
              <a:t>or </a:t>
            </a:r>
            <a:r>
              <a:rPr dirty="0" sz="1450" spc="-10">
                <a:latin typeface="Times New Roman"/>
                <a:cs typeface="Times New Roman"/>
              </a:rPr>
              <a:t>less dependent  </a:t>
            </a:r>
            <a:r>
              <a:rPr dirty="0" sz="1450" spc="-5">
                <a:latin typeface="Times New Roman"/>
                <a:cs typeface="Times New Roman"/>
              </a:rPr>
              <a:t>on </a:t>
            </a:r>
            <a:r>
              <a:rPr dirty="0" sz="1450" spc="-10">
                <a:latin typeface="Times New Roman"/>
                <a:cs typeface="Times New Roman"/>
              </a:rPr>
              <a:t>what we see, we must set ourselves to </a:t>
            </a:r>
            <a:r>
              <a:rPr dirty="0" sz="1450" spc="-5">
                <a:latin typeface="Times New Roman"/>
                <a:cs typeface="Times New Roman"/>
              </a:rPr>
              <a:t>hunt out </a:t>
            </a:r>
            <a:r>
              <a:rPr dirty="0" sz="1450" spc="-10">
                <a:latin typeface="Times New Roman"/>
                <a:cs typeface="Times New Roman"/>
              </a:rPr>
              <a:t>beautiful things with all the  ardour and patience </a:t>
            </a:r>
            <a:r>
              <a:rPr dirty="0" sz="1450" spc="-5">
                <a:latin typeface="Times New Roman"/>
                <a:cs typeface="Times New Roman"/>
              </a:rPr>
              <a:t>of a </a:t>
            </a:r>
            <a:r>
              <a:rPr dirty="0" sz="1450" spc="-10">
                <a:latin typeface="Times New Roman"/>
                <a:cs typeface="Times New Roman"/>
              </a:rPr>
              <a:t>botanist after </a:t>
            </a:r>
            <a:r>
              <a:rPr dirty="0" sz="1450" spc="-5">
                <a:latin typeface="Times New Roman"/>
                <a:cs typeface="Times New Roman"/>
              </a:rPr>
              <a:t>a </a:t>
            </a:r>
            <a:r>
              <a:rPr dirty="0" sz="1450" spc="-10">
                <a:latin typeface="Times New Roman"/>
                <a:cs typeface="Times New Roman"/>
              </a:rPr>
              <a:t>rye plant. Day </a:t>
            </a:r>
            <a:r>
              <a:rPr dirty="0" sz="1450" spc="-5">
                <a:latin typeface="Times New Roman"/>
                <a:cs typeface="Times New Roman"/>
              </a:rPr>
              <a:t>by </a:t>
            </a:r>
            <a:r>
              <a:rPr dirty="0" sz="1450" spc="-10">
                <a:latin typeface="Times New Roman"/>
                <a:cs typeface="Times New Roman"/>
              </a:rPr>
              <a:t>day we perfect  ourselves in the art </a:t>
            </a:r>
            <a:r>
              <a:rPr dirty="0" sz="1450" spc="-5">
                <a:latin typeface="Times New Roman"/>
                <a:cs typeface="Times New Roman"/>
              </a:rPr>
              <a:t>of </a:t>
            </a:r>
            <a:r>
              <a:rPr dirty="0" sz="1450" spc="-10">
                <a:latin typeface="Times New Roman"/>
                <a:cs typeface="Times New Roman"/>
              </a:rPr>
              <a:t>seeing nature more </a:t>
            </a:r>
            <a:r>
              <a:rPr dirty="0" sz="1450" spc="-15">
                <a:latin typeface="Times New Roman"/>
                <a:cs typeface="Times New Roman"/>
              </a:rPr>
              <a:t>favourably. </a:t>
            </a:r>
            <a:r>
              <a:rPr dirty="0" sz="1450" spc="-70">
                <a:latin typeface="Times New Roman"/>
                <a:cs typeface="Times New Roman"/>
              </a:rPr>
              <a:t>We </a:t>
            </a:r>
            <a:r>
              <a:rPr dirty="0" sz="1450" spc="-10">
                <a:latin typeface="Times New Roman"/>
                <a:cs typeface="Times New Roman"/>
              </a:rPr>
              <a:t>learn to live with  </a:t>
            </a:r>
            <a:r>
              <a:rPr dirty="0" sz="1450" spc="-20">
                <a:latin typeface="Times New Roman"/>
                <a:cs typeface="Times New Roman"/>
              </a:rPr>
              <a:t>her, </a:t>
            </a:r>
            <a:r>
              <a:rPr dirty="0" sz="1450" spc="-10">
                <a:latin typeface="Times New Roman"/>
                <a:cs typeface="Times New Roman"/>
              </a:rPr>
              <a:t>as people learn to live with fretful </a:t>
            </a:r>
            <a:r>
              <a:rPr dirty="0" sz="1450" spc="-5">
                <a:latin typeface="Times New Roman"/>
                <a:cs typeface="Times New Roman"/>
              </a:rPr>
              <a:t>or </a:t>
            </a:r>
            <a:r>
              <a:rPr dirty="0" sz="1450" spc="-10">
                <a:latin typeface="Times New Roman"/>
                <a:cs typeface="Times New Roman"/>
              </a:rPr>
              <a:t>violent spouses: to dwell lovingly </a:t>
            </a:r>
            <a:r>
              <a:rPr dirty="0" sz="1450" spc="-5">
                <a:latin typeface="Times New Roman"/>
                <a:cs typeface="Times New Roman"/>
              </a:rPr>
              <a:t>on  </a:t>
            </a:r>
            <a:r>
              <a:rPr dirty="0" sz="1450" spc="-10">
                <a:latin typeface="Times New Roman"/>
                <a:cs typeface="Times New Roman"/>
              </a:rPr>
              <a:t>what is </a:t>
            </a:r>
            <a:r>
              <a:rPr dirty="0" sz="1450" spc="-5">
                <a:latin typeface="Times New Roman"/>
                <a:cs typeface="Times New Roman"/>
              </a:rPr>
              <a:t>good, </a:t>
            </a:r>
            <a:r>
              <a:rPr dirty="0" sz="1450" spc="-10">
                <a:latin typeface="Times New Roman"/>
                <a:cs typeface="Times New Roman"/>
              </a:rPr>
              <a:t>and shut </a:t>
            </a:r>
            <a:r>
              <a:rPr dirty="0" sz="1450" spc="-5">
                <a:latin typeface="Times New Roman"/>
                <a:cs typeface="Times New Roman"/>
              </a:rPr>
              <a:t>our </a:t>
            </a:r>
            <a:r>
              <a:rPr dirty="0" sz="1450" spc="-10">
                <a:latin typeface="Times New Roman"/>
                <a:cs typeface="Times New Roman"/>
              </a:rPr>
              <a:t>eyes against all that is bleak </a:t>
            </a:r>
            <a:r>
              <a:rPr dirty="0" sz="1450" spc="-5">
                <a:latin typeface="Times New Roman"/>
                <a:cs typeface="Times New Roman"/>
              </a:rPr>
              <a:t>or </a:t>
            </a:r>
            <a:r>
              <a:rPr dirty="0" sz="1450" spc="-10">
                <a:latin typeface="Times New Roman"/>
                <a:cs typeface="Times New Roman"/>
              </a:rPr>
              <a:t>inharmonious. </a:t>
            </a:r>
            <a:r>
              <a:rPr dirty="0" sz="1450" spc="-70">
                <a:latin typeface="Times New Roman"/>
                <a:cs typeface="Times New Roman"/>
              </a:rPr>
              <a:t>We </a:t>
            </a:r>
            <a:r>
              <a:rPr dirty="0" sz="1450" spc="220">
                <a:latin typeface="Times New Roman"/>
                <a:cs typeface="Times New Roman"/>
              </a:rPr>
              <a:t> </a:t>
            </a:r>
            <a:r>
              <a:rPr dirty="0" sz="1450" spc="-10">
                <a:latin typeface="Times New Roman"/>
                <a:cs typeface="Times New Roman"/>
              </a:rPr>
              <a:t>learn, also, to come to each place in the right spirit. The </a:t>
            </a:r>
            <a:r>
              <a:rPr dirty="0" sz="1450" spc="-15">
                <a:latin typeface="Times New Roman"/>
                <a:cs typeface="Times New Roman"/>
              </a:rPr>
              <a:t>traveller, </a:t>
            </a:r>
            <a:r>
              <a:rPr dirty="0" sz="1450" spc="-10">
                <a:latin typeface="Times New Roman"/>
                <a:cs typeface="Times New Roman"/>
              </a:rPr>
              <a:t>as Brantôme  quaintly tells us, ‘</a:t>
            </a:r>
            <a:r>
              <a:rPr dirty="0" sz="1450" spc="-10" i="1">
                <a:latin typeface="Times New Roman"/>
                <a:cs typeface="Times New Roman"/>
              </a:rPr>
              <a:t>fait des discours en soi </a:t>
            </a:r>
            <a:r>
              <a:rPr dirty="0" sz="1450" spc="-5" i="1">
                <a:latin typeface="Times New Roman"/>
                <a:cs typeface="Times New Roman"/>
              </a:rPr>
              <a:t>pour </a:t>
            </a:r>
            <a:r>
              <a:rPr dirty="0" sz="1450" spc="-10" i="1">
                <a:latin typeface="Times New Roman"/>
                <a:cs typeface="Times New Roman"/>
              </a:rPr>
              <a:t>soutenir en chemin</a:t>
            </a:r>
            <a:r>
              <a:rPr dirty="0" sz="1450" spc="-10">
                <a:latin typeface="Times New Roman"/>
                <a:cs typeface="Times New Roman"/>
              </a:rPr>
              <a:t>’; and into  these discourses </a:t>
            </a:r>
            <a:r>
              <a:rPr dirty="0" sz="1450" spc="-5">
                <a:latin typeface="Times New Roman"/>
                <a:cs typeface="Times New Roman"/>
              </a:rPr>
              <a:t>he </a:t>
            </a:r>
            <a:r>
              <a:rPr dirty="0" sz="1450" spc="-10">
                <a:latin typeface="Times New Roman"/>
                <a:cs typeface="Times New Roman"/>
              </a:rPr>
              <a:t>weaves something </a:t>
            </a:r>
            <a:r>
              <a:rPr dirty="0" sz="1450" spc="-5">
                <a:latin typeface="Times New Roman"/>
                <a:cs typeface="Times New Roman"/>
              </a:rPr>
              <a:t>out of </a:t>
            </a:r>
            <a:r>
              <a:rPr dirty="0" sz="1450" spc="-10">
                <a:latin typeface="Times New Roman"/>
                <a:cs typeface="Times New Roman"/>
              </a:rPr>
              <a:t>all that </a:t>
            </a:r>
            <a:r>
              <a:rPr dirty="0" sz="1450" spc="-5">
                <a:latin typeface="Times New Roman"/>
                <a:cs typeface="Times New Roman"/>
              </a:rPr>
              <a:t>he </a:t>
            </a:r>
            <a:r>
              <a:rPr dirty="0" sz="1450" spc="-10">
                <a:latin typeface="Times New Roman"/>
                <a:cs typeface="Times New Roman"/>
              </a:rPr>
              <a:t>sees and </a:t>
            </a:r>
            <a:r>
              <a:rPr dirty="0" sz="1450" spc="-15">
                <a:latin typeface="Times New Roman"/>
                <a:cs typeface="Times New Roman"/>
              </a:rPr>
              <a:t>suffers </a:t>
            </a:r>
            <a:r>
              <a:rPr dirty="0" sz="1450" spc="-5">
                <a:latin typeface="Times New Roman"/>
                <a:cs typeface="Times New Roman"/>
              </a:rPr>
              <a:t>by </a:t>
            </a:r>
            <a:r>
              <a:rPr dirty="0" sz="1450" spc="-10">
                <a:latin typeface="Times New Roman"/>
                <a:cs typeface="Times New Roman"/>
              </a:rPr>
              <a:t>the  way; they take their tone greatly from the varying character </a:t>
            </a:r>
            <a:r>
              <a:rPr dirty="0" sz="1450" spc="-5">
                <a:latin typeface="Times New Roman"/>
                <a:cs typeface="Times New Roman"/>
              </a:rPr>
              <a:t>of </a:t>
            </a:r>
            <a:r>
              <a:rPr dirty="0" sz="1450" spc="-10">
                <a:latin typeface="Times New Roman"/>
                <a:cs typeface="Times New Roman"/>
              </a:rPr>
              <a:t>the scene; </a:t>
            </a:r>
            <a:r>
              <a:rPr dirty="0" sz="1450" spc="-5">
                <a:latin typeface="Times New Roman"/>
                <a:cs typeface="Times New Roman"/>
              </a:rPr>
              <a:t>a  </a:t>
            </a:r>
            <a:r>
              <a:rPr dirty="0" sz="1450" spc="-10">
                <a:latin typeface="Times New Roman"/>
                <a:cs typeface="Times New Roman"/>
              </a:rPr>
              <a:t>sharp ascent brings different thoughts from </a:t>
            </a:r>
            <a:r>
              <a:rPr dirty="0" sz="1450" spc="-5">
                <a:latin typeface="Times New Roman"/>
                <a:cs typeface="Times New Roman"/>
              </a:rPr>
              <a:t>a </a:t>
            </a:r>
            <a:r>
              <a:rPr dirty="0" sz="1450" spc="-10">
                <a:latin typeface="Times New Roman"/>
                <a:cs typeface="Times New Roman"/>
              </a:rPr>
              <a:t>level road; and the </a:t>
            </a:r>
            <a:r>
              <a:rPr dirty="0" sz="1450" spc="-25">
                <a:latin typeface="Times New Roman"/>
                <a:cs typeface="Times New Roman"/>
              </a:rPr>
              <a:t>man’s </a:t>
            </a:r>
            <a:r>
              <a:rPr dirty="0" sz="1450" spc="-10">
                <a:latin typeface="Times New Roman"/>
                <a:cs typeface="Times New Roman"/>
              </a:rPr>
              <a:t>fancies  grow lighter as </a:t>
            </a:r>
            <a:r>
              <a:rPr dirty="0" sz="1450" spc="-5">
                <a:latin typeface="Times New Roman"/>
                <a:cs typeface="Times New Roman"/>
              </a:rPr>
              <a:t>he </a:t>
            </a:r>
            <a:r>
              <a:rPr dirty="0" sz="1450" spc="-10">
                <a:latin typeface="Times New Roman"/>
                <a:cs typeface="Times New Roman"/>
              </a:rPr>
              <a:t>comes </a:t>
            </a:r>
            <a:r>
              <a:rPr dirty="0" sz="1450" spc="-5">
                <a:latin typeface="Times New Roman"/>
                <a:cs typeface="Times New Roman"/>
              </a:rPr>
              <a:t>out of </a:t>
            </a:r>
            <a:r>
              <a:rPr dirty="0" sz="1450" spc="-10">
                <a:latin typeface="Times New Roman"/>
                <a:cs typeface="Times New Roman"/>
              </a:rPr>
              <a:t>the wood into </a:t>
            </a:r>
            <a:r>
              <a:rPr dirty="0" sz="1450" spc="-5">
                <a:latin typeface="Times New Roman"/>
                <a:cs typeface="Times New Roman"/>
              </a:rPr>
              <a:t>a </a:t>
            </a:r>
            <a:r>
              <a:rPr dirty="0" sz="1450" spc="-10">
                <a:latin typeface="Times New Roman"/>
                <a:cs typeface="Times New Roman"/>
              </a:rPr>
              <a:t>clearing. Nor does the  scenery any more </a:t>
            </a:r>
            <a:r>
              <a:rPr dirty="0" sz="1450" spc="-15">
                <a:latin typeface="Times New Roman"/>
                <a:cs typeface="Times New Roman"/>
              </a:rPr>
              <a:t>affect </a:t>
            </a:r>
            <a:r>
              <a:rPr dirty="0" sz="1450" spc="-10">
                <a:latin typeface="Times New Roman"/>
                <a:cs typeface="Times New Roman"/>
              </a:rPr>
              <a:t>the thoughts than the thoughts </a:t>
            </a:r>
            <a:r>
              <a:rPr dirty="0" sz="1450" spc="-15">
                <a:latin typeface="Times New Roman"/>
                <a:cs typeface="Times New Roman"/>
              </a:rPr>
              <a:t>affect </a:t>
            </a:r>
            <a:r>
              <a:rPr dirty="0" sz="1450" spc="-10">
                <a:latin typeface="Times New Roman"/>
                <a:cs typeface="Times New Roman"/>
              </a:rPr>
              <a:t>the </a:t>
            </a:r>
            <a:r>
              <a:rPr dirty="0" sz="1450" spc="-20">
                <a:latin typeface="Times New Roman"/>
                <a:cs typeface="Times New Roman"/>
              </a:rPr>
              <a:t>scenery.</a:t>
            </a:r>
            <a:r>
              <a:rPr dirty="0" sz="1450" spc="320">
                <a:latin typeface="Times New Roman"/>
                <a:cs typeface="Times New Roman"/>
              </a:rPr>
              <a:t> </a:t>
            </a:r>
            <a:r>
              <a:rPr dirty="0" sz="1450" spc="-70">
                <a:latin typeface="Times New Roman"/>
                <a:cs typeface="Times New Roman"/>
              </a:rPr>
              <a:t>We  </a:t>
            </a:r>
            <a:r>
              <a:rPr dirty="0" sz="1450" spc="-10">
                <a:latin typeface="Times New Roman"/>
                <a:cs typeface="Times New Roman"/>
              </a:rPr>
              <a:t>see places through </a:t>
            </a:r>
            <a:r>
              <a:rPr dirty="0" sz="1450" spc="-5">
                <a:latin typeface="Times New Roman"/>
                <a:cs typeface="Times New Roman"/>
              </a:rPr>
              <a:t>our </a:t>
            </a:r>
            <a:r>
              <a:rPr dirty="0" sz="1450" spc="-10">
                <a:latin typeface="Times New Roman"/>
                <a:cs typeface="Times New Roman"/>
              </a:rPr>
              <a:t>humours as through differently coloured glasses. </a:t>
            </a:r>
            <a:r>
              <a:rPr dirty="0" sz="1450" spc="-70">
                <a:latin typeface="Times New Roman"/>
                <a:cs typeface="Times New Roman"/>
              </a:rPr>
              <a:t>We  </a:t>
            </a:r>
            <a:r>
              <a:rPr dirty="0" sz="1450" spc="-10">
                <a:latin typeface="Times New Roman"/>
                <a:cs typeface="Times New Roman"/>
              </a:rPr>
              <a:t>are ourselves </a:t>
            </a:r>
            <a:r>
              <a:rPr dirty="0" sz="1450" spc="-5">
                <a:latin typeface="Times New Roman"/>
                <a:cs typeface="Times New Roman"/>
              </a:rPr>
              <a:t>a </a:t>
            </a:r>
            <a:r>
              <a:rPr dirty="0" sz="1450" spc="-10">
                <a:latin typeface="Times New Roman"/>
                <a:cs typeface="Times New Roman"/>
              </a:rPr>
              <a:t>term in the equation,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the chord, and make discord </a:t>
            </a:r>
            <a:r>
              <a:rPr dirty="0" sz="1450" spc="-5">
                <a:latin typeface="Times New Roman"/>
                <a:cs typeface="Times New Roman"/>
              </a:rPr>
              <a:t>or  </a:t>
            </a:r>
            <a:r>
              <a:rPr dirty="0" sz="1450" spc="-10">
                <a:latin typeface="Times New Roman"/>
                <a:cs typeface="Times New Roman"/>
              </a:rPr>
              <a:t>harmony almost at will. There is </a:t>
            </a:r>
            <a:r>
              <a:rPr dirty="0" sz="1450" spc="-5">
                <a:latin typeface="Times New Roman"/>
                <a:cs typeface="Times New Roman"/>
              </a:rPr>
              <a:t>no </a:t>
            </a:r>
            <a:r>
              <a:rPr dirty="0" sz="1450" spc="-10">
                <a:latin typeface="Times New Roman"/>
                <a:cs typeface="Times New Roman"/>
              </a:rPr>
              <a:t>fear for the result, if we can </a:t>
            </a:r>
            <a:r>
              <a:rPr dirty="0" sz="1450" spc="-5">
                <a:latin typeface="Times New Roman"/>
                <a:cs typeface="Times New Roman"/>
              </a:rPr>
              <a:t>but </a:t>
            </a:r>
            <a:r>
              <a:rPr dirty="0" sz="1450" spc="-10">
                <a:latin typeface="Times New Roman"/>
                <a:cs typeface="Times New Roman"/>
              </a:rPr>
              <a:t>surrender  ourselves sufficiently to the country that surrounds and follows us, so that we  are ever thinking suitable thoughts </a:t>
            </a:r>
            <a:r>
              <a:rPr dirty="0" sz="1450" spc="-5">
                <a:latin typeface="Times New Roman"/>
                <a:cs typeface="Times New Roman"/>
              </a:rPr>
              <a:t>or </a:t>
            </a:r>
            <a:r>
              <a:rPr dirty="0" sz="1450" spc="-10">
                <a:latin typeface="Times New Roman"/>
                <a:cs typeface="Times New Roman"/>
              </a:rPr>
              <a:t>telling ourselves some suitable sort </a:t>
            </a:r>
            <a:r>
              <a:rPr dirty="0" sz="1450" spc="-5">
                <a:latin typeface="Times New Roman"/>
                <a:cs typeface="Times New Roman"/>
              </a:rPr>
              <a:t>of  </a:t>
            </a:r>
            <a:r>
              <a:rPr dirty="0" sz="1450" spc="-10">
                <a:latin typeface="Times New Roman"/>
                <a:cs typeface="Times New Roman"/>
              </a:rPr>
              <a:t>story as we </a:t>
            </a:r>
            <a:r>
              <a:rPr dirty="0" sz="1450" spc="-5">
                <a:latin typeface="Times New Roman"/>
                <a:cs typeface="Times New Roman"/>
              </a:rPr>
              <a:t>go. </a:t>
            </a:r>
            <a:r>
              <a:rPr dirty="0" sz="1450" spc="-70">
                <a:latin typeface="Times New Roman"/>
                <a:cs typeface="Times New Roman"/>
              </a:rPr>
              <a:t>We </a:t>
            </a:r>
            <a:r>
              <a:rPr dirty="0" sz="1450" spc="-10">
                <a:latin typeface="Times New Roman"/>
                <a:cs typeface="Times New Roman"/>
              </a:rPr>
              <a:t>become thus, in some sense, </a:t>
            </a:r>
            <a:r>
              <a:rPr dirty="0" sz="1450" spc="-5">
                <a:latin typeface="Times New Roman"/>
                <a:cs typeface="Times New Roman"/>
              </a:rPr>
              <a:t>a </a:t>
            </a:r>
            <a:r>
              <a:rPr dirty="0" sz="1450" spc="-10">
                <a:latin typeface="Times New Roman"/>
                <a:cs typeface="Times New Roman"/>
              </a:rPr>
              <a:t>centre </a:t>
            </a:r>
            <a:r>
              <a:rPr dirty="0" sz="1450" spc="-5">
                <a:latin typeface="Times New Roman"/>
                <a:cs typeface="Times New Roman"/>
              </a:rPr>
              <a:t>of </a:t>
            </a:r>
            <a:r>
              <a:rPr dirty="0" sz="1450" spc="-10">
                <a:latin typeface="Times New Roman"/>
                <a:cs typeface="Times New Roman"/>
              </a:rPr>
              <a:t>beauty; we are  provocative </a:t>
            </a:r>
            <a:r>
              <a:rPr dirty="0" sz="1450" spc="-5">
                <a:latin typeface="Times New Roman"/>
                <a:cs typeface="Times New Roman"/>
              </a:rPr>
              <a:t>of </a:t>
            </a:r>
            <a:r>
              <a:rPr dirty="0" sz="1450" spc="-20">
                <a:latin typeface="Times New Roman"/>
                <a:cs typeface="Times New Roman"/>
              </a:rPr>
              <a:t>beauty, </a:t>
            </a:r>
            <a:r>
              <a:rPr dirty="0" sz="1450" spc="-10">
                <a:latin typeface="Times New Roman"/>
                <a:cs typeface="Times New Roman"/>
              </a:rPr>
              <a:t>much as </a:t>
            </a:r>
            <a:r>
              <a:rPr dirty="0" sz="1450" spc="-5">
                <a:latin typeface="Times New Roman"/>
                <a:cs typeface="Times New Roman"/>
              </a:rPr>
              <a:t>a </a:t>
            </a:r>
            <a:r>
              <a:rPr dirty="0" sz="1450" spc="-10">
                <a:latin typeface="Times New Roman"/>
                <a:cs typeface="Times New Roman"/>
              </a:rPr>
              <a:t>gentle and sincere character is provocative </a:t>
            </a:r>
            <a:r>
              <a:rPr dirty="0" sz="1450" spc="-5">
                <a:latin typeface="Times New Roman"/>
                <a:cs typeface="Times New Roman"/>
              </a:rPr>
              <a:t>of  </a:t>
            </a:r>
            <a:r>
              <a:rPr dirty="0" sz="1450" spc="-10">
                <a:latin typeface="Times New Roman"/>
                <a:cs typeface="Times New Roman"/>
              </a:rPr>
              <a:t>sincerity and gentleness in others. And even where there is </a:t>
            </a:r>
            <a:r>
              <a:rPr dirty="0" sz="1450" spc="-5">
                <a:latin typeface="Times New Roman"/>
                <a:cs typeface="Times New Roman"/>
              </a:rPr>
              <a:t>no </a:t>
            </a:r>
            <a:r>
              <a:rPr dirty="0" sz="1450" spc="-10">
                <a:latin typeface="Times New Roman"/>
                <a:cs typeface="Times New Roman"/>
              </a:rPr>
              <a:t>harmony to </a:t>
            </a:r>
            <a:r>
              <a:rPr dirty="0" sz="1450" spc="-5">
                <a:latin typeface="Times New Roman"/>
                <a:cs typeface="Times New Roman"/>
              </a:rPr>
              <a:t>be  </a:t>
            </a:r>
            <a:r>
              <a:rPr dirty="0" sz="1450" spc="-10">
                <a:latin typeface="Times New Roman"/>
                <a:cs typeface="Times New Roman"/>
              </a:rPr>
              <a:t>elicited </a:t>
            </a:r>
            <a:r>
              <a:rPr dirty="0" sz="1450" spc="-5">
                <a:latin typeface="Times New Roman"/>
                <a:cs typeface="Times New Roman"/>
              </a:rPr>
              <a:t>by </a:t>
            </a:r>
            <a:r>
              <a:rPr dirty="0" sz="1450" spc="-10">
                <a:latin typeface="Times New Roman"/>
                <a:cs typeface="Times New Roman"/>
              </a:rPr>
              <a:t>the quickest and most obedient </a:t>
            </a:r>
            <a:r>
              <a:rPr dirty="0" sz="1450" spc="-5">
                <a:latin typeface="Times New Roman"/>
                <a:cs typeface="Times New Roman"/>
              </a:rPr>
              <a:t>of </a:t>
            </a:r>
            <a:r>
              <a:rPr dirty="0" sz="1450" spc="-10">
                <a:latin typeface="Times New Roman"/>
                <a:cs typeface="Times New Roman"/>
              </a:rPr>
              <a:t>spirits, we may still embellish </a:t>
            </a:r>
            <a:r>
              <a:rPr dirty="0" sz="1450" spc="-5">
                <a:latin typeface="Times New Roman"/>
                <a:cs typeface="Times New Roman"/>
              </a:rPr>
              <a:t>a  </a:t>
            </a:r>
            <a:r>
              <a:rPr dirty="0" sz="1450" spc="-10">
                <a:latin typeface="Times New Roman"/>
                <a:cs typeface="Times New Roman"/>
              </a:rPr>
              <a:t>place with some attraction </a:t>
            </a:r>
            <a:r>
              <a:rPr dirty="0" sz="1450" spc="-5">
                <a:latin typeface="Times New Roman"/>
                <a:cs typeface="Times New Roman"/>
              </a:rPr>
              <a:t>of </a:t>
            </a:r>
            <a:r>
              <a:rPr dirty="0" sz="1450" spc="-10">
                <a:latin typeface="Times New Roman"/>
                <a:cs typeface="Times New Roman"/>
              </a:rPr>
              <a:t>romance. </a:t>
            </a:r>
            <a:r>
              <a:rPr dirty="0" sz="1450" spc="-70">
                <a:latin typeface="Times New Roman"/>
                <a:cs typeface="Times New Roman"/>
              </a:rPr>
              <a:t>We </a:t>
            </a:r>
            <a:r>
              <a:rPr dirty="0" sz="1450" spc="-10">
                <a:latin typeface="Times New Roman"/>
                <a:cs typeface="Times New Roman"/>
              </a:rPr>
              <a:t>may learn to </a:t>
            </a:r>
            <a:r>
              <a:rPr dirty="0" sz="1450" spc="-5">
                <a:latin typeface="Times New Roman"/>
                <a:cs typeface="Times New Roman"/>
              </a:rPr>
              <a:t>go </a:t>
            </a:r>
            <a:r>
              <a:rPr dirty="0" sz="1450" spc="-10">
                <a:latin typeface="Times New Roman"/>
                <a:cs typeface="Times New Roman"/>
              </a:rPr>
              <a:t>far afield for  associations, and handle them lightly when we have found them. Sometimes  an</a:t>
            </a:r>
            <a:r>
              <a:rPr dirty="0" sz="1450" spc="210">
                <a:latin typeface="Times New Roman"/>
                <a:cs typeface="Times New Roman"/>
              </a:rPr>
              <a:t> </a:t>
            </a:r>
            <a:r>
              <a:rPr dirty="0" sz="1450" spc="-10">
                <a:latin typeface="Times New Roman"/>
                <a:cs typeface="Times New Roman"/>
              </a:rPr>
              <a:t>old</a:t>
            </a:r>
            <a:r>
              <a:rPr dirty="0" sz="1450" spc="210">
                <a:latin typeface="Times New Roman"/>
                <a:cs typeface="Times New Roman"/>
              </a:rPr>
              <a:t> </a:t>
            </a:r>
            <a:r>
              <a:rPr dirty="0" sz="1450" spc="-10">
                <a:latin typeface="Times New Roman"/>
                <a:cs typeface="Times New Roman"/>
              </a:rPr>
              <a:t>print</a:t>
            </a:r>
            <a:r>
              <a:rPr dirty="0" sz="1450" spc="215">
                <a:latin typeface="Times New Roman"/>
                <a:cs typeface="Times New Roman"/>
              </a:rPr>
              <a:t> </a:t>
            </a:r>
            <a:r>
              <a:rPr dirty="0" sz="1450" spc="-10">
                <a:latin typeface="Times New Roman"/>
                <a:cs typeface="Times New Roman"/>
              </a:rPr>
              <a:t>comes</a:t>
            </a:r>
            <a:r>
              <a:rPr dirty="0" sz="1450" spc="210">
                <a:latin typeface="Times New Roman"/>
                <a:cs typeface="Times New Roman"/>
              </a:rPr>
              <a:t> </a:t>
            </a:r>
            <a:r>
              <a:rPr dirty="0" sz="1450" spc="-10">
                <a:latin typeface="Times New Roman"/>
                <a:cs typeface="Times New Roman"/>
              </a:rPr>
              <a:t>to</a:t>
            </a:r>
            <a:r>
              <a:rPr dirty="0" sz="1450" spc="215">
                <a:latin typeface="Times New Roman"/>
                <a:cs typeface="Times New Roman"/>
              </a:rPr>
              <a:t> </a:t>
            </a:r>
            <a:r>
              <a:rPr dirty="0" sz="1450" spc="-5">
                <a:latin typeface="Times New Roman"/>
                <a:cs typeface="Times New Roman"/>
              </a:rPr>
              <a:t>our</a:t>
            </a:r>
            <a:r>
              <a:rPr dirty="0" sz="1450" spc="210">
                <a:latin typeface="Times New Roman"/>
                <a:cs typeface="Times New Roman"/>
              </a:rPr>
              <a:t> </a:t>
            </a:r>
            <a:r>
              <a:rPr dirty="0" sz="1450" spc="-10">
                <a:latin typeface="Times New Roman"/>
                <a:cs typeface="Times New Roman"/>
              </a:rPr>
              <a:t>aid;</a:t>
            </a:r>
            <a:r>
              <a:rPr dirty="0" sz="1450" spc="215">
                <a:latin typeface="Times New Roman"/>
                <a:cs typeface="Times New Roman"/>
              </a:rPr>
              <a:t> </a:t>
            </a:r>
            <a:r>
              <a:rPr dirty="0" sz="1450" spc="-5">
                <a:latin typeface="Times New Roman"/>
                <a:cs typeface="Times New Roman"/>
              </a:rPr>
              <a:t>I</a:t>
            </a:r>
            <a:r>
              <a:rPr dirty="0" sz="1450" spc="210">
                <a:latin typeface="Times New Roman"/>
                <a:cs typeface="Times New Roman"/>
              </a:rPr>
              <a:t> </a:t>
            </a:r>
            <a:r>
              <a:rPr dirty="0" sz="1450" spc="-10">
                <a:latin typeface="Times New Roman"/>
                <a:cs typeface="Times New Roman"/>
              </a:rPr>
              <a:t>have</a:t>
            </a:r>
            <a:r>
              <a:rPr dirty="0" sz="1450" spc="215">
                <a:latin typeface="Times New Roman"/>
                <a:cs typeface="Times New Roman"/>
              </a:rPr>
              <a:t> </a:t>
            </a:r>
            <a:r>
              <a:rPr dirty="0" sz="1450" spc="-10">
                <a:latin typeface="Times New Roman"/>
                <a:cs typeface="Times New Roman"/>
              </a:rPr>
              <a:t>seen</a:t>
            </a:r>
            <a:r>
              <a:rPr dirty="0" sz="1450" spc="210">
                <a:latin typeface="Times New Roman"/>
                <a:cs typeface="Times New Roman"/>
              </a:rPr>
              <a:t> </a:t>
            </a:r>
            <a:r>
              <a:rPr dirty="0" sz="1450" spc="-10">
                <a:latin typeface="Times New Roman"/>
                <a:cs typeface="Times New Roman"/>
              </a:rPr>
              <a:t>many</a:t>
            </a:r>
            <a:r>
              <a:rPr dirty="0" sz="1450" spc="215">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spot</a:t>
            </a:r>
            <a:r>
              <a:rPr dirty="0" sz="1450" spc="215">
                <a:latin typeface="Times New Roman"/>
                <a:cs typeface="Times New Roman"/>
              </a:rPr>
              <a:t> </a:t>
            </a:r>
            <a:r>
              <a:rPr dirty="0" sz="1450" spc="-10">
                <a:latin typeface="Times New Roman"/>
                <a:cs typeface="Times New Roman"/>
              </a:rPr>
              <a:t>lit</a:t>
            </a:r>
            <a:r>
              <a:rPr dirty="0" sz="1450" spc="210">
                <a:latin typeface="Times New Roman"/>
                <a:cs typeface="Times New Roman"/>
              </a:rPr>
              <a:t> </a:t>
            </a:r>
            <a:r>
              <a:rPr dirty="0" sz="1450" spc="-5">
                <a:latin typeface="Times New Roman"/>
                <a:cs typeface="Times New Roman"/>
              </a:rPr>
              <a:t>up</a:t>
            </a:r>
            <a:r>
              <a:rPr dirty="0" sz="1450" spc="215">
                <a:latin typeface="Times New Roman"/>
                <a:cs typeface="Times New Roman"/>
              </a:rPr>
              <a:t> </a:t>
            </a:r>
            <a:r>
              <a:rPr dirty="0" sz="1450" spc="-10">
                <a:latin typeface="Times New Roman"/>
                <a:cs typeface="Times New Roman"/>
              </a:rPr>
              <a:t>at</a:t>
            </a:r>
            <a:r>
              <a:rPr dirty="0" sz="1450" spc="210">
                <a:latin typeface="Times New Roman"/>
                <a:cs typeface="Times New Roman"/>
              </a:rPr>
              <a:t> </a:t>
            </a:r>
            <a:r>
              <a:rPr dirty="0" sz="1450" spc="-10">
                <a:latin typeface="Times New Roman"/>
                <a:cs typeface="Times New Roman"/>
              </a:rPr>
              <a:t>once</a:t>
            </a:r>
            <a:r>
              <a:rPr dirty="0" sz="1450" spc="21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picturesque imaginations, </a:t>
            </a:r>
            <a:r>
              <a:rPr dirty="0" sz="1450" spc="-5">
                <a:latin typeface="Times New Roman"/>
                <a:cs typeface="Times New Roman"/>
              </a:rPr>
              <a:t>by a </a:t>
            </a:r>
            <a:r>
              <a:rPr dirty="0" sz="1450" spc="-10">
                <a:latin typeface="Times New Roman"/>
                <a:cs typeface="Times New Roman"/>
              </a:rPr>
              <a:t>reminiscence </a:t>
            </a:r>
            <a:r>
              <a:rPr dirty="0" sz="1450" spc="-5">
                <a:latin typeface="Times New Roman"/>
                <a:cs typeface="Times New Roman"/>
              </a:rPr>
              <a:t>of </a:t>
            </a:r>
            <a:r>
              <a:rPr dirty="0" sz="1450" spc="-10">
                <a:latin typeface="Times New Roman"/>
                <a:cs typeface="Times New Roman"/>
              </a:rPr>
              <a:t>Callot, </a:t>
            </a:r>
            <a:r>
              <a:rPr dirty="0" sz="1450" spc="-5">
                <a:latin typeface="Times New Roman"/>
                <a:cs typeface="Times New Roman"/>
              </a:rPr>
              <a:t>or </a:t>
            </a:r>
            <a:r>
              <a:rPr dirty="0" sz="1450" spc="-15">
                <a:latin typeface="Times New Roman"/>
                <a:cs typeface="Times New Roman"/>
              </a:rPr>
              <a:t>Sadeler, </a:t>
            </a:r>
            <a:r>
              <a:rPr dirty="0" sz="1450" spc="-5">
                <a:latin typeface="Times New Roman"/>
                <a:cs typeface="Times New Roman"/>
              </a:rPr>
              <a:t>or </a:t>
            </a:r>
            <a:r>
              <a:rPr dirty="0" sz="1450" spc="-10">
                <a:latin typeface="Times New Roman"/>
                <a:cs typeface="Times New Roman"/>
              </a:rPr>
              <a:t>Paul  Brill. Dick </a:t>
            </a:r>
            <a:r>
              <a:rPr dirty="0" sz="1450" spc="-15">
                <a:latin typeface="Times New Roman"/>
                <a:cs typeface="Times New Roman"/>
              </a:rPr>
              <a:t>Turpin </a:t>
            </a:r>
            <a:r>
              <a:rPr dirty="0" sz="1450" spc="-10">
                <a:latin typeface="Times New Roman"/>
                <a:cs typeface="Times New Roman"/>
              </a:rPr>
              <a:t>has been my lay figure for many an English lane. And </a:t>
            </a:r>
            <a:r>
              <a:rPr dirty="0" sz="1450" spc="-5">
                <a:latin typeface="Times New Roman"/>
                <a:cs typeface="Times New Roman"/>
              </a:rPr>
              <a:t>I  </a:t>
            </a:r>
            <a:r>
              <a:rPr dirty="0" sz="1450" spc="-10">
                <a:latin typeface="Times New Roman"/>
                <a:cs typeface="Times New Roman"/>
              </a:rPr>
              <a:t>suppose the </a:t>
            </a:r>
            <a:r>
              <a:rPr dirty="0" sz="1450" spc="-15">
                <a:latin typeface="Times New Roman"/>
                <a:cs typeface="Times New Roman"/>
              </a:rPr>
              <a:t>Trossachs </a:t>
            </a:r>
            <a:r>
              <a:rPr dirty="0" sz="1450" spc="-10">
                <a:latin typeface="Times New Roman"/>
                <a:cs typeface="Times New Roman"/>
              </a:rPr>
              <a:t>would hardly </a:t>
            </a:r>
            <a:r>
              <a:rPr dirty="0" sz="1450" spc="-5">
                <a:latin typeface="Times New Roman"/>
                <a:cs typeface="Times New Roman"/>
              </a:rPr>
              <a:t>be </a:t>
            </a:r>
            <a:r>
              <a:rPr dirty="0" sz="1450" spc="-10">
                <a:latin typeface="Times New Roman"/>
                <a:cs typeface="Times New Roman"/>
              </a:rPr>
              <a:t>the </a:t>
            </a:r>
            <a:r>
              <a:rPr dirty="0" sz="1450" spc="-15">
                <a:latin typeface="Times New Roman"/>
                <a:cs typeface="Times New Roman"/>
              </a:rPr>
              <a:t>Trossachs </a:t>
            </a:r>
            <a:r>
              <a:rPr dirty="0" sz="1450" spc="-10">
                <a:latin typeface="Times New Roman"/>
                <a:cs typeface="Times New Roman"/>
              </a:rPr>
              <a:t>for most tourists if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admirable romantic instinct had </a:t>
            </a:r>
            <a:r>
              <a:rPr dirty="0" sz="1450" spc="-5">
                <a:latin typeface="Times New Roman"/>
                <a:cs typeface="Times New Roman"/>
              </a:rPr>
              <a:t>not </a:t>
            </a:r>
            <a:r>
              <a:rPr dirty="0" sz="1450" spc="-10">
                <a:latin typeface="Times New Roman"/>
                <a:cs typeface="Times New Roman"/>
              </a:rPr>
              <a:t>peopled it for them with  harmonious figures, and </a:t>
            </a:r>
            <a:r>
              <a:rPr dirty="0" sz="1450" spc="-5">
                <a:latin typeface="Times New Roman"/>
                <a:cs typeface="Times New Roman"/>
              </a:rPr>
              <a:t>brought </a:t>
            </a:r>
            <a:r>
              <a:rPr dirty="0" sz="1450" spc="-10">
                <a:latin typeface="Times New Roman"/>
                <a:cs typeface="Times New Roman"/>
              </a:rPr>
              <a:t>them thither with minds rightly prepared for  the impression. There is half the battle in this preparation. For instance: </a:t>
            </a:r>
            <a:r>
              <a:rPr dirty="0" sz="1450" spc="-5">
                <a:latin typeface="Times New Roman"/>
                <a:cs typeface="Times New Roman"/>
              </a:rPr>
              <a:t>I  </a:t>
            </a:r>
            <a:r>
              <a:rPr dirty="0" sz="1450" spc="-10">
                <a:latin typeface="Times New Roman"/>
                <a:cs typeface="Times New Roman"/>
              </a:rPr>
              <a:t>have rarely been able to visit, in the proper spirit, the wild and inhospitable  places </a:t>
            </a:r>
            <a:r>
              <a:rPr dirty="0" sz="1450" spc="-5">
                <a:latin typeface="Times New Roman"/>
                <a:cs typeface="Times New Roman"/>
              </a:rPr>
              <a:t>of our </a:t>
            </a:r>
            <a:r>
              <a:rPr dirty="0" sz="1450" spc="-10">
                <a:latin typeface="Times New Roman"/>
                <a:cs typeface="Times New Roman"/>
              </a:rPr>
              <a:t>own Highlands. </a:t>
            </a:r>
            <a:r>
              <a:rPr dirty="0" sz="1450" spc="-5">
                <a:latin typeface="Times New Roman"/>
                <a:cs typeface="Times New Roman"/>
              </a:rPr>
              <a:t>I </a:t>
            </a:r>
            <a:r>
              <a:rPr dirty="0" sz="1450" spc="-10">
                <a:latin typeface="Times New Roman"/>
                <a:cs typeface="Times New Roman"/>
              </a:rPr>
              <a:t>am happier where it is tame and fertile, and  </a:t>
            </a:r>
            <a:r>
              <a:rPr dirty="0" sz="1450" spc="-5">
                <a:latin typeface="Times New Roman"/>
                <a:cs typeface="Times New Roman"/>
              </a:rPr>
              <a:t>not </a:t>
            </a:r>
            <a:r>
              <a:rPr dirty="0" sz="1450" spc="-10">
                <a:latin typeface="Times New Roman"/>
                <a:cs typeface="Times New Roman"/>
              </a:rPr>
              <a:t>readily pleased without trees. </a:t>
            </a:r>
            <a:r>
              <a:rPr dirty="0" sz="1450" spc="-5">
                <a:latin typeface="Times New Roman"/>
                <a:cs typeface="Times New Roman"/>
              </a:rPr>
              <a:t>I </a:t>
            </a:r>
            <a:r>
              <a:rPr dirty="0" sz="1450" spc="-10">
                <a:latin typeface="Times New Roman"/>
                <a:cs typeface="Times New Roman"/>
              </a:rPr>
              <a:t>understand that there are some phases </a:t>
            </a:r>
            <a:r>
              <a:rPr dirty="0" sz="1450" spc="-5">
                <a:latin typeface="Times New Roman"/>
                <a:cs typeface="Times New Roman"/>
              </a:rPr>
              <a:t>of  </a:t>
            </a:r>
            <a:r>
              <a:rPr dirty="0" sz="1450" spc="-10">
                <a:latin typeface="Times New Roman"/>
                <a:cs typeface="Times New Roman"/>
              </a:rPr>
              <a:t>mental trouble that harmonise well with such surroundings, and that some  persons, </a:t>
            </a:r>
            <a:r>
              <a:rPr dirty="0" sz="1450" spc="-5">
                <a:latin typeface="Times New Roman"/>
                <a:cs typeface="Times New Roman"/>
              </a:rPr>
              <a:t>by </a:t>
            </a:r>
            <a:r>
              <a:rPr dirty="0" sz="1450" spc="-10">
                <a:latin typeface="Times New Roman"/>
                <a:cs typeface="Times New Roman"/>
              </a:rPr>
              <a:t>the dispensing power </a:t>
            </a:r>
            <a:r>
              <a:rPr dirty="0" sz="1450" spc="-5">
                <a:latin typeface="Times New Roman"/>
                <a:cs typeface="Times New Roman"/>
              </a:rPr>
              <a:t>of </a:t>
            </a:r>
            <a:r>
              <a:rPr dirty="0" sz="1450" spc="-10">
                <a:latin typeface="Times New Roman"/>
                <a:cs typeface="Times New Roman"/>
              </a:rPr>
              <a:t>the imagination, can </a:t>
            </a:r>
            <a:r>
              <a:rPr dirty="0" sz="1450" spc="-5">
                <a:latin typeface="Times New Roman"/>
                <a:cs typeface="Times New Roman"/>
              </a:rPr>
              <a:t>go </a:t>
            </a:r>
            <a:r>
              <a:rPr dirty="0" sz="1450" spc="-10">
                <a:latin typeface="Times New Roman"/>
                <a:cs typeface="Times New Roman"/>
              </a:rPr>
              <a:t>back several  centuries in spirit, and </a:t>
            </a:r>
            <a:r>
              <a:rPr dirty="0" sz="1450" spc="-5">
                <a:latin typeface="Times New Roman"/>
                <a:cs typeface="Times New Roman"/>
              </a:rPr>
              <a:t>put </a:t>
            </a:r>
            <a:r>
              <a:rPr dirty="0" sz="1450" spc="-10">
                <a:latin typeface="Times New Roman"/>
                <a:cs typeface="Times New Roman"/>
              </a:rPr>
              <a:t>themselves into sympathy with the hunted,  houseless, unsociable way </a:t>
            </a:r>
            <a:r>
              <a:rPr dirty="0" sz="1450" spc="-5">
                <a:latin typeface="Times New Roman"/>
                <a:cs typeface="Times New Roman"/>
              </a:rPr>
              <a:t>of </a:t>
            </a:r>
            <a:r>
              <a:rPr dirty="0" sz="1450" spc="-10">
                <a:latin typeface="Times New Roman"/>
                <a:cs typeface="Times New Roman"/>
              </a:rPr>
              <a:t>life that was in its place </a:t>
            </a:r>
            <a:r>
              <a:rPr dirty="0" sz="1450" spc="-5">
                <a:latin typeface="Times New Roman"/>
                <a:cs typeface="Times New Roman"/>
              </a:rPr>
              <a:t>upon </a:t>
            </a:r>
            <a:r>
              <a:rPr dirty="0" sz="1450" spc="-10">
                <a:latin typeface="Times New Roman"/>
                <a:cs typeface="Times New Roman"/>
              </a:rPr>
              <a:t>these savage hills.  </a:t>
            </a:r>
            <a:r>
              <a:rPr dirty="0" sz="1450" spc="-35">
                <a:latin typeface="Times New Roman"/>
                <a:cs typeface="Times New Roman"/>
              </a:rPr>
              <a:t>Now,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am sad, </a:t>
            </a:r>
            <a:r>
              <a:rPr dirty="0" sz="1450" spc="-5">
                <a:latin typeface="Times New Roman"/>
                <a:cs typeface="Times New Roman"/>
              </a:rPr>
              <a:t>I </a:t>
            </a:r>
            <a:r>
              <a:rPr dirty="0" sz="1450" spc="-10">
                <a:latin typeface="Times New Roman"/>
                <a:cs typeface="Times New Roman"/>
              </a:rPr>
              <a:t>like nature to charm me </a:t>
            </a:r>
            <a:r>
              <a:rPr dirty="0" sz="1450" spc="-5">
                <a:latin typeface="Times New Roman"/>
                <a:cs typeface="Times New Roman"/>
              </a:rPr>
              <a:t>out of </a:t>
            </a:r>
            <a:r>
              <a:rPr dirty="0" sz="1450" spc="-10">
                <a:latin typeface="Times New Roman"/>
                <a:cs typeface="Times New Roman"/>
              </a:rPr>
              <a:t>my sadness, like David  before Saul; and the </a:t>
            </a:r>
            <a:r>
              <a:rPr dirty="0" sz="1450" spc="-5">
                <a:latin typeface="Times New Roman"/>
                <a:cs typeface="Times New Roman"/>
              </a:rPr>
              <a:t>thought of </a:t>
            </a:r>
            <a:r>
              <a:rPr dirty="0" sz="1450" spc="-10">
                <a:latin typeface="Times New Roman"/>
                <a:cs typeface="Times New Roman"/>
              </a:rPr>
              <a:t>these past ages strikes nothing in me </a:t>
            </a:r>
            <a:r>
              <a:rPr dirty="0" sz="1450" spc="-5">
                <a:latin typeface="Times New Roman"/>
                <a:cs typeface="Times New Roman"/>
              </a:rPr>
              <a:t>but </a:t>
            </a:r>
            <a:r>
              <a:rPr dirty="0" sz="1450" spc="-10">
                <a:latin typeface="Times New Roman"/>
                <a:cs typeface="Times New Roman"/>
              </a:rPr>
              <a:t>an  unpleasant pity; so that </a:t>
            </a:r>
            <a:r>
              <a:rPr dirty="0" sz="1450" spc="-5">
                <a:latin typeface="Times New Roman"/>
                <a:cs typeface="Times New Roman"/>
              </a:rPr>
              <a:t>I </a:t>
            </a:r>
            <a:r>
              <a:rPr dirty="0" sz="1450" spc="-10">
                <a:latin typeface="Times New Roman"/>
                <a:cs typeface="Times New Roman"/>
              </a:rPr>
              <a:t>can never </a:t>
            </a:r>
            <a:r>
              <a:rPr dirty="0" sz="1450" spc="-5">
                <a:latin typeface="Times New Roman"/>
                <a:cs typeface="Times New Roman"/>
              </a:rPr>
              <a:t>hit on </a:t>
            </a:r>
            <a:r>
              <a:rPr dirty="0" sz="1450" spc="-10">
                <a:latin typeface="Times New Roman"/>
                <a:cs typeface="Times New Roman"/>
              </a:rPr>
              <a:t>the right humour for this sort </a:t>
            </a:r>
            <a:r>
              <a:rPr dirty="0" sz="1450" spc="-5">
                <a:latin typeface="Times New Roman"/>
                <a:cs typeface="Times New Roman"/>
              </a:rPr>
              <a:t>of  </a:t>
            </a:r>
            <a:r>
              <a:rPr dirty="0" sz="1450" spc="-10">
                <a:latin typeface="Times New Roman"/>
                <a:cs typeface="Times New Roman"/>
              </a:rPr>
              <a:t>landscape, and lose much pleasure in consequence. Still, even here, if </a:t>
            </a:r>
            <a:r>
              <a:rPr dirty="0" sz="1450" spc="-5">
                <a:latin typeface="Times New Roman"/>
                <a:cs typeface="Times New Roman"/>
              </a:rPr>
              <a:t>I </a:t>
            </a:r>
            <a:r>
              <a:rPr dirty="0" sz="1450" spc="-10">
                <a:latin typeface="Times New Roman"/>
                <a:cs typeface="Times New Roman"/>
              </a:rPr>
              <a:t>were  only let alone, and time enough were given, </a:t>
            </a:r>
            <a:r>
              <a:rPr dirty="0" sz="1450" spc="-5">
                <a:latin typeface="Times New Roman"/>
                <a:cs typeface="Times New Roman"/>
              </a:rPr>
              <a:t>I </a:t>
            </a:r>
            <a:r>
              <a:rPr dirty="0" sz="1450" spc="-10">
                <a:latin typeface="Times New Roman"/>
                <a:cs typeface="Times New Roman"/>
              </a:rPr>
              <a:t>should have all manner </a:t>
            </a:r>
            <a:r>
              <a:rPr dirty="0" sz="1450" spc="-5">
                <a:latin typeface="Times New Roman"/>
                <a:cs typeface="Times New Roman"/>
              </a:rPr>
              <a:t>of  </a:t>
            </a:r>
            <a:r>
              <a:rPr dirty="0" sz="1450" spc="-10">
                <a:latin typeface="Times New Roman"/>
                <a:cs typeface="Times New Roman"/>
              </a:rPr>
              <a:t>pleasures, and take many clear and beautiful images away with me when </a:t>
            </a:r>
            <a:r>
              <a:rPr dirty="0" sz="1450" spc="-5">
                <a:latin typeface="Times New Roman"/>
                <a:cs typeface="Times New Roman"/>
              </a:rPr>
              <a:t>I  </a:t>
            </a:r>
            <a:r>
              <a:rPr dirty="0" sz="1450" spc="-10">
                <a:latin typeface="Times New Roman"/>
                <a:cs typeface="Times New Roman"/>
              </a:rPr>
              <a:t>left. When we cannot think ourselves into sympathy with the great features </a:t>
            </a:r>
            <a:r>
              <a:rPr dirty="0" sz="1450" spc="-5">
                <a:latin typeface="Times New Roman"/>
                <a:cs typeface="Times New Roman"/>
              </a:rPr>
              <a:t>of  a </a:t>
            </a:r>
            <a:r>
              <a:rPr dirty="0" sz="1450" spc="-20">
                <a:latin typeface="Times New Roman"/>
                <a:cs typeface="Times New Roman"/>
              </a:rPr>
              <a:t>country, </a:t>
            </a:r>
            <a:r>
              <a:rPr dirty="0" sz="1450" spc="-10">
                <a:latin typeface="Times New Roman"/>
                <a:cs typeface="Times New Roman"/>
              </a:rPr>
              <a:t>we learn to ignore them, and </a:t>
            </a:r>
            <a:r>
              <a:rPr dirty="0" sz="1450" spc="-5">
                <a:latin typeface="Times New Roman"/>
                <a:cs typeface="Times New Roman"/>
              </a:rPr>
              <a:t>put our </a:t>
            </a:r>
            <a:r>
              <a:rPr dirty="0" sz="1450" spc="-10">
                <a:latin typeface="Times New Roman"/>
                <a:cs typeface="Times New Roman"/>
              </a:rPr>
              <a:t>head among the grass for  flowers, </a:t>
            </a:r>
            <a:r>
              <a:rPr dirty="0" sz="1450" spc="-5">
                <a:latin typeface="Times New Roman"/>
                <a:cs typeface="Times New Roman"/>
              </a:rPr>
              <a:t>or </a:t>
            </a:r>
            <a:r>
              <a:rPr dirty="0" sz="1450" spc="-10">
                <a:latin typeface="Times New Roman"/>
                <a:cs typeface="Times New Roman"/>
              </a:rPr>
              <a:t>pore, for long times </a:t>
            </a:r>
            <a:r>
              <a:rPr dirty="0" sz="1450" spc="-15">
                <a:latin typeface="Times New Roman"/>
                <a:cs typeface="Times New Roman"/>
              </a:rPr>
              <a:t>together, </a:t>
            </a:r>
            <a:r>
              <a:rPr dirty="0" sz="1450" spc="-10">
                <a:latin typeface="Times New Roman"/>
                <a:cs typeface="Times New Roman"/>
              </a:rPr>
              <a:t>over the changeful current </a:t>
            </a:r>
            <a:r>
              <a:rPr dirty="0" sz="1450" spc="-5">
                <a:latin typeface="Times New Roman"/>
                <a:cs typeface="Times New Roman"/>
              </a:rPr>
              <a:t>of a  </a:t>
            </a:r>
            <a:r>
              <a:rPr dirty="0" sz="1450" spc="-10">
                <a:latin typeface="Times New Roman"/>
                <a:cs typeface="Times New Roman"/>
              </a:rPr>
              <a:t>stream. </a:t>
            </a:r>
            <a:r>
              <a:rPr dirty="0" sz="1450" spc="-70">
                <a:latin typeface="Times New Roman"/>
                <a:cs typeface="Times New Roman"/>
              </a:rPr>
              <a:t>We </a:t>
            </a:r>
            <a:r>
              <a:rPr dirty="0" sz="1450" spc="-10">
                <a:latin typeface="Times New Roman"/>
                <a:cs typeface="Times New Roman"/>
              </a:rPr>
              <a:t>come down to the sermon in stones, when we are shut </a:t>
            </a:r>
            <a:r>
              <a:rPr dirty="0" sz="1450" spc="-5">
                <a:latin typeface="Times New Roman"/>
                <a:cs typeface="Times New Roman"/>
              </a:rPr>
              <a:t>out </a:t>
            </a:r>
            <a:r>
              <a:rPr dirty="0" sz="1450" spc="-10">
                <a:latin typeface="Times New Roman"/>
                <a:cs typeface="Times New Roman"/>
              </a:rPr>
              <a:t>from  any poem in the spread landscape. </a:t>
            </a:r>
            <a:r>
              <a:rPr dirty="0" sz="1450" spc="-70">
                <a:latin typeface="Times New Roman"/>
                <a:cs typeface="Times New Roman"/>
              </a:rPr>
              <a:t>We </a:t>
            </a:r>
            <a:r>
              <a:rPr dirty="0" sz="1450" spc="-10">
                <a:latin typeface="Times New Roman"/>
                <a:cs typeface="Times New Roman"/>
              </a:rPr>
              <a:t>begin to peep and botanise, we take an  interest in birds and insects, we find many things beautiful in miniature. The  reader will recollect the little summer scene in </a:t>
            </a:r>
            <a:r>
              <a:rPr dirty="0" sz="1450" spc="-20" i="1">
                <a:latin typeface="Times New Roman"/>
                <a:cs typeface="Times New Roman"/>
              </a:rPr>
              <a:t>Wuthering </a:t>
            </a:r>
            <a:r>
              <a:rPr dirty="0" sz="1450" spc="-10" i="1">
                <a:latin typeface="Times New Roman"/>
                <a:cs typeface="Times New Roman"/>
              </a:rPr>
              <a:t>Heights</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warm scene, perhaps, in all that powerful, miserable novel—and the great  feature that is made therein </a:t>
            </a:r>
            <a:r>
              <a:rPr dirty="0" sz="1450" spc="-5">
                <a:latin typeface="Times New Roman"/>
                <a:cs typeface="Times New Roman"/>
              </a:rPr>
              <a:t>by </a:t>
            </a:r>
            <a:r>
              <a:rPr dirty="0" sz="1450" spc="-10">
                <a:latin typeface="Times New Roman"/>
                <a:cs typeface="Times New Roman"/>
              </a:rPr>
              <a:t>grasses and flowers and </a:t>
            </a:r>
            <a:r>
              <a:rPr dirty="0" sz="1450" spc="-5">
                <a:latin typeface="Times New Roman"/>
                <a:cs typeface="Times New Roman"/>
              </a:rPr>
              <a:t>a </a:t>
            </a:r>
            <a:r>
              <a:rPr dirty="0" sz="1450" spc="-10">
                <a:latin typeface="Times New Roman"/>
                <a:cs typeface="Times New Roman"/>
              </a:rPr>
              <a:t>little sunshine: this is  in the spirit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now speak. And, </a:t>
            </a:r>
            <a:r>
              <a:rPr dirty="0" sz="1450" spc="-25">
                <a:latin typeface="Times New Roman"/>
                <a:cs typeface="Times New Roman"/>
              </a:rPr>
              <a:t>lastly, </a:t>
            </a:r>
            <a:r>
              <a:rPr dirty="0" sz="1450" spc="-10">
                <a:latin typeface="Times New Roman"/>
                <a:cs typeface="Times New Roman"/>
              </a:rPr>
              <a:t>we can </a:t>
            </a:r>
            <a:r>
              <a:rPr dirty="0" sz="1450" spc="-5">
                <a:latin typeface="Times New Roman"/>
                <a:cs typeface="Times New Roman"/>
              </a:rPr>
              <a:t>go </a:t>
            </a:r>
            <a:r>
              <a:rPr dirty="0" sz="1450" spc="-10">
                <a:latin typeface="Times New Roman"/>
                <a:cs typeface="Times New Roman"/>
              </a:rPr>
              <a:t>indoors; interiors  are sometimes as beautiful, often more picturesque, than the shows </a:t>
            </a:r>
            <a:r>
              <a:rPr dirty="0" sz="1450" spc="-5">
                <a:latin typeface="Times New Roman"/>
                <a:cs typeface="Times New Roman"/>
              </a:rPr>
              <a:t>of </a:t>
            </a:r>
            <a:r>
              <a:rPr dirty="0" sz="1450" spc="-10">
                <a:latin typeface="Times New Roman"/>
                <a:cs typeface="Times New Roman"/>
              </a:rPr>
              <a:t>the open  </a:t>
            </a:r>
            <a:r>
              <a:rPr dirty="0" sz="1450" spc="-25">
                <a:latin typeface="Times New Roman"/>
                <a:cs typeface="Times New Roman"/>
              </a:rPr>
              <a:t>air, </a:t>
            </a:r>
            <a:r>
              <a:rPr dirty="0" sz="1450" spc="-10">
                <a:latin typeface="Times New Roman"/>
                <a:cs typeface="Times New Roman"/>
              </a:rPr>
              <a:t>and they have that quality </a:t>
            </a:r>
            <a:r>
              <a:rPr dirty="0" sz="1450" spc="-5">
                <a:latin typeface="Times New Roman"/>
                <a:cs typeface="Times New Roman"/>
              </a:rPr>
              <a:t>of </a:t>
            </a:r>
            <a:r>
              <a:rPr dirty="0" sz="1450" spc="-10">
                <a:latin typeface="Times New Roman"/>
                <a:cs typeface="Times New Roman"/>
              </a:rPr>
              <a:t>shelter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shall presently have more  to </a:t>
            </a:r>
            <a:r>
              <a:rPr dirty="0" sz="1450" spc="-30">
                <a:latin typeface="Times New Roman"/>
                <a:cs typeface="Times New Roman"/>
              </a:rPr>
              <a:t>say.</a:t>
            </a:r>
            <a:endParaRPr sz="1450">
              <a:latin typeface="Times New Roman"/>
              <a:cs typeface="Times New Roman"/>
            </a:endParaRPr>
          </a:p>
          <a:p>
            <a:pPr algn="just" marL="12700" marR="7620">
              <a:lnSpc>
                <a:spcPts val="1730"/>
              </a:lnSpc>
              <a:spcBef>
                <a:spcPts val="815"/>
              </a:spcBef>
            </a:pPr>
            <a:r>
              <a:rPr dirty="0" sz="1450" spc="-25">
                <a:latin typeface="Times New Roman"/>
                <a:cs typeface="Times New Roman"/>
              </a:rPr>
              <a:t>With </a:t>
            </a:r>
            <a:r>
              <a:rPr dirty="0" sz="1450" spc="-10">
                <a:latin typeface="Times New Roman"/>
                <a:cs typeface="Times New Roman"/>
              </a:rPr>
              <a:t>all this in mind, </a:t>
            </a:r>
            <a:r>
              <a:rPr dirty="0" sz="1450" spc="-5">
                <a:latin typeface="Times New Roman"/>
                <a:cs typeface="Times New Roman"/>
              </a:rPr>
              <a:t>I </a:t>
            </a:r>
            <a:r>
              <a:rPr dirty="0" sz="1450" spc="-10">
                <a:latin typeface="Times New Roman"/>
                <a:cs typeface="Times New Roman"/>
              </a:rPr>
              <a:t>have often been tempted to </a:t>
            </a:r>
            <a:r>
              <a:rPr dirty="0" sz="1450" spc="-5">
                <a:latin typeface="Times New Roman"/>
                <a:cs typeface="Times New Roman"/>
              </a:rPr>
              <a:t>put </a:t>
            </a:r>
            <a:r>
              <a:rPr dirty="0" sz="1450" spc="-10">
                <a:latin typeface="Times New Roman"/>
                <a:cs typeface="Times New Roman"/>
              </a:rPr>
              <a:t>forth the paradox that  any place is </a:t>
            </a:r>
            <a:r>
              <a:rPr dirty="0" sz="1450" spc="-5">
                <a:latin typeface="Times New Roman"/>
                <a:cs typeface="Times New Roman"/>
              </a:rPr>
              <a:t>good </a:t>
            </a:r>
            <a:r>
              <a:rPr dirty="0" sz="1450" spc="-10">
                <a:latin typeface="Times New Roman"/>
                <a:cs typeface="Times New Roman"/>
              </a:rPr>
              <a:t>enough to live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in, </a:t>
            </a:r>
            <a:r>
              <a:rPr dirty="0" sz="1450" spc="-10">
                <a:latin typeface="Times New Roman"/>
                <a:cs typeface="Times New Roman"/>
              </a:rPr>
              <a:t>while it is only in </a:t>
            </a:r>
            <a:r>
              <a:rPr dirty="0" sz="1450" spc="-5">
                <a:latin typeface="Times New Roman"/>
                <a:cs typeface="Times New Roman"/>
              </a:rPr>
              <a:t>a </a:t>
            </a:r>
            <a:r>
              <a:rPr dirty="0" sz="1450" spc="-35">
                <a:latin typeface="Times New Roman"/>
                <a:cs typeface="Times New Roman"/>
              </a:rPr>
              <a:t>few, </a:t>
            </a:r>
            <a:r>
              <a:rPr dirty="0" sz="1450" spc="-10">
                <a:latin typeface="Times New Roman"/>
                <a:cs typeface="Times New Roman"/>
              </a:rPr>
              <a:t>and those  highly favoured, that we can pass </a:t>
            </a:r>
            <a:r>
              <a:rPr dirty="0" sz="1450" spc="-5">
                <a:latin typeface="Times New Roman"/>
                <a:cs typeface="Times New Roman"/>
              </a:rPr>
              <a:t>a </a:t>
            </a:r>
            <a:r>
              <a:rPr dirty="0" sz="1450" spc="-10">
                <a:latin typeface="Times New Roman"/>
                <a:cs typeface="Times New Roman"/>
              </a:rPr>
              <a:t>few hours </a:t>
            </a:r>
            <a:r>
              <a:rPr dirty="0" sz="1450" spc="-20">
                <a:latin typeface="Times New Roman"/>
                <a:cs typeface="Times New Roman"/>
              </a:rPr>
              <a:t>agreeably.</a:t>
            </a:r>
            <a:r>
              <a:rPr dirty="0" sz="1450" spc="320">
                <a:latin typeface="Times New Roman"/>
                <a:cs typeface="Times New Roman"/>
              </a:rPr>
              <a:t> </a:t>
            </a:r>
            <a:r>
              <a:rPr dirty="0" sz="1450" spc="-20">
                <a:latin typeface="Times New Roman"/>
                <a:cs typeface="Times New Roman"/>
              </a:rPr>
              <a:t>For, </a:t>
            </a:r>
            <a:r>
              <a:rPr dirty="0" sz="1450" spc="-10">
                <a:latin typeface="Times New Roman"/>
                <a:cs typeface="Times New Roman"/>
              </a:rPr>
              <a:t>if we only stay  long enough we become at home in the neighbourhood. Reminiscences spring  </a:t>
            </a:r>
            <a:r>
              <a:rPr dirty="0" sz="1450" spc="-5">
                <a:latin typeface="Times New Roman"/>
                <a:cs typeface="Times New Roman"/>
              </a:rPr>
              <a:t>up, </a:t>
            </a:r>
            <a:r>
              <a:rPr dirty="0" sz="1450" spc="-10">
                <a:latin typeface="Times New Roman"/>
                <a:cs typeface="Times New Roman"/>
              </a:rPr>
              <a:t>like flowers, about uninteresting corners. </a:t>
            </a:r>
            <a:r>
              <a:rPr dirty="0" sz="1450" spc="-70">
                <a:latin typeface="Times New Roman"/>
                <a:cs typeface="Times New Roman"/>
              </a:rPr>
              <a:t>We </a:t>
            </a:r>
            <a:r>
              <a:rPr dirty="0" sz="1450" spc="-15">
                <a:latin typeface="Times New Roman"/>
                <a:cs typeface="Times New Roman"/>
              </a:rPr>
              <a:t>forget </a:t>
            </a:r>
            <a:r>
              <a:rPr dirty="0" sz="1450" spc="-10">
                <a:latin typeface="Times New Roman"/>
                <a:cs typeface="Times New Roman"/>
              </a:rPr>
              <a:t>to some degree the  superior loveliness </a:t>
            </a:r>
            <a:r>
              <a:rPr dirty="0" sz="1450" spc="-5">
                <a:latin typeface="Times New Roman"/>
                <a:cs typeface="Times New Roman"/>
              </a:rPr>
              <a:t>of </a:t>
            </a:r>
            <a:r>
              <a:rPr dirty="0" sz="1450" spc="-10">
                <a:latin typeface="Times New Roman"/>
                <a:cs typeface="Times New Roman"/>
              </a:rPr>
              <a:t>other places, and fall into </a:t>
            </a:r>
            <a:r>
              <a:rPr dirty="0" sz="1450" spc="-5">
                <a:latin typeface="Times New Roman"/>
                <a:cs typeface="Times New Roman"/>
              </a:rPr>
              <a:t>a </a:t>
            </a:r>
            <a:r>
              <a:rPr dirty="0" sz="1450" spc="-10">
                <a:latin typeface="Times New Roman"/>
                <a:cs typeface="Times New Roman"/>
              </a:rPr>
              <a:t>tolerant and sympathetic  spirit which is its own reward and justification. Looking back the other day </a:t>
            </a:r>
            <a:r>
              <a:rPr dirty="0" sz="1450" spc="-5">
                <a:latin typeface="Times New Roman"/>
                <a:cs typeface="Times New Roman"/>
              </a:rPr>
              <a:t>on  </a:t>
            </a:r>
            <a:r>
              <a:rPr dirty="0" sz="1450" spc="-10">
                <a:latin typeface="Times New Roman"/>
                <a:cs typeface="Times New Roman"/>
              </a:rPr>
              <a:t>some recollections </a:t>
            </a:r>
            <a:r>
              <a:rPr dirty="0" sz="1450" spc="-5">
                <a:latin typeface="Times New Roman"/>
                <a:cs typeface="Times New Roman"/>
              </a:rPr>
              <a:t>of </a:t>
            </a:r>
            <a:r>
              <a:rPr dirty="0" sz="1450" spc="-10">
                <a:latin typeface="Times New Roman"/>
                <a:cs typeface="Times New Roman"/>
              </a:rPr>
              <a:t>my own, </a:t>
            </a:r>
            <a:r>
              <a:rPr dirty="0" sz="1450" spc="-5">
                <a:latin typeface="Times New Roman"/>
                <a:cs typeface="Times New Roman"/>
              </a:rPr>
              <a:t>I </a:t>
            </a:r>
            <a:r>
              <a:rPr dirty="0" sz="1450" spc="-10">
                <a:latin typeface="Times New Roman"/>
                <a:cs typeface="Times New Roman"/>
              </a:rPr>
              <a:t>was astonished to find how much </a:t>
            </a:r>
            <a:r>
              <a:rPr dirty="0" sz="1450" spc="-5">
                <a:latin typeface="Times New Roman"/>
                <a:cs typeface="Times New Roman"/>
              </a:rPr>
              <a:t>I </a:t>
            </a:r>
            <a:r>
              <a:rPr dirty="0" sz="1450" spc="-10">
                <a:latin typeface="Times New Roman"/>
                <a:cs typeface="Times New Roman"/>
              </a:rPr>
              <a:t>owed to  such </a:t>
            </a:r>
            <a:r>
              <a:rPr dirty="0" sz="1450" spc="-5">
                <a:latin typeface="Times New Roman"/>
                <a:cs typeface="Times New Roman"/>
              </a:rPr>
              <a:t>a </a:t>
            </a:r>
            <a:r>
              <a:rPr dirty="0" sz="1450" spc="-10">
                <a:latin typeface="Times New Roman"/>
                <a:cs typeface="Times New Roman"/>
              </a:rPr>
              <a:t>residence; six weeks in </a:t>
            </a:r>
            <a:r>
              <a:rPr dirty="0" sz="1450" spc="-5">
                <a:latin typeface="Times New Roman"/>
                <a:cs typeface="Times New Roman"/>
              </a:rPr>
              <a:t>one </a:t>
            </a:r>
            <a:r>
              <a:rPr dirty="0" sz="1450" spc="-10">
                <a:latin typeface="Times New Roman"/>
                <a:cs typeface="Times New Roman"/>
              </a:rPr>
              <a:t>unpleasant country-side had </a:t>
            </a:r>
            <a:r>
              <a:rPr dirty="0" sz="1450" spc="-5">
                <a:latin typeface="Times New Roman"/>
                <a:cs typeface="Times New Roman"/>
              </a:rPr>
              <a:t>done </a:t>
            </a:r>
            <a:r>
              <a:rPr dirty="0" sz="1450" spc="-10">
                <a:latin typeface="Times New Roman"/>
                <a:cs typeface="Times New Roman"/>
              </a:rPr>
              <a:t>more, it  seemed, to quicken and educate my sensibilities than many years in places</a:t>
            </a:r>
            <a:r>
              <a:rPr dirty="0" sz="1450" spc="204">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jumped more nearly with my</a:t>
            </a:r>
            <a:r>
              <a:rPr dirty="0" sz="1450" spc="15">
                <a:latin typeface="Times New Roman"/>
                <a:cs typeface="Times New Roman"/>
              </a:rPr>
              <a:t> </a:t>
            </a:r>
            <a:r>
              <a:rPr dirty="0" sz="1450" spc="-10">
                <a:latin typeface="Times New Roman"/>
                <a:cs typeface="Times New Roman"/>
              </a:rPr>
              <a:t>inclination.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country to which </a:t>
            </a:r>
            <a:r>
              <a:rPr dirty="0" sz="1450" spc="-5">
                <a:latin typeface="Times New Roman"/>
                <a:cs typeface="Times New Roman"/>
              </a:rPr>
              <a:t>I </a:t>
            </a:r>
            <a:r>
              <a:rPr dirty="0" sz="1450" spc="-10">
                <a:latin typeface="Times New Roman"/>
                <a:cs typeface="Times New Roman"/>
              </a:rPr>
              <a:t>refer was </a:t>
            </a:r>
            <a:r>
              <a:rPr dirty="0" sz="1450" spc="-5">
                <a:latin typeface="Times New Roman"/>
                <a:cs typeface="Times New Roman"/>
              </a:rPr>
              <a:t>a </a:t>
            </a:r>
            <a:r>
              <a:rPr dirty="0" sz="1450" spc="-10">
                <a:latin typeface="Times New Roman"/>
                <a:cs typeface="Times New Roman"/>
              </a:rPr>
              <a:t>level and tree-less plateau, over which the  winds cut like </a:t>
            </a:r>
            <a:r>
              <a:rPr dirty="0" sz="1450" spc="-5">
                <a:latin typeface="Times New Roman"/>
                <a:cs typeface="Times New Roman"/>
              </a:rPr>
              <a:t>a </a:t>
            </a:r>
            <a:r>
              <a:rPr dirty="0" sz="1450" spc="-10">
                <a:latin typeface="Times New Roman"/>
                <a:cs typeface="Times New Roman"/>
              </a:rPr>
              <a:t>whip. For miles and miles it was the same. A </a:t>
            </a:r>
            <a:r>
              <a:rPr dirty="0" sz="1450" spc="-20">
                <a:latin typeface="Times New Roman"/>
                <a:cs typeface="Times New Roman"/>
              </a:rPr>
              <a:t>river, </a:t>
            </a:r>
            <a:r>
              <a:rPr dirty="0" sz="1450" spc="-10">
                <a:latin typeface="Times New Roman"/>
                <a:cs typeface="Times New Roman"/>
              </a:rPr>
              <a:t>indeed,  fell into the sea near the town where </a:t>
            </a:r>
            <a:r>
              <a:rPr dirty="0" sz="1450" spc="-5">
                <a:latin typeface="Times New Roman"/>
                <a:cs typeface="Times New Roman"/>
              </a:rPr>
              <a:t>I </a:t>
            </a:r>
            <a:r>
              <a:rPr dirty="0" sz="1450" spc="-10">
                <a:latin typeface="Times New Roman"/>
                <a:cs typeface="Times New Roman"/>
              </a:rPr>
              <a:t>resided; </a:t>
            </a:r>
            <a:r>
              <a:rPr dirty="0" sz="1450" spc="-5">
                <a:latin typeface="Times New Roman"/>
                <a:cs typeface="Times New Roman"/>
              </a:rPr>
              <a:t>but </a:t>
            </a:r>
            <a:r>
              <a:rPr dirty="0" sz="1450" spc="-10">
                <a:latin typeface="Times New Roman"/>
                <a:cs typeface="Times New Roman"/>
              </a:rPr>
              <a:t>the valley </a:t>
            </a:r>
            <a:r>
              <a:rPr dirty="0" sz="1450" spc="-5">
                <a:latin typeface="Times New Roman"/>
                <a:cs typeface="Times New Roman"/>
              </a:rPr>
              <a:t>of </a:t>
            </a:r>
            <a:r>
              <a:rPr dirty="0" sz="1450" spc="-10">
                <a:latin typeface="Times New Roman"/>
                <a:cs typeface="Times New Roman"/>
              </a:rPr>
              <a:t>the river was  shallow and bald, for as far </a:t>
            </a:r>
            <a:r>
              <a:rPr dirty="0" sz="1450" spc="-5">
                <a:latin typeface="Times New Roman"/>
                <a:cs typeface="Times New Roman"/>
              </a:rPr>
              <a:t>up </a:t>
            </a:r>
            <a:r>
              <a:rPr dirty="0" sz="1450" spc="-10">
                <a:latin typeface="Times New Roman"/>
                <a:cs typeface="Times New Roman"/>
              </a:rPr>
              <a:t>as ever </a:t>
            </a:r>
            <a:r>
              <a:rPr dirty="0" sz="1450" spc="-5">
                <a:latin typeface="Times New Roman"/>
                <a:cs typeface="Times New Roman"/>
              </a:rPr>
              <a:t>I </a:t>
            </a:r>
            <a:r>
              <a:rPr dirty="0" sz="1450" spc="-10">
                <a:latin typeface="Times New Roman"/>
                <a:cs typeface="Times New Roman"/>
              </a:rPr>
              <a:t>had the heart to follow it. There were  roads, </a:t>
            </a:r>
            <a:r>
              <a:rPr dirty="0" sz="1450" spc="-20">
                <a:latin typeface="Times New Roman"/>
                <a:cs typeface="Times New Roman"/>
              </a:rPr>
              <a:t>certainly, </a:t>
            </a:r>
            <a:r>
              <a:rPr dirty="0" sz="1450" spc="-5">
                <a:latin typeface="Times New Roman"/>
                <a:cs typeface="Times New Roman"/>
              </a:rPr>
              <a:t>but </a:t>
            </a:r>
            <a:r>
              <a:rPr dirty="0" sz="1450" spc="-10">
                <a:latin typeface="Times New Roman"/>
                <a:cs typeface="Times New Roman"/>
              </a:rPr>
              <a:t>roads that had </a:t>
            </a:r>
            <a:r>
              <a:rPr dirty="0" sz="1450" spc="-5">
                <a:latin typeface="Times New Roman"/>
                <a:cs typeface="Times New Roman"/>
              </a:rPr>
              <a:t>no </a:t>
            </a:r>
            <a:r>
              <a:rPr dirty="0" sz="1450" spc="-10">
                <a:latin typeface="Times New Roman"/>
                <a:cs typeface="Times New Roman"/>
              </a:rPr>
              <a:t>beauty </a:t>
            </a:r>
            <a:r>
              <a:rPr dirty="0" sz="1450" spc="-5">
                <a:latin typeface="Times New Roman"/>
                <a:cs typeface="Times New Roman"/>
              </a:rPr>
              <a:t>or </a:t>
            </a:r>
            <a:r>
              <a:rPr dirty="0" sz="1450" spc="-10">
                <a:latin typeface="Times New Roman"/>
                <a:cs typeface="Times New Roman"/>
              </a:rPr>
              <a:t>interest; </a:t>
            </a:r>
            <a:r>
              <a:rPr dirty="0" sz="1450" spc="-20">
                <a:latin typeface="Times New Roman"/>
                <a:cs typeface="Times New Roman"/>
              </a:rPr>
              <a:t>for, </a:t>
            </a:r>
            <a:r>
              <a:rPr dirty="0" sz="1450" spc="-10">
                <a:latin typeface="Times New Roman"/>
                <a:cs typeface="Times New Roman"/>
              </a:rPr>
              <a:t>as there was </a:t>
            </a:r>
            <a:r>
              <a:rPr dirty="0" sz="1450" spc="-5">
                <a:latin typeface="Times New Roman"/>
                <a:cs typeface="Times New Roman"/>
              </a:rPr>
              <a:t>no  </a:t>
            </a:r>
            <a:r>
              <a:rPr dirty="0" sz="1450" spc="-20">
                <a:latin typeface="Times New Roman"/>
                <a:cs typeface="Times New Roman"/>
              </a:rPr>
              <a:t>timber, </a:t>
            </a:r>
            <a:r>
              <a:rPr dirty="0" sz="1450" spc="-10">
                <a:latin typeface="Times New Roman"/>
                <a:cs typeface="Times New Roman"/>
              </a:rPr>
              <a:t>and </a:t>
            </a:r>
            <a:r>
              <a:rPr dirty="0" sz="1450" spc="-5">
                <a:latin typeface="Times New Roman"/>
                <a:cs typeface="Times New Roman"/>
              </a:rPr>
              <a:t>but </a:t>
            </a:r>
            <a:r>
              <a:rPr dirty="0" sz="1450" spc="-10">
                <a:latin typeface="Times New Roman"/>
                <a:cs typeface="Times New Roman"/>
              </a:rPr>
              <a:t>little irregularity </a:t>
            </a:r>
            <a:r>
              <a:rPr dirty="0" sz="1450" spc="-5">
                <a:latin typeface="Times New Roman"/>
                <a:cs typeface="Times New Roman"/>
              </a:rPr>
              <a:t>of </a:t>
            </a:r>
            <a:r>
              <a:rPr dirty="0" sz="1450" spc="-10">
                <a:latin typeface="Times New Roman"/>
                <a:cs typeface="Times New Roman"/>
              </a:rPr>
              <a:t>surface, </a:t>
            </a:r>
            <a:r>
              <a:rPr dirty="0" sz="1450" spc="-5">
                <a:latin typeface="Times New Roman"/>
                <a:cs typeface="Times New Roman"/>
              </a:rPr>
              <a:t>you </a:t>
            </a:r>
            <a:r>
              <a:rPr dirty="0" sz="1450" spc="-10">
                <a:latin typeface="Times New Roman"/>
                <a:cs typeface="Times New Roman"/>
              </a:rPr>
              <a:t>saw </a:t>
            </a:r>
            <a:r>
              <a:rPr dirty="0" sz="1450" spc="-5">
                <a:latin typeface="Times New Roman"/>
                <a:cs typeface="Times New Roman"/>
              </a:rPr>
              <a:t>your </a:t>
            </a:r>
            <a:r>
              <a:rPr dirty="0" sz="1450" spc="-10">
                <a:latin typeface="Times New Roman"/>
                <a:cs typeface="Times New Roman"/>
              </a:rPr>
              <a:t>whole walk exposed  to </a:t>
            </a:r>
            <a:r>
              <a:rPr dirty="0" sz="1450" spc="-5">
                <a:latin typeface="Times New Roman"/>
                <a:cs typeface="Times New Roman"/>
              </a:rPr>
              <a:t>you </a:t>
            </a:r>
            <a:r>
              <a:rPr dirty="0" sz="1450" spc="-10">
                <a:latin typeface="Times New Roman"/>
                <a:cs typeface="Times New Roman"/>
              </a:rPr>
              <a:t>from the beginning: there was nothing left to </a:t>
            </a:r>
            <a:r>
              <a:rPr dirty="0" sz="1450" spc="-25">
                <a:latin typeface="Times New Roman"/>
                <a:cs typeface="Times New Roman"/>
              </a:rPr>
              <a:t>fancy, </a:t>
            </a:r>
            <a:r>
              <a:rPr dirty="0" sz="1450" spc="-10">
                <a:latin typeface="Times New Roman"/>
                <a:cs typeface="Times New Roman"/>
              </a:rPr>
              <a:t>nothing to expect,  nothing to see </a:t>
            </a:r>
            <a:r>
              <a:rPr dirty="0" sz="1450" spc="-5">
                <a:latin typeface="Times New Roman"/>
                <a:cs typeface="Times New Roman"/>
              </a:rPr>
              <a:t>by </a:t>
            </a:r>
            <a:r>
              <a:rPr dirty="0" sz="1450" spc="-10">
                <a:latin typeface="Times New Roman"/>
                <a:cs typeface="Times New Roman"/>
              </a:rPr>
              <a:t>the wayside, save here and there an unhomely-looking  homestead, and here and there </a:t>
            </a:r>
            <a:r>
              <a:rPr dirty="0" sz="1450" spc="-5">
                <a:latin typeface="Times New Roman"/>
                <a:cs typeface="Times New Roman"/>
              </a:rPr>
              <a:t>a </a:t>
            </a:r>
            <a:r>
              <a:rPr dirty="0" sz="1450" spc="-20">
                <a:latin typeface="Times New Roman"/>
                <a:cs typeface="Times New Roman"/>
              </a:rPr>
              <a:t>solitary, </a:t>
            </a:r>
            <a:r>
              <a:rPr dirty="0" sz="1450" spc="-10">
                <a:latin typeface="Times New Roman"/>
                <a:cs typeface="Times New Roman"/>
              </a:rPr>
              <a:t>spectacled stone-breaker; and </a:t>
            </a:r>
            <a:r>
              <a:rPr dirty="0" sz="1450" spc="-5">
                <a:latin typeface="Times New Roman"/>
                <a:cs typeface="Times New Roman"/>
              </a:rPr>
              <a:t>you  </a:t>
            </a:r>
            <a:r>
              <a:rPr dirty="0" sz="1450" spc="-10">
                <a:latin typeface="Times New Roman"/>
                <a:cs typeface="Times New Roman"/>
              </a:rPr>
              <a:t>were only accompanied, as </a:t>
            </a:r>
            <a:r>
              <a:rPr dirty="0" sz="1450" spc="-5">
                <a:latin typeface="Times New Roman"/>
                <a:cs typeface="Times New Roman"/>
              </a:rPr>
              <a:t>you </a:t>
            </a:r>
            <a:r>
              <a:rPr dirty="0" sz="1450" spc="-10">
                <a:latin typeface="Times New Roman"/>
                <a:cs typeface="Times New Roman"/>
              </a:rPr>
              <a:t>went doggedly forward, </a:t>
            </a:r>
            <a:r>
              <a:rPr dirty="0" sz="1450" spc="-5">
                <a:latin typeface="Times New Roman"/>
                <a:cs typeface="Times New Roman"/>
              </a:rPr>
              <a:t>by </a:t>
            </a:r>
            <a:r>
              <a:rPr dirty="0" sz="1450" spc="-10">
                <a:latin typeface="Times New Roman"/>
                <a:cs typeface="Times New Roman"/>
              </a:rPr>
              <a:t>the gaunt  telegraph-posts and the hum </a:t>
            </a:r>
            <a:r>
              <a:rPr dirty="0" sz="1450" spc="-5">
                <a:latin typeface="Times New Roman"/>
                <a:cs typeface="Times New Roman"/>
              </a:rPr>
              <a:t>of </a:t>
            </a:r>
            <a:r>
              <a:rPr dirty="0" sz="1450" spc="-10">
                <a:latin typeface="Times New Roman"/>
                <a:cs typeface="Times New Roman"/>
              </a:rPr>
              <a:t>the resonant wires in the keen sea-wind. </a:t>
            </a:r>
            <a:r>
              <a:rPr dirty="0" sz="1450" spc="-60">
                <a:latin typeface="Times New Roman"/>
                <a:cs typeface="Times New Roman"/>
              </a:rPr>
              <a:t>To  </a:t>
            </a:r>
            <a:r>
              <a:rPr dirty="0" sz="1450" spc="-5">
                <a:latin typeface="Times New Roman"/>
                <a:cs typeface="Times New Roman"/>
              </a:rPr>
              <a:t>one </a:t>
            </a:r>
            <a:r>
              <a:rPr dirty="0" sz="1450" spc="-10">
                <a:latin typeface="Times New Roman"/>
                <a:cs typeface="Times New Roman"/>
              </a:rPr>
              <a:t>who had learned to know their song in warm pleasant places </a:t>
            </a:r>
            <a:r>
              <a:rPr dirty="0" sz="1450" spc="-5">
                <a:latin typeface="Times New Roman"/>
                <a:cs typeface="Times New Roman"/>
              </a:rPr>
              <a:t>by </a:t>
            </a:r>
            <a:r>
              <a:rPr dirty="0" sz="1450" spc="-10">
                <a:latin typeface="Times New Roman"/>
                <a:cs typeface="Times New Roman"/>
              </a:rPr>
              <a:t>the  Mediterranean, it seemed to taunt the </a:t>
            </a:r>
            <a:r>
              <a:rPr dirty="0" sz="1450" spc="-20">
                <a:latin typeface="Times New Roman"/>
                <a:cs typeface="Times New Roman"/>
              </a:rPr>
              <a:t>country, </a:t>
            </a:r>
            <a:r>
              <a:rPr dirty="0" sz="1450" spc="-10">
                <a:latin typeface="Times New Roman"/>
                <a:cs typeface="Times New Roman"/>
              </a:rPr>
              <a:t>and make it still bleaker </a:t>
            </a:r>
            <a:r>
              <a:rPr dirty="0" sz="1450" spc="-5">
                <a:latin typeface="Times New Roman"/>
                <a:cs typeface="Times New Roman"/>
              </a:rPr>
              <a:t>by  </a:t>
            </a:r>
            <a:r>
              <a:rPr dirty="0" sz="1450" spc="-10">
                <a:latin typeface="Times New Roman"/>
                <a:cs typeface="Times New Roman"/>
              </a:rPr>
              <a:t>suggested contrast. Even the waste places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road were </a:t>
            </a:r>
            <a:r>
              <a:rPr dirty="0" sz="1450" spc="-5">
                <a:latin typeface="Times New Roman"/>
                <a:cs typeface="Times New Roman"/>
              </a:rPr>
              <a:t>not, </a:t>
            </a:r>
            <a:r>
              <a:rPr dirty="0" sz="1450" spc="-10">
                <a:latin typeface="Times New Roman"/>
                <a:cs typeface="Times New Roman"/>
              </a:rPr>
              <a:t>as  Hawthorne liked to </a:t>
            </a:r>
            <a:r>
              <a:rPr dirty="0" sz="1450" spc="-5">
                <a:latin typeface="Times New Roman"/>
                <a:cs typeface="Times New Roman"/>
              </a:rPr>
              <a:t>put </a:t>
            </a:r>
            <a:r>
              <a:rPr dirty="0" sz="1450" spc="-10">
                <a:latin typeface="Times New Roman"/>
                <a:cs typeface="Times New Roman"/>
              </a:rPr>
              <a:t>it, ‘taken back to Nature’ </a:t>
            </a:r>
            <a:r>
              <a:rPr dirty="0" sz="1450" spc="-5">
                <a:latin typeface="Times New Roman"/>
                <a:cs typeface="Times New Roman"/>
              </a:rPr>
              <a:t>by </a:t>
            </a:r>
            <a:r>
              <a:rPr dirty="0" sz="1450" spc="-10">
                <a:latin typeface="Times New Roman"/>
                <a:cs typeface="Times New Roman"/>
              </a:rPr>
              <a:t>any decent covering </a:t>
            </a:r>
            <a:r>
              <a:rPr dirty="0" sz="1450" spc="-5">
                <a:latin typeface="Times New Roman"/>
                <a:cs typeface="Times New Roman"/>
              </a:rPr>
              <a:t>of  </a:t>
            </a:r>
            <a:r>
              <a:rPr dirty="0" sz="1450" spc="-10">
                <a:latin typeface="Times New Roman"/>
                <a:cs typeface="Times New Roman"/>
              </a:rPr>
              <a:t>vegetation. Wherever the land had the chance, it seemed to lie </a:t>
            </a:r>
            <a:r>
              <a:rPr dirty="0" sz="1450" spc="-25">
                <a:latin typeface="Times New Roman"/>
                <a:cs typeface="Times New Roman"/>
              </a:rPr>
              <a:t>fallow.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certain tawny nudity </a:t>
            </a:r>
            <a:r>
              <a:rPr dirty="0" sz="1450" spc="-5">
                <a:latin typeface="Times New Roman"/>
                <a:cs typeface="Times New Roman"/>
              </a:rPr>
              <a:t>of </a:t>
            </a:r>
            <a:r>
              <a:rPr dirty="0" sz="1450" spc="-10">
                <a:latin typeface="Times New Roman"/>
                <a:cs typeface="Times New Roman"/>
              </a:rPr>
              <a:t>the South, bare sunburnt plains, coloured like </a:t>
            </a:r>
            <a:r>
              <a:rPr dirty="0" sz="1450" spc="-5">
                <a:latin typeface="Times New Roman"/>
                <a:cs typeface="Times New Roman"/>
              </a:rPr>
              <a:t>a  </a:t>
            </a:r>
            <a:r>
              <a:rPr dirty="0" sz="1450" spc="-10">
                <a:latin typeface="Times New Roman"/>
                <a:cs typeface="Times New Roman"/>
              </a:rPr>
              <a:t>lion, and hills clothed only in the blue transparent air; </a:t>
            </a:r>
            <a:r>
              <a:rPr dirty="0" sz="1450" spc="-5">
                <a:latin typeface="Times New Roman"/>
                <a:cs typeface="Times New Roman"/>
              </a:rPr>
              <a:t>but </a:t>
            </a:r>
            <a:r>
              <a:rPr dirty="0" sz="1450" spc="-10">
                <a:latin typeface="Times New Roman"/>
                <a:cs typeface="Times New Roman"/>
              </a:rPr>
              <a:t>this was </a:t>
            </a:r>
            <a:r>
              <a:rPr dirty="0" sz="1450" spc="-5">
                <a:latin typeface="Times New Roman"/>
                <a:cs typeface="Times New Roman"/>
              </a:rPr>
              <a:t>of </a:t>
            </a:r>
            <a:r>
              <a:rPr dirty="0" sz="1450" spc="-10">
                <a:latin typeface="Times New Roman"/>
                <a:cs typeface="Times New Roman"/>
              </a:rPr>
              <a:t>another  description—this was the nakedness </a:t>
            </a:r>
            <a:r>
              <a:rPr dirty="0" sz="1450" spc="-5">
                <a:latin typeface="Times New Roman"/>
                <a:cs typeface="Times New Roman"/>
              </a:rPr>
              <a:t>of </a:t>
            </a:r>
            <a:r>
              <a:rPr dirty="0" sz="1450" spc="-10">
                <a:latin typeface="Times New Roman"/>
                <a:cs typeface="Times New Roman"/>
              </a:rPr>
              <a:t>the North; the earth seemed to know  that it was naked, and was ashamed and</a:t>
            </a:r>
            <a:r>
              <a:rPr dirty="0" sz="1450" spc="30">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It seemed to </a:t>
            </a:r>
            <a:r>
              <a:rPr dirty="0" sz="1450" spc="-5">
                <a:latin typeface="Times New Roman"/>
                <a:cs typeface="Times New Roman"/>
              </a:rPr>
              <a:t>be </a:t>
            </a:r>
            <a:r>
              <a:rPr dirty="0" sz="1450" spc="-10">
                <a:latin typeface="Times New Roman"/>
                <a:cs typeface="Times New Roman"/>
              </a:rPr>
              <a:t>always blowing </a:t>
            </a:r>
            <a:r>
              <a:rPr dirty="0" sz="1450" spc="-5">
                <a:latin typeface="Times New Roman"/>
                <a:cs typeface="Times New Roman"/>
              </a:rPr>
              <a:t>on </a:t>
            </a:r>
            <a:r>
              <a:rPr dirty="0" sz="1450" spc="-10">
                <a:latin typeface="Times New Roman"/>
                <a:cs typeface="Times New Roman"/>
              </a:rPr>
              <a:t>that coast. Indeed, this had passed into the  speech </a:t>
            </a:r>
            <a:r>
              <a:rPr dirty="0" sz="1450" spc="-5">
                <a:latin typeface="Times New Roman"/>
                <a:cs typeface="Times New Roman"/>
              </a:rPr>
              <a:t>of </a:t>
            </a:r>
            <a:r>
              <a:rPr dirty="0" sz="1450" spc="-10">
                <a:latin typeface="Times New Roman"/>
                <a:cs typeface="Times New Roman"/>
              </a:rPr>
              <a:t>the inhabitants, and they saluted each other when they met with  </a:t>
            </a:r>
            <a:r>
              <a:rPr dirty="0" sz="1450" spc="-20">
                <a:latin typeface="Times New Roman"/>
                <a:cs typeface="Times New Roman"/>
              </a:rPr>
              <a:t>‘Breezy, breezy,’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the customary ‘Fine day’ </a:t>
            </a:r>
            <a:r>
              <a:rPr dirty="0" sz="1450" spc="-5">
                <a:latin typeface="Times New Roman"/>
                <a:cs typeface="Times New Roman"/>
              </a:rPr>
              <a:t>of </a:t>
            </a:r>
            <a:r>
              <a:rPr dirty="0" sz="1450" spc="-10">
                <a:latin typeface="Times New Roman"/>
                <a:cs typeface="Times New Roman"/>
              </a:rPr>
              <a:t>farther south. These  continual winds were </a:t>
            </a:r>
            <a:r>
              <a:rPr dirty="0" sz="1450" spc="-5">
                <a:latin typeface="Times New Roman"/>
                <a:cs typeface="Times New Roman"/>
              </a:rPr>
              <a:t>not </a:t>
            </a:r>
            <a:r>
              <a:rPr dirty="0" sz="1450" spc="-10">
                <a:latin typeface="Times New Roman"/>
                <a:cs typeface="Times New Roman"/>
              </a:rPr>
              <a:t>like the harvest breeze, that just keeps an equable  pressure against </a:t>
            </a:r>
            <a:r>
              <a:rPr dirty="0" sz="1450" spc="-5">
                <a:latin typeface="Times New Roman"/>
                <a:cs typeface="Times New Roman"/>
              </a:rPr>
              <a:t>your </a:t>
            </a:r>
            <a:r>
              <a:rPr dirty="0" sz="1450" spc="-10">
                <a:latin typeface="Times New Roman"/>
                <a:cs typeface="Times New Roman"/>
              </a:rPr>
              <a:t>face as </a:t>
            </a:r>
            <a:r>
              <a:rPr dirty="0" sz="1450" spc="-5">
                <a:latin typeface="Times New Roman"/>
                <a:cs typeface="Times New Roman"/>
              </a:rPr>
              <a:t>you </a:t>
            </a:r>
            <a:r>
              <a:rPr dirty="0" sz="1450" spc="-10">
                <a:latin typeface="Times New Roman"/>
                <a:cs typeface="Times New Roman"/>
              </a:rPr>
              <a:t>walk, and serves to set all the trees talking  over </a:t>
            </a:r>
            <a:r>
              <a:rPr dirty="0" sz="1450" spc="-5">
                <a:latin typeface="Times New Roman"/>
                <a:cs typeface="Times New Roman"/>
              </a:rPr>
              <a:t>your </a:t>
            </a:r>
            <a:r>
              <a:rPr dirty="0" sz="1450" spc="-10">
                <a:latin typeface="Times New Roman"/>
                <a:cs typeface="Times New Roman"/>
              </a:rPr>
              <a:t>head, </a:t>
            </a:r>
            <a:r>
              <a:rPr dirty="0" sz="1450" spc="-5">
                <a:latin typeface="Times New Roman"/>
                <a:cs typeface="Times New Roman"/>
              </a:rPr>
              <a:t>or </a:t>
            </a:r>
            <a:r>
              <a:rPr dirty="0" sz="1450" spc="-10">
                <a:latin typeface="Times New Roman"/>
                <a:cs typeface="Times New Roman"/>
              </a:rPr>
              <a:t>bring round </a:t>
            </a:r>
            <a:r>
              <a:rPr dirty="0" sz="1450" spc="-5">
                <a:latin typeface="Times New Roman"/>
                <a:cs typeface="Times New Roman"/>
              </a:rPr>
              <a:t>you </a:t>
            </a:r>
            <a:r>
              <a:rPr dirty="0" sz="1450" spc="-10">
                <a:latin typeface="Times New Roman"/>
                <a:cs typeface="Times New Roman"/>
              </a:rPr>
              <a:t>the smell </a:t>
            </a:r>
            <a:r>
              <a:rPr dirty="0" sz="1450" spc="-5">
                <a:latin typeface="Times New Roman"/>
                <a:cs typeface="Times New Roman"/>
              </a:rPr>
              <a:t>of </a:t>
            </a:r>
            <a:r>
              <a:rPr dirty="0" sz="1450" spc="-10">
                <a:latin typeface="Times New Roman"/>
                <a:cs typeface="Times New Roman"/>
              </a:rPr>
              <a:t>the wet surface </a:t>
            </a:r>
            <a:r>
              <a:rPr dirty="0" sz="1450" spc="-5">
                <a:latin typeface="Times New Roman"/>
                <a:cs typeface="Times New Roman"/>
              </a:rPr>
              <a:t>of </a:t>
            </a:r>
            <a:r>
              <a:rPr dirty="0" sz="1450" spc="-10">
                <a:latin typeface="Times New Roman"/>
                <a:cs typeface="Times New Roman"/>
              </a:rPr>
              <a:t>the country  after </a:t>
            </a:r>
            <a:r>
              <a:rPr dirty="0" sz="1450" spc="-5">
                <a:latin typeface="Times New Roman"/>
                <a:cs typeface="Times New Roman"/>
              </a:rPr>
              <a:t>a </a:t>
            </a:r>
            <a:r>
              <a:rPr dirty="0" sz="1450" spc="-20">
                <a:latin typeface="Times New Roman"/>
                <a:cs typeface="Times New Roman"/>
              </a:rPr>
              <a:t>shower.</a:t>
            </a:r>
            <a:r>
              <a:rPr dirty="0" sz="1450" spc="320">
                <a:latin typeface="Times New Roman"/>
                <a:cs typeface="Times New Roman"/>
              </a:rPr>
              <a:t> </a:t>
            </a:r>
            <a:r>
              <a:rPr dirty="0" sz="1450" spc="-10">
                <a:latin typeface="Times New Roman"/>
                <a:cs typeface="Times New Roman"/>
              </a:rPr>
              <a:t>They were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bitter, </a:t>
            </a:r>
            <a:r>
              <a:rPr dirty="0" sz="1450" spc="-10">
                <a:latin typeface="Times New Roman"/>
                <a:cs typeface="Times New Roman"/>
              </a:rPr>
              <a:t>hard, persistent sort, that interferes  with sight and respiration, and makes the eyes sore. Even such winds as these  have their own merit in proper time and place. It is pleasant to see them  brandish great masses </a:t>
            </a:r>
            <a:r>
              <a:rPr dirty="0" sz="1450" spc="-5">
                <a:latin typeface="Times New Roman"/>
                <a:cs typeface="Times New Roman"/>
              </a:rPr>
              <a:t>of </a:t>
            </a:r>
            <a:r>
              <a:rPr dirty="0" sz="1450" spc="-20">
                <a:latin typeface="Times New Roman"/>
                <a:cs typeface="Times New Roman"/>
              </a:rPr>
              <a:t>shadow.</a:t>
            </a:r>
            <a:r>
              <a:rPr dirty="0" sz="1450" spc="320">
                <a:latin typeface="Times New Roman"/>
                <a:cs typeface="Times New Roman"/>
              </a:rPr>
              <a:t> </a:t>
            </a:r>
            <a:r>
              <a:rPr dirty="0" sz="1450" spc="-10">
                <a:latin typeface="Times New Roman"/>
                <a:cs typeface="Times New Roman"/>
              </a:rPr>
              <a:t>And what </a:t>
            </a:r>
            <a:r>
              <a:rPr dirty="0" sz="1450" spc="-5">
                <a:latin typeface="Times New Roman"/>
                <a:cs typeface="Times New Roman"/>
              </a:rPr>
              <a:t>a </a:t>
            </a:r>
            <a:r>
              <a:rPr dirty="0" sz="1450" spc="-10">
                <a:latin typeface="Times New Roman"/>
                <a:cs typeface="Times New Roman"/>
              </a:rPr>
              <a:t>power they have over the  colour </a:t>
            </a:r>
            <a:r>
              <a:rPr dirty="0" sz="1450" spc="-5">
                <a:latin typeface="Times New Roman"/>
                <a:cs typeface="Times New Roman"/>
              </a:rPr>
              <a:t>of </a:t>
            </a:r>
            <a:r>
              <a:rPr dirty="0" sz="1450" spc="-10">
                <a:latin typeface="Times New Roman"/>
                <a:cs typeface="Times New Roman"/>
              </a:rPr>
              <a:t>the world! How they </a:t>
            </a:r>
            <a:r>
              <a:rPr dirty="0" sz="1450" spc="-15">
                <a:latin typeface="Times New Roman"/>
                <a:cs typeface="Times New Roman"/>
              </a:rPr>
              <a:t>ruffle </a:t>
            </a:r>
            <a:r>
              <a:rPr dirty="0" sz="1450" spc="-10">
                <a:latin typeface="Times New Roman"/>
                <a:cs typeface="Times New Roman"/>
              </a:rPr>
              <a:t>the solid woodlands in their passage, and  make them shudder and whiten like </a:t>
            </a:r>
            <a:r>
              <a:rPr dirty="0" sz="1450" spc="-5">
                <a:latin typeface="Times New Roman"/>
                <a:cs typeface="Times New Roman"/>
              </a:rPr>
              <a:t>a </a:t>
            </a:r>
            <a:r>
              <a:rPr dirty="0" sz="1450" spc="-10">
                <a:latin typeface="Times New Roman"/>
                <a:cs typeface="Times New Roman"/>
              </a:rPr>
              <a:t>single willow! There is nothing more  vertiginous than </a:t>
            </a:r>
            <a:r>
              <a:rPr dirty="0" sz="1450" spc="-5">
                <a:latin typeface="Times New Roman"/>
                <a:cs typeface="Times New Roman"/>
              </a:rPr>
              <a:t>a </a:t>
            </a:r>
            <a:r>
              <a:rPr dirty="0" sz="1450" spc="-10">
                <a:latin typeface="Times New Roman"/>
                <a:cs typeface="Times New Roman"/>
              </a:rPr>
              <a:t>wind like this among the woods, with all its sights and  noises; and the </a:t>
            </a:r>
            <a:r>
              <a:rPr dirty="0" sz="1450" spc="-15">
                <a:latin typeface="Times New Roman"/>
                <a:cs typeface="Times New Roman"/>
              </a:rPr>
              <a:t>effect </a:t>
            </a:r>
            <a:r>
              <a:rPr dirty="0" sz="1450" spc="-10">
                <a:latin typeface="Times New Roman"/>
                <a:cs typeface="Times New Roman"/>
              </a:rPr>
              <a:t>gets between some painters and their sober eyesight, so  that, even when the rest </a:t>
            </a:r>
            <a:r>
              <a:rPr dirty="0" sz="1450" spc="-5">
                <a:latin typeface="Times New Roman"/>
                <a:cs typeface="Times New Roman"/>
              </a:rPr>
              <a:t>of </a:t>
            </a:r>
            <a:r>
              <a:rPr dirty="0" sz="1450" spc="-10">
                <a:latin typeface="Times New Roman"/>
                <a:cs typeface="Times New Roman"/>
              </a:rPr>
              <a:t>their picture is calm, the foliage is coloured like  foliage in </a:t>
            </a:r>
            <a:r>
              <a:rPr dirty="0" sz="1450" spc="-5">
                <a:latin typeface="Times New Roman"/>
                <a:cs typeface="Times New Roman"/>
              </a:rPr>
              <a:t>a </a:t>
            </a:r>
            <a:r>
              <a:rPr dirty="0" sz="1450" spc="-10">
                <a:latin typeface="Times New Roman"/>
                <a:cs typeface="Times New Roman"/>
              </a:rPr>
              <a:t>gale. There was nothing, </a:t>
            </a:r>
            <a:r>
              <a:rPr dirty="0" sz="1450" spc="-15">
                <a:latin typeface="Times New Roman"/>
                <a:cs typeface="Times New Roman"/>
              </a:rPr>
              <a:t>however, </a:t>
            </a:r>
            <a:r>
              <a:rPr dirty="0" sz="1450" spc="-5">
                <a:latin typeface="Times New Roman"/>
                <a:cs typeface="Times New Roman"/>
              </a:rPr>
              <a:t>of </a:t>
            </a:r>
            <a:r>
              <a:rPr dirty="0" sz="1450" spc="-10">
                <a:latin typeface="Times New Roman"/>
                <a:cs typeface="Times New Roman"/>
              </a:rPr>
              <a:t>this sort to </a:t>
            </a:r>
            <a:r>
              <a:rPr dirty="0" sz="1450" spc="-5">
                <a:latin typeface="Times New Roman"/>
                <a:cs typeface="Times New Roman"/>
              </a:rPr>
              <a:t>be </a:t>
            </a:r>
            <a:r>
              <a:rPr dirty="0" sz="1450" spc="-10">
                <a:latin typeface="Times New Roman"/>
                <a:cs typeface="Times New Roman"/>
              </a:rPr>
              <a:t>noticed in </a:t>
            </a:r>
            <a:r>
              <a:rPr dirty="0" sz="1450" spc="-5">
                <a:latin typeface="Times New Roman"/>
                <a:cs typeface="Times New Roman"/>
              </a:rPr>
              <a:t>a  </a:t>
            </a:r>
            <a:r>
              <a:rPr dirty="0" sz="1450" spc="-10">
                <a:latin typeface="Times New Roman"/>
                <a:cs typeface="Times New Roman"/>
              </a:rPr>
              <a:t>country where there were </a:t>
            </a:r>
            <a:r>
              <a:rPr dirty="0" sz="1450" spc="-5">
                <a:latin typeface="Times New Roman"/>
                <a:cs typeface="Times New Roman"/>
              </a:rPr>
              <a:t>no </a:t>
            </a:r>
            <a:r>
              <a:rPr dirty="0" sz="1450" spc="-10">
                <a:latin typeface="Times New Roman"/>
                <a:cs typeface="Times New Roman"/>
              </a:rPr>
              <a:t>trees and hardly any shadows, save the passive  shadows </a:t>
            </a:r>
            <a:r>
              <a:rPr dirty="0" sz="1450" spc="-5">
                <a:latin typeface="Times New Roman"/>
                <a:cs typeface="Times New Roman"/>
              </a:rPr>
              <a:t>of </a:t>
            </a:r>
            <a:r>
              <a:rPr dirty="0" sz="1450" spc="-10">
                <a:latin typeface="Times New Roman"/>
                <a:cs typeface="Times New Roman"/>
              </a:rPr>
              <a:t>clouds </a:t>
            </a:r>
            <a:r>
              <a:rPr dirty="0" sz="1450" spc="-5">
                <a:latin typeface="Times New Roman"/>
                <a:cs typeface="Times New Roman"/>
              </a:rPr>
              <a:t>or </a:t>
            </a:r>
            <a:r>
              <a:rPr dirty="0" sz="1450" spc="-10">
                <a:latin typeface="Times New Roman"/>
                <a:cs typeface="Times New Roman"/>
              </a:rPr>
              <a:t>those </a:t>
            </a:r>
            <a:r>
              <a:rPr dirty="0" sz="1450" spc="-5">
                <a:latin typeface="Times New Roman"/>
                <a:cs typeface="Times New Roman"/>
              </a:rPr>
              <a:t>of </a:t>
            </a:r>
            <a:r>
              <a:rPr dirty="0" sz="1450" spc="-10">
                <a:latin typeface="Times New Roman"/>
                <a:cs typeface="Times New Roman"/>
              </a:rPr>
              <a:t>rigid houses and walls. But the wind was  nevertheless an occasion </a:t>
            </a:r>
            <a:r>
              <a:rPr dirty="0" sz="1450" spc="-5">
                <a:latin typeface="Times New Roman"/>
                <a:cs typeface="Times New Roman"/>
              </a:rPr>
              <a:t>of </a:t>
            </a:r>
            <a:r>
              <a:rPr dirty="0" sz="1450" spc="-10">
                <a:latin typeface="Times New Roman"/>
                <a:cs typeface="Times New Roman"/>
              </a:rPr>
              <a:t>pleasure; for nowhere could </a:t>
            </a:r>
            <a:r>
              <a:rPr dirty="0" sz="1450" spc="-5">
                <a:latin typeface="Times New Roman"/>
                <a:cs typeface="Times New Roman"/>
              </a:rPr>
              <a:t>you </a:t>
            </a:r>
            <a:r>
              <a:rPr dirty="0" sz="1450" spc="-10">
                <a:latin typeface="Times New Roman"/>
                <a:cs typeface="Times New Roman"/>
              </a:rPr>
              <a:t>taste more fully  the pleasure </a:t>
            </a:r>
            <a:r>
              <a:rPr dirty="0" sz="1450" spc="-5">
                <a:latin typeface="Times New Roman"/>
                <a:cs typeface="Times New Roman"/>
              </a:rPr>
              <a:t>of a </a:t>
            </a:r>
            <a:r>
              <a:rPr dirty="0" sz="1450" spc="-10">
                <a:latin typeface="Times New Roman"/>
                <a:cs typeface="Times New Roman"/>
              </a:rPr>
              <a:t>sudden lull, </a:t>
            </a:r>
            <a:r>
              <a:rPr dirty="0" sz="1450" spc="-5">
                <a:latin typeface="Times New Roman"/>
                <a:cs typeface="Times New Roman"/>
              </a:rPr>
              <a:t>or 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opportune </a:t>
            </a:r>
            <a:r>
              <a:rPr dirty="0" sz="1450" spc="-20">
                <a:latin typeface="Times New Roman"/>
                <a:cs typeface="Times New Roman"/>
              </a:rPr>
              <a:t>shelter.</a:t>
            </a:r>
            <a:r>
              <a:rPr dirty="0" sz="1450" spc="45">
                <a:latin typeface="Times New Roman"/>
                <a:cs typeface="Times New Roman"/>
              </a:rPr>
              <a:t> </a:t>
            </a:r>
            <a:r>
              <a:rPr dirty="0" sz="1450" spc="-10">
                <a:latin typeface="Times New Roman"/>
                <a:cs typeface="Times New Roman"/>
              </a:rPr>
              <a:t>The reader</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across </a:t>
            </a:r>
            <a:r>
              <a:rPr dirty="0" sz="1450" spc="-5">
                <a:latin typeface="Times New Roman"/>
                <a:cs typeface="Times New Roman"/>
              </a:rPr>
              <a:t>a </a:t>
            </a:r>
            <a:r>
              <a:rPr dirty="0" sz="1450" spc="-10">
                <a:latin typeface="Times New Roman"/>
                <a:cs typeface="Times New Roman"/>
              </a:rPr>
              <a:t>deck-house, lit </a:t>
            </a:r>
            <a:r>
              <a:rPr dirty="0" sz="1450" spc="-5">
                <a:latin typeface="Times New Roman"/>
                <a:cs typeface="Times New Roman"/>
              </a:rPr>
              <a:t>by a </a:t>
            </a:r>
            <a:r>
              <a:rPr dirty="0" sz="1450" spc="-10">
                <a:latin typeface="Times New Roman"/>
                <a:cs typeface="Times New Roman"/>
              </a:rPr>
              <a:t>sickly lantern which swung to and fro with the  motion </a:t>
            </a:r>
            <a:r>
              <a:rPr dirty="0" sz="1450" spc="-5">
                <a:latin typeface="Times New Roman"/>
                <a:cs typeface="Times New Roman"/>
              </a:rPr>
              <a:t>of </a:t>
            </a:r>
            <a:r>
              <a:rPr dirty="0" sz="1450" spc="-10">
                <a:latin typeface="Times New Roman"/>
                <a:cs typeface="Times New Roman"/>
              </a:rPr>
              <a:t>the ship. Through the open slide-door we had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 </a:t>
            </a:r>
            <a:r>
              <a:rPr dirty="0" sz="1450" spc="-10">
                <a:latin typeface="Times New Roman"/>
                <a:cs typeface="Times New Roman"/>
              </a:rPr>
              <a:t>grey  </a:t>
            </a:r>
            <a:r>
              <a:rPr dirty="0" sz="1450" spc="-5">
                <a:latin typeface="Times New Roman"/>
                <a:cs typeface="Times New Roman"/>
              </a:rPr>
              <a:t>night </a:t>
            </a:r>
            <a:r>
              <a:rPr dirty="0" sz="1450" spc="-10">
                <a:latin typeface="Times New Roman"/>
                <a:cs typeface="Times New Roman"/>
              </a:rPr>
              <a:t>sea, with patches </a:t>
            </a:r>
            <a:r>
              <a:rPr dirty="0" sz="1450" spc="-5">
                <a:latin typeface="Times New Roman"/>
                <a:cs typeface="Times New Roman"/>
              </a:rPr>
              <a:t>of </a:t>
            </a:r>
            <a:r>
              <a:rPr dirty="0" sz="1450" spc="-10">
                <a:latin typeface="Times New Roman"/>
                <a:cs typeface="Times New Roman"/>
              </a:rPr>
              <a:t>phosphorescent foam flying, swift as birds, into the  wake, and the horizon rising and falling as the vessel rolled to the wind. In the  centre the companion ladder plunged down sheerly like an open pit. </a:t>
            </a:r>
            <a:r>
              <a:rPr dirty="0" sz="1450" spc="-25">
                <a:latin typeface="Times New Roman"/>
                <a:cs typeface="Times New Roman"/>
              </a:rPr>
              <a:t>Below,  </a:t>
            </a:r>
            <a:r>
              <a:rPr dirty="0" sz="1450" spc="-5">
                <a:latin typeface="Times New Roman"/>
                <a:cs typeface="Times New Roman"/>
              </a:rPr>
              <a:t>on </a:t>
            </a:r>
            <a:r>
              <a:rPr dirty="0" sz="1450" spc="-10">
                <a:latin typeface="Times New Roman"/>
                <a:cs typeface="Times New Roman"/>
              </a:rPr>
              <a:t>the first landing, and lighted </a:t>
            </a:r>
            <a:r>
              <a:rPr dirty="0" sz="1450" spc="-5">
                <a:latin typeface="Times New Roman"/>
                <a:cs typeface="Times New Roman"/>
              </a:rPr>
              <a:t>by </a:t>
            </a:r>
            <a:r>
              <a:rPr dirty="0" sz="1450" spc="-10">
                <a:latin typeface="Times New Roman"/>
                <a:cs typeface="Times New Roman"/>
              </a:rPr>
              <a:t>another lamp, lads and lasses danced, </a:t>
            </a:r>
            <a:r>
              <a:rPr dirty="0" sz="1450" spc="-5">
                <a:latin typeface="Times New Roman"/>
                <a:cs typeface="Times New Roman"/>
              </a:rPr>
              <a:t>not  </a:t>
            </a:r>
            <a:r>
              <a:rPr dirty="0" sz="1450" spc="-10">
                <a:latin typeface="Times New Roman"/>
                <a:cs typeface="Times New Roman"/>
              </a:rPr>
              <a:t>more than three at </a:t>
            </a:r>
            <a:r>
              <a:rPr dirty="0" sz="1450" spc="-5">
                <a:latin typeface="Times New Roman"/>
                <a:cs typeface="Times New Roman"/>
              </a:rPr>
              <a:t>a </a:t>
            </a:r>
            <a:r>
              <a:rPr dirty="0" sz="1450" spc="-10">
                <a:latin typeface="Times New Roman"/>
                <a:cs typeface="Times New Roman"/>
              </a:rPr>
              <a:t>time for lack </a:t>
            </a:r>
            <a:r>
              <a:rPr dirty="0" sz="1450" spc="-5">
                <a:latin typeface="Times New Roman"/>
                <a:cs typeface="Times New Roman"/>
              </a:rPr>
              <a:t>of </a:t>
            </a:r>
            <a:r>
              <a:rPr dirty="0" sz="1450" spc="-10">
                <a:latin typeface="Times New Roman"/>
                <a:cs typeface="Times New Roman"/>
              </a:rPr>
              <a:t>space, in jigs and reels and hornpipes.  Above, </a:t>
            </a:r>
            <a:r>
              <a:rPr dirty="0" sz="1450" spc="-5">
                <a:latin typeface="Times New Roman"/>
                <a:cs typeface="Times New Roman"/>
              </a:rPr>
              <a:t>on </a:t>
            </a:r>
            <a:r>
              <a:rPr dirty="0" sz="1450" spc="-10">
                <a:latin typeface="Times New Roman"/>
                <a:cs typeface="Times New Roman"/>
              </a:rPr>
              <a:t>either side, there was </a:t>
            </a:r>
            <a:r>
              <a:rPr dirty="0" sz="1450" spc="-5">
                <a:latin typeface="Times New Roman"/>
                <a:cs typeface="Times New Roman"/>
              </a:rPr>
              <a:t>a </a:t>
            </a:r>
            <a:r>
              <a:rPr dirty="0" sz="1450" spc="-10">
                <a:latin typeface="Times New Roman"/>
                <a:cs typeface="Times New Roman"/>
              </a:rPr>
              <a:t>recess railed with iron, perhaps two feet  wide and four </a:t>
            </a:r>
            <a:r>
              <a:rPr dirty="0" sz="1450" spc="-5">
                <a:latin typeface="Times New Roman"/>
                <a:cs typeface="Times New Roman"/>
              </a:rPr>
              <a:t>long, </a:t>
            </a:r>
            <a:r>
              <a:rPr dirty="0" sz="1450" spc="-10">
                <a:latin typeface="Times New Roman"/>
                <a:cs typeface="Times New Roman"/>
              </a:rPr>
              <a:t>which stood for orchestra and seats </a:t>
            </a:r>
            <a:r>
              <a:rPr dirty="0" sz="1450" spc="-5">
                <a:latin typeface="Times New Roman"/>
                <a:cs typeface="Times New Roman"/>
              </a:rPr>
              <a:t>of </a:t>
            </a:r>
            <a:r>
              <a:rPr dirty="0" sz="1450" spc="-20">
                <a:latin typeface="Times New Roman"/>
                <a:cs typeface="Times New Roman"/>
              </a:rPr>
              <a:t>honour.</a:t>
            </a:r>
            <a:r>
              <a:rPr dirty="0" sz="1450" spc="320">
                <a:latin typeface="Times New Roman"/>
                <a:cs typeface="Times New Roman"/>
              </a:rPr>
              <a:t> </a:t>
            </a:r>
            <a:r>
              <a:rPr dirty="0" sz="1450" spc="-10">
                <a:latin typeface="Times New Roman"/>
                <a:cs typeface="Times New Roman"/>
              </a:rPr>
              <a:t>In the </a:t>
            </a:r>
            <a:r>
              <a:rPr dirty="0" sz="1450" spc="-5">
                <a:latin typeface="Times New Roman"/>
                <a:cs typeface="Times New Roman"/>
              </a:rPr>
              <a:t>one  </a:t>
            </a:r>
            <a:r>
              <a:rPr dirty="0" sz="1450" spc="-20">
                <a:latin typeface="Times New Roman"/>
                <a:cs typeface="Times New Roman"/>
              </a:rPr>
              <a:t>balcony, </a:t>
            </a:r>
            <a:r>
              <a:rPr dirty="0" sz="1450" spc="-10">
                <a:latin typeface="Times New Roman"/>
                <a:cs typeface="Times New Roman"/>
              </a:rPr>
              <a:t>five slatternly Irish lasses sat woven in </a:t>
            </a:r>
            <a:r>
              <a:rPr dirty="0" sz="1450" spc="-5">
                <a:latin typeface="Times New Roman"/>
                <a:cs typeface="Times New Roman"/>
              </a:rPr>
              <a:t>a </a:t>
            </a:r>
            <a:r>
              <a:rPr dirty="0" sz="1450" spc="-10">
                <a:latin typeface="Times New Roman"/>
                <a:cs typeface="Times New Roman"/>
              </a:rPr>
              <a:t>comely </a:t>
            </a:r>
            <a:r>
              <a:rPr dirty="0" sz="1450" spc="-5">
                <a:latin typeface="Times New Roman"/>
                <a:cs typeface="Times New Roman"/>
              </a:rPr>
              <a:t>group. </a:t>
            </a:r>
            <a:r>
              <a:rPr dirty="0" sz="1450" spc="-10">
                <a:latin typeface="Times New Roman"/>
                <a:cs typeface="Times New Roman"/>
              </a:rPr>
              <a:t>In the other  was posted Orpheus, his </a:t>
            </a:r>
            <a:r>
              <a:rPr dirty="0" sz="1450" spc="-25">
                <a:latin typeface="Times New Roman"/>
                <a:cs typeface="Times New Roman"/>
              </a:rPr>
              <a:t>body, </a:t>
            </a:r>
            <a:r>
              <a:rPr dirty="0" sz="1450" spc="-10">
                <a:latin typeface="Times New Roman"/>
                <a:cs typeface="Times New Roman"/>
              </a:rPr>
              <a:t>which was convulsively in motion, forming an  </a:t>
            </a:r>
            <a:r>
              <a:rPr dirty="0" sz="1450" spc="-5">
                <a:latin typeface="Times New Roman"/>
                <a:cs typeface="Times New Roman"/>
              </a:rPr>
              <a:t>odd </a:t>
            </a:r>
            <a:r>
              <a:rPr dirty="0" sz="1450" spc="-10">
                <a:latin typeface="Times New Roman"/>
                <a:cs typeface="Times New Roman"/>
              </a:rPr>
              <a:t>contrast to his somnolent, imperturbable Scots face. His </a:t>
            </a:r>
            <a:r>
              <a:rPr dirty="0" sz="1450" spc="-15">
                <a:latin typeface="Times New Roman"/>
                <a:cs typeface="Times New Roman"/>
              </a:rPr>
              <a:t>brother, </a:t>
            </a:r>
            <a:r>
              <a:rPr dirty="0" sz="1450" spc="-5">
                <a:latin typeface="Times New Roman"/>
                <a:cs typeface="Times New Roman"/>
              </a:rPr>
              <a:t>a </a:t>
            </a:r>
            <a:r>
              <a:rPr dirty="0" sz="1450" spc="-10">
                <a:latin typeface="Times New Roman"/>
                <a:cs typeface="Times New Roman"/>
              </a:rPr>
              <a:t>dark  man with </a:t>
            </a:r>
            <a:r>
              <a:rPr dirty="0" sz="1450" spc="-5">
                <a:latin typeface="Times New Roman"/>
                <a:cs typeface="Times New Roman"/>
              </a:rPr>
              <a:t>a </a:t>
            </a:r>
            <a:r>
              <a:rPr dirty="0" sz="1450" spc="-10">
                <a:latin typeface="Times New Roman"/>
                <a:cs typeface="Times New Roman"/>
              </a:rPr>
              <a:t>vehement, interested countenance, who made </a:t>
            </a:r>
            <a:r>
              <a:rPr dirty="0" sz="1450" spc="-5">
                <a:latin typeface="Times New Roman"/>
                <a:cs typeface="Times New Roman"/>
              </a:rPr>
              <a:t>a god of </a:t>
            </a:r>
            <a:r>
              <a:rPr dirty="0" sz="1450" spc="-10">
                <a:latin typeface="Times New Roman"/>
                <a:cs typeface="Times New Roman"/>
              </a:rPr>
              <a:t>the </a:t>
            </a:r>
            <a:r>
              <a:rPr dirty="0" sz="1450" spc="-15">
                <a:latin typeface="Times New Roman"/>
                <a:cs typeface="Times New Roman"/>
              </a:rPr>
              <a:t>fiddler,  </a:t>
            </a:r>
            <a:r>
              <a:rPr dirty="0" sz="1450" spc="-10">
                <a:latin typeface="Times New Roman"/>
                <a:cs typeface="Times New Roman"/>
              </a:rPr>
              <a:t>sat </a:t>
            </a:r>
            <a:r>
              <a:rPr dirty="0" sz="1450" spc="-5">
                <a:latin typeface="Times New Roman"/>
                <a:cs typeface="Times New Roman"/>
              </a:rPr>
              <a:t>by </a:t>
            </a:r>
            <a:r>
              <a:rPr dirty="0" sz="1450" spc="-10">
                <a:latin typeface="Times New Roman"/>
                <a:cs typeface="Times New Roman"/>
              </a:rPr>
              <a:t>with open mouth, drinking in the general admiration and throwing </a:t>
            </a:r>
            <a:r>
              <a:rPr dirty="0" sz="1450" spc="-5">
                <a:latin typeface="Times New Roman"/>
                <a:cs typeface="Times New Roman"/>
              </a:rPr>
              <a:t>out  </a:t>
            </a:r>
            <a:r>
              <a:rPr dirty="0" sz="1450" spc="-10">
                <a:latin typeface="Times New Roman"/>
                <a:cs typeface="Times New Roman"/>
              </a:rPr>
              <a:t>remarks to kindle</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840"/>
              </a:spcBef>
            </a:pPr>
            <a:r>
              <a:rPr dirty="0" sz="1450" spc="-20">
                <a:latin typeface="Times New Roman"/>
                <a:cs typeface="Times New Roman"/>
              </a:rPr>
              <a:t>‘That’s </a:t>
            </a:r>
            <a:r>
              <a:rPr dirty="0" sz="1450" spc="-5">
                <a:latin typeface="Times New Roman"/>
                <a:cs typeface="Times New Roman"/>
              </a:rPr>
              <a:t>a bonny </a:t>
            </a:r>
            <a:r>
              <a:rPr dirty="0" sz="1450" spc="-10">
                <a:latin typeface="Times New Roman"/>
                <a:cs typeface="Times New Roman"/>
              </a:rPr>
              <a:t>hornpipe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say, </a:t>
            </a: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great favourite with  performers; they dance the sand dance to it.’ And </a:t>
            </a:r>
            <a:r>
              <a:rPr dirty="0" sz="1450" spc="-5">
                <a:latin typeface="Times New Roman"/>
                <a:cs typeface="Times New Roman"/>
              </a:rPr>
              <a:t>he </a:t>
            </a:r>
            <a:r>
              <a:rPr dirty="0" sz="1450" spc="-10">
                <a:latin typeface="Times New Roman"/>
                <a:cs typeface="Times New Roman"/>
              </a:rPr>
              <a:t>expounded the sand  dance. Then </a:t>
            </a:r>
            <a:r>
              <a:rPr dirty="0" sz="1450" spc="-20">
                <a:latin typeface="Times New Roman"/>
                <a:cs typeface="Times New Roman"/>
              </a:rPr>
              <a:t>suddenly, </a:t>
            </a:r>
            <a:r>
              <a:rPr dirty="0" sz="1450" spc="-10">
                <a:latin typeface="Times New Roman"/>
                <a:cs typeface="Times New Roman"/>
              </a:rPr>
              <a:t>it would </a:t>
            </a:r>
            <a:r>
              <a:rPr dirty="0" sz="1450" spc="-5">
                <a:latin typeface="Times New Roman"/>
                <a:cs typeface="Times New Roman"/>
              </a:rPr>
              <a:t>be a long, </a:t>
            </a:r>
            <a:r>
              <a:rPr dirty="0" sz="1450" spc="-10">
                <a:latin typeface="Times New Roman"/>
                <a:cs typeface="Times New Roman"/>
              </a:rPr>
              <a:t>‘Hush!’ with uplifted finger and  glowing, supplicating eyes, </a:t>
            </a:r>
            <a:r>
              <a:rPr dirty="0" sz="1450" spc="-25">
                <a:latin typeface="Times New Roman"/>
                <a:cs typeface="Times New Roman"/>
              </a:rPr>
              <a:t>‘he’s </a:t>
            </a:r>
            <a:r>
              <a:rPr dirty="0" sz="1450" spc="-10">
                <a:latin typeface="Times New Roman"/>
                <a:cs typeface="Times New Roman"/>
              </a:rPr>
              <a:t>going to play “Auld Robin Gray” </a:t>
            </a:r>
            <a:r>
              <a:rPr dirty="0" sz="1450" spc="-5">
                <a:latin typeface="Times New Roman"/>
                <a:cs typeface="Times New Roman"/>
              </a:rPr>
              <a:t>on one  </a:t>
            </a:r>
            <a:r>
              <a:rPr dirty="0" sz="1450" spc="-10">
                <a:latin typeface="Times New Roman"/>
                <a:cs typeface="Times New Roman"/>
              </a:rPr>
              <a:t>string!’ And throughout this excruciating movement,—‘On </a:t>
            </a:r>
            <a:r>
              <a:rPr dirty="0" sz="1450" spc="-5">
                <a:latin typeface="Times New Roman"/>
                <a:cs typeface="Times New Roman"/>
              </a:rPr>
              <a:t>one </a:t>
            </a:r>
            <a:r>
              <a:rPr dirty="0" sz="1450" spc="-10">
                <a:latin typeface="Times New Roman"/>
                <a:cs typeface="Times New Roman"/>
              </a:rPr>
              <a:t>string, </a:t>
            </a:r>
            <a:r>
              <a:rPr dirty="0" sz="1450" spc="-25">
                <a:latin typeface="Times New Roman"/>
                <a:cs typeface="Times New Roman"/>
              </a:rPr>
              <a:t>that’s  </a:t>
            </a:r>
            <a:r>
              <a:rPr dirty="0" sz="1450" spc="-5">
                <a:latin typeface="Times New Roman"/>
                <a:cs typeface="Times New Roman"/>
              </a:rPr>
              <a:t>on one </a:t>
            </a:r>
            <a:r>
              <a:rPr dirty="0" sz="1450" spc="-10">
                <a:latin typeface="Times New Roman"/>
                <a:cs typeface="Times New Roman"/>
              </a:rPr>
              <a:t>string!’ </a:t>
            </a:r>
            <a:r>
              <a:rPr dirty="0" sz="1450" spc="-5">
                <a:latin typeface="Times New Roman"/>
                <a:cs typeface="Times New Roman"/>
              </a:rPr>
              <a:t>he </a:t>
            </a:r>
            <a:r>
              <a:rPr dirty="0" sz="1450" spc="-10">
                <a:latin typeface="Times New Roman"/>
                <a:cs typeface="Times New Roman"/>
              </a:rPr>
              <a:t>kept crying. </a:t>
            </a:r>
            <a:r>
              <a:rPr dirty="0" sz="1450" spc="-5">
                <a:latin typeface="Times New Roman"/>
                <a:cs typeface="Times New Roman"/>
              </a:rPr>
              <a:t>I </a:t>
            </a:r>
            <a:r>
              <a:rPr dirty="0" sz="1450" spc="-10">
                <a:latin typeface="Times New Roman"/>
                <a:cs typeface="Times New Roman"/>
              </a:rPr>
              <a:t>would have given something myself that it  had been </a:t>
            </a:r>
            <a:r>
              <a:rPr dirty="0" sz="1450" spc="-5">
                <a:latin typeface="Times New Roman"/>
                <a:cs typeface="Times New Roman"/>
              </a:rPr>
              <a:t>on </a:t>
            </a:r>
            <a:r>
              <a:rPr dirty="0" sz="1450" spc="-10">
                <a:latin typeface="Times New Roman"/>
                <a:cs typeface="Times New Roman"/>
              </a:rPr>
              <a:t>none; </a:t>
            </a:r>
            <a:r>
              <a:rPr dirty="0" sz="1450" spc="-5">
                <a:latin typeface="Times New Roman"/>
                <a:cs typeface="Times New Roman"/>
              </a:rPr>
              <a:t>but </a:t>
            </a:r>
            <a:r>
              <a:rPr dirty="0" sz="1450" spc="-10">
                <a:latin typeface="Times New Roman"/>
                <a:cs typeface="Times New Roman"/>
              </a:rPr>
              <a:t>the hearers were much awed. </a:t>
            </a:r>
            <a:r>
              <a:rPr dirty="0" sz="1450" spc="-5">
                <a:latin typeface="Times New Roman"/>
                <a:cs typeface="Times New Roman"/>
              </a:rPr>
              <a:t>I </a:t>
            </a:r>
            <a:r>
              <a:rPr dirty="0" sz="1450" spc="-10">
                <a:latin typeface="Times New Roman"/>
                <a:cs typeface="Times New Roman"/>
              </a:rPr>
              <a:t>called for </a:t>
            </a:r>
            <a:r>
              <a:rPr dirty="0" sz="1450" spc="-5">
                <a:latin typeface="Times New Roman"/>
                <a:cs typeface="Times New Roman"/>
              </a:rPr>
              <a:t>a </a:t>
            </a:r>
            <a:r>
              <a:rPr dirty="0" sz="1450" spc="-10">
                <a:latin typeface="Times New Roman"/>
                <a:cs typeface="Times New Roman"/>
              </a:rPr>
              <a:t>tune </a:t>
            </a:r>
            <a:r>
              <a:rPr dirty="0" sz="1450" spc="-5">
                <a:latin typeface="Times New Roman"/>
                <a:cs typeface="Times New Roman"/>
              </a:rPr>
              <a:t>or </a:t>
            </a:r>
            <a:r>
              <a:rPr dirty="0" sz="1450" spc="-10">
                <a:latin typeface="Times New Roman"/>
                <a:cs typeface="Times New Roman"/>
              </a:rPr>
              <a:t>two,  and thus introduced myself to the notice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brother, </a:t>
            </a:r>
            <a:r>
              <a:rPr dirty="0" sz="1450" spc="-10">
                <a:latin typeface="Times New Roman"/>
                <a:cs typeface="Times New Roman"/>
              </a:rPr>
              <a:t>who directed his talk to  me for some little while, keeping, </a:t>
            </a:r>
            <a:r>
              <a:rPr dirty="0" sz="1450" spc="-5">
                <a:latin typeface="Times New Roman"/>
                <a:cs typeface="Times New Roman"/>
              </a:rPr>
              <a:t>I </a:t>
            </a:r>
            <a:r>
              <a:rPr dirty="0" sz="1450" spc="-10">
                <a:latin typeface="Times New Roman"/>
                <a:cs typeface="Times New Roman"/>
              </a:rPr>
              <a:t>need hardly mention, true to his topic, like  the seamen to the </a:t>
            </a:r>
            <a:r>
              <a:rPr dirty="0" sz="1450" spc="-25">
                <a:latin typeface="Times New Roman"/>
                <a:cs typeface="Times New Roman"/>
              </a:rPr>
              <a:t>star. ‘He’s </a:t>
            </a:r>
            <a:r>
              <a:rPr dirty="0" sz="1450" spc="-10">
                <a:latin typeface="Times New Roman"/>
                <a:cs typeface="Times New Roman"/>
              </a:rPr>
              <a:t>grand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said </a:t>
            </a:r>
            <a:r>
              <a:rPr dirty="0" sz="1450" spc="-15">
                <a:latin typeface="Times New Roman"/>
                <a:cs typeface="Times New Roman"/>
              </a:rPr>
              <a:t>confidentially. </a:t>
            </a:r>
            <a:r>
              <a:rPr dirty="0" sz="1450" spc="-10">
                <a:latin typeface="Times New Roman"/>
                <a:cs typeface="Times New Roman"/>
              </a:rPr>
              <a:t>‘His master  was </a:t>
            </a:r>
            <a:r>
              <a:rPr dirty="0" sz="1450" spc="-5">
                <a:latin typeface="Times New Roman"/>
                <a:cs typeface="Times New Roman"/>
              </a:rPr>
              <a:t>a </a:t>
            </a:r>
            <a:r>
              <a:rPr dirty="0" sz="1450" spc="-10">
                <a:latin typeface="Times New Roman"/>
                <a:cs typeface="Times New Roman"/>
              </a:rPr>
              <a:t>music-hall man.’ Indeed the music-hall man had left his mark, for </a:t>
            </a:r>
            <a:r>
              <a:rPr dirty="0" sz="1450" spc="-5">
                <a:latin typeface="Times New Roman"/>
                <a:cs typeface="Times New Roman"/>
              </a:rPr>
              <a:t>our  </a:t>
            </a:r>
            <a:r>
              <a:rPr dirty="0" sz="1450" spc="-10">
                <a:latin typeface="Times New Roman"/>
                <a:cs typeface="Times New Roman"/>
              </a:rPr>
              <a:t>fiddler was ignorant </a:t>
            </a:r>
            <a:r>
              <a:rPr dirty="0" sz="1450" spc="-5">
                <a:latin typeface="Times New Roman"/>
                <a:cs typeface="Times New Roman"/>
              </a:rPr>
              <a:t>of </a:t>
            </a:r>
            <a:r>
              <a:rPr dirty="0" sz="1450" spc="-10">
                <a:latin typeface="Times New Roman"/>
                <a:cs typeface="Times New Roman"/>
              </a:rPr>
              <a:t>many </a:t>
            </a:r>
            <a:r>
              <a:rPr dirty="0" sz="1450" spc="-5">
                <a:latin typeface="Times New Roman"/>
                <a:cs typeface="Times New Roman"/>
              </a:rPr>
              <a:t>of our </a:t>
            </a:r>
            <a:r>
              <a:rPr dirty="0" sz="1450" spc="-10">
                <a:latin typeface="Times New Roman"/>
                <a:cs typeface="Times New Roman"/>
              </a:rPr>
              <a:t>best old airs; ‘Logie </a:t>
            </a:r>
            <a:r>
              <a:rPr dirty="0" sz="1450" spc="-5">
                <a:latin typeface="Times New Roman"/>
                <a:cs typeface="Times New Roman"/>
              </a:rPr>
              <a:t>o’ </a:t>
            </a:r>
            <a:r>
              <a:rPr dirty="0" sz="1450" spc="-10">
                <a:latin typeface="Times New Roman"/>
                <a:cs typeface="Times New Roman"/>
              </a:rPr>
              <a:t>Buchan,’ for  instance, </a:t>
            </a:r>
            <a:r>
              <a:rPr dirty="0" sz="1450" spc="-5">
                <a:latin typeface="Times New Roman"/>
                <a:cs typeface="Times New Roman"/>
              </a:rPr>
              <a:t>he </a:t>
            </a:r>
            <a:r>
              <a:rPr dirty="0" sz="1450" spc="-10">
                <a:latin typeface="Times New Roman"/>
                <a:cs typeface="Times New Roman"/>
              </a:rPr>
              <a:t>only knew as </a:t>
            </a:r>
            <a:r>
              <a:rPr dirty="0" sz="1450" spc="-5">
                <a:latin typeface="Times New Roman"/>
                <a:cs typeface="Times New Roman"/>
              </a:rPr>
              <a:t>a </a:t>
            </a:r>
            <a:r>
              <a:rPr dirty="0" sz="1450" spc="-10">
                <a:latin typeface="Times New Roman"/>
                <a:cs typeface="Times New Roman"/>
              </a:rPr>
              <a:t>quick, jigging figure in </a:t>
            </a:r>
            <a:r>
              <a:rPr dirty="0" sz="1450" spc="-5">
                <a:latin typeface="Times New Roman"/>
                <a:cs typeface="Times New Roman"/>
              </a:rPr>
              <a:t>a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quadrilles, and had  never heard it called </a:t>
            </a:r>
            <a:r>
              <a:rPr dirty="0" sz="1450" spc="-5">
                <a:latin typeface="Times New Roman"/>
                <a:cs typeface="Times New Roman"/>
              </a:rPr>
              <a:t>by </a:t>
            </a:r>
            <a:r>
              <a:rPr dirty="0" sz="1450" spc="-10">
                <a:latin typeface="Times New Roman"/>
                <a:cs typeface="Times New Roman"/>
              </a:rPr>
              <a:t>name. Perhaps, after all, the brother was the more  interesting performer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I </a:t>
            </a:r>
            <a:r>
              <a:rPr dirty="0" sz="1450" spc="-10">
                <a:latin typeface="Times New Roman"/>
                <a:cs typeface="Times New Roman"/>
              </a:rPr>
              <a:t>have spoken with him afterwards  </a:t>
            </a:r>
            <a:r>
              <a:rPr dirty="0" sz="1450" spc="-20">
                <a:latin typeface="Times New Roman"/>
                <a:cs typeface="Times New Roman"/>
              </a:rPr>
              <a:t>repeatedly, </a:t>
            </a:r>
            <a:r>
              <a:rPr dirty="0" sz="1450" spc="-10">
                <a:latin typeface="Times New Roman"/>
                <a:cs typeface="Times New Roman"/>
              </a:rPr>
              <a:t>and found him always the same quick, fiery </a:t>
            </a:r>
            <a:r>
              <a:rPr dirty="0" sz="1450" spc="-5">
                <a:latin typeface="Times New Roman"/>
                <a:cs typeface="Times New Roman"/>
              </a:rPr>
              <a:t>bit of a </a:t>
            </a:r>
            <a:r>
              <a:rPr dirty="0" sz="1450" spc="-10">
                <a:latin typeface="Times New Roman"/>
                <a:cs typeface="Times New Roman"/>
              </a:rPr>
              <a:t>man, </a:t>
            </a:r>
            <a:r>
              <a:rPr dirty="0" sz="1450" spc="-5">
                <a:latin typeface="Times New Roman"/>
                <a:cs typeface="Times New Roman"/>
              </a:rPr>
              <a:t>not  </a:t>
            </a:r>
            <a:r>
              <a:rPr dirty="0" sz="1450" spc="-10">
                <a:latin typeface="Times New Roman"/>
                <a:cs typeface="Times New Roman"/>
              </a:rPr>
              <a:t>without brains; </a:t>
            </a:r>
            <a:r>
              <a:rPr dirty="0" sz="1450" spc="-5">
                <a:latin typeface="Times New Roman"/>
                <a:cs typeface="Times New Roman"/>
              </a:rPr>
              <a:t>but he </a:t>
            </a:r>
            <a:r>
              <a:rPr dirty="0" sz="1450" spc="-10">
                <a:latin typeface="Times New Roman"/>
                <a:cs typeface="Times New Roman"/>
              </a:rPr>
              <a:t>never showed to such advantage as when </a:t>
            </a:r>
            <a:r>
              <a:rPr dirty="0" sz="1450" spc="-5">
                <a:latin typeface="Times New Roman"/>
                <a:cs typeface="Times New Roman"/>
              </a:rPr>
              <a:t>he </a:t>
            </a:r>
            <a:r>
              <a:rPr dirty="0" sz="1450" spc="-10">
                <a:latin typeface="Times New Roman"/>
                <a:cs typeface="Times New Roman"/>
              </a:rPr>
              <a:t>was thus  squiring the fiddler into public note. There is nothing more becoming than </a:t>
            </a:r>
            <a:r>
              <a:rPr dirty="0" sz="1450" spc="-5">
                <a:latin typeface="Times New Roman"/>
                <a:cs typeface="Times New Roman"/>
              </a:rPr>
              <a:t>a  </a:t>
            </a:r>
            <a:r>
              <a:rPr dirty="0" sz="1450" spc="-10">
                <a:latin typeface="Times New Roman"/>
                <a:cs typeface="Times New Roman"/>
              </a:rPr>
              <a:t>genuine admiration; and it shares this with love, that it does </a:t>
            </a:r>
            <a:r>
              <a:rPr dirty="0" sz="1450" spc="-5">
                <a:latin typeface="Times New Roman"/>
                <a:cs typeface="Times New Roman"/>
              </a:rPr>
              <a:t>not </a:t>
            </a:r>
            <a:r>
              <a:rPr dirty="0" sz="1450" spc="-10">
                <a:latin typeface="Times New Roman"/>
                <a:cs typeface="Times New Roman"/>
              </a:rPr>
              <a:t>become  contemptible although</a:t>
            </a:r>
            <a:r>
              <a:rPr dirty="0" sz="1450" spc="-5">
                <a:latin typeface="Times New Roman"/>
                <a:cs typeface="Times New Roman"/>
              </a:rPr>
              <a:t> </a:t>
            </a:r>
            <a:r>
              <a:rPr dirty="0" sz="1450" spc="-10">
                <a:latin typeface="Times New Roman"/>
                <a:cs typeface="Times New Roman"/>
              </a:rPr>
              <a:t>misplaced.</a:t>
            </a:r>
            <a:endParaRPr sz="1450">
              <a:latin typeface="Times New Roman"/>
              <a:cs typeface="Times New Roman"/>
            </a:endParaRPr>
          </a:p>
          <a:p>
            <a:pPr algn="just" marL="12700" marR="6350">
              <a:lnSpc>
                <a:spcPts val="1730"/>
              </a:lnSpc>
              <a:spcBef>
                <a:spcPts val="835"/>
              </a:spcBef>
            </a:pPr>
            <a:r>
              <a:rPr dirty="0" sz="1450" spc="-10">
                <a:latin typeface="Times New Roman"/>
                <a:cs typeface="Times New Roman"/>
              </a:rPr>
              <a:t>The dancing was </a:t>
            </a:r>
            <a:r>
              <a:rPr dirty="0" sz="1450" spc="-5">
                <a:latin typeface="Times New Roman"/>
                <a:cs typeface="Times New Roman"/>
              </a:rPr>
              <a:t>but </a:t>
            </a:r>
            <a:r>
              <a:rPr dirty="0" sz="1450" spc="-10">
                <a:latin typeface="Times New Roman"/>
                <a:cs typeface="Times New Roman"/>
              </a:rPr>
              <a:t>feebly carried </a:t>
            </a:r>
            <a:r>
              <a:rPr dirty="0" sz="1450" spc="-5">
                <a:latin typeface="Times New Roman"/>
                <a:cs typeface="Times New Roman"/>
              </a:rPr>
              <a:t>on. </a:t>
            </a:r>
            <a:r>
              <a:rPr dirty="0" sz="1450" spc="-10">
                <a:latin typeface="Times New Roman"/>
                <a:cs typeface="Times New Roman"/>
              </a:rPr>
              <a:t>The space was almost impracticably  small; and the Irish wenches combined the extreme </a:t>
            </a:r>
            <a:r>
              <a:rPr dirty="0" sz="1450" spc="-5">
                <a:latin typeface="Times New Roman"/>
                <a:cs typeface="Times New Roman"/>
              </a:rPr>
              <a:t>of </a:t>
            </a:r>
            <a:r>
              <a:rPr dirty="0" sz="1450" spc="-10">
                <a:latin typeface="Times New Roman"/>
                <a:cs typeface="Times New Roman"/>
              </a:rPr>
              <a:t>bashfulness about this  innocent display with </a:t>
            </a:r>
            <a:r>
              <a:rPr dirty="0" sz="1450" spc="-5">
                <a:latin typeface="Times New Roman"/>
                <a:cs typeface="Times New Roman"/>
              </a:rPr>
              <a:t>a </a:t>
            </a:r>
            <a:r>
              <a:rPr dirty="0" sz="1450" spc="-10">
                <a:latin typeface="Times New Roman"/>
                <a:cs typeface="Times New Roman"/>
              </a:rPr>
              <a:t>surprising impudence and roughness </a:t>
            </a:r>
            <a:r>
              <a:rPr dirty="0" sz="1450" spc="-5">
                <a:latin typeface="Times New Roman"/>
                <a:cs typeface="Times New Roman"/>
              </a:rPr>
              <a:t>of </a:t>
            </a:r>
            <a:r>
              <a:rPr dirty="0" sz="1450" spc="-10">
                <a:latin typeface="Times New Roman"/>
                <a:cs typeface="Times New Roman"/>
              </a:rPr>
              <a:t>address. Most  often, either the fiddle lifted </a:t>
            </a:r>
            <a:r>
              <a:rPr dirty="0" sz="1450" spc="-5">
                <a:latin typeface="Times New Roman"/>
                <a:cs typeface="Times New Roman"/>
              </a:rPr>
              <a:t>up </a:t>
            </a:r>
            <a:r>
              <a:rPr dirty="0" sz="1450" spc="-10">
                <a:latin typeface="Times New Roman"/>
                <a:cs typeface="Times New Roman"/>
              </a:rPr>
              <a:t>its voice unheeded, </a:t>
            </a:r>
            <a:r>
              <a:rPr dirty="0" sz="1450" spc="-5">
                <a:latin typeface="Times New Roman"/>
                <a:cs typeface="Times New Roman"/>
              </a:rPr>
              <a:t>or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lads  would </a:t>
            </a:r>
            <a:r>
              <a:rPr dirty="0" sz="1450" spc="-5">
                <a:latin typeface="Times New Roman"/>
                <a:cs typeface="Times New Roman"/>
              </a:rPr>
              <a:t>be </a:t>
            </a:r>
            <a:r>
              <a:rPr dirty="0" sz="1450" spc="-10">
                <a:latin typeface="Times New Roman"/>
                <a:cs typeface="Times New Roman"/>
              </a:rPr>
              <a:t>footing it and snapping fingers </a:t>
            </a:r>
            <a:r>
              <a:rPr dirty="0" sz="1450" spc="-5">
                <a:latin typeface="Times New Roman"/>
                <a:cs typeface="Times New Roman"/>
              </a:rPr>
              <a:t>on </a:t>
            </a:r>
            <a:r>
              <a:rPr dirty="0" sz="1450" spc="-10">
                <a:latin typeface="Times New Roman"/>
                <a:cs typeface="Times New Roman"/>
              </a:rPr>
              <a:t>the landing. And such was the  eagerness</a:t>
            </a:r>
            <a:r>
              <a:rPr dirty="0" sz="1450" spc="135">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brother</a:t>
            </a:r>
            <a:r>
              <a:rPr dirty="0" sz="1450" spc="140">
                <a:latin typeface="Times New Roman"/>
                <a:cs typeface="Times New Roman"/>
              </a:rPr>
              <a:t> </a:t>
            </a:r>
            <a:r>
              <a:rPr dirty="0" sz="1450" spc="-10">
                <a:latin typeface="Times New Roman"/>
                <a:cs typeface="Times New Roman"/>
              </a:rPr>
              <a:t>to</a:t>
            </a:r>
            <a:r>
              <a:rPr dirty="0" sz="1450" spc="135">
                <a:latin typeface="Times New Roman"/>
                <a:cs typeface="Times New Roman"/>
              </a:rPr>
              <a:t> </a:t>
            </a:r>
            <a:r>
              <a:rPr dirty="0" sz="1450" spc="-10">
                <a:latin typeface="Times New Roman"/>
                <a:cs typeface="Times New Roman"/>
              </a:rPr>
              <a:t>display</a:t>
            </a:r>
            <a:r>
              <a:rPr dirty="0" sz="1450" spc="140">
                <a:latin typeface="Times New Roman"/>
                <a:cs typeface="Times New Roman"/>
              </a:rPr>
              <a:t> </a:t>
            </a:r>
            <a:r>
              <a:rPr dirty="0" sz="1450" spc="-10">
                <a:latin typeface="Times New Roman"/>
                <a:cs typeface="Times New Roman"/>
              </a:rPr>
              <a:t>all</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acquirements</a:t>
            </a:r>
            <a:r>
              <a:rPr dirty="0" sz="1450" spc="135">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his</a:t>
            </a:r>
            <a:r>
              <a:rPr dirty="0" sz="1450" spc="140">
                <a:latin typeface="Times New Roman"/>
                <a:cs typeface="Times New Roman"/>
              </a:rPr>
              <a:t> </a:t>
            </a:r>
            <a:r>
              <a:rPr dirty="0" sz="1450" spc="-10">
                <a:latin typeface="Times New Roman"/>
                <a:cs typeface="Times New Roman"/>
              </a:rPr>
              <a:t>idol,</a:t>
            </a:r>
            <a:r>
              <a:rPr dirty="0" sz="1450" spc="140">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such</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knows what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he </a:t>
            </a:r>
            <a:r>
              <a:rPr dirty="0" sz="1450" spc="-10">
                <a:latin typeface="Times New Roman"/>
                <a:cs typeface="Times New Roman"/>
              </a:rPr>
              <a:t>must remember </a:t>
            </a:r>
            <a:r>
              <a:rPr dirty="0" sz="1450" spc="-30">
                <a:latin typeface="Times New Roman"/>
                <a:cs typeface="Times New Roman"/>
              </a:rPr>
              <a:t>how,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has sat himself down  behind </a:t>
            </a:r>
            <a:r>
              <a:rPr dirty="0" sz="1450" spc="-5">
                <a:latin typeface="Times New Roman"/>
                <a:cs typeface="Times New Roman"/>
              </a:rPr>
              <a:t>a dyke on a </a:t>
            </a:r>
            <a:r>
              <a:rPr dirty="0" sz="1450" spc="-10">
                <a:latin typeface="Times New Roman"/>
                <a:cs typeface="Times New Roman"/>
              </a:rPr>
              <a:t>hillside, </a:t>
            </a:r>
            <a:r>
              <a:rPr dirty="0" sz="1450" spc="-5">
                <a:latin typeface="Times New Roman"/>
                <a:cs typeface="Times New Roman"/>
              </a:rPr>
              <a:t>he </a:t>
            </a:r>
            <a:r>
              <a:rPr dirty="0" sz="1450" spc="-10">
                <a:latin typeface="Times New Roman"/>
                <a:cs typeface="Times New Roman"/>
              </a:rPr>
              <a:t>delighted to hear the wind hiss vainly through  the crannies at his back; how his </a:t>
            </a:r>
            <a:r>
              <a:rPr dirty="0" sz="1450" spc="-5">
                <a:latin typeface="Times New Roman"/>
                <a:cs typeface="Times New Roman"/>
              </a:rPr>
              <a:t>body </a:t>
            </a:r>
            <a:r>
              <a:rPr dirty="0" sz="1450" spc="-10">
                <a:latin typeface="Times New Roman"/>
                <a:cs typeface="Times New Roman"/>
              </a:rPr>
              <a:t>tingled all over with warmth, and it  began to dawn </a:t>
            </a:r>
            <a:r>
              <a:rPr dirty="0" sz="1450" spc="-5">
                <a:latin typeface="Times New Roman"/>
                <a:cs typeface="Times New Roman"/>
              </a:rPr>
              <a:t>upon </a:t>
            </a:r>
            <a:r>
              <a:rPr dirty="0" sz="1450" spc="-10">
                <a:latin typeface="Times New Roman"/>
                <a:cs typeface="Times New Roman"/>
              </a:rPr>
              <a:t>him,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slow surprise, that the country was  beautiful, the heather purple, and the </a:t>
            </a:r>
            <a:r>
              <a:rPr dirty="0" sz="1450" spc="-15">
                <a:latin typeface="Times New Roman"/>
                <a:cs typeface="Times New Roman"/>
              </a:rPr>
              <a:t>far-away </a:t>
            </a:r>
            <a:r>
              <a:rPr dirty="0" sz="1450" spc="-10">
                <a:latin typeface="Times New Roman"/>
                <a:cs typeface="Times New Roman"/>
              </a:rPr>
              <a:t>hills all marbled with sun and  </a:t>
            </a:r>
            <a:r>
              <a:rPr dirty="0" sz="1450" spc="-20">
                <a:latin typeface="Times New Roman"/>
                <a:cs typeface="Times New Roman"/>
              </a:rPr>
              <a:t>shadow.</a:t>
            </a:r>
            <a:r>
              <a:rPr dirty="0" sz="1450" spc="320">
                <a:latin typeface="Times New Roman"/>
                <a:cs typeface="Times New Roman"/>
              </a:rPr>
              <a:t> </a:t>
            </a:r>
            <a:r>
              <a:rPr dirty="0" sz="1450" spc="-20">
                <a:latin typeface="Times New Roman"/>
                <a:cs typeface="Times New Roman"/>
              </a:rPr>
              <a:t>Wordsworth,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beautiful passage </a:t>
            </a:r>
            <a:r>
              <a:rPr dirty="0" sz="1450" spc="-5">
                <a:latin typeface="Times New Roman"/>
                <a:cs typeface="Times New Roman"/>
              </a:rPr>
              <a:t>of </a:t>
            </a:r>
            <a:r>
              <a:rPr dirty="0" sz="1450" spc="-10">
                <a:latin typeface="Times New Roman"/>
                <a:cs typeface="Times New Roman"/>
              </a:rPr>
              <a:t>the ‘Prelude,’ has used this as  </a:t>
            </a:r>
            <a:r>
              <a:rPr dirty="0" sz="1450" spc="-5">
                <a:latin typeface="Times New Roman"/>
                <a:cs typeface="Times New Roman"/>
              </a:rPr>
              <a:t>a </a:t>
            </a:r>
            <a:r>
              <a:rPr dirty="0" sz="1450" spc="-10">
                <a:latin typeface="Times New Roman"/>
                <a:cs typeface="Times New Roman"/>
              </a:rPr>
              <a:t>figure for the feeling struck in </a:t>
            </a:r>
            <a:r>
              <a:rPr dirty="0" sz="1450" spc="-5">
                <a:latin typeface="Times New Roman"/>
                <a:cs typeface="Times New Roman"/>
              </a:rPr>
              <a:t>us by </a:t>
            </a:r>
            <a:r>
              <a:rPr dirty="0" sz="1450" spc="-10">
                <a:latin typeface="Times New Roman"/>
                <a:cs typeface="Times New Roman"/>
              </a:rPr>
              <a:t>the quiet by-streets </a:t>
            </a:r>
            <a:r>
              <a:rPr dirty="0" sz="1450" spc="-5">
                <a:latin typeface="Times New Roman"/>
                <a:cs typeface="Times New Roman"/>
              </a:rPr>
              <a:t>of </a:t>
            </a:r>
            <a:r>
              <a:rPr dirty="0" sz="1450" spc="-10">
                <a:latin typeface="Times New Roman"/>
                <a:cs typeface="Times New Roman"/>
              </a:rPr>
              <a:t>London after the  uproar </a:t>
            </a:r>
            <a:r>
              <a:rPr dirty="0" sz="1450" spc="-5">
                <a:latin typeface="Times New Roman"/>
                <a:cs typeface="Times New Roman"/>
              </a:rPr>
              <a:t>of </a:t>
            </a:r>
            <a:r>
              <a:rPr dirty="0" sz="1450" spc="-10">
                <a:latin typeface="Times New Roman"/>
                <a:cs typeface="Times New Roman"/>
              </a:rPr>
              <a:t>the great thoroughfares; and the comparison may </a:t>
            </a:r>
            <a:r>
              <a:rPr dirty="0" sz="1450" spc="-5">
                <a:latin typeface="Times New Roman"/>
                <a:cs typeface="Times New Roman"/>
              </a:rPr>
              <a:t>be </a:t>
            </a:r>
            <a:r>
              <a:rPr dirty="0" sz="1450" spc="-10">
                <a:latin typeface="Times New Roman"/>
                <a:cs typeface="Times New Roman"/>
              </a:rPr>
              <a:t>turned the other  way with as </a:t>
            </a:r>
            <a:r>
              <a:rPr dirty="0" sz="1450" spc="-5">
                <a:latin typeface="Times New Roman"/>
                <a:cs typeface="Times New Roman"/>
              </a:rPr>
              <a:t>good</a:t>
            </a:r>
            <a:r>
              <a:rPr dirty="0" sz="1450" spc="5">
                <a:latin typeface="Times New Roman"/>
                <a:cs typeface="Times New Roman"/>
              </a:rPr>
              <a:t> </a:t>
            </a:r>
            <a:r>
              <a:rPr dirty="0" sz="1450" spc="-15">
                <a:latin typeface="Times New Roman"/>
                <a:cs typeface="Times New Roman"/>
              </a:rPr>
              <a:t>effect:—</a:t>
            </a:r>
            <a:endParaRPr sz="1450">
              <a:latin typeface="Times New Roman"/>
              <a:cs typeface="Times New Roman"/>
            </a:endParaRPr>
          </a:p>
          <a:p>
            <a:pPr marL="12700" marR="2526030">
              <a:lnSpc>
                <a:spcPts val="1730"/>
              </a:lnSpc>
              <a:spcBef>
                <a:spcPts val="850"/>
              </a:spcBef>
            </a:pPr>
            <a:r>
              <a:rPr dirty="0" sz="1450" spc="-10">
                <a:latin typeface="Times New Roman"/>
                <a:cs typeface="Times New Roman"/>
              </a:rPr>
              <a:t>‘Meanwhile the roar continues, till at length,  Escaped as from an </a:t>
            </a:r>
            <a:r>
              <a:rPr dirty="0" sz="1450" spc="-25">
                <a:latin typeface="Times New Roman"/>
                <a:cs typeface="Times New Roman"/>
              </a:rPr>
              <a:t>enemy, </a:t>
            </a:r>
            <a:r>
              <a:rPr dirty="0" sz="1450" spc="-10">
                <a:latin typeface="Times New Roman"/>
                <a:cs typeface="Times New Roman"/>
              </a:rPr>
              <a:t>we turn  Abruptly into some </a:t>
            </a:r>
            <a:r>
              <a:rPr dirty="0" sz="1450" spc="-5">
                <a:latin typeface="Times New Roman"/>
                <a:cs typeface="Times New Roman"/>
              </a:rPr>
              <a:t>sequester’d</a:t>
            </a:r>
            <a:r>
              <a:rPr dirty="0" sz="1450" spc="5">
                <a:latin typeface="Times New Roman"/>
                <a:cs typeface="Times New Roman"/>
              </a:rPr>
              <a:t> </a:t>
            </a:r>
            <a:r>
              <a:rPr dirty="0" sz="1450" spc="-5">
                <a:latin typeface="Times New Roman"/>
                <a:cs typeface="Times New Roman"/>
              </a:rPr>
              <a:t>nook,</a:t>
            </a:r>
            <a:endParaRPr sz="1450">
              <a:latin typeface="Times New Roman"/>
              <a:cs typeface="Times New Roman"/>
            </a:endParaRPr>
          </a:p>
          <a:p>
            <a:pPr marL="12700">
              <a:lnSpc>
                <a:spcPts val="1670"/>
              </a:lnSpc>
            </a:pPr>
            <a:r>
              <a:rPr dirty="0" sz="1450" spc="-10">
                <a:latin typeface="Times New Roman"/>
                <a:cs typeface="Times New Roman"/>
              </a:rPr>
              <a:t>Still as </a:t>
            </a:r>
            <a:r>
              <a:rPr dirty="0" sz="1450" spc="-5">
                <a:latin typeface="Times New Roman"/>
                <a:cs typeface="Times New Roman"/>
              </a:rPr>
              <a:t>a shelter’d </a:t>
            </a:r>
            <a:r>
              <a:rPr dirty="0" sz="1450" spc="-10">
                <a:latin typeface="Times New Roman"/>
                <a:cs typeface="Times New Roman"/>
              </a:rPr>
              <a:t>place when winds blow</a:t>
            </a:r>
            <a:r>
              <a:rPr dirty="0" sz="1450" spc="25">
                <a:latin typeface="Times New Roman"/>
                <a:cs typeface="Times New Roman"/>
              </a:rPr>
              <a:t> </a:t>
            </a:r>
            <a:r>
              <a:rPr dirty="0" sz="1450" spc="-10">
                <a:latin typeface="Times New Roman"/>
                <a:cs typeface="Times New Roman"/>
              </a:rPr>
              <a:t>loud!’</a:t>
            </a:r>
            <a:endParaRPr sz="1450">
              <a:latin typeface="Times New Roman"/>
              <a:cs typeface="Times New Roman"/>
            </a:endParaRPr>
          </a:p>
          <a:p>
            <a:pPr algn="just" marL="12700" marR="5080">
              <a:lnSpc>
                <a:spcPts val="1730"/>
              </a:lnSpc>
              <a:spcBef>
                <a:spcPts val="919"/>
              </a:spcBef>
            </a:pPr>
            <a:r>
              <a:rPr dirty="0" sz="1450" spc="-5">
                <a:latin typeface="Times New Roman"/>
                <a:cs typeface="Times New Roman"/>
              </a:rPr>
              <a:t>I </a:t>
            </a:r>
            <a:r>
              <a:rPr dirty="0" sz="1450" spc="-10">
                <a:latin typeface="Times New Roman"/>
                <a:cs typeface="Times New Roman"/>
              </a:rPr>
              <a:t>remember meeting </a:t>
            </a:r>
            <a:r>
              <a:rPr dirty="0" sz="1450" spc="-5">
                <a:latin typeface="Times New Roman"/>
                <a:cs typeface="Times New Roman"/>
              </a:rPr>
              <a:t>a </a:t>
            </a:r>
            <a:r>
              <a:rPr dirty="0" sz="1450" spc="-10">
                <a:latin typeface="Times New Roman"/>
                <a:cs typeface="Times New Roman"/>
              </a:rPr>
              <a:t>man once, in </a:t>
            </a:r>
            <a:r>
              <a:rPr dirty="0" sz="1450" spc="-5">
                <a:latin typeface="Times New Roman"/>
                <a:cs typeface="Times New Roman"/>
              </a:rPr>
              <a:t>a </a:t>
            </a:r>
            <a:r>
              <a:rPr dirty="0" sz="1450" spc="-10">
                <a:latin typeface="Times New Roman"/>
                <a:cs typeface="Times New Roman"/>
              </a:rPr>
              <a:t>train, who told me </a:t>
            </a:r>
            <a:r>
              <a:rPr dirty="0" sz="1450" spc="-5">
                <a:latin typeface="Times New Roman"/>
                <a:cs typeface="Times New Roman"/>
              </a:rPr>
              <a:t>of </a:t>
            </a:r>
            <a:r>
              <a:rPr dirty="0" sz="1450" spc="-10">
                <a:latin typeface="Times New Roman"/>
                <a:cs typeface="Times New Roman"/>
              </a:rPr>
              <a:t>what must have  been quite the most perfect instance </a:t>
            </a:r>
            <a:r>
              <a:rPr dirty="0" sz="1450" spc="-5">
                <a:latin typeface="Times New Roman"/>
                <a:cs typeface="Times New Roman"/>
              </a:rPr>
              <a:t>of </a:t>
            </a:r>
            <a:r>
              <a:rPr dirty="0" sz="1450" spc="-10">
                <a:latin typeface="Times New Roman"/>
                <a:cs typeface="Times New Roman"/>
              </a:rPr>
              <a:t>this pleasure </a:t>
            </a:r>
            <a:r>
              <a:rPr dirty="0" sz="1450" spc="-5">
                <a:latin typeface="Times New Roman"/>
                <a:cs typeface="Times New Roman"/>
              </a:rPr>
              <a:t>of </a:t>
            </a:r>
            <a:r>
              <a:rPr dirty="0" sz="1450" spc="-10">
                <a:latin typeface="Times New Roman"/>
                <a:cs typeface="Times New Roman"/>
              </a:rPr>
              <a:t>escape. He had </a:t>
            </a:r>
            <a:r>
              <a:rPr dirty="0" sz="1450" spc="-5">
                <a:latin typeface="Times New Roman"/>
                <a:cs typeface="Times New Roman"/>
              </a:rPr>
              <a:t>gone  up, one </a:t>
            </a:r>
            <a:r>
              <a:rPr dirty="0" sz="1450" spc="-25">
                <a:latin typeface="Times New Roman"/>
                <a:cs typeface="Times New Roman"/>
              </a:rPr>
              <a:t>sunny, </a:t>
            </a:r>
            <a:r>
              <a:rPr dirty="0" sz="1450" spc="-10">
                <a:latin typeface="Times New Roman"/>
                <a:cs typeface="Times New Roman"/>
              </a:rPr>
              <a:t>windy morning, to the top </a:t>
            </a:r>
            <a:r>
              <a:rPr dirty="0" sz="1450" spc="-5">
                <a:latin typeface="Times New Roman"/>
                <a:cs typeface="Times New Roman"/>
              </a:rPr>
              <a:t>of a </a:t>
            </a:r>
            <a:r>
              <a:rPr dirty="0" sz="1450" spc="-10">
                <a:latin typeface="Times New Roman"/>
                <a:cs typeface="Times New Roman"/>
              </a:rPr>
              <a:t>great cathedral somewhere  abroad; </a:t>
            </a:r>
            <a:r>
              <a:rPr dirty="0" sz="1450" spc="-5">
                <a:latin typeface="Times New Roman"/>
                <a:cs typeface="Times New Roman"/>
              </a:rPr>
              <a:t>I </a:t>
            </a:r>
            <a:r>
              <a:rPr dirty="0" sz="1450" spc="-10">
                <a:latin typeface="Times New Roman"/>
                <a:cs typeface="Times New Roman"/>
              </a:rPr>
              <a:t>think it was Cologne Cathedral, the great unfinished marvel </a:t>
            </a:r>
            <a:r>
              <a:rPr dirty="0" sz="1450" spc="-5">
                <a:latin typeface="Times New Roman"/>
                <a:cs typeface="Times New Roman"/>
              </a:rPr>
              <a:t>by </a:t>
            </a:r>
            <a:r>
              <a:rPr dirty="0" sz="1450" spc="-10">
                <a:latin typeface="Times New Roman"/>
                <a:cs typeface="Times New Roman"/>
              </a:rPr>
              <a:t>the  Rhine; and after </a:t>
            </a:r>
            <a:r>
              <a:rPr dirty="0" sz="1450" spc="-5">
                <a:latin typeface="Times New Roman"/>
                <a:cs typeface="Times New Roman"/>
              </a:rPr>
              <a:t>a </a:t>
            </a:r>
            <a:r>
              <a:rPr dirty="0" sz="1450" spc="-10">
                <a:latin typeface="Times New Roman"/>
                <a:cs typeface="Times New Roman"/>
              </a:rPr>
              <a:t>long while in dark stairways, </a:t>
            </a:r>
            <a:r>
              <a:rPr dirty="0" sz="1450" spc="-5">
                <a:latin typeface="Times New Roman"/>
                <a:cs typeface="Times New Roman"/>
              </a:rPr>
              <a:t>he </a:t>
            </a:r>
            <a:r>
              <a:rPr dirty="0" sz="1450" spc="-10">
                <a:latin typeface="Times New Roman"/>
                <a:cs typeface="Times New Roman"/>
              </a:rPr>
              <a:t>issued at last into the  sunshine, </a:t>
            </a:r>
            <a:r>
              <a:rPr dirty="0" sz="1450" spc="-5">
                <a:latin typeface="Times New Roman"/>
                <a:cs typeface="Times New Roman"/>
              </a:rPr>
              <a:t>on a </a:t>
            </a:r>
            <a:r>
              <a:rPr dirty="0" sz="1450" spc="-10">
                <a:latin typeface="Times New Roman"/>
                <a:cs typeface="Times New Roman"/>
              </a:rPr>
              <a:t>platform high above the town. At that elevation it was quite  still and warm; the gale was only in the lower strata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air,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forgotten it in the quiet interior </a:t>
            </a:r>
            <a:r>
              <a:rPr dirty="0" sz="1450" spc="-5">
                <a:latin typeface="Times New Roman"/>
                <a:cs typeface="Times New Roman"/>
              </a:rPr>
              <a:t>of </a:t>
            </a:r>
            <a:r>
              <a:rPr dirty="0" sz="1450" spc="-10">
                <a:latin typeface="Times New Roman"/>
                <a:cs typeface="Times New Roman"/>
              </a:rPr>
              <a:t>the church and during his long ascent; and  so </a:t>
            </a:r>
            <a:r>
              <a:rPr dirty="0" sz="1450" spc="-5">
                <a:latin typeface="Times New Roman"/>
                <a:cs typeface="Times New Roman"/>
              </a:rPr>
              <a:t>you </a:t>
            </a:r>
            <a:r>
              <a:rPr dirty="0" sz="1450" spc="-10">
                <a:latin typeface="Times New Roman"/>
                <a:cs typeface="Times New Roman"/>
              </a:rPr>
              <a:t>may judge </a:t>
            </a:r>
            <a:r>
              <a:rPr dirty="0" sz="1450" spc="-5">
                <a:latin typeface="Times New Roman"/>
                <a:cs typeface="Times New Roman"/>
              </a:rPr>
              <a:t>of </a:t>
            </a:r>
            <a:r>
              <a:rPr dirty="0" sz="1450" spc="-10">
                <a:latin typeface="Times New Roman"/>
                <a:cs typeface="Times New Roman"/>
              </a:rPr>
              <a:t>his surprise when, resting his arms </a:t>
            </a:r>
            <a:r>
              <a:rPr dirty="0" sz="1450" spc="-5">
                <a:latin typeface="Times New Roman"/>
                <a:cs typeface="Times New Roman"/>
              </a:rPr>
              <a:t>on </a:t>
            </a:r>
            <a:r>
              <a:rPr dirty="0" sz="1450" spc="-10">
                <a:latin typeface="Times New Roman"/>
                <a:cs typeface="Times New Roman"/>
              </a:rPr>
              <a:t>the sunlit  balustrade and looking over into the </a:t>
            </a:r>
            <a:r>
              <a:rPr dirty="0" sz="1450" spc="-10" i="1">
                <a:latin typeface="Times New Roman"/>
                <a:cs typeface="Times New Roman"/>
              </a:rPr>
              <a:t>Place </a:t>
            </a:r>
            <a:r>
              <a:rPr dirty="0" sz="1450" spc="-10">
                <a:latin typeface="Times New Roman"/>
                <a:cs typeface="Times New Roman"/>
              </a:rPr>
              <a:t>far below him, </a:t>
            </a:r>
            <a:r>
              <a:rPr dirty="0" sz="1450" spc="-5">
                <a:latin typeface="Times New Roman"/>
                <a:cs typeface="Times New Roman"/>
              </a:rPr>
              <a:t>he </a:t>
            </a:r>
            <a:r>
              <a:rPr dirty="0" sz="1450" spc="-10">
                <a:latin typeface="Times New Roman"/>
                <a:cs typeface="Times New Roman"/>
              </a:rPr>
              <a:t>saw the </a:t>
            </a:r>
            <a:r>
              <a:rPr dirty="0" sz="1450" spc="-5">
                <a:latin typeface="Times New Roman"/>
                <a:cs typeface="Times New Roman"/>
              </a:rPr>
              <a:t>good  </a:t>
            </a:r>
            <a:r>
              <a:rPr dirty="0" sz="1450" spc="-10">
                <a:latin typeface="Times New Roman"/>
                <a:cs typeface="Times New Roman"/>
              </a:rPr>
              <a:t>people holding </a:t>
            </a:r>
            <a:r>
              <a:rPr dirty="0" sz="1450" spc="-5">
                <a:latin typeface="Times New Roman"/>
                <a:cs typeface="Times New Roman"/>
              </a:rPr>
              <a:t>on </a:t>
            </a:r>
            <a:r>
              <a:rPr dirty="0" sz="1450" spc="-10">
                <a:latin typeface="Times New Roman"/>
                <a:cs typeface="Times New Roman"/>
              </a:rPr>
              <a:t>their hats and leaning hard against the wind as they walked.  There is something, to my </a:t>
            </a:r>
            <a:r>
              <a:rPr dirty="0" sz="1450" spc="-25">
                <a:latin typeface="Times New Roman"/>
                <a:cs typeface="Times New Roman"/>
              </a:rPr>
              <a:t>fancy, </a:t>
            </a:r>
            <a:r>
              <a:rPr dirty="0" sz="1450" spc="-10">
                <a:latin typeface="Times New Roman"/>
                <a:cs typeface="Times New Roman"/>
              </a:rPr>
              <a:t>quite perfect in this little experience </a:t>
            </a:r>
            <a:r>
              <a:rPr dirty="0" sz="1450" spc="-5">
                <a:latin typeface="Times New Roman"/>
                <a:cs typeface="Times New Roman"/>
              </a:rPr>
              <a:t>of </a:t>
            </a:r>
            <a:r>
              <a:rPr dirty="0" sz="1450" spc="-10">
                <a:latin typeface="Times New Roman"/>
                <a:cs typeface="Times New Roman"/>
              </a:rPr>
              <a:t>my  fellow-traveller’s. The ways </a:t>
            </a:r>
            <a:r>
              <a:rPr dirty="0" sz="1450" spc="-5">
                <a:latin typeface="Times New Roman"/>
                <a:cs typeface="Times New Roman"/>
              </a:rPr>
              <a:t>of </a:t>
            </a:r>
            <a:r>
              <a:rPr dirty="0" sz="1450" spc="-10">
                <a:latin typeface="Times New Roman"/>
                <a:cs typeface="Times New Roman"/>
              </a:rPr>
              <a:t>men seem always very trivial to </a:t>
            </a:r>
            <a:r>
              <a:rPr dirty="0" sz="1450" spc="-5">
                <a:latin typeface="Times New Roman"/>
                <a:cs typeface="Times New Roman"/>
              </a:rPr>
              <a:t>us </a:t>
            </a:r>
            <a:r>
              <a:rPr dirty="0" sz="1450" spc="-10">
                <a:latin typeface="Times New Roman"/>
                <a:cs typeface="Times New Roman"/>
              </a:rPr>
              <a:t>when we  find ourselves alone </a:t>
            </a:r>
            <a:r>
              <a:rPr dirty="0" sz="1450" spc="-5">
                <a:latin typeface="Times New Roman"/>
                <a:cs typeface="Times New Roman"/>
              </a:rPr>
              <a:t>on a </a:t>
            </a:r>
            <a:r>
              <a:rPr dirty="0" sz="1450" spc="-10">
                <a:latin typeface="Times New Roman"/>
                <a:cs typeface="Times New Roman"/>
              </a:rPr>
              <a:t>church-top, with the blue sky and </a:t>
            </a:r>
            <a:r>
              <a:rPr dirty="0" sz="1450" spc="-5">
                <a:latin typeface="Times New Roman"/>
                <a:cs typeface="Times New Roman"/>
              </a:rPr>
              <a:t>a </a:t>
            </a:r>
            <a:r>
              <a:rPr dirty="0" sz="1450" spc="-10">
                <a:latin typeface="Times New Roman"/>
                <a:cs typeface="Times New Roman"/>
              </a:rPr>
              <a:t>few tall  pinnacles, and see far below </a:t>
            </a:r>
            <a:r>
              <a:rPr dirty="0" sz="1450" spc="-5">
                <a:latin typeface="Times New Roman"/>
                <a:cs typeface="Times New Roman"/>
              </a:rPr>
              <a:t>us </a:t>
            </a:r>
            <a:r>
              <a:rPr dirty="0" sz="1450" spc="-10">
                <a:latin typeface="Times New Roman"/>
                <a:cs typeface="Times New Roman"/>
              </a:rPr>
              <a:t>the steep roofs and foreshortened buttresses,  and the silent activity </a:t>
            </a:r>
            <a:r>
              <a:rPr dirty="0" sz="1450" spc="-5">
                <a:latin typeface="Times New Roman"/>
                <a:cs typeface="Times New Roman"/>
              </a:rPr>
              <a:t>of </a:t>
            </a:r>
            <a:r>
              <a:rPr dirty="0" sz="1450" spc="-10">
                <a:latin typeface="Times New Roman"/>
                <a:cs typeface="Times New Roman"/>
              </a:rPr>
              <a:t>the city streets; </a:t>
            </a:r>
            <a:r>
              <a:rPr dirty="0" sz="1450" spc="-5">
                <a:latin typeface="Times New Roman"/>
                <a:cs typeface="Times New Roman"/>
              </a:rPr>
              <a:t>but </a:t>
            </a:r>
            <a:r>
              <a:rPr dirty="0" sz="1450" spc="-10">
                <a:latin typeface="Times New Roman"/>
                <a:cs typeface="Times New Roman"/>
              </a:rPr>
              <a:t>how much more must they </a:t>
            </a:r>
            <a:r>
              <a:rPr dirty="0" sz="1450" spc="-5">
                <a:latin typeface="Times New Roman"/>
                <a:cs typeface="Times New Roman"/>
              </a:rPr>
              <a:t>not  </a:t>
            </a:r>
            <a:r>
              <a:rPr dirty="0" sz="1450" spc="-10">
                <a:latin typeface="Times New Roman"/>
                <a:cs typeface="Times New Roman"/>
              </a:rPr>
              <a:t>have seemed so to him as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not </a:t>
            </a:r>
            <a:r>
              <a:rPr dirty="0" sz="1450" spc="-10">
                <a:latin typeface="Times New Roman"/>
                <a:cs typeface="Times New Roman"/>
              </a:rPr>
              <a:t>only above other </a:t>
            </a:r>
            <a:r>
              <a:rPr dirty="0" sz="1450" spc="-25">
                <a:latin typeface="Times New Roman"/>
                <a:cs typeface="Times New Roman"/>
              </a:rPr>
              <a:t>men’s </a:t>
            </a:r>
            <a:r>
              <a:rPr dirty="0" sz="1450" spc="-10">
                <a:latin typeface="Times New Roman"/>
                <a:cs typeface="Times New Roman"/>
              </a:rPr>
              <a:t>business, </a:t>
            </a:r>
            <a:r>
              <a:rPr dirty="0" sz="1450" spc="-5">
                <a:latin typeface="Times New Roman"/>
                <a:cs typeface="Times New Roman"/>
              </a:rPr>
              <a:t>but  </a:t>
            </a:r>
            <a:r>
              <a:rPr dirty="0" sz="1450" spc="-10">
                <a:latin typeface="Times New Roman"/>
                <a:cs typeface="Times New Roman"/>
              </a:rPr>
              <a:t>above other </a:t>
            </a:r>
            <a:r>
              <a:rPr dirty="0" sz="1450" spc="-25">
                <a:latin typeface="Times New Roman"/>
                <a:cs typeface="Times New Roman"/>
              </a:rPr>
              <a:t>men’s </a:t>
            </a:r>
            <a:r>
              <a:rPr dirty="0" sz="1450" spc="-10">
                <a:latin typeface="Times New Roman"/>
                <a:cs typeface="Times New Roman"/>
              </a:rPr>
              <a:t>climate, in </a:t>
            </a:r>
            <a:r>
              <a:rPr dirty="0" sz="1450" spc="-5">
                <a:latin typeface="Times New Roman"/>
                <a:cs typeface="Times New Roman"/>
              </a:rPr>
              <a:t>a </a:t>
            </a:r>
            <a:r>
              <a:rPr dirty="0" sz="1450" spc="-10">
                <a:latin typeface="Times New Roman"/>
                <a:cs typeface="Times New Roman"/>
              </a:rPr>
              <a:t>golden zone like</a:t>
            </a:r>
            <a:r>
              <a:rPr dirty="0" sz="1450" spc="60">
                <a:latin typeface="Times New Roman"/>
                <a:cs typeface="Times New Roman"/>
              </a:rPr>
              <a:t> </a:t>
            </a:r>
            <a:r>
              <a:rPr dirty="0" sz="1450" spc="-20">
                <a:latin typeface="Times New Roman"/>
                <a:cs typeface="Times New Roman"/>
              </a:rPr>
              <a:t>Apollo’s!</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This was the sort </a:t>
            </a:r>
            <a:r>
              <a:rPr dirty="0" sz="1450" spc="-5">
                <a:latin typeface="Times New Roman"/>
                <a:cs typeface="Times New Roman"/>
              </a:rPr>
              <a:t>of </a:t>
            </a:r>
            <a:r>
              <a:rPr dirty="0" sz="1450" spc="-10">
                <a:latin typeface="Times New Roman"/>
                <a:cs typeface="Times New Roman"/>
              </a:rPr>
              <a:t>pleasure </a:t>
            </a:r>
            <a:r>
              <a:rPr dirty="0" sz="1450" spc="-5">
                <a:latin typeface="Times New Roman"/>
                <a:cs typeface="Times New Roman"/>
              </a:rPr>
              <a:t>I </a:t>
            </a:r>
            <a:r>
              <a:rPr dirty="0" sz="1450" spc="-10">
                <a:latin typeface="Times New Roman"/>
                <a:cs typeface="Times New Roman"/>
              </a:rPr>
              <a:t>found in the country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write. The  pleasure was to </a:t>
            </a:r>
            <a:r>
              <a:rPr dirty="0" sz="1450" spc="-5">
                <a:latin typeface="Times New Roman"/>
                <a:cs typeface="Times New Roman"/>
              </a:rPr>
              <a:t>be out of </a:t>
            </a:r>
            <a:r>
              <a:rPr dirty="0" sz="1450" spc="-10">
                <a:latin typeface="Times New Roman"/>
                <a:cs typeface="Times New Roman"/>
              </a:rPr>
              <a:t>the wind, and to keep it in memory all the time, and  </a:t>
            </a:r>
            <a:r>
              <a:rPr dirty="0" sz="1450" spc="-5">
                <a:latin typeface="Times New Roman"/>
                <a:cs typeface="Times New Roman"/>
              </a:rPr>
              <a:t>hug </a:t>
            </a:r>
            <a:r>
              <a:rPr dirty="0" sz="1450" spc="-10">
                <a:latin typeface="Times New Roman"/>
                <a:cs typeface="Times New Roman"/>
              </a:rPr>
              <a:t>oneself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shelter. </a:t>
            </a:r>
            <a:r>
              <a:rPr dirty="0" sz="1450" spc="-10">
                <a:latin typeface="Times New Roman"/>
                <a:cs typeface="Times New Roman"/>
              </a:rPr>
              <a:t>And it was only </a:t>
            </a:r>
            <a:r>
              <a:rPr dirty="0" sz="1450" spc="-5">
                <a:latin typeface="Times New Roman"/>
                <a:cs typeface="Times New Roman"/>
              </a:rPr>
              <a:t>by </a:t>
            </a:r>
            <a:r>
              <a:rPr dirty="0" sz="1450" spc="-10">
                <a:latin typeface="Times New Roman"/>
                <a:cs typeface="Times New Roman"/>
              </a:rPr>
              <a:t>the sea that any such  sheltered places were to </a:t>
            </a:r>
            <a:r>
              <a:rPr dirty="0" sz="1450" spc="-5">
                <a:latin typeface="Times New Roman"/>
                <a:cs typeface="Times New Roman"/>
              </a:rPr>
              <a:t>be found. </a:t>
            </a:r>
            <a:r>
              <a:rPr dirty="0" sz="1450" spc="-10">
                <a:latin typeface="Times New Roman"/>
                <a:cs typeface="Times New Roman"/>
              </a:rPr>
              <a:t>Between the black worm-eaten head-lands  there are little bights and havens, well screened from the wind and the  commotion </a:t>
            </a:r>
            <a:r>
              <a:rPr dirty="0" sz="1450" spc="-5">
                <a:latin typeface="Times New Roman"/>
                <a:cs typeface="Times New Roman"/>
              </a:rPr>
              <a:t>of </a:t>
            </a:r>
            <a:r>
              <a:rPr dirty="0" sz="1450" spc="-10">
                <a:latin typeface="Times New Roman"/>
                <a:cs typeface="Times New Roman"/>
              </a:rPr>
              <a:t>the external sea, where the sand and weeds look </a:t>
            </a:r>
            <a:r>
              <a:rPr dirty="0" sz="1450" spc="-5">
                <a:latin typeface="Times New Roman"/>
                <a:cs typeface="Times New Roman"/>
              </a:rPr>
              <a:t>up </a:t>
            </a:r>
            <a:r>
              <a:rPr dirty="0" sz="1450" spc="-10">
                <a:latin typeface="Times New Roman"/>
                <a:cs typeface="Times New Roman"/>
              </a:rPr>
              <a:t>into the  </a:t>
            </a:r>
            <a:r>
              <a:rPr dirty="0" sz="1450" spc="-15">
                <a:latin typeface="Times New Roman"/>
                <a:cs typeface="Times New Roman"/>
              </a:rPr>
              <a:t>gazer’s </a:t>
            </a:r>
            <a:r>
              <a:rPr dirty="0" sz="1450" spc="-10">
                <a:latin typeface="Times New Roman"/>
                <a:cs typeface="Times New Roman"/>
              </a:rPr>
              <a:t>face from </a:t>
            </a:r>
            <a:r>
              <a:rPr dirty="0" sz="1450" spc="-5">
                <a:latin typeface="Times New Roman"/>
                <a:cs typeface="Times New Roman"/>
              </a:rPr>
              <a:t>a </a:t>
            </a:r>
            <a:r>
              <a:rPr dirty="0" sz="1450" spc="-10">
                <a:latin typeface="Times New Roman"/>
                <a:cs typeface="Times New Roman"/>
              </a:rPr>
              <a:t>depth </a:t>
            </a:r>
            <a:r>
              <a:rPr dirty="0" sz="1450" spc="-5">
                <a:latin typeface="Times New Roman"/>
                <a:cs typeface="Times New Roman"/>
              </a:rPr>
              <a:t>of </a:t>
            </a:r>
            <a:r>
              <a:rPr dirty="0" sz="1450" spc="-10">
                <a:latin typeface="Times New Roman"/>
                <a:cs typeface="Times New Roman"/>
              </a:rPr>
              <a:t>tranquil </a:t>
            </a:r>
            <a:r>
              <a:rPr dirty="0" sz="1450" spc="-20">
                <a:latin typeface="Times New Roman"/>
                <a:cs typeface="Times New Roman"/>
              </a:rPr>
              <a:t>water, </a:t>
            </a:r>
            <a:r>
              <a:rPr dirty="0" sz="1450" spc="-10">
                <a:latin typeface="Times New Roman"/>
                <a:cs typeface="Times New Roman"/>
              </a:rPr>
              <a:t>and the sea-birds, screaming and  flickering from the ruined crags, alone disturb the silence and the sunshine.  One such place has impressed itself </a:t>
            </a:r>
            <a:r>
              <a:rPr dirty="0" sz="1450" spc="-5">
                <a:latin typeface="Times New Roman"/>
                <a:cs typeface="Times New Roman"/>
              </a:rPr>
              <a:t>on </a:t>
            </a:r>
            <a:r>
              <a:rPr dirty="0" sz="1450" spc="-10">
                <a:latin typeface="Times New Roman"/>
                <a:cs typeface="Times New Roman"/>
              </a:rPr>
              <a:t>my memory beyond all others. On </a:t>
            </a:r>
            <a:r>
              <a:rPr dirty="0" sz="1450" spc="-5">
                <a:latin typeface="Times New Roman"/>
                <a:cs typeface="Times New Roman"/>
              </a:rPr>
              <a:t>a  </a:t>
            </a:r>
            <a:r>
              <a:rPr dirty="0" sz="1450" spc="-10">
                <a:latin typeface="Times New Roman"/>
                <a:cs typeface="Times New Roman"/>
              </a:rPr>
              <a:t>rock</a:t>
            </a:r>
            <a:r>
              <a:rPr dirty="0" sz="1450" spc="140">
                <a:latin typeface="Times New Roman"/>
                <a:cs typeface="Times New Roman"/>
              </a:rPr>
              <a:t> </a:t>
            </a:r>
            <a:r>
              <a:rPr dirty="0" sz="1450" spc="-5">
                <a:latin typeface="Times New Roman"/>
                <a:cs typeface="Times New Roman"/>
              </a:rPr>
              <a:t>by</a:t>
            </a:r>
            <a:r>
              <a:rPr dirty="0" sz="1450" spc="14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5">
                <a:latin typeface="Times New Roman"/>
                <a:cs typeface="Times New Roman"/>
              </a:rPr>
              <a:t>water’s</a:t>
            </a:r>
            <a:r>
              <a:rPr dirty="0" sz="1450" spc="140">
                <a:latin typeface="Times New Roman"/>
                <a:cs typeface="Times New Roman"/>
              </a:rPr>
              <a:t> </a:t>
            </a:r>
            <a:r>
              <a:rPr dirty="0" sz="1450" spc="-10">
                <a:latin typeface="Times New Roman"/>
                <a:cs typeface="Times New Roman"/>
              </a:rPr>
              <a:t>edge,</a:t>
            </a:r>
            <a:r>
              <a:rPr dirty="0" sz="1450" spc="140">
                <a:latin typeface="Times New Roman"/>
                <a:cs typeface="Times New Roman"/>
              </a:rPr>
              <a:t> </a:t>
            </a:r>
            <a:r>
              <a:rPr dirty="0" sz="1450" spc="-10">
                <a:latin typeface="Times New Roman"/>
                <a:cs typeface="Times New Roman"/>
              </a:rPr>
              <a:t>old</a:t>
            </a:r>
            <a:r>
              <a:rPr dirty="0" sz="1450" spc="145">
                <a:latin typeface="Times New Roman"/>
                <a:cs typeface="Times New Roman"/>
              </a:rPr>
              <a:t> </a:t>
            </a:r>
            <a:r>
              <a:rPr dirty="0" sz="1450" spc="-10">
                <a:latin typeface="Times New Roman"/>
                <a:cs typeface="Times New Roman"/>
              </a:rPr>
              <a:t>fighting</a:t>
            </a:r>
            <a:r>
              <a:rPr dirty="0" sz="1450" spc="140">
                <a:latin typeface="Times New Roman"/>
                <a:cs typeface="Times New Roman"/>
              </a:rPr>
              <a:t> </a:t>
            </a:r>
            <a:r>
              <a:rPr dirty="0" sz="1450" spc="-10">
                <a:latin typeface="Times New Roman"/>
                <a:cs typeface="Times New Roman"/>
              </a:rPr>
              <a:t>men</a:t>
            </a:r>
            <a:r>
              <a:rPr dirty="0" sz="1450" spc="140">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Norse</a:t>
            </a:r>
            <a:r>
              <a:rPr dirty="0" sz="1450" spc="140">
                <a:latin typeface="Times New Roman"/>
                <a:cs typeface="Times New Roman"/>
              </a:rPr>
              <a:t> </a:t>
            </a:r>
            <a:r>
              <a:rPr dirty="0" sz="1450" spc="-10">
                <a:latin typeface="Times New Roman"/>
                <a:cs typeface="Times New Roman"/>
              </a:rPr>
              <a:t>breed</a:t>
            </a:r>
            <a:r>
              <a:rPr dirty="0" sz="1450" spc="145">
                <a:latin typeface="Times New Roman"/>
                <a:cs typeface="Times New Roman"/>
              </a:rPr>
              <a:t> </a:t>
            </a:r>
            <a:r>
              <a:rPr dirty="0" sz="1450" spc="-10">
                <a:latin typeface="Times New Roman"/>
                <a:cs typeface="Times New Roman"/>
              </a:rPr>
              <a:t>had</a:t>
            </a:r>
            <a:r>
              <a:rPr dirty="0" sz="1450" spc="140">
                <a:latin typeface="Times New Roman"/>
                <a:cs typeface="Times New Roman"/>
              </a:rPr>
              <a:t> </a:t>
            </a:r>
            <a:r>
              <a:rPr dirty="0" sz="1450" spc="-10">
                <a:latin typeface="Times New Roman"/>
                <a:cs typeface="Times New Roman"/>
              </a:rPr>
              <a:t>planted</a:t>
            </a:r>
            <a:r>
              <a:rPr dirty="0" sz="1450" spc="14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double </a:t>
            </a:r>
            <a:r>
              <a:rPr dirty="0" sz="1450" spc="-10">
                <a:latin typeface="Times New Roman"/>
                <a:cs typeface="Times New Roman"/>
              </a:rPr>
              <a:t>castle; the two stood wall to wall like semi-detached villas; and yet  feud had run so high between their owners, that one, from </a:t>
            </a:r>
            <a:r>
              <a:rPr dirty="0" sz="1450" spc="-5">
                <a:latin typeface="Times New Roman"/>
                <a:cs typeface="Times New Roman"/>
              </a:rPr>
              <a:t>out of a </a:t>
            </a:r>
            <a:r>
              <a:rPr dirty="0" sz="1450" spc="-20">
                <a:latin typeface="Times New Roman"/>
                <a:cs typeface="Times New Roman"/>
              </a:rPr>
              <a:t>window,  </a:t>
            </a:r>
            <a:r>
              <a:rPr dirty="0" sz="1450" spc="-10">
                <a:latin typeface="Times New Roman"/>
                <a:cs typeface="Times New Roman"/>
              </a:rPr>
              <a:t>shot the other as </a:t>
            </a:r>
            <a:r>
              <a:rPr dirty="0" sz="1450" spc="-5">
                <a:latin typeface="Times New Roman"/>
                <a:cs typeface="Times New Roman"/>
              </a:rPr>
              <a:t>he </a:t>
            </a:r>
            <a:r>
              <a:rPr dirty="0" sz="1450" spc="-10">
                <a:latin typeface="Times New Roman"/>
                <a:cs typeface="Times New Roman"/>
              </a:rPr>
              <a:t>stood in his own </a:t>
            </a:r>
            <a:r>
              <a:rPr dirty="0" sz="1450" spc="-20">
                <a:latin typeface="Times New Roman"/>
                <a:cs typeface="Times New Roman"/>
              </a:rPr>
              <a:t>doorway.</a:t>
            </a:r>
            <a:r>
              <a:rPr dirty="0" sz="1450" spc="320">
                <a:latin typeface="Times New Roman"/>
                <a:cs typeface="Times New Roman"/>
              </a:rPr>
              <a:t> </a:t>
            </a:r>
            <a:r>
              <a:rPr dirty="0" sz="1450" spc="-10">
                <a:latin typeface="Times New Roman"/>
                <a:cs typeface="Times New Roman"/>
              </a:rPr>
              <a:t>There is something in the  juxtaposition </a:t>
            </a:r>
            <a:r>
              <a:rPr dirty="0" sz="1450" spc="-5">
                <a:latin typeface="Times New Roman"/>
                <a:cs typeface="Times New Roman"/>
              </a:rPr>
              <a:t>of </a:t>
            </a:r>
            <a:r>
              <a:rPr dirty="0" sz="1450" spc="-10">
                <a:latin typeface="Times New Roman"/>
                <a:cs typeface="Times New Roman"/>
              </a:rPr>
              <a:t>these two enemies full </a:t>
            </a:r>
            <a:r>
              <a:rPr dirty="0" sz="1450" spc="-5">
                <a:latin typeface="Times New Roman"/>
                <a:cs typeface="Times New Roman"/>
              </a:rPr>
              <a:t>of </a:t>
            </a:r>
            <a:r>
              <a:rPr dirty="0" sz="1450" spc="-10">
                <a:latin typeface="Times New Roman"/>
                <a:cs typeface="Times New Roman"/>
              </a:rPr>
              <a:t>tragic </a:t>
            </a:r>
            <a:r>
              <a:rPr dirty="0" sz="1450" spc="-25">
                <a:latin typeface="Times New Roman"/>
                <a:cs typeface="Times New Roman"/>
              </a:rPr>
              <a:t>irony. </a:t>
            </a:r>
            <a:r>
              <a:rPr dirty="0" sz="1450" spc="-10">
                <a:latin typeface="Times New Roman"/>
                <a:cs typeface="Times New Roman"/>
              </a:rPr>
              <a:t>It is grim to think </a:t>
            </a:r>
            <a:r>
              <a:rPr dirty="0" sz="1450" spc="-5">
                <a:latin typeface="Times New Roman"/>
                <a:cs typeface="Times New Roman"/>
              </a:rPr>
              <a:t>of  </a:t>
            </a:r>
            <a:r>
              <a:rPr dirty="0" sz="1450" spc="-10">
                <a:latin typeface="Times New Roman"/>
                <a:cs typeface="Times New Roman"/>
              </a:rPr>
              <a:t>bearded men and bitter women taking hateful counsel together about the two  hall-fires at night, when the sea boomed against the foundations and the wild  winter wind was loose over the battlements. And in the study we may  reconstruct for ourselves some pale figure </a:t>
            </a:r>
            <a:r>
              <a:rPr dirty="0" sz="1450" spc="-5">
                <a:latin typeface="Times New Roman"/>
                <a:cs typeface="Times New Roman"/>
              </a:rPr>
              <a:t>of </a:t>
            </a:r>
            <a:r>
              <a:rPr dirty="0" sz="1450" spc="-10">
                <a:latin typeface="Times New Roman"/>
                <a:cs typeface="Times New Roman"/>
              </a:rPr>
              <a:t>what life then was. Not so when  we are there; when we are there such thoughts come to </a:t>
            </a:r>
            <a:r>
              <a:rPr dirty="0" sz="1450" spc="-5">
                <a:latin typeface="Times New Roman"/>
                <a:cs typeface="Times New Roman"/>
              </a:rPr>
              <a:t>us </a:t>
            </a:r>
            <a:r>
              <a:rPr dirty="0" sz="1450" spc="-10">
                <a:latin typeface="Times New Roman"/>
                <a:cs typeface="Times New Roman"/>
              </a:rPr>
              <a:t>only to intensify </a:t>
            </a:r>
            <a:r>
              <a:rPr dirty="0" sz="1450" spc="-5">
                <a:latin typeface="Times New Roman"/>
                <a:cs typeface="Times New Roman"/>
              </a:rPr>
              <a:t>a  </a:t>
            </a:r>
            <a:r>
              <a:rPr dirty="0" sz="1450" spc="-10">
                <a:latin typeface="Times New Roman"/>
                <a:cs typeface="Times New Roman"/>
              </a:rPr>
              <a:t>contrary impression, and association is turned against itself. </a:t>
            </a:r>
            <a:r>
              <a:rPr dirty="0" sz="1450" spc="-5">
                <a:latin typeface="Times New Roman"/>
                <a:cs typeface="Times New Roman"/>
              </a:rPr>
              <a:t>I </a:t>
            </a:r>
            <a:r>
              <a:rPr dirty="0" sz="1450" spc="-10">
                <a:latin typeface="Times New Roman"/>
                <a:cs typeface="Times New Roman"/>
              </a:rPr>
              <a:t>remember  walking thither three afternoons in succession, my eyes weary with being set  against the wind, and </a:t>
            </a:r>
            <a:r>
              <a:rPr dirty="0" sz="1450" spc="-30">
                <a:latin typeface="Times New Roman"/>
                <a:cs typeface="Times New Roman"/>
              </a:rPr>
              <a:t>how, </a:t>
            </a:r>
            <a:r>
              <a:rPr dirty="0" sz="1450" spc="-10">
                <a:latin typeface="Times New Roman"/>
                <a:cs typeface="Times New Roman"/>
              </a:rPr>
              <a:t>dropping suddenly over the edge </a:t>
            </a:r>
            <a:r>
              <a:rPr dirty="0" sz="1450" spc="-5">
                <a:latin typeface="Times New Roman"/>
                <a:cs typeface="Times New Roman"/>
              </a:rPr>
              <a:t>of </a:t>
            </a:r>
            <a:r>
              <a:rPr dirty="0" sz="1450" spc="-10">
                <a:latin typeface="Times New Roman"/>
                <a:cs typeface="Times New Roman"/>
              </a:rPr>
              <a:t>the down, </a:t>
            </a:r>
            <a:r>
              <a:rPr dirty="0" sz="1450" spc="-5">
                <a:latin typeface="Times New Roman"/>
                <a:cs typeface="Times New Roman"/>
              </a:rPr>
              <a:t>I  </a:t>
            </a:r>
            <a:r>
              <a:rPr dirty="0" sz="1450" spc="-10">
                <a:latin typeface="Times New Roman"/>
                <a:cs typeface="Times New Roman"/>
              </a:rPr>
              <a:t>found myself in </a:t>
            </a:r>
            <a:r>
              <a:rPr dirty="0" sz="1450" spc="-5">
                <a:latin typeface="Times New Roman"/>
                <a:cs typeface="Times New Roman"/>
              </a:rPr>
              <a:t>a </a:t>
            </a:r>
            <a:r>
              <a:rPr dirty="0" sz="1450" spc="-10">
                <a:latin typeface="Times New Roman"/>
                <a:cs typeface="Times New Roman"/>
              </a:rPr>
              <a:t>new world </a:t>
            </a:r>
            <a:r>
              <a:rPr dirty="0" sz="1450" spc="-5">
                <a:latin typeface="Times New Roman"/>
                <a:cs typeface="Times New Roman"/>
              </a:rPr>
              <a:t>of </a:t>
            </a:r>
            <a:r>
              <a:rPr dirty="0" sz="1450" spc="-10">
                <a:latin typeface="Times New Roman"/>
                <a:cs typeface="Times New Roman"/>
              </a:rPr>
              <a:t>warmth and </a:t>
            </a:r>
            <a:r>
              <a:rPr dirty="0" sz="1450" spc="-20">
                <a:latin typeface="Times New Roman"/>
                <a:cs typeface="Times New Roman"/>
              </a:rPr>
              <a:t>shelter.</a:t>
            </a:r>
            <a:r>
              <a:rPr dirty="0" sz="1450" spc="320">
                <a:latin typeface="Times New Roman"/>
                <a:cs typeface="Times New Roman"/>
              </a:rPr>
              <a:t> </a:t>
            </a:r>
            <a:r>
              <a:rPr dirty="0" sz="1450" spc="-10">
                <a:latin typeface="Times New Roman"/>
                <a:cs typeface="Times New Roman"/>
              </a:rPr>
              <a:t>The wind, from which </a:t>
            </a:r>
            <a:r>
              <a:rPr dirty="0" sz="1450" spc="-5">
                <a:latin typeface="Times New Roman"/>
                <a:cs typeface="Times New Roman"/>
              </a:rPr>
              <a:t>I  </a:t>
            </a:r>
            <a:r>
              <a:rPr dirty="0" sz="1450" spc="-10">
                <a:latin typeface="Times New Roman"/>
                <a:cs typeface="Times New Roman"/>
              </a:rPr>
              <a:t>had escaped, ‘as from an </a:t>
            </a:r>
            <a:r>
              <a:rPr dirty="0" sz="1450" spc="-20">
                <a:latin typeface="Times New Roman"/>
                <a:cs typeface="Times New Roman"/>
              </a:rPr>
              <a:t>enemy,’ </a:t>
            </a:r>
            <a:r>
              <a:rPr dirty="0" sz="1450" spc="-10">
                <a:latin typeface="Times New Roman"/>
                <a:cs typeface="Times New Roman"/>
              </a:rPr>
              <a:t>was seemingly quite local. It carried </a:t>
            </a:r>
            <a:r>
              <a:rPr dirty="0" sz="1450" spc="-5">
                <a:latin typeface="Times New Roman"/>
                <a:cs typeface="Times New Roman"/>
              </a:rPr>
              <a:t>no  </a:t>
            </a:r>
            <a:r>
              <a:rPr dirty="0" sz="1450" spc="-10">
                <a:latin typeface="Times New Roman"/>
                <a:cs typeface="Times New Roman"/>
              </a:rPr>
              <a:t>clouds with it, and came from such </a:t>
            </a:r>
            <a:r>
              <a:rPr dirty="0" sz="1450" spc="-5">
                <a:latin typeface="Times New Roman"/>
                <a:cs typeface="Times New Roman"/>
              </a:rPr>
              <a:t>a </a:t>
            </a:r>
            <a:r>
              <a:rPr dirty="0" sz="1450" spc="-10">
                <a:latin typeface="Times New Roman"/>
                <a:cs typeface="Times New Roman"/>
              </a:rPr>
              <a:t>quarter that it did </a:t>
            </a:r>
            <a:r>
              <a:rPr dirty="0" sz="1450" spc="-5">
                <a:latin typeface="Times New Roman"/>
                <a:cs typeface="Times New Roman"/>
              </a:rPr>
              <a:t>not </a:t>
            </a:r>
            <a:r>
              <a:rPr dirty="0" sz="1450" spc="-10">
                <a:latin typeface="Times New Roman"/>
                <a:cs typeface="Times New Roman"/>
              </a:rPr>
              <a:t>trouble the sea  within </a:t>
            </a:r>
            <a:r>
              <a:rPr dirty="0" sz="1450" spc="-30">
                <a:latin typeface="Times New Roman"/>
                <a:cs typeface="Times New Roman"/>
              </a:rPr>
              <a:t>view. </a:t>
            </a:r>
            <a:r>
              <a:rPr dirty="0" sz="1450" spc="-10">
                <a:latin typeface="Times New Roman"/>
                <a:cs typeface="Times New Roman"/>
              </a:rPr>
              <a:t>The two castles, black and ruinous as the rocks about them, were  still distinguishable from these </a:t>
            </a:r>
            <a:r>
              <a:rPr dirty="0" sz="1450" spc="-5">
                <a:latin typeface="Times New Roman"/>
                <a:cs typeface="Times New Roman"/>
              </a:rPr>
              <a:t>by </a:t>
            </a:r>
            <a:r>
              <a:rPr dirty="0" sz="1450" spc="-10">
                <a:latin typeface="Times New Roman"/>
                <a:cs typeface="Times New Roman"/>
              </a:rPr>
              <a:t>something more insecure and fantastic in  the outline, something that the last storm had left imminent and the next would  demolish </a:t>
            </a:r>
            <a:r>
              <a:rPr dirty="0" sz="1450" spc="-20">
                <a:latin typeface="Times New Roman"/>
                <a:cs typeface="Times New Roman"/>
              </a:rPr>
              <a:t>entirely.</a:t>
            </a:r>
            <a:r>
              <a:rPr dirty="0" sz="1450" spc="320">
                <a:latin typeface="Times New Roman"/>
                <a:cs typeface="Times New Roman"/>
              </a:rPr>
              <a:t>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difficult to render in words the sense </a:t>
            </a:r>
            <a:r>
              <a:rPr dirty="0" sz="1450" spc="-5">
                <a:latin typeface="Times New Roman"/>
                <a:cs typeface="Times New Roman"/>
              </a:rPr>
              <a:t>of </a:t>
            </a:r>
            <a:r>
              <a:rPr dirty="0" sz="1450" spc="-10">
                <a:latin typeface="Times New Roman"/>
                <a:cs typeface="Times New Roman"/>
              </a:rPr>
              <a:t>peace  that took possession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on </a:t>
            </a:r>
            <a:r>
              <a:rPr dirty="0" sz="1450" spc="-10">
                <a:latin typeface="Times New Roman"/>
                <a:cs typeface="Times New Roman"/>
              </a:rPr>
              <a:t>these three afternoons. It was helped </a:t>
            </a:r>
            <a:r>
              <a:rPr dirty="0" sz="1450" spc="-5">
                <a:latin typeface="Times New Roman"/>
                <a:cs typeface="Times New Roman"/>
              </a:rPr>
              <a:t>out,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by </a:t>
            </a:r>
            <a:r>
              <a:rPr dirty="0" sz="1450" spc="-10">
                <a:latin typeface="Times New Roman"/>
                <a:cs typeface="Times New Roman"/>
              </a:rPr>
              <a:t>the contrast. The shore was battered and bemauled </a:t>
            </a:r>
            <a:r>
              <a:rPr dirty="0" sz="1450" spc="-5">
                <a:latin typeface="Times New Roman"/>
                <a:cs typeface="Times New Roman"/>
              </a:rPr>
              <a:t>by </a:t>
            </a:r>
            <a:r>
              <a:rPr dirty="0" sz="1450" spc="-10">
                <a:latin typeface="Times New Roman"/>
                <a:cs typeface="Times New Roman"/>
              </a:rPr>
              <a:t>previous  tempests; </a:t>
            </a:r>
            <a:r>
              <a:rPr dirty="0" sz="1450" spc="-5">
                <a:latin typeface="Times New Roman"/>
                <a:cs typeface="Times New Roman"/>
              </a:rPr>
              <a:t>I </a:t>
            </a:r>
            <a:r>
              <a:rPr dirty="0" sz="1450" spc="-10">
                <a:latin typeface="Times New Roman"/>
                <a:cs typeface="Times New Roman"/>
              </a:rPr>
              <a:t>had the memory at heart </a:t>
            </a:r>
            <a:r>
              <a:rPr dirty="0" sz="1450" spc="-5">
                <a:latin typeface="Times New Roman"/>
                <a:cs typeface="Times New Roman"/>
              </a:rPr>
              <a:t>of </a:t>
            </a:r>
            <a:r>
              <a:rPr dirty="0" sz="1450" spc="-10">
                <a:latin typeface="Times New Roman"/>
                <a:cs typeface="Times New Roman"/>
              </a:rPr>
              <a:t>the insane strife </a:t>
            </a:r>
            <a:r>
              <a:rPr dirty="0" sz="1450" spc="-5">
                <a:latin typeface="Times New Roman"/>
                <a:cs typeface="Times New Roman"/>
              </a:rPr>
              <a:t>of </a:t>
            </a:r>
            <a:r>
              <a:rPr dirty="0" sz="1450" spc="-10">
                <a:latin typeface="Times New Roman"/>
                <a:cs typeface="Times New Roman"/>
              </a:rPr>
              <a:t>the pigmies who  had erected these two castles and lived in them in mutual distrust and </a:t>
            </a:r>
            <a:r>
              <a:rPr dirty="0" sz="1450" spc="-25">
                <a:latin typeface="Times New Roman"/>
                <a:cs typeface="Times New Roman"/>
              </a:rPr>
              <a:t>enmity,  </a:t>
            </a:r>
            <a:r>
              <a:rPr dirty="0" sz="1450" spc="-10">
                <a:latin typeface="Times New Roman"/>
                <a:cs typeface="Times New Roman"/>
              </a:rPr>
              <a:t>and knew </a:t>
            </a:r>
            <a:r>
              <a:rPr dirty="0" sz="1450" spc="-5">
                <a:latin typeface="Times New Roman"/>
                <a:cs typeface="Times New Roman"/>
              </a:rPr>
              <a:t>I </a:t>
            </a:r>
            <a:r>
              <a:rPr dirty="0" sz="1450" spc="-10">
                <a:latin typeface="Times New Roman"/>
                <a:cs typeface="Times New Roman"/>
              </a:rPr>
              <a:t>had only to </a:t>
            </a:r>
            <a:r>
              <a:rPr dirty="0" sz="1450" spc="-5">
                <a:latin typeface="Times New Roman"/>
                <a:cs typeface="Times New Roman"/>
              </a:rPr>
              <a:t>put </a:t>
            </a:r>
            <a:r>
              <a:rPr dirty="0" sz="1450" spc="-10">
                <a:latin typeface="Times New Roman"/>
                <a:cs typeface="Times New Roman"/>
              </a:rPr>
              <a:t>my head </a:t>
            </a:r>
            <a:r>
              <a:rPr dirty="0" sz="1450" spc="-5">
                <a:latin typeface="Times New Roman"/>
                <a:cs typeface="Times New Roman"/>
              </a:rPr>
              <a:t>out of </a:t>
            </a:r>
            <a:r>
              <a:rPr dirty="0" sz="1450" spc="-10">
                <a:latin typeface="Times New Roman"/>
                <a:cs typeface="Times New Roman"/>
              </a:rPr>
              <a:t>this little cup </a:t>
            </a:r>
            <a:r>
              <a:rPr dirty="0" sz="1450" spc="-5">
                <a:latin typeface="Times New Roman"/>
                <a:cs typeface="Times New Roman"/>
              </a:rPr>
              <a:t>of </a:t>
            </a:r>
            <a:r>
              <a:rPr dirty="0" sz="1450" spc="-10">
                <a:latin typeface="Times New Roman"/>
                <a:cs typeface="Times New Roman"/>
              </a:rPr>
              <a:t>shelter to find the  hard wind blowing in my eyes; and yet there were the two great tracts </a:t>
            </a:r>
            <a:r>
              <a:rPr dirty="0" sz="1450" spc="-5">
                <a:latin typeface="Times New Roman"/>
                <a:cs typeface="Times New Roman"/>
              </a:rPr>
              <a:t>of  </a:t>
            </a:r>
            <a:r>
              <a:rPr dirty="0" sz="1450" spc="-10">
                <a:latin typeface="Times New Roman"/>
                <a:cs typeface="Times New Roman"/>
              </a:rPr>
              <a:t>motionless blue air and peaceful sea looking </a:t>
            </a:r>
            <a:r>
              <a:rPr dirty="0" sz="1450" spc="-5">
                <a:latin typeface="Times New Roman"/>
                <a:cs typeface="Times New Roman"/>
              </a:rPr>
              <a:t>on, </a:t>
            </a:r>
            <a:r>
              <a:rPr dirty="0" sz="1450" spc="-10">
                <a:latin typeface="Times New Roman"/>
                <a:cs typeface="Times New Roman"/>
              </a:rPr>
              <a:t>unconcerned and apart, at the  turmoil </a:t>
            </a:r>
            <a:r>
              <a:rPr dirty="0" sz="1450" spc="-5">
                <a:latin typeface="Times New Roman"/>
                <a:cs typeface="Times New Roman"/>
              </a:rPr>
              <a:t>of </a:t>
            </a:r>
            <a:r>
              <a:rPr dirty="0" sz="1450" spc="-10">
                <a:latin typeface="Times New Roman"/>
                <a:cs typeface="Times New Roman"/>
              </a:rPr>
              <a:t>the present moment and the memorials </a:t>
            </a:r>
            <a:r>
              <a:rPr dirty="0" sz="1450" spc="-5">
                <a:latin typeface="Times New Roman"/>
                <a:cs typeface="Times New Roman"/>
              </a:rPr>
              <a:t>of </a:t>
            </a:r>
            <a:r>
              <a:rPr dirty="0" sz="1450" spc="-10">
                <a:latin typeface="Times New Roman"/>
                <a:cs typeface="Times New Roman"/>
              </a:rPr>
              <a:t>the precarious past.  There is ever something transitory and fretful in the impression </a:t>
            </a:r>
            <a:r>
              <a:rPr dirty="0" sz="1450" spc="-5">
                <a:latin typeface="Times New Roman"/>
                <a:cs typeface="Times New Roman"/>
              </a:rPr>
              <a:t>of a </a:t>
            </a:r>
            <a:r>
              <a:rPr dirty="0" sz="1450" spc="-10">
                <a:latin typeface="Times New Roman"/>
                <a:cs typeface="Times New Roman"/>
              </a:rPr>
              <a:t>high wind  under </a:t>
            </a:r>
            <a:r>
              <a:rPr dirty="0" sz="1450" spc="-5">
                <a:latin typeface="Times New Roman"/>
                <a:cs typeface="Times New Roman"/>
              </a:rPr>
              <a:t>a </a:t>
            </a:r>
            <a:r>
              <a:rPr dirty="0" sz="1450" spc="-10">
                <a:latin typeface="Times New Roman"/>
                <a:cs typeface="Times New Roman"/>
              </a:rPr>
              <a:t>cloudless sky; it seems to have </a:t>
            </a:r>
            <a:r>
              <a:rPr dirty="0" sz="1450" spc="-5">
                <a:latin typeface="Times New Roman"/>
                <a:cs typeface="Times New Roman"/>
              </a:rPr>
              <a:t>no root </a:t>
            </a:r>
            <a:r>
              <a:rPr dirty="0" sz="1450" spc="-10">
                <a:latin typeface="Times New Roman"/>
                <a:cs typeface="Times New Roman"/>
              </a:rPr>
              <a:t>in the constitution </a:t>
            </a:r>
            <a:r>
              <a:rPr dirty="0" sz="1450" spc="-5">
                <a:latin typeface="Times New Roman"/>
                <a:cs typeface="Times New Roman"/>
              </a:rPr>
              <a:t>of </a:t>
            </a:r>
            <a:r>
              <a:rPr dirty="0" sz="1450" spc="-10">
                <a:latin typeface="Times New Roman"/>
                <a:cs typeface="Times New Roman"/>
              </a:rPr>
              <a:t>things; it  must speedily begin to faint and wither away like </a:t>
            </a:r>
            <a:r>
              <a:rPr dirty="0" sz="1450" spc="-5">
                <a:latin typeface="Times New Roman"/>
                <a:cs typeface="Times New Roman"/>
              </a:rPr>
              <a:t>a </a:t>
            </a:r>
            <a:r>
              <a:rPr dirty="0" sz="1450" spc="-10">
                <a:latin typeface="Times New Roman"/>
                <a:cs typeface="Times New Roman"/>
              </a:rPr>
              <a:t>cut </a:t>
            </a:r>
            <a:r>
              <a:rPr dirty="0" sz="1450" spc="-20">
                <a:latin typeface="Times New Roman"/>
                <a:cs typeface="Times New Roman"/>
              </a:rPr>
              <a:t>flower.</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those  days the </a:t>
            </a:r>
            <a:r>
              <a:rPr dirty="0" sz="1450" spc="-5">
                <a:latin typeface="Times New Roman"/>
                <a:cs typeface="Times New Roman"/>
              </a:rPr>
              <a:t>thought of </a:t>
            </a:r>
            <a:r>
              <a:rPr dirty="0" sz="1450" spc="-10">
                <a:latin typeface="Times New Roman"/>
                <a:cs typeface="Times New Roman"/>
              </a:rPr>
              <a:t>the wind and the </a:t>
            </a:r>
            <a:r>
              <a:rPr dirty="0" sz="1450" spc="-5">
                <a:latin typeface="Times New Roman"/>
                <a:cs typeface="Times New Roman"/>
              </a:rPr>
              <a:t>thought of </a:t>
            </a:r>
            <a:r>
              <a:rPr dirty="0" sz="1450" spc="-10">
                <a:latin typeface="Times New Roman"/>
                <a:cs typeface="Times New Roman"/>
              </a:rPr>
              <a:t>human life came very near  together in my mind. Our noisy years did indeed seem moments in the being  </a:t>
            </a:r>
            <a:r>
              <a:rPr dirty="0" sz="1450" spc="-5">
                <a:latin typeface="Times New Roman"/>
                <a:cs typeface="Times New Roman"/>
              </a:rPr>
              <a:t>of </a:t>
            </a:r>
            <a:r>
              <a:rPr dirty="0" sz="1450" spc="-10">
                <a:latin typeface="Times New Roman"/>
                <a:cs typeface="Times New Roman"/>
              </a:rPr>
              <a:t>the eternal silence; and the wind, in the face </a:t>
            </a:r>
            <a:r>
              <a:rPr dirty="0" sz="1450" spc="-5">
                <a:latin typeface="Times New Roman"/>
                <a:cs typeface="Times New Roman"/>
              </a:rPr>
              <a:t>of </a:t>
            </a:r>
            <a:r>
              <a:rPr dirty="0" sz="1450" spc="-10">
                <a:latin typeface="Times New Roman"/>
                <a:cs typeface="Times New Roman"/>
              </a:rPr>
              <a:t>that great field </a:t>
            </a:r>
            <a:r>
              <a:rPr dirty="0" sz="1450" spc="-5">
                <a:latin typeface="Times New Roman"/>
                <a:cs typeface="Times New Roman"/>
              </a:rPr>
              <a:t>of </a:t>
            </a:r>
            <a:r>
              <a:rPr dirty="0" sz="1450" spc="-10">
                <a:latin typeface="Times New Roman"/>
                <a:cs typeface="Times New Roman"/>
              </a:rPr>
              <a:t>stationary  blue, was as the wind </a:t>
            </a:r>
            <a:r>
              <a:rPr dirty="0" sz="1450" spc="-5">
                <a:latin typeface="Times New Roman"/>
                <a:cs typeface="Times New Roman"/>
              </a:rPr>
              <a:t>of a </a:t>
            </a:r>
            <a:r>
              <a:rPr dirty="0" sz="1450" spc="-15">
                <a:latin typeface="Times New Roman"/>
                <a:cs typeface="Times New Roman"/>
              </a:rPr>
              <a:t>butterfly’s </a:t>
            </a:r>
            <a:r>
              <a:rPr dirty="0" sz="1450" spc="-10">
                <a:latin typeface="Times New Roman"/>
                <a:cs typeface="Times New Roman"/>
              </a:rPr>
              <a:t>wing. The placidity </a:t>
            </a:r>
            <a:r>
              <a:rPr dirty="0" sz="1450" spc="-5">
                <a:latin typeface="Times New Roman"/>
                <a:cs typeface="Times New Roman"/>
              </a:rPr>
              <a:t>of </a:t>
            </a:r>
            <a:r>
              <a:rPr dirty="0" sz="1450" spc="-10">
                <a:latin typeface="Times New Roman"/>
                <a:cs typeface="Times New Roman"/>
              </a:rPr>
              <a:t>the sea was </a:t>
            </a:r>
            <a:r>
              <a:rPr dirty="0" sz="1450" spc="-5">
                <a:latin typeface="Times New Roman"/>
                <a:cs typeface="Times New Roman"/>
              </a:rPr>
              <a:t>a  </a:t>
            </a:r>
            <a:r>
              <a:rPr dirty="0" sz="1450" spc="-10">
                <a:latin typeface="Times New Roman"/>
                <a:cs typeface="Times New Roman"/>
              </a:rPr>
              <a:t>thing likewise to </a:t>
            </a:r>
            <a:r>
              <a:rPr dirty="0" sz="1450" spc="-5">
                <a:latin typeface="Times New Roman"/>
                <a:cs typeface="Times New Roman"/>
              </a:rPr>
              <a:t>be </a:t>
            </a:r>
            <a:r>
              <a:rPr dirty="0" sz="1450" spc="-10">
                <a:latin typeface="Times New Roman"/>
                <a:cs typeface="Times New Roman"/>
              </a:rPr>
              <a:t>remembered. Shelley speaks </a:t>
            </a:r>
            <a:r>
              <a:rPr dirty="0" sz="1450" spc="-5">
                <a:latin typeface="Times New Roman"/>
                <a:cs typeface="Times New Roman"/>
              </a:rPr>
              <a:t>of </a:t>
            </a:r>
            <a:r>
              <a:rPr dirty="0" sz="1450" spc="-10">
                <a:latin typeface="Times New Roman"/>
                <a:cs typeface="Times New Roman"/>
              </a:rPr>
              <a:t>the sea as ‘hungering for  calm,’ and in this place </a:t>
            </a:r>
            <a:r>
              <a:rPr dirty="0" sz="1450" spc="-5">
                <a:latin typeface="Times New Roman"/>
                <a:cs typeface="Times New Roman"/>
              </a:rPr>
              <a:t>one </a:t>
            </a:r>
            <a:r>
              <a:rPr dirty="0" sz="1450" spc="-10">
                <a:latin typeface="Times New Roman"/>
                <a:cs typeface="Times New Roman"/>
              </a:rPr>
              <a:t>learned to understand the phrase. Looking down  into these green waters from the broken edge </a:t>
            </a:r>
            <a:r>
              <a:rPr dirty="0" sz="1450" spc="-5">
                <a:latin typeface="Times New Roman"/>
                <a:cs typeface="Times New Roman"/>
              </a:rPr>
              <a:t>of </a:t>
            </a:r>
            <a:r>
              <a:rPr dirty="0" sz="1450" spc="-10">
                <a:latin typeface="Times New Roman"/>
                <a:cs typeface="Times New Roman"/>
              </a:rPr>
              <a:t>the rock, </a:t>
            </a:r>
            <a:r>
              <a:rPr dirty="0" sz="1450" spc="-5">
                <a:latin typeface="Times New Roman"/>
                <a:cs typeface="Times New Roman"/>
              </a:rPr>
              <a:t>or </a:t>
            </a:r>
            <a:r>
              <a:rPr dirty="0" sz="1450" spc="-10">
                <a:latin typeface="Times New Roman"/>
                <a:cs typeface="Times New Roman"/>
              </a:rPr>
              <a:t>swimming  leisurely in the sunshine, it seemed to me that they were enjoying their own  tranquillity; and when now and again it was disturbed </a:t>
            </a:r>
            <a:r>
              <a:rPr dirty="0" sz="1450" spc="-5">
                <a:latin typeface="Times New Roman"/>
                <a:cs typeface="Times New Roman"/>
              </a:rPr>
              <a:t>by a </a:t>
            </a:r>
            <a:r>
              <a:rPr dirty="0" sz="1450" spc="-10">
                <a:latin typeface="Times New Roman"/>
                <a:cs typeface="Times New Roman"/>
              </a:rPr>
              <a:t>wind ripple </a:t>
            </a:r>
            <a:r>
              <a:rPr dirty="0" sz="1450" spc="-5">
                <a:latin typeface="Times New Roman"/>
                <a:cs typeface="Times New Roman"/>
              </a:rPr>
              <a:t>on </a:t>
            </a:r>
            <a:r>
              <a:rPr dirty="0" sz="1450" spc="-10">
                <a:latin typeface="Times New Roman"/>
                <a:cs typeface="Times New Roman"/>
              </a:rPr>
              <a:t>the  surface, </a:t>
            </a:r>
            <a:r>
              <a:rPr dirty="0" sz="1450" spc="-5">
                <a:latin typeface="Times New Roman"/>
                <a:cs typeface="Times New Roman"/>
              </a:rPr>
              <a:t>or </a:t>
            </a:r>
            <a:r>
              <a:rPr dirty="0" sz="1450" spc="-10">
                <a:latin typeface="Times New Roman"/>
                <a:cs typeface="Times New Roman"/>
              </a:rPr>
              <a:t>the quick black passage </a:t>
            </a:r>
            <a:r>
              <a:rPr dirty="0" sz="1450" spc="-5">
                <a:latin typeface="Times New Roman"/>
                <a:cs typeface="Times New Roman"/>
              </a:rPr>
              <a:t>of a </a:t>
            </a:r>
            <a:r>
              <a:rPr dirty="0" sz="1450" spc="-10">
                <a:latin typeface="Times New Roman"/>
                <a:cs typeface="Times New Roman"/>
              </a:rPr>
              <a:t>fish far </a:t>
            </a:r>
            <a:r>
              <a:rPr dirty="0" sz="1450" spc="-25">
                <a:latin typeface="Times New Roman"/>
                <a:cs typeface="Times New Roman"/>
              </a:rPr>
              <a:t>below, </a:t>
            </a:r>
            <a:r>
              <a:rPr dirty="0" sz="1450" spc="-10">
                <a:latin typeface="Times New Roman"/>
                <a:cs typeface="Times New Roman"/>
              </a:rPr>
              <a:t>they settled back again  (one could fancy) with</a:t>
            </a:r>
            <a:r>
              <a:rPr dirty="0" sz="1450" spc="5">
                <a:latin typeface="Times New Roman"/>
                <a:cs typeface="Times New Roman"/>
              </a:rPr>
              <a:t> </a:t>
            </a:r>
            <a:r>
              <a:rPr dirty="0" sz="1450" spc="-10">
                <a:latin typeface="Times New Roman"/>
                <a:cs typeface="Times New Roman"/>
              </a:rPr>
              <a:t>relief.</a:t>
            </a:r>
            <a:endParaRPr sz="1450">
              <a:latin typeface="Times New Roman"/>
              <a:cs typeface="Times New Roman"/>
            </a:endParaRPr>
          </a:p>
          <a:p>
            <a:pPr algn="just" marL="12700">
              <a:lnSpc>
                <a:spcPct val="100000"/>
              </a:lnSpc>
              <a:spcBef>
                <a:spcPts val="735"/>
              </a:spcBef>
            </a:pPr>
            <a:r>
              <a:rPr dirty="0" sz="1450" spc="-10">
                <a:latin typeface="Times New Roman"/>
                <a:cs typeface="Times New Roman"/>
              </a:rPr>
              <a:t>On</a:t>
            </a:r>
            <a:r>
              <a:rPr dirty="0" sz="1450" spc="65">
                <a:latin typeface="Times New Roman"/>
                <a:cs typeface="Times New Roman"/>
              </a:rPr>
              <a:t> </a:t>
            </a:r>
            <a:r>
              <a:rPr dirty="0" sz="1450" spc="-10">
                <a:latin typeface="Times New Roman"/>
                <a:cs typeface="Times New Roman"/>
              </a:rPr>
              <a:t>shore</a:t>
            </a:r>
            <a:r>
              <a:rPr dirty="0" sz="1450" spc="65">
                <a:latin typeface="Times New Roman"/>
                <a:cs typeface="Times New Roman"/>
              </a:rPr>
              <a:t> </a:t>
            </a:r>
            <a:r>
              <a:rPr dirty="0" sz="1450" spc="-5">
                <a:latin typeface="Times New Roman"/>
                <a:cs typeface="Times New Roman"/>
              </a:rPr>
              <a:t>too,</a:t>
            </a:r>
            <a:r>
              <a:rPr dirty="0" sz="1450" spc="70">
                <a:latin typeface="Times New Roman"/>
                <a:cs typeface="Times New Roman"/>
              </a:rPr>
              <a:t> </a:t>
            </a:r>
            <a:r>
              <a:rPr dirty="0" sz="1450" spc="-10">
                <a:latin typeface="Times New Roman"/>
                <a:cs typeface="Times New Roman"/>
              </a:rPr>
              <a:t>in</a:t>
            </a:r>
            <a:r>
              <a:rPr dirty="0" sz="1450" spc="6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little</a:t>
            </a:r>
            <a:r>
              <a:rPr dirty="0" sz="1450" spc="65">
                <a:latin typeface="Times New Roman"/>
                <a:cs typeface="Times New Roman"/>
              </a:rPr>
              <a:t> </a:t>
            </a:r>
            <a:r>
              <a:rPr dirty="0" sz="1450" spc="-5">
                <a:latin typeface="Times New Roman"/>
                <a:cs typeface="Times New Roman"/>
              </a:rPr>
              <a:t>nook</a:t>
            </a:r>
            <a:r>
              <a:rPr dirty="0" sz="1450" spc="65">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15">
                <a:latin typeface="Times New Roman"/>
                <a:cs typeface="Times New Roman"/>
              </a:rPr>
              <a:t>shelter,</a:t>
            </a:r>
            <a:r>
              <a:rPr dirty="0" sz="1450" spc="65">
                <a:latin typeface="Times New Roman"/>
                <a:cs typeface="Times New Roman"/>
              </a:rPr>
              <a:t> </a:t>
            </a:r>
            <a:r>
              <a:rPr dirty="0" sz="1450" spc="-10">
                <a:latin typeface="Times New Roman"/>
                <a:cs typeface="Times New Roman"/>
              </a:rPr>
              <a:t>everything</a:t>
            </a:r>
            <a:r>
              <a:rPr dirty="0" sz="1450" spc="70">
                <a:latin typeface="Times New Roman"/>
                <a:cs typeface="Times New Roman"/>
              </a:rPr>
              <a:t> </a:t>
            </a:r>
            <a:r>
              <a:rPr dirty="0" sz="1450" spc="-10">
                <a:latin typeface="Times New Roman"/>
                <a:cs typeface="Times New Roman"/>
              </a:rPr>
              <a:t>was</a:t>
            </a:r>
            <a:r>
              <a:rPr dirty="0" sz="1450" spc="70">
                <a:latin typeface="Times New Roman"/>
                <a:cs typeface="Times New Roman"/>
              </a:rPr>
              <a:t> </a:t>
            </a:r>
            <a:r>
              <a:rPr dirty="0" sz="1450" spc="-10">
                <a:latin typeface="Times New Roman"/>
                <a:cs typeface="Times New Roman"/>
              </a:rPr>
              <a:t>so</a:t>
            </a:r>
            <a:r>
              <a:rPr dirty="0" sz="1450" spc="70">
                <a:latin typeface="Times New Roman"/>
                <a:cs typeface="Times New Roman"/>
              </a:rPr>
              <a:t> </a:t>
            </a:r>
            <a:r>
              <a:rPr dirty="0" sz="1450" spc="-10">
                <a:latin typeface="Times New Roman"/>
                <a:cs typeface="Times New Roman"/>
              </a:rPr>
              <a:t>subdued</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still</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51841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that the least particular struck in me </a:t>
            </a:r>
            <a:r>
              <a:rPr dirty="0" sz="1450" spc="-5">
                <a:latin typeface="Times New Roman"/>
                <a:cs typeface="Times New Roman"/>
              </a:rPr>
              <a:t>a </a:t>
            </a:r>
            <a:r>
              <a:rPr dirty="0" sz="1450" spc="-10">
                <a:latin typeface="Times New Roman"/>
                <a:cs typeface="Times New Roman"/>
              </a:rPr>
              <a:t>pleasurable surprise. The desultory  crackling </a:t>
            </a:r>
            <a:r>
              <a:rPr dirty="0" sz="1450" spc="-5">
                <a:latin typeface="Times New Roman"/>
                <a:cs typeface="Times New Roman"/>
              </a:rPr>
              <a:t>of </a:t>
            </a:r>
            <a:r>
              <a:rPr dirty="0" sz="1450" spc="-10">
                <a:latin typeface="Times New Roman"/>
                <a:cs typeface="Times New Roman"/>
              </a:rPr>
              <a:t>the whin-pods in the afternoon sun usurped the </a:t>
            </a:r>
            <a:r>
              <a:rPr dirty="0" sz="1450" spc="-30">
                <a:latin typeface="Times New Roman"/>
                <a:cs typeface="Times New Roman"/>
              </a:rPr>
              <a:t>ear. </a:t>
            </a:r>
            <a:r>
              <a:rPr dirty="0" sz="1450" spc="-10">
                <a:latin typeface="Times New Roman"/>
                <a:cs typeface="Times New Roman"/>
              </a:rPr>
              <a:t>The </a:t>
            </a:r>
            <a:r>
              <a:rPr dirty="0" sz="1450" spc="-5">
                <a:latin typeface="Times New Roman"/>
                <a:cs typeface="Times New Roman"/>
              </a:rPr>
              <a:t>hot,  </a:t>
            </a:r>
            <a:r>
              <a:rPr dirty="0" sz="1450" spc="-10">
                <a:latin typeface="Times New Roman"/>
                <a:cs typeface="Times New Roman"/>
              </a:rPr>
              <a:t>sweet breath </a:t>
            </a:r>
            <a:r>
              <a:rPr dirty="0" sz="1450" spc="-5">
                <a:latin typeface="Times New Roman"/>
                <a:cs typeface="Times New Roman"/>
              </a:rPr>
              <a:t>of </a:t>
            </a:r>
            <a:r>
              <a:rPr dirty="0" sz="1450" spc="-10">
                <a:latin typeface="Times New Roman"/>
                <a:cs typeface="Times New Roman"/>
              </a:rPr>
              <a:t>the bank, that had been saturated all day long with sunshine,  and now exhaled it into my face, was like the breath </a:t>
            </a:r>
            <a:r>
              <a:rPr dirty="0" sz="1450" spc="-5">
                <a:latin typeface="Times New Roman"/>
                <a:cs typeface="Times New Roman"/>
              </a:rPr>
              <a:t>of a </a:t>
            </a:r>
            <a:r>
              <a:rPr dirty="0" sz="1450" spc="-10">
                <a:latin typeface="Times New Roman"/>
                <a:cs typeface="Times New Roman"/>
              </a:rPr>
              <a:t>fellow-creature. </a:t>
            </a:r>
            <a:r>
              <a:rPr dirty="0" sz="1450" spc="-5">
                <a:latin typeface="Times New Roman"/>
                <a:cs typeface="Times New Roman"/>
              </a:rPr>
              <a:t>I  </a:t>
            </a:r>
            <a:r>
              <a:rPr dirty="0" sz="1450" spc="-10">
                <a:latin typeface="Times New Roman"/>
                <a:cs typeface="Times New Roman"/>
              </a:rPr>
              <a:t>remember that </a:t>
            </a:r>
            <a:r>
              <a:rPr dirty="0" sz="1450" spc="-5">
                <a:latin typeface="Times New Roman"/>
                <a:cs typeface="Times New Roman"/>
              </a:rPr>
              <a:t>I </a:t>
            </a:r>
            <a:r>
              <a:rPr dirty="0" sz="1450" spc="-10">
                <a:latin typeface="Times New Roman"/>
                <a:cs typeface="Times New Roman"/>
              </a:rPr>
              <a:t>was haunted </a:t>
            </a:r>
            <a:r>
              <a:rPr dirty="0" sz="1450" spc="-5">
                <a:latin typeface="Times New Roman"/>
                <a:cs typeface="Times New Roman"/>
              </a:rPr>
              <a:t>by </a:t>
            </a:r>
            <a:r>
              <a:rPr dirty="0" sz="1450" spc="-10">
                <a:latin typeface="Times New Roman"/>
                <a:cs typeface="Times New Roman"/>
              </a:rPr>
              <a:t>two lines </a:t>
            </a:r>
            <a:r>
              <a:rPr dirty="0" sz="1450" spc="-5">
                <a:latin typeface="Times New Roman"/>
                <a:cs typeface="Times New Roman"/>
              </a:rPr>
              <a:t>of </a:t>
            </a:r>
            <a:r>
              <a:rPr dirty="0" sz="1450" spc="-10">
                <a:latin typeface="Times New Roman"/>
                <a:cs typeface="Times New Roman"/>
              </a:rPr>
              <a:t>French verse; in some dumb way  they seemed to fit my surroundings and give expression to the contentment  that was in me, and </a:t>
            </a:r>
            <a:r>
              <a:rPr dirty="0" sz="1450" spc="-5">
                <a:latin typeface="Times New Roman"/>
                <a:cs typeface="Times New Roman"/>
              </a:rPr>
              <a:t>I </a:t>
            </a:r>
            <a:r>
              <a:rPr dirty="0" sz="1450" spc="-10">
                <a:latin typeface="Times New Roman"/>
                <a:cs typeface="Times New Roman"/>
              </a:rPr>
              <a:t>kept repeating to</a:t>
            </a:r>
            <a:r>
              <a:rPr dirty="0" sz="1450" spc="3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3342640">
              <a:lnSpc>
                <a:spcPts val="1730"/>
              </a:lnSpc>
              <a:spcBef>
                <a:spcPts val="855"/>
              </a:spcBef>
            </a:pPr>
            <a:r>
              <a:rPr dirty="0" sz="1450" spc="-10">
                <a:latin typeface="Times New Roman"/>
                <a:cs typeface="Times New Roman"/>
              </a:rPr>
              <a:t>‘Mon cœur est </a:t>
            </a:r>
            <a:r>
              <a:rPr dirty="0" sz="1450" spc="-5">
                <a:latin typeface="Times New Roman"/>
                <a:cs typeface="Times New Roman"/>
              </a:rPr>
              <a:t>un </a:t>
            </a:r>
            <a:r>
              <a:rPr dirty="0" sz="1450" spc="-10">
                <a:latin typeface="Times New Roman"/>
                <a:cs typeface="Times New Roman"/>
              </a:rPr>
              <a:t>luth suspendu,  Sitôt qu’on le touche, il</a:t>
            </a:r>
            <a:r>
              <a:rPr dirty="0" sz="1450" spc="35">
                <a:latin typeface="Times New Roman"/>
                <a:cs typeface="Times New Roman"/>
              </a:rPr>
              <a:t> </a:t>
            </a:r>
            <a:r>
              <a:rPr dirty="0" sz="1450" spc="-10">
                <a:latin typeface="Times New Roman"/>
                <a:cs typeface="Times New Roman"/>
              </a:rPr>
              <a:t>résonne.’</a:t>
            </a:r>
            <a:endParaRPr sz="1450">
              <a:latin typeface="Times New Roman"/>
              <a:cs typeface="Times New Roman"/>
            </a:endParaRPr>
          </a:p>
          <a:p>
            <a:pPr algn="just" marL="12700" marR="8890">
              <a:lnSpc>
                <a:spcPts val="1730"/>
              </a:lnSpc>
              <a:spcBef>
                <a:spcPts val="860"/>
              </a:spcBef>
            </a:pPr>
            <a:r>
              <a:rPr dirty="0" sz="1450" spc="-5">
                <a:latin typeface="Times New Roman"/>
                <a:cs typeface="Times New Roman"/>
              </a:rPr>
              <a:t>I </a:t>
            </a:r>
            <a:r>
              <a:rPr dirty="0" sz="1450" spc="-10">
                <a:latin typeface="Times New Roman"/>
                <a:cs typeface="Times New Roman"/>
              </a:rPr>
              <a:t>can give </a:t>
            </a:r>
            <a:r>
              <a:rPr dirty="0" sz="1450" spc="-5">
                <a:latin typeface="Times New Roman"/>
                <a:cs typeface="Times New Roman"/>
              </a:rPr>
              <a:t>no </a:t>
            </a:r>
            <a:r>
              <a:rPr dirty="0" sz="1450" spc="-10">
                <a:latin typeface="Times New Roman"/>
                <a:cs typeface="Times New Roman"/>
              </a:rPr>
              <a:t>reason why these lines came to me at this time; and for that very  cause </a:t>
            </a:r>
            <a:r>
              <a:rPr dirty="0" sz="1450" spc="-5">
                <a:latin typeface="Times New Roman"/>
                <a:cs typeface="Times New Roman"/>
              </a:rPr>
              <a:t>I </a:t>
            </a:r>
            <a:r>
              <a:rPr dirty="0" sz="1450" spc="-10">
                <a:latin typeface="Times New Roman"/>
                <a:cs typeface="Times New Roman"/>
              </a:rPr>
              <a:t>repeat them here. For all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they may serve to complete the  impression in the mind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reader, </a:t>
            </a:r>
            <a:r>
              <a:rPr dirty="0" sz="1450" spc="-10">
                <a:latin typeface="Times New Roman"/>
                <a:cs typeface="Times New Roman"/>
              </a:rPr>
              <a:t>as they were certainly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it for</a:t>
            </a:r>
            <a:r>
              <a:rPr dirty="0" sz="1450" spc="16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this happened to me in the place </a:t>
            </a:r>
            <a:r>
              <a:rPr dirty="0" sz="1450" spc="-5">
                <a:latin typeface="Times New Roman"/>
                <a:cs typeface="Times New Roman"/>
              </a:rPr>
              <a:t>of </a:t>
            </a:r>
            <a:r>
              <a:rPr dirty="0" sz="1450" spc="-10">
                <a:latin typeface="Times New Roman"/>
                <a:cs typeface="Times New Roman"/>
              </a:rPr>
              <a:t>all others where </a:t>
            </a:r>
            <a:r>
              <a:rPr dirty="0" sz="1450" spc="-5">
                <a:latin typeface="Times New Roman"/>
                <a:cs typeface="Times New Roman"/>
              </a:rPr>
              <a:t>I </a:t>
            </a:r>
            <a:r>
              <a:rPr dirty="0" sz="1450" spc="-10">
                <a:latin typeface="Times New Roman"/>
                <a:cs typeface="Times New Roman"/>
              </a:rPr>
              <a:t>liked least to </a:t>
            </a:r>
            <a:r>
              <a:rPr dirty="0" sz="1450" spc="-30">
                <a:latin typeface="Times New Roman"/>
                <a:cs typeface="Times New Roman"/>
              </a:rPr>
              <a:t>stay.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grow ashamed </a:t>
            </a:r>
            <a:r>
              <a:rPr dirty="0" sz="1450" spc="-5">
                <a:latin typeface="Times New Roman"/>
                <a:cs typeface="Times New Roman"/>
              </a:rPr>
              <a:t>of </a:t>
            </a:r>
            <a:r>
              <a:rPr dirty="0" sz="1450" spc="-10">
                <a:latin typeface="Times New Roman"/>
                <a:cs typeface="Times New Roman"/>
              </a:rPr>
              <a:t>my own ingratitude. ‘Out </a:t>
            </a:r>
            <a:r>
              <a:rPr dirty="0" sz="1450" spc="-5">
                <a:latin typeface="Times New Roman"/>
                <a:cs typeface="Times New Roman"/>
              </a:rPr>
              <a:t>of </a:t>
            </a:r>
            <a:r>
              <a:rPr dirty="0" sz="1450" spc="-10">
                <a:latin typeface="Times New Roman"/>
                <a:cs typeface="Times New Roman"/>
              </a:rPr>
              <a:t>the strong  came forth sweetness.’ There, in the bleak and gusty North, </a:t>
            </a:r>
            <a:r>
              <a:rPr dirty="0" sz="1450" spc="-5">
                <a:latin typeface="Times New Roman"/>
                <a:cs typeface="Times New Roman"/>
              </a:rPr>
              <a:t>I </a:t>
            </a:r>
            <a:r>
              <a:rPr dirty="0" sz="1450" spc="-10">
                <a:latin typeface="Times New Roman"/>
                <a:cs typeface="Times New Roman"/>
              </a:rPr>
              <a:t>received,  perhaps, my strongest impression </a:t>
            </a:r>
            <a:r>
              <a:rPr dirty="0" sz="1450" spc="-5">
                <a:latin typeface="Times New Roman"/>
                <a:cs typeface="Times New Roman"/>
              </a:rPr>
              <a:t>of </a:t>
            </a:r>
            <a:r>
              <a:rPr dirty="0" sz="1450" spc="-10">
                <a:latin typeface="Times New Roman"/>
                <a:cs typeface="Times New Roman"/>
              </a:rPr>
              <a:t>peace. </a:t>
            </a:r>
            <a:r>
              <a:rPr dirty="0" sz="1450" spc="-5">
                <a:latin typeface="Times New Roman"/>
                <a:cs typeface="Times New Roman"/>
              </a:rPr>
              <a:t>I </a:t>
            </a:r>
            <a:r>
              <a:rPr dirty="0" sz="1450" spc="-10">
                <a:latin typeface="Times New Roman"/>
                <a:cs typeface="Times New Roman"/>
              </a:rPr>
              <a:t>saw the sea to </a:t>
            </a:r>
            <a:r>
              <a:rPr dirty="0" sz="1450" spc="-5">
                <a:latin typeface="Times New Roman"/>
                <a:cs typeface="Times New Roman"/>
              </a:rPr>
              <a:t>be </a:t>
            </a:r>
            <a:r>
              <a:rPr dirty="0" sz="1450" spc="-10">
                <a:latin typeface="Times New Roman"/>
                <a:cs typeface="Times New Roman"/>
              </a:rPr>
              <a:t>great and calm;  and the earth, in that little </a:t>
            </a:r>
            <a:r>
              <a:rPr dirty="0" sz="1450" spc="-15">
                <a:latin typeface="Times New Roman"/>
                <a:cs typeface="Times New Roman"/>
              </a:rPr>
              <a:t>corner, </a:t>
            </a:r>
            <a:r>
              <a:rPr dirty="0" sz="1450" spc="-10">
                <a:latin typeface="Times New Roman"/>
                <a:cs typeface="Times New Roman"/>
              </a:rPr>
              <a:t>was all alive and friendly to me. So,  wherever </a:t>
            </a:r>
            <a:r>
              <a:rPr dirty="0" sz="1450" spc="-5">
                <a:latin typeface="Times New Roman"/>
                <a:cs typeface="Times New Roman"/>
              </a:rPr>
              <a:t>a </a:t>
            </a:r>
            <a:r>
              <a:rPr dirty="0" sz="1450" spc="-10">
                <a:latin typeface="Times New Roman"/>
                <a:cs typeface="Times New Roman"/>
              </a:rPr>
              <a:t>man is, </a:t>
            </a:r>
            <a:r>
              <a:rPr dirty="0" sz="1450" spc="-5">
                <a:latin typeface="Times New Roman"/>
                <a:cs typeface="Times New Roman"/>
              </a:rPr>
              <a:t>he </a:t>
            </a:r>
            <a:r>
              <a:rPr dirty="0" sz="1450" spc="-10">
                <a:latin typeface="Times New Roman"/>
                <a:cs typeface="Times New Roman"/>
              </a:rPr>
              <a:t>will find something to please and pacify him: in the  town </a:t>
            </a:r>
            <a:r>
              <a:rPr dirty="0" sz="1450" spc="-5">
                <a:latin typeface="Times New Roman"/>
                <a:cs typeface="Times New Roman"/>
              </a:rPr>
              <a:t>he </a:t>
            </a:r>
            <a:r>
              <a:rPr dirty="0" sz="1450" spc="-10">
                <a:latin typeface="Times New Roman"/>
                <a:cs typeface="Times New Roman"/>
              </a:rPr>
              <a:t>will meet pleasant faces </a:t>
            </a:r>
            <a:r>
              <a:rPr dirty="0" sz="1450" spc="-5">
                <a:latin typeface="Times New Roman"/>
                <a:cs typeface="Times New Roman"/>
              </a:rPr>
              <a:t>of </a:t>
            </a:r>
            <a:r>
              <a:rPr dirty="0" sz="1450" spc="-10">
                <a:latin typeface="Times New Roman"/>
                <a:cs typeface="Times New Roman"/>
              </a:rPr>
              <a:t>men and women, and see beautiful flowers  at </a:t>
            </a:r>
            <a:r>
              <a:rPr dirty="0" sz="1450" spc="-5">
                <a:latin typeface="Times New Roman"/>
                <a:cs typeface="Times New Roman"/>
              </a:rPr>
              <a:t>a </a:t>
            </a:r>
            <a:r>
              <a:rPr dirty="0" sz="1450" spc="-20">
                <a:latin typeface="Times New Roman"/>
                <a:cs typeface="Times New Roman"/>
              </a:rPr>
              <a:t>window, </a:t>
            </a:r>
            <a:r>
              <a:rPr dirty="0" sz="1450" spc="-5">
                <a:latin typeface="Times New Roman"/>
                <a:cs typeface="Times New Roman"/>
              </a:rPr>
              <a:t>or </a:t>
            </a:r>
            <a:r>
              <a:rPr dirty="0" sz="1450" spc="-10">
                <a:latin typeface="Times New Roman"/>
                <a:cs typeface="Times New Roman"/>
              </a:rPr>
              <a:t>hear </a:t>
            </a:r>
            <a:r>
              <a:rPr dirty="0" sz="1450" spc="-5">
                <a:latin typeface="Times New Roman"/>
                <a:cs typeface="Times New Roman"/>
              </a:rPr>
              <a:t>a </a:t>
            </a:r>
            <a:r>
              <a:rPr dirty="0" sz="1450" spc="-10">
                <a:latin typeface="Times New Roman"/>
                <a:cs typeface="Times New Roman"/>
              </a:rPr>
              <a:t>cage-bird singing at the corner </a:t>
            </a:r>
            <a:r>
              <a:rPr dirty="0" sz="1450" spc="-5">
                <a:latin typeface="Times New Roman"/>
                <a:cs typeface="Times New Roman"/>
              </a:rPr>
              <a:t>of </a:t>
            </a:r>
            <a:r>
              <a:rPr dirty="0" sz="1450" spc="-10">
                <a:latin typeface="Times New Roman"/>
                <a:cs typeface="Times New Roman"/>
              </a:rPr>
              <a:t>the gloomiest street;  and for the </a:t>
            </a:r>
            <a:r>
              <a:rPr dirty="0" sz="1450" spc="-20">
                <a:latin typeface="Times New Roman"/>
                <a:cs typeface="Times New Roman"/>
              </a:rPr>
              <a:t>country,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country without some amenity—let him only  look for it in the right spirit, and </a:t>
            </a:r>
            <a:r>
              <a:rPr dirty="0" sz="1450" spc="-5">
                <a:latin typeface="Times New Roman"/>
                <a:cs typeface="Times New Roman"/>
              </a:rPr>
              <a:t>he </a:t>
            </a:r>
            <a:r>
              <a:rPr dirty="0" sz="1450" spc="-10">
                <a:latin typeface="Times New Roman"/>
                <a:cs typeface="Times New Roman"/>
              </a:rPr>
              <a:t>will surely</a:t>
            </a:r>
            <a:r>
              <a:rPr dirty="0" sz="1450" spc="50">
                <a:latin typeface="Times New Roman"/>
                <a:cs typeface="Times New Roman"/>
              </a:rPr>
              <a:t> </a:t>
            </a:r>
            <a:r>
              <a:rPr dirty="0" sz="1450" spc="-10">
                <a:latin typeface="Times New Roman"/>
                <a:cs typeface="Times New Roman"/>
              </a:rPr>
              <a:t>find.</a:t>
            </a:r>
            <a:endParaRPr sz="1450">
              <a:latin typeface="Times New Roman"/>
              <a:cs typeface="Times New Roman"/>
            </a:endParaRPr>
          </a:p>
        </p:txBody>
      </p:sp>
      <p:sp>
        <p:nvSpPr>
          <p:cNvPr id="3" name="object 3"/>
          <p:cNvSpPr/>
          <p:nvPr/>
        </p:nvSpPr>
        <p:spPr>
          <a:xfrm>
            <a:off x="2618111" y="6448122"/>
            <a:ext cx="2323779" cy="513316"/>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035170" y="7130539"/>
            <a:ext cx="3489960" cy="610870"/>
          </a:xfrm>
          <a:prstGeom prst="rect">
            <a:avLst/>
          </a:prstGeom>
        </p:spPr>
        <p:txBody>
          <a:bodyPr wrap="square" lIns="0" tIns="84455" rIns="0" bIns="0" rtlCol="0" vert="horz">
            <a:spAutoFit/>
          </a:bodyPr>
          <a:lstStyle/>
          <a:p>
            <a:pPr algn="ctr">
              <a:lnSpc>
                <a:spcPct val="100000"/>
              </a:lnSpc>
              <a:spcBef>
                <a:spcPts val="665"/>
              </a:spcBef>
            </a:pPr>
            <a:r>
              <a:rPr dirty="0" sz="1450" spc="-10">
                <a:latin typeface="Times New Roman"/>
                <a:cs typeface="Times New Roman"/>
              </a:rPr>
              <a:t>Liked This</a:t>
            </a:r>
            <a:r>
              <a:rPr dirty="0" sz="1450" spc="-5">
                <a:latin typeface="Times New Roman"/>
                <a:cs typeface="Times New Roman"/>
              </a:rPr>
              <a:t> </a:t>
            </a:r>
            <a:r>
              <a:rPr dirty="0" sz="1450" spc="-10">
                <a:latin typeface="Times New Roman"/>
                <a:cs typeface="Times New Roman"/>
              </a:rPr>
              <a:t>Book?</a:t>
            </a:r>
            <a:endParaRPr sz="1450">
              <a:latin typeface="Times New Roman"/>
              <a:cs typeface="Times New Roman"/>
            </a:endParaRPr>
          </a:p>
          <a:p>
            <a:pPr algn="ctr">
              <a:lnSpc>
                <a:spcPct val="100000"/>
              </a:lnSpc>
              <a:spcBef>
                <a:spcPts val="565"/>
              </a:spcBef>
            </a:pPr>
            <a:r>
              <a:rPr dirty="0" sz="1450" spc="-10">
                <a:latin typeface="Times New Roman"/>
                <a:cs typeface="Times New Roman"/>
              </a:rPr>
              <a:t>For More FREE e-Books visit</a:t>
            </a:r>
            <a:r>
              <a:rPr dirty="0" sz="1450" spc="25">
                <a:latin typeface="Times New Roman"/>
                <a:cs typeface="Times New Roman"/>
              </a:rPr>
              <a:t> </a:t>
            </a:r>
            <a:r>
              <a:rPr dirty="0" u="sng" sz="1450" spc="-10">
                <a:solidFill>
                  <a:srgbClr val="0000FF"/>
                </a:solidFill>
                <a:uFill>
                  <a:solidFill>
                    <a:srgbClr val="0000FF"/>
                  </a:solidFill>
                </a:uFill>
                <a:latin typeface="Times New Roman"/>
                <a:cs typeface="Times New Roman"/>
                <a:hlinkClick r:id="rId3"/>
              </a:rPr>
              <a:t>Freeditorial.com</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the sleepy indifference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performer, </a:t>
            </a:r>
            <a:r>
              <a:rPr dirty="0" sz="1450" spc="-10">
                <a:latin typeface="Times New Roman"/>
                <a:cs typeface="Times New Roman"/>
              </a:rPr>
              <a:t>that the tune would as often as </a:t>
            </a:r>
            <a:r>
              <a:rPr dirty="0" sz="1450" spc="-5">
                <a:latin typeface="Times New Roman"/>
                <a:cs typeface="Times New Roman"/>
              </a:rPr>
              <a:t>not be  </a:t>
            </a:r>
            <a:r>
              <a:rPr dirty="0" sz="1450" spc="-10">
                <a:latin typeface="Times New Roman"/>
                <a:cs typeface="Times New Roman"/>
              </a:rPr>
              <a:t>changed, and the hornpipe expire into </a:t>
            </a:r>
            <a:r>
              <a:rPr dirty="0" sz="1450" spc="-5">
                <a:latin typeface="Times New Roman"/>
                <a:cs typeface="Times New Roman"/>
              </a:rPr>
              <a:t>a </a:t>
            </a:r>
            <a:r>
              <a:rPr dirty="0" sz="1450" spc="-10">
                <a:latin typeface="Times New Roman"/>
                <a:cs typeface="Times New Roman"/>
              </a:rPr>
              <a:t>ballad before the dancers had cut half  </a:t>
            </a:r>
            <a:r>
              <a:rPr dirty="0" sz="1450" spc="-5">
                <a:latin typeface="Times New Roman"/>
                <a:cs typeface="Times New Roman"/>
              </a:rPr>
              <a:t>a </a:t>
            </a:r>
            <a:r>
              <a:rPr dirty="0" sz="1450" spc="-10">
                <a:latin typeface="Times New Roman"/>
                <a:cs typeface="Times New Roman"/>
              </a:rPr>
              <a:t>dozen shuffles.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In the meantime, </a:t>
            </a:r>
            <a:r>
              <a:rPr dirty="0" sz="1450" spc="-15">
                <a:latin typeface="Times New Roman"/>
                <a:cs typeface="Times New Roman"/>
              </a:rPr>
              <a:t>however, </a:t>
            </a:r>
            <a:r>
              <a:rPr dirty="0" sz="1450" spc="-10">
                <a:latin typeface="Times New Roman"/>
                <a:cs typeface="Times New Roman"/>
              </a:rPr>
              <a:t>the audience had been growing more and more  numerous every moment; there was hardly standing-room round the top </a:t>
            </a:r>
            <a:r>
              <a:rPr dirty="0" sz="1450" spc="-5">
                <a:latin typeface="Times New Roman"/>
                <a:cs typeface="Times New Roman"/>
              </a:rPr>
              <a:t>of </a:t>
            </a:r>
            <a:r>
              <a:rPr dirty="0" sz="1450" spc="-10">
                <a:latin typeface="Times New Roman"/>
                <a:cs typeface="Times New Roman"/>
              </a:rPr>
              <a:t>the  companion; and the strange instinct </a:t>
            </a:r>
            <a:r>
              <a:rPr dirty="0" sz="1450" spc="-5">
                <a:latin typeface="Times New Roman"/>
                <a:cs typeface="Times New Roman"/>
              </a:rPr>
              <a:t>of </a:t>
            </a:r>
            <a:r>
              <a:rPr dirty="0" sz="1450" spc="-10">
                <a:latin typeface="Times New Roman"/>
                <a:cs typeface="Times New Roman"/>
              </a:rPr>
              <a:t>the race moved some </a:t>
            </a:r>
            <a:r>
              <a:rPr dirty="0" sz="1450" spc="-5">
                <a:latin typeface="Times New Roman"/>
                <a:cs typeface="Times New Roman"/>
              </a:rPr>
              <a:t>of </a:t>
            </a:r>
            <a:r>
              <a:rPr dirty="0" sz="1450" spc="-10">
                <a:latin typeface="Times New Roman"/>
                <a:cs typeface="Times New Roman"/>
              </a:rPr>
              <a:t>the newcomers  to close both the doors, so that the atmosphere grew insupportable. It was </a:t>
            </a:r>
            <a:r>
              <a:rPr dirty="0" sz="1450" spc="-5">
                <a:latin typeface="Times New Roman"/>
                <a:cs typeface="Times New Roman"/>
              </a:rPr>
              <a:t>a  good </a:t>
            </a:r>
            <a:r>
              <a:rPr dirty="0" sz="1450" spc="-10">
                <a:latin typeface="Times New Roman"/>
                <a:cs typeface="Times New Roman"/>
              </a:rPr>
              <a:t>place, as the saying is, to</a:t>
            </a:r>
            <a:r>
              <a:rPr dirty="0" sz="1450" spc="15">
                <a:latin typeface="Times New Roman"/>
                <a:cs typeface="Times New Roman"/>
              </a:rPr>
              <a:t> </a:t>
            </a:r>
            <a:r>
              <a:rPr dirty="0" sz="1450" spc="-10">
                <a:latin typeface="Times New Roman"/>
                <a:cs typeface="Times New Roman"/>
              </a:rPr>
              <a:t>leave.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wind hauled ahead with </a:t>
            </a:r>
            <a:r>
              <a:rPr dirty="0" sz="1450" spc="-5">
                <a:latin typeface="Times New Roman"/>
                <a:cs typeface="Times New Roman"/>
              </a:rPr>
              <a:t>a </a:t>
            </a:r>
            <a:r>
              <a:rPr dirty="0" sz="1450" spc="-10">
                <a:latin typeface="Times New Roman"/>
                <a:cs typeface="Times New Roman"/>
              </a:rPr>
              <a:t>head sea. By ten at </a:t>
            </a:r>
            <a:r>
              <a:rPr dirty="0" sz="1450" spc="-5">
                <a:latin typeface="Times New Roman"/>
                <a:cs typeface="Times New Roman"/>
              </a:rPr>
              <a:t>night </a:t>
            </a:r>
            <a:r>
              <a:rPr dirty="0" sz="1450" spc="-10">
                <a:latin typeface="Times New Roman"/>
                <a:cs typeface="Times New Roman"/>
              </a:rPr>
              <a:t>heavy sprays were  flying and drumming over the forecastle; the companion </a:t>
            </a:r>
            <a:r>
              <a:rPr dirty="0" sz="1450" spc="-5">
                <a:latin typeface="Times New Roman"/>
                <a:cs typeface="Times New Roman"/>
              </a:rPr>
              <a:t>of </a:t>
            </a:r>
            <a:r>
              <a:rPr dirty="0" sz="1450" spc="-10">
                <a:latin typeface="Times New Roman"/>
                <a:cs typeface="Times New Roman"/>
              </a:rPr>
              <a:t>Steerage No. </a:t>
            </a:r>
            <a:r>
              <a:rPr dirty="0" sz="1450" spc="-5">
                <a:latin typeface="Times New Roman"/>
                <a:cs typeface="Times New Roman"/>
              </a:rPr>
              <a:t>1 </a:t>
            </a:r>
            <a:r>
              <a:rPr dirty="0" sz="1450" spc="-10">
                <a:latin typeface="Times New Roman"/>
                <a:cs typeface="Times New Roman"/>
              </a:rPr>
              <a:t>had  to </a:t>
            </a:r>
            <a:r>
              <a:rPr dirty="0" sz="1450" spc="-5">
                <a:latin typeface="Times New Roman"/>
                <a:cs typeface="Times New Roman"/>
              </a:rPr>
              <a:t>be </a:t>
            </a:r>
            <a:r>
              <a:rPr dirty="0" sz="1450" spc="-10">
                <a:latin typeface="Times New Roman"/>
                <a:cs typeface="Times New Roman"/>
              </a:rPr>
              <a:t>closed, and the </a:t>
            </a:r>
            <a:r>
              <a:rPr dirty="0" sz="1450" spc="-5">
                <a:latin typeface="Times New Roman"/>
                <a:cs typeface="Times New Roman"/>
              </a:rPr>
              <a:t>door of </a:t>
            </a:r>
            <a:r>
              <a:rPr dirty="0" sz="1450" spc="-10">
                <a:latin typeface="Times New Roman"/>
                <a:cs typeface="Times New Roman"/>
              </a:rPr>
              <a:t>communication through the second cabin thrown  open. Either from the convenience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opportunity, </a:t>
            </a:r>
            <a:r>
              <a:rPr dirty="0" sz="1450" spc="-5">
                <a:latin typeface="Times New Roman"/>
                <a:cs typeface="Times New Roman"/>
              </a:rPr>
              <a:t>or </a:t>
            </a:r>
            <a:r>
              <a:rPr dirty="0" sz="1450" spc="-10">
                <a:latin typeface="Times New Roman"/>
                <a:cs typeface="Times New Roman"/>
              </a:rPr>
              <a:t>because we had  already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acquaintances in that part </a:t>
            </a:r>
            <a:r>
              <a:rPr dirty="0" sz="1450" spc="-5">
                <a:latin typeface="Times New Roman"/>
                <a:cs typeface="Times New Roman"/>
              </a:rPr>
              <a:t>of </a:t>
            </a:r>
            <a:r>
              <a:rPr dirty="0" sz="1450" spc="-10">
                <a:latin typeface="Times New Roman"/>
                <a:cs typeface="Times New Roman"/>
              </a:rPr>
              <a:t>the ship, </a:t>
            </a:r>
            <a:r>
              <a:rPr dirty="0" sz="1450" spc="-35">
                <a:latin typeface="Times New Roman"/>
                <a:cs typeface="Times New Roman"/>
              </a:rPr>
              <a:t>Mr. </a:t>
            </a:r>
            <a:r>
              <a:rPr dirty="0" sz="1450" spc="-10">
                <a:latin typeface="Times New Roman"/>
                <a:cs typeface="Times New Roman"/>
              </a:rPr>
              <a:t>Jones and </a:t>
            </a:r>
            <a:r>
              <a:rPr dirty="0" sz="1450" spc="-5">
                <a:latin typeface="Times New Roman"/>
                <a:cs typeface="Times New Roman"/>
              </a:rPr>
              <a:t>I </a:t>
            </a:r>
            <a:r>
              <a:rPr dirty="0" sz="1450" spc="-10">
                <a:latin typeface="Times New Roman"/>
                <a:cs typeface="Times New Roman"/>
              </a:rPr>
              <a:t>paid  it </a:t>
            </a:r>
            <a:r>
              <a:rPr dirty="0" sz="1450" spc="-5">
                <a:latin typeface="Times New Roman"/>
                <a:cs typeface="Times New Roman"/>
              </a:rPr>
              <a:t>a </a:t>
            </a:r>
            <a:r>
              <a:rPr dirty="0" sz="1450" spc="-10">
                <a:latin typeface="Times New Roman"/>
                <a:cs typeface="Times New Roman"/>
              </a:rPr>
              <a:t>late visit. Steerage No. </a:t>
            </a:r>
            <a:r>
              <a:rPr dirty="0" sz="1450" spc="-5">
                <a:latin typeface="Times New Roman"/>
                <a:cs typeface="Times New Roman"/>
              </a:rPr>
              <a:t>1 </a:t>
            </a:r>
            <a:r>
              <a:rPr dirty="0" sz="1450" spc="-10">
                <a:latin typeface="Times New Roman"/>
                <a:cs typeface="Times New Roman"/>
              </a:rPr>
              <a:t>is shaped like an isosceles triangle, the sides  opposite the equal angles bulging outward with the contour </a:t>
            </a:r>
            <a:r>
              <a:rPr dirty="0" sz="1450" spc="-5">
                <a:latin typeface="Times New Roman"/>
                <a:cs typeface="Times New Roman"/>
              </a:rPr>
              <a:t>of </a:t>
            </a:r>
            <a:r>
              <a:rPr dirty="0" sz="1450" spc="-10">
                <a:latin typeface="Times New Roman"/>
                <a:cs typeface="Times New Roman"/>
              </a:rPr>
              <a:t>the ship. It is  lined with eight pens </a:t>
            </a:r>
            <a:r>
              <a:rPr dirty="0" sz="1450" spc="-5">
                <a:latin typeface="Times New Roman"/>
                <a:cs typeface="Times New Roman"/>
              </a:rPr>
              <a:t>of </a:t>
            </a:r>
            <a:r>
              <a:rPr dirty="0" sz="1450" spc="-10">
                <a:latin typeface="Times New Roman"/>
                <a:cs typeface="Times New Roman"/>
              </a:rPr>
              <a:t>sixteen </a:t>
            </a:r>
            <a:r>
              <a:rPr dirty="0" sz="1450" spc="-5">
                <a:latin typeface="Times New Roman"/>
                <a:cs typeface="Times New Roman"/>
              </a:rPr>
              <a:t>bunks </a:t>
            </a:r>
            <a:r>
              <a:rPr dirty="0" sz="1450" spc="-10">
                <a:latin typeface="Times New Roman"/>
                <a:cs typeface="Times New Roman"/>
              </a:rPr>
              <a:t>apiece, four </a:t>
            </a:r>
            <a:r>
              <a:rPr dirty="0" sz="1450" spc="-5">
                <a:latin typeface="Times New Roman"/>
                <a:cs typeface="Times New Roman"/>
              </a:rPr>
              <a:t>bunks </a:t>
            </a:r>
            <a:r>
              <a:rPr dirty="0" sz="1450" spc="-10">
                <a:latin typeface="Times New Roman"/>
                <a:cs typeface="Times New Roman"/>
              </a:rPr>
              <a:t>below and four  above </a:t>
            </a:r>
            <a:r>
              <a:rPr dirty="0" sz="1450" spc="-5">
                <a:latin typeface="Times New Roman"/>
                <a:cs typeface="Times New Roman"/>
              </a:rPr>
              <a:t>on </a:t>
            </a:r>
            <a:r>
              <a:rPr dirty="0" sz="1450" spc="-10">
                <a:latin typeface="Times New Roman"/>
                <a:cs typeface="Times New Roman"/>
              </a:rPr>
              <a:t>either side. At </a:t>
            </a:r>
            <a:r>
              <a:rPr dirty="0" sz="1450" spc="-5">
                <a:latin typeface="Times New Roman"/>
                <a:cs typeface="Times New Roman"/>
              </a:rPr>
              <a:t>night </a:t>
            </a:r>
            <a:r>
              <a:rPr dirty="0" sz="1450" spc="-10">
                <a:latin typeface="Times New Roman"/>
                <a:cs typeface="Times New Roman"/>
              </a:rPr>
              <a:t>the place is lit with two lanterns, </a:t>
            </a:r>
            <a:r>
              <a:rPr dirty="0" sz="1450" spc="-5">
                <a:latin typeface="Times New Roman"/>
                <a:cs typeface="Times New Roman"/>
              </a:rPr>
              <a:t>one </a:t>
            </a:r>
            <a:r>
              <a:rPr dirty="0" sz="1450" spc="-10">
                <a:latin typeface="Times New Roman"/>
                <a:cs typeface="Times New Roman"/>
              </a:rPr>
              <a:t>to each  table. As the steamer beat </a:t>
            </a:r>
            <a:r>
              <a:rPr dirty="0" sz="1450" spc="-5">
                <a:latin typeface="Times New Roman"/>
                <a:cs typeface="Times New Roman"/>
              </a:rPr>
              <a:t>on </a:t>
            </a:r>
            <a:r>
              <a:rPr dirty="0" sz="1450" spc="-10">
                <a:latin typeface="Times New Roman"/>
                <a:cs typeface="Times New Roman"/>
              </a:rPr>
              <a:t>her way among the rough billows, the light  passed through violent phases </a:t>
            </a:r>
            <a:r>
              <a:rPr dirty="0" sz="1450" spc="-5">
                <a:latin typeface="Times New Roman"/>
                <a:cs typeface="Times New Roman"/>
              </a:rPr>
              <a:t>of </a:t>
            </a:r>
            <a:r>
              <a:rPr dirty="0" sz="1450" spc="-10">
                <a:latin typeface="Times New Roman"/>
                <a:cs typeface="Times New Roman"/>
              </a:rPr>
              <a:t>change, and was thrown to and fro and </a:t>
            </a:r>
            <a:r>
              <a:rPr dirty="0" sz="1450" spc="-5">
                <a:latin typeface="Times New Roman"/>
                <a:cs typeface="Times New Roman"/>
              </a:rPr>
              <a:t>up  </a:t>
            </a:r>
            <a:r>
              <a:rPr dirty="0" sz="1450" spc="-10">
                <a:latin typeface="Times New Roman"/>
                <a:cs typeface="Times New Roman"/>
              </a:rPr>
              <a:t>and down with startling swiftness. </a:t>
            </a:r>
            <a:r>
              <a:rPr dirty="0" sz="1450" spc="-60">
                <a:latin typeface="Times New Roman"/>
                <a:cs typeface="Times New Roman"/>
              </a:rPr>
              <a:t>You </a:t>
            </a:r>
            <a:r>
              <a:rPr dirty="0" sz="1450" spc="-10">
                <a:latin typeface="Times New Roman"/>
                <a:cs typeface="Times New Roman"/>
              </a:rPr>
              <a:t>were tempted to </a:t>
            </a:r>
            <a:r>
              <a:rPr dirty="0" sz="1450" spc="-15">
                <a:latin typeface="Times New Roman"/>
                <a:cs typeface="Times New Roman"/>
              </a:rPr>
              <a:t>wonder,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looked, how so thin </a:t>
            </a:r>
            <a:r>
              <a:rPr dirty="0" sz="1450" spc="-5">
                <a:latin typeface="Times New Roman"/>
                <a:cs typeface="Times New Roman"/>
              </a:rPr>
              <a:t>a </a:t>
            </a:r>
            <a:r>
              <a:rPr dirty="0" sz="1450" spc="-10">
                <a:latin typeface="Times New Roman"/>
                <a:cs typeface="Times New Roman"/>
              </a:rPr>
              <a:t>glimmer could control and disperse such solid  blackness. When Jones and </a:t>
            </a:r>
            <a:r>
              <a:rPr dirty="0" sz="1450" spc="-5">
                <a:latin typeface="Times New Roman"/>
                <a:cs typeface="Times New Roman"/>
              </a:rPr>
              <a:t>I </a:t>
            </a:r>
            <a:r>
              <a:rPr dirty="0" sz="1450" spc="-10">
                <a:latin typeface="Times New Roman"/>
                <a:cs typeface="Times New Roman"/>
              </a:rPr>
              <a:t>entered we found </a:t>
            </a:r>
            <a:r>
              <a:rPr dirty="0" sz="1450" spc="-5">
                <a:latin typeface="Times New Roman"/>
                <a:cs typeface="Times New Roman"/>
              </a:rPr>
              <a:t>a </a:t>
            </a:r>
            <a:r>
              <a:rPr dirty="0" sz="1450" spc="-10">
                <a:latin typeface="Times New Roman"/>
                <a:cs typeface="Times New Roman"/>
              </a:rPr>
              <a:t>little company </a:t>
            </a:r>
            <a:r>
              <a:rPr dirty="0" sz="1450" spc="-5">
                <a:latin typeface="Times New Roman"/>
                <a:cs typeface="Times New Roman"/>
              </a:rPr>
              <a:t>of our  </a:t>
            </a:r>
            <a:r>
              <a:rPr dirty="0" sz="1450" spc="-10">
                <a:latin typeface="Times New Roman"/>
                <a:cs typeface="Times New Roman"/>
              </a:rPr>
              <a:t>acquaintances seated together at the triangular foremost table. A more forlorn  </a:t>
            </a:r>
            <a:r>
              <a:rPr dirty="0" sz="1450" spc="-25">
                <a:latin typeface="Times New Roman"/>
                <a:cs typeface="Times New Roman"/>
              </a:rPr>
              <a:t>party, </a:t>
            </a:r>
            <a:r>
              <a:rPr dirty="0" sz="1450" spc="-10">
                <a:latin typeface="Times New Roman"/>
                <a:cs typeface="Times New Roman"/>
              </a:rPr>
              <a:t>in more dismal circumstances, it would </a:t>
            </a:r>
            <a:r>
              <a:rPr dirty="0" sz="1450" spc="-5">
                <a:latin typeface="Times New Roman"/>
                <a:cs typeface="Times New Roman"/>
              </a:rPr>
              <a:t>be </a:t>
            </a:r>
            <a:r>
              <a:rPr dirty="0" sz="1450" spc="-10">
                <a:latin typeface="Times New Roman"/>
                <a:cs typeface="Times New Roman"/>
              </a:rPr>
              <a:t>hard to imagine. The motion  here in the </a:t>
            </a:r>
            <a:r>
              <a:rPr dirty="0" sz="1450" spc="-20">
                <a:latin typeface="Times New Roman"/>
                <a:cs typeface="Times New Roman"/>
              </a:rPr>
              <a:t>ship’s</a:t>
            </a:r>
            <a:r>
              <a:rPr dirty="0" sz="1450" spc="320">
                <a:latin typeface="Times New Roman"/>
                <a:cs typeface="Times New Roman"/>
              </a:rPr>
              <a:t> </a:t>
            </a:r>
            <a:r>
              <a:rPr dirty="0" sz="1450" spc="-10">
                <a:latin typeface="Times New Roman"/>
                <a:cs typeface="Times New Roman"/>
              </a:rPr>
              <a:t>nose was very violent; the uproar </a:t>
            </a:r>
            <a:r>
              <a:rPr dirty="0" sz="1450" spc="-5">
                <a:latin typeface="Times New Roman"/>
                <a:cs typeface="Times New Roman"/>
              </a:rPr>
              <a:t>of </a:t>
            </a:r>
            <a:r>
              <a:rPr dirty="0" sz="1450" spc="-10">
                <a:latin typeface="Times New Roman"/>
                <a:cs typeface="Times New Roman"/>
              </a:rPr>
              <a:t>the sea often  overpoweringly </a:t>
            </a:r>
            <a:r>
              <a:rPr dirty="0" sz="1450" spc="-5">
                <a:latin typeface="Times New Roman"/>
                <a:cs typeface="Times New Roman"/>
              </a:rPr>
              <a:t>loud. </a:t>
            </a:r>
            <a:r>
              <a:rPr dirty="0" sz="1450" spc="-10">
                <a:latin typeface="Times New Roman"/>
                <a:cs typeface="Times New Roman"/>
              </a:rPr>
              <a:t>The yellow flicker </a:t>
            </a:r>
            <a:r>
              <a:rPr dirty="0" sz="1450" spc="-5">
                <a:latin typeface="Times New Roman"/>
                <a:cs typeface="Times New Roman"/>
              </a:rPr>
              <a:t>of </a:t>
            </a:r>
            <a:r>
              <a:rPr dirty="0" sz="1450" spc="-10">
                <a:latin typeface="Times New Roman"/>
                <a:cs typeface="Times New Roman"/>
              </a:rPr>
              <a:t>the lantern spun round and round  and tossed the shadows in masses. The air was </a:t>
            </a:r>
            <a:r>
              <a:rPr dirty="0" sz="1450" spc="-5">
                <a:latin typeface="Times New Roman"/>
                <a:cs typeface="Times New Roman"/>
              </a:rPr>
              <a:t>hot, but </a:t>
            </a:r>
            <a:r>
              <a:rPr dirty="0" sz="1450" spc="-10">
                <a:latin typeface="Times New Roman"/>
                <a:cs typeface="Times New Roman"/>
              </a:rPr>
              <a:t>it struck </a:t>
            </a:r>
            <a:r>
              <a:rPr dirty="0" sz="1450" spc="-5">
                <a:latin typeface="Times New Roman"/>
                <a:cs typeface="Times New Roman"/>
              </a:rPr>
              <a:t>a </a:t>
            </a:r>
            <a:r>
              <a:rPr dirty="0" sz="1450" spc="-10">
                <a:latin typeface="Times New Roman"/>
                <a:cs typeface="Times New Roman"/>
              </a:rPr>
              <a:t>chill from  its </a:t>
            </a:r>
            <a:r>
              <a:rPr dirty="0" sz="1450" spc="-20">
                <a:latin typeface="Times New Roman"/>
                <a:cs typeface="Times New Roman"/>
              </a:rPr>
              <a:t>foetor.</a:t>
            </a:r>
            <a:endParaRPr sz="1450">
              <a:latin typeface="Times New Roman"/>
              <a:cs typeface="Times New Roman"/>
            </a:endParaRPr>
          </a:p>
          <a:p>
            <a:pPr algn="just" marL="12700" marR="6350">
              <a:lnSpc>
                <a:spcPts val="1730"/>
              </a:lnSpc>
              <a:spcBef>
                <a:spcPts val="835"/>
              </a:spcBef>
            </a:pPr>
            <a:r>
              <a:rPr dirty="0" sz="1450" spc="-10">
                <a:latin typeface="Times New Roman"/>
                <a:cs typeface="Times New Roman"/>
              </a:rPr>
              <a:t>From all round in the dark </a:t>
            </a:r>
            <a:r>
              <a:rPr dirty="0" sz="1450" spc="-5">
                <a:latin typeface="Times New Roman"/>
                <a:cs typeface="Times New Roman"/>
              </a:rPr>
              <a:t>bunks, </a:t>
            </a:r>
            <a:r>
              <a:rPr dirty="0" sz="1450" spc="-10">
                <a:latin typeface="Times New Roman"/>
                <a:cs typeface="Times New Roman"/>
              </a:rPr>
              <a:t>the scarcely human noises </a:t>
            </a:r>
            <a:r>
              <a:rPr dirty="0" sz="1450" spc="-5">
                <a:latin typeface="Times New Roman"/>
                <a:cs typeface="Times New Roman"/>
              </a:rPr>
              <a:t>of </a:t>
            </a:r>
            <a:r>
              <a:rPr dirty="0" sz="1450" spc="-10">
                <a:latin typeface="Times New Roman"/>
                <a:cs typeface="Times New Roman"/>
              </a:rPr>
              <a:t>the sick joined  into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farmyard chorus. In the midst, these five friends </a:t>
            </a:r>
            <a:r>
              <a:rPr dirty="0" sz="1450" spc="-5">
                <a:latin typeface="Times New Roman"/>
                <a:cs typeface="Times New Roman"/>
              </a:rPr>
              <a:t>of </a:t>
            </a:r>
            <a:r>
              <a:rPr dirty="0" sz="1450" spc="-10">
                <a:latin typeface="Times New Roman"/>
                <a:cs typeface="Times New Roman"/>
              </a:rPr>
              <a:t>mine were  keeping </a:t>
            </a:r>
            <a:r>
              <a:rPr dirty="0" sz="1450" spc="-5">
                <a:latin typeface="Times New Roman"/>
                <a:cs typeface="Times New Roman"/>
              </a:rPr>
              <a:t>up </a:t>
            </a:r>
            <a:r>
              <a:rPr dirty="0" sz="1450" spc="-10">
                <a:latin typeface="Times New Roman"/>
                <a:cs typeface="Times New Roman"/>
              </a:rPr>
              <a:t>what heart they could in </a:t>
            </a:r>
            <a:r>
              <a:rPr dirty="0" sz="1450" spc="-20">
                <a:latin typeface="Times New Roman"/>
                <a:cs typeface="Times New Roman"/>
              </a:rPr>
              <a:t>company.</a:t>
            </a:r>
            <a:r>
              <a:rPr dirty="0" sz="1450" spc="320">
                <a:latin typeface="Times New Roman"/>
                <a:cs typeface="Times New Roman"/>
              </a:rPr>
              <a:t> </a:t>
            </a:r>
            <a:r>
              <a:rPr dirty="0" sz="1450" spc="-10">
                <a:latin typeface="Times New Roman"/>
                <a:cs typeface="Times New Roman"/>
              </a:rPr>
              <a:t>Singing was their refuge from  discomfortable thoughts and sensations. One piped, in feeble tones, ‘Oh why  left </a:t>
            </a:r>
            <a:r>
              <a:rPr dirty="0" sz="1450" spc="-5">
                <a:latin typeface="Times New Roman"/>
                <a:cs typeface="Times New Roman"/>
              </a:rPr>
              <a:t>I </a:t>
            </a:r>
            <a:r>
              <a:rPr dirty="0" sz="1450" spc="-10">
                <a:latin typeface="Times New Roman"/>
                <a:cs typeface="Times New Roman"/>
              </a:rPr>
              <a:t>my hame?’ which seemed </a:t>
            </a:r>
            <a:r>
              <a:rPr dirty="0" sz="1450" spc="-5">
                <a:latin typeface="Times New Roman"/>
                <a:cs typeface="Times New Roman"/>
              </a:rPr>
              <a:t>a </a:t>
            </a:r>
            <a:r>
              <a:rPr dirty="0" sz="1450" spc="-10">
                <a:latin typeface="Times New Roman"/>
                <a:cs typeface="Times New Roman"/>
              </a:rPr>
              <a:t>pertinent question in the circumstances.  </a:t>
            </a:r>
            <a:r>
              <a:rPr dirty="0" sz="1450" spc="-15">
                <a:latin typeface="Times New Roman"/>
                <a:cs typeface="Times New Roman"/>
              </a:rPr>
              <a:t>Another, </a:t>
            </a:r>
            <a:r>
              <a:rPr dirty="0" sz="1450" spc="-10">
                <a:latin typeface="Times New Roman"/>
                <a:cs typeface="Times New Roman"/>
              </a:rPr>
              <a:t>from the invisible horrors </a:t>
            </a:r>
            <a:r>
              <a:rPr dirty="0" sz="1450" spc="-5">
                <a:latin typeface="Times New Roman"/>
                <a:cs typeface="Times New Roman"/>
              </a:rPr>
              <a:t>of a </a:t>
            </a:r>
            <a:r>
              <a:rPr dirty="0" sz="1450" spc="-10">
                <a:latin typeface="Times New Roman"/>
                <a:cs typeface="Times New Roman"/>
              </a:rPr>
              <a:t>pen where </a:t>
            </a:r>
            <a:r>
              <a:rPr dirty="0" sz="1450" spc="-5">
                <a:latin typeface="Times New Roman"/>
                <a:cs typeface="Times New Roman"/>
              </a:rPr>
              <a:t>he </a:t>
            </a:r>
            <a:r>
              <a:rPr dirty="0" sz="1450" spc="-10">
                <a:latin typeface="Times New Roman"/>
                <a:cs typeface="Times New Roman"/>
              </a:rPr>
              <a:t>lay dog-sick </a:t>
            </a:r>
            <a:r>
              <a:rPr dirty="0" sz="1450" spc="-5">
                <a:latin typeface="Times New Roman"/>
                <a:cs typeface="Times New Roman"/>
              </a:rPr>
              <a:t>upon </a:t>
            </a:r>
            <a:r>
              <a:rPr dirty="0" sz="1450" spc="-10">
                <a:latin typeface="Times New Roman"/>
                <a:cs typeface="Times New Roman"/>
              </a:rPr>
              <a:t>the  upper-shelf, found courage, in </a:t>
            </a:r>
            <a:r>
              <a:rPr dirty="0" sz="1450" spc="-5">
                <a:latin typeface="Times New Roman"/>
                <a:cs typeface="Times New Roman"/>
              </a:rPr>
              <a:t>a </a:t>
            </a:r>
            <a:r>
              <a:rPr dirty="0" sz="1450" spc="-10">
                <a:latin typeface="Times New Roman"/>
                <a:cs typeface="Times New Roman"/>
              </a:rPr>
              <a:t>blink </a:t>
            </a:r>
            <a:r>
              <a:rPr dirty="0" sz="1450" spc="-5">
                <a:latin typeface="Times New Roman"/>
                <a:cs typeface="Times New Roman"/>
              </a:rPr>
              <a:t>of </a:t>
            </a:r>
            <a:r>
              <a:rPr dirty="0" sz="1450" spc="-10">
                <a:latin typeface="Times New Roman"/>
                <a:cs typeface="Times New Roman"/>
              </a:rPr>
              <a:t>his sufferings, to give </a:t>
            </a:r>
            <a:r>
              <a:rPr dirty="0" sz="1450" spc="-5">
                <a:latin typeface="Times New Roman"/>
                <a:cs typeface="Times New Roman"/>
              </a:rPr>
              <a:t>us </a:t>
            </a:r>
            <a:r>
              <a:rPr dirty="0" sz="1450" spc="-10">
                <a:latin typeface="Times New Roman"/>
                <a:cs typeface="Times New Roman"/>
              </a:rPr>
              <a:t>several  verses </a:t>
            </a:r>
            <a:r>
              <a:rPr dirty="0" sz="1450" spc="-5">
                <a:latin typeface="Times New Roman"/>
                <a:cs typeface="Times New Roman"/>
              </a:rPr>
              <a:t>of </a:t>
            </a:r>
            <a:r>
              <a:rPr dirty="0" sz="1450" spc="-10">
                <a:latin typeface="Times New Roman"/>
                <a:cs typeface="Times New Roman"/>
              </a:rPr>
              <a:t>the ‘Death </a:t>
            </a:r>
            <a:r>
              <a:rPr dirty="0" sz="1450" spc="-5">
                <a:latin typeface="Times New Roman"/>
                <a:cs typeface="Times New Roman"/>
              </a:rPr>
              <a:t>of </a:t>
            </a:r>
            <a:r>
              <a:rPr dirty="0" sz="1450" spc="-10">
                <a:latin typeface="Times New Roman"/>
                <a:cs typeface="Times New Roman"/>
              </a:rPr>
              <a:t>Nelson’; and it was </a:t>
            </a:r>
            <a:r>
              <a:rPr dirty="0" sz="1450" spc="-5">
                <a:latin typeface="Times New Roman"/>
                <a:cs typeface="Times New Roman"/>
              </a:rPr>
              <a:t>odd </a:t>
            </a:r>
            <a:r>
              <a:rPr dirty="0" sz="1450" spc="-10">
                <a:latin typeface="Times New Roman"/>
                <a:cs typeface="Times New Roman"/>
              </a:rPr>
              <a:t>and eerie to hear the chorus  breathe feebly from all sorts </a:t>
            </a:r>
            <a:r>
              <a:rPr dirty="0" sz="1450" spc="-5">
                <a:latin typeface="Times New Roman"/>
                <a:cs typeface="Times New Roman"/>
              </a:rPr>
              <a:t>of </a:t>
            </a:r>
            <a:r>
              <a:rPr dirty="0" sz="1450" spc="-10">
                <a:latin typeface="Times New Roman"/>
                <a:cs typeface="Times New Roman"/>
              </a:rPr>
              <a:t>dark corners, and ‘this day has </a:t>
            </a:r>
            <a:r>
              <a:rPr dirty="0" sz="1450" spc="-5">
                <a:latin typeface="Times New Roman"/>
                <a:cs typeface="Times New Roman"/>
              </a:rPr>
              <a:t>done </a:t>
            </a:r>
            <a:r>
              <a:rPr dirty="0" sz="1450" spc="-10">
                <a:latin typeface="Times New Roman"/>
                <a:cs typeface="Times New Roman"/>
              </a:rPr>
              <a:t>his </a:t>
            </a:r>
            <a:r>
              <a:rPr dirty="0" sz="1450" spc="-5">
                <a:latin typeface="Times New Roman"/>
                <a:cs typeface="Times New Roman"/>
              </a:rPr>
              <a:t>dooty’  </a:t>
            </a:r>
            <a:r>
              <a:rPr dirty="0" sz="1450" spc="-10">
                <a:latin typeface="Times New Roman"/>
                <a:cs typeface="Times New Roman"/>
              </a:rPr>
              <a:t>rise and fall and </a:t>
            </a:r>
            <a:r>
              <a:rPr dirty="0" sz="1450" spc="-5">
                <a:latin typeface="Times New Roman"/>
                <a:cs typeface="Times New Roman"/>
              </a:rPr>
              <a:t>be </a:t>
            </a:r>
            <a:r>
              <a:rPr dirty="0" sz="1450" spc="-10">
                <a:latin typeface="Times New Roman"/>
                <a:cs typeface="Times New Roman"/>
              </a:rPr>
              <a:t>taken </a:t>
            </a:r>
            <a:r>
              <a:rPr dirty="0" sz="1450" spc="-5">
                <a:latin typeface="Times New Roman"/>
                <a:cs typeface="Times New Roman"/>
              </a:rPr>
              <a:t>up </a:t>
            </a:r>
            <a:r>
              <a:rPr dirty="0" sz="1450" spc="-10">
                <a:latin typeface="Times New Roman"/>
                <a:cs typeface="Times New Roman"/>
              </a:rPr>
              <a:t>again in this dim inferno, to an accompaniment </a:t>
            </a:r>
            <a:r>
              <a:rPr dirty="0" sz="1450" spc="-5">
                <a:latin typeface="Times New Roman"/>
                <a:cs typeface="Times New Roman"/>
              </a:rPr>
              <a:t>of  plunging, </a:t>
            </a:r>
            <a:r>
              <a:rPr dirty="0" sz="1450" spc="-10">
                <a:latin typeface="Times New Roman"/>
                <a:cs typeface="Times New Roman"/>
              </a:rPr>
              <a:t>hollow-sounding bows and the rattling spray-showers</a:t>
            </a:r>
            <a:r>
              <a:rPr dirty="0" sz="1450" spc="60">
                <a:latin typeface="Times New Roman"/>
                <a:cs typeface="Times New Roman"/>
              </a:rPr>
              <a:t> </a:t>
            </a:r>
            <a:r>
              <a:rPr dirty="0" sz="1450" spc="-10">
                <a:latin typeface="Times New Roman"/>
                <a:cs typeface="Times New Roman"/>
              </a:rPr>
              <a:t>overhead.</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All seemed unfit for conversation; </a:t>
            </a:r>
            <a:r>
              <a:rPr dirty="0" sz="1450" spc="-5">
                <a:latin typeface="Times New Roman"/>
                <a:cs typeface="Times New Roman"/>
              </a:rPr>
              <a:t>a </a:t>
            </a:r>
            <a:r>
              <a:rPr dirty="0" sz="1450" spc="-10">
                <a:latin typeface="Times New Roman"/>
                <a:cs typeface="Times New Roman"/>
              </a:rPr>
              <a:t>certain dizziness had interrupted</a:t>
            </a:r>
            <a:r>
              <a:rPr dirty="0" sz="1450" spc="20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activity </a:t>
            </a:r>
            <a:r>
              <a:rPr dirty="0" sz="1450" spc="-5">
                <a:latin typeface="Times New Roman"/>
                <a:cs typeface="Times New Roman"/>
              </a:rPr>
              <a:t>of </a:t>
            </a:r>
            <a:r>
              <a:rPr dirty="0" sz="1450" spc="-10">
                <a:latin typeface="Times New Roman"/>
                <a:cs typeface="Times New Roman"/>
              </a:rPr>
              <a:t>their minds; and except to sing they were tongue-tied. There was  present, </a:t>
            </a:r>
            <a:r>
              <a:rPr dirty="0" sz="1450" spc="-15">
                <a:latin typeface="Times New Roman"/>
                <a:cs typeface="Times New Roman"/>
              </a:rPr>
              <a:t>however, </a:t>
            </a:r>
            <a:r>
              <a:rPr dirty="0" sz="1450" spc="-5">
                <a:latin typeface="Times New Roman"/>
                <a:cs typeface="Times New Roman"/>
              </a:rPr>
              <a:t>one </a:t>
            </a:r>
            <a:r>
              <a:rPr dirty="0" sz="1450" spc="-10">
                <a:latin typeface="Times New Roman"/>
                <a:cs typeface="Times New Roman"/>
              </a:rPr>
              <a:t>tall, powerful fellow </a:t>
            </a:r>
            <a:r>
              <a:rPr dirty="0" sz="1450" spc="-5">
                <a:latin typeface="Times New Roman"/>
                <a:cs typeface="Times New Roman"/>
              </a:rPr>
              <a:t>of </a:t>
            </a:r>
            <a:r>
              <a:rPr dirty="0" sz="1450" spc="-10">
                <a:latin typeface="Times New Roman"/>
                <a:cs typeface="Times New Roman"/>
              </a:rPr>
              <a:t>doubtful </a:t>
            </a:r>
            <a:r>
              <a:rPr dirty="0" sz="1450" spc="-15">
                <a:latin typeface="Times New Roman"/>
                <a:cs typeface="Times New Roman"/>
              </a:rPr>
              <a:t>nationality, </a:t>
            </a:r>
            <a:r>
              <a:rPr dirty="0" sz="1450" spc="-10">
                <a:latin typeface="Times New Roman"/>
                <a:cs typeface="Times New Roman"/>
              </a:rPr>
              <a:t>being  neither quite Scotsman </a:t>
            </a:r>
            <a:r>
              <a:rPr dirty="0" sz="1450" spc="-5">
                <a:latin typeface="Times New Roman"/>
                <a:cs typeface="Times New Roman"/>
              </a:rPr>
              <a:t>nor </a:t>
            </a:r>
            <a:r>
              <a:rPr dirty="0" sz="1450" spc="-10">
                <a:latin typeface="Times New Roman"/>
                <a:cs typeface="Times New Roman"/>
              </a:rPr>
              <a:t>altogether Irish, </a:t>
            </a:r>
            <a:r>
              <a:rPr dirty="0" sz="1450" spc="-5">
                <a:latin typeface="Times New Roman"/>
                <a:cs typeface="Times New Roman"/>
              </a:rPr>
              <a:t>but of </a:t>
            </a:r>
            <a:r>
              <a:rPr dirty="0" sz="1450" spc="-10">
                <a:latin typeface="Times New Roman"/>
                <a:cs typeface="Times New Roman"/>
              </a:rPr>
              <a:t>surprising clearness </a:t>
            </a:r>
            <a:r>
              <a:rPr dirty="0" sz="1450" spc="-5">
                <a:latin typeface="Times New Roman"/>
                <a:cs typeface="Times New Roman"/>
              </a:rPr>
              <a:t>of  </a:t>
            </a:r>
            <a:r>
              <a:rPr dirty="0" sz="1450" spc="-10">
                <a:latin typeface="Times New Roman"/>
                <a:cs typeface="Times New Roman"/>
              </a:rPr>
              <a:t>conviction </a:t>
            </a:r>
            <a:r>
              <a:rPr dirty="0" sz="1450" spc="-5">
                <a:latin typeface="Times New Roman"/>
                <a:cs typeface="Times New Roman"/>
              </a:rPr>
              <a:t>on </a:t>
            </a:r>
            <a:r>
              <a:rPr dirty="0" sz="1450" spc="-10">
                <a:latin typeface="Times New Roman"/>
                <a:cs typeface="Times New Roman"/>
              </a:rPr>
              <a:t>the highest problems. He had </a:t>
            </a:r>
            <a:r>
              <a:rPr dirty="0" sz="1450" spc="-5">
                <a:latin typeface="Times New Roman"/>
                <a:cs typeface="Times New Roman"/>
              </a:rPr>
              <a:t>gone </a:t>
            </a:r>
            <a:r>
              <a:rPr dirty="0" sz="1450" spc="-10">
                <a:latin typeface="Times New Roman"/>
                <a:cs typeface="Times New Roman"/>
              </a:rPr>
              <a:t>nearly beside himself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Sunday, </a:t>
            </a:r>
            <a:r>
              <a:rPr dirty="0" sz="1450" spc="-10">
                <a:latin typeface="Times New Roman"/>
                <a:cs typeface="Times New Roman"/>
              </a:rPr>
              <a:t>because </a:t>
            </a:r>
            <a:r>
              <a:rPr dirty="0" sz="1450" spc="-5">
                <a:latin typeface="Times New Roman"/>
                <a:cs typeface="Times New Roman"/>
              </a:rPr>
              <a:t>of a </a:t>
            </a:r>
            <a:r>
              <a:rPr dirty="0" sz="1450" spc="-10">
                <a:latin typeface="Times New Roman"/>
                <a:cs typeface="Times New Roman"/>
              </a:rPr>
              <a:t>general backwardness to indorse his definition </a:t>
            </a:r>
            <a:r>
              <a:rPr dirty="0" sz="1450" spc="-5">
                <a:latin typeface="Times New Roman"/>
                <a:cs typeface="Times New Roman"/>
              </a:rPr>
              <a:t>of </a:t>
            </a:r>
            <a:r>
              <a:rPr dirty="0" sz="1450" spc="-10">
                <a:latin typeface="Times New Roman"/>
                <a:cs typeface="Times New Roman"/>
              </a:rPr>
              <a:t>mind  as ‘a living, thinking substance which cannot </a:t>
            </a:r>
            <a:r>
              <a:rPr dirty="0" sz="1450" spc="-5">
                <a:latin typeface="Times New Roman"/>
                <a:cs typeface="Times New Roman"/>
              </a:rPr>
              <a:t>be </a:t>
            </a:r>
            <a:r>
              <a:rPr dirty="0" sz="1450" spc="-10">
                <a:latin typeface="Times New Roman"/>
                <a:cs typeface="Times New Roman"/>
              </a:rPr>
              <a:t>felt, heard, </a:t>
            </a:r>
            <a:r>
              <a:rPr dirty="0" sz="1450" spc="-5">
                <a:latin typeface="Times New Roman"/>
                <a:cs typeface="Times New Roman"/>
              </a:rPr>
              <a:t>or </a:t>
            </a:r>
            <a:r>
              <a:rPr dirty="0" sz="1450" spc="-15">
                <a:latin typeface="Times New Roman"/>
                <a:cs typeface="Times New Roman"/>
              </a:rPr>
              <a:t>seen’—nor, </a:t>
            </a:r>
            <a:r>
              <a:rPr dirty="0" sz="1450" spc="-5">
                <a:latin typeface="Times New Roman"/>
                <a:cs typeface="Times New Roman"/>
              </a:rPr>
              <a:t>I  </a:t>
            </a:r>
            <a:r>
              <a:rPr dirty="0" sz="1450" spc="-10">
                <a:latin typeface="Times New Roman"/>
                <a:cs typeface="Times New Roman"/>
              </a:rPr>
              <a:t>presume, although </a:t>
            </a:r>
            <a:r>
              <a:rPr dirty="0" sz="1450" spc="-5">
                <a:latin typeface="Times New Roman"/>
                <a:cs typeface="Times New Roman"/>
              </a:rPr>
              <a:t>he </a:t>
            </a:r>
            <a:r>
              <a:rPr dirty="0" sz="1450" spc="-10">
                <a:latin typeface="Times New Roman"/>
                <a:cs typeface="Times New Roman"/>
              </a:rPr>
              <a:t>failed to mention it, smelt. Now </a:t>
            </a:r>
            <a:r>
              <a:rPr dirty="0" sz="1450" spc="-5">
                <a:latin typeface="Times New Roman"/>
                <a:cs typeface="Times New Roman"/>
              </a:rPr>
              <a:t>he </a:t>
            </a:r>
            <a:r>
              <a:rPr dirty="0" sz="1450" spc="-10">
                <a:latin typeface="Times New Roman"/>
                <a:cs typeface="Times New Roman"/>
              </a:rPr>
              <a:t>came forward in </a:t>
            </a:r>
            <a:r>
              <a:rPr dirty="0" sz="1450" spc="-5">
                <a:latin typeface="Times New Roman"/>
                <a:cs typeface="Times New Roman"/>
              </a:rPr>
              <a:t>a  </a:t>
            </a:r>
            <a:r>
              <a:rPr dirty="0" sz="1450" spc="-10">
                <a:latin typeface="Times New Roman"/>
                <a:cs typeface="Times New Roman"/>
              </a:rPr>
              <a:t>pause with another contribution to </a:t>
            </a:r>
            <a:r>
              <a:rPr dirty="0" sz="1450" spc="-5">
                <a:latin typeface="Times New Roman"/>
                <a:cs typeface="Times New Roman"/>
              </a:rPr>
              <a:t>our</a:t>
            </a:r>
            <a:r>
              <a:rPr dirty="0" sz="1450" spc="20">
                <a:latin typeface="Times New Roman"/>
                <a:cs typeface="Times New Roman"/>
              </a:rPr>
              <a:t> </a:t>
            </a:r>
            <a:r>
              <a:rPr dirty="0" sz="1450" spc="-10">
                <a:latin typeface="Times New Roman"/>
                <a:cs typeface="Times New Roman"/>
              </a:rPr>
              <a:t>culture.</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‘Just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change,’ said he, ‘I’ll ask </a:t>
            </a:r>
            <a:r>
              <a:rPr dirty="0" sz="1450" spc="-5">
                <a:latin typeface="Times New Roman"/>
                <a:cs typeface="Times New Roman"/>
              </a:rPr>
              <a:t>you a </a:t>
            </a:r>
            <a:r>
              <a:rPr dirty="0" sz="1450" spc="-10">
                <a:latin typeface="Times New Roman"/>
                <a:cs typeface="Times New Roman"/>
              </a:rPr>
              <a:t>Scripture riddle. </a:t>
            </a:r>
            <a:r>
              <a:rPr dirty="0" sz="1450" spc="-20">
                <a:latin typeface="Times New Roman"/>
                <a:cs typeface="Times New Roman"/>
              </a:rPr>
              <a:t>There’s </a:t>
            </a:r>
            <a:r>
              <a:rPr dirty="0" sz="1450" spc="-10">
                <a:latin typeface="Times New Roman"/>
                <a:cs typeface="Times New Roman"/>
              </a:rPr>
              <a:t>profit  in them </a:t>
            </a:r>
            <a:r>
              <a:rPr dirty="0" sz="1450" spc="-5">
                <a:latin typeface="Times New Roman"/>
                <a:cs typeface="Times New Roman"/>
              </a:rPr>
              <a:t>too,’ he </a:t>
            </a:r>
            <a:r>
              <a:rPr dirty="0" sz="1450" spc="-10">
                <a:latin typeface="Times New Roman"/>
                <a:cs typeface="Times New Roman"/>
              </a:rPr>
              <a:t>added</a:t>
            </a:r>
            <a:r>
              <a:rPr dirty="0" sz="1450" spc="-105">
                <a:latin typeface="Times New Roman"/>
                <a:cs typeface="Times New Roman"/>
              </a:rPr>
              <a:t> </a:t>
            </a:r>
            <a:r>
              <a:rPr dirty="0" sz="1450" spc="-15">
                <a:latin typeface="Times New Roman"/>
                <a:cs typeface="Times New Roman"/>
              </a:rPr>
              <a:t>ungrammatically.</a:t>
            </a:r>
            <a:endParaRPr sz="1450">
              <a:latin typeface="Times New Roman"/>
              <a:cs typeface="Times New Roman"/>
            </a:endParaRPr>
          </a:p>
          <a:p>
            <a:pPr algn="just" marL="12700" marR="4206875">
              <a:lnSpc>
                <a:spcPts val="2590"/>
              </a:lnSpc>
              <a:spcBef>
                <a:spcPts val="175"/>
              </a:spcBef>
            </a:pPr>
            <a:r>
              <a:rPr dirty="0" sz="1450" spc="-10">
                <a:latin typeface="Times New Roman"/>
                <a:cs typeface="Times New Roman"/>
              </a:rPr>
              <a:t>This was the riddle—  C and P</a:t>
            </a:r>
            <a:endParaRPr sz="1450">
              <a:latin typeface="Times New Roman"/>
              <a:cs typeface="Times New Roman"/>
            </a:endParaRPr>
          </a:p>
          <a:p>
            <a:pPr marL="12700">
              <a:lnSpc>
                <a:spcPts val="1495"/>
              </a:lnSpc>
            </a:pPr>
            <a:r>
              <a:rPr dirty="0" sz="1450" spc="-10">
                <a:latin typeface="Times New Roman"/>
                <a:cs typeface="Times New Roman"/>
              </a:rPr>
              <a:t>Did agree</a:t>
            </a:r>
            <a:endParaRPr sz="1450">
              <a:latin typeface="Times New Roman"/>
              <a:cs typeface="Times New Roman"/>
            </a:endParaRPr>
          </a:p>
          <a:p>
            <a:pPr marL="12700" marR="4618355">
              <a:lnSpc>
                <a:spcPts val="1730"/>
              </a:lnSpc>
              <a:spcBef>
                <a:spcPts val="60"/>
              </a:spcBef>
            </a:pPr>
            <a:r>
              <a:rPr dirty="0" sz="1450" spc="-60">
                <a:latin typeface="Times New Roman"/>
                <a:cs typeface="Times New Roman"/>
              </a:rPr>
              <a:t>To </a:t>
            </a:r>
            <a:r>
              <a:rPr dirty="0" sz="1450" spc="-10">
                <a:latin typeface="Times New Roman"/>
                <a:cs typeface="Times New Roman"/>
              </a:rPr>
              <a:t>cut down C;  But C and P  Could </a:t>
            </a:r>
            <a:r>
              <a:rPr dirty="0" sz="1450" spc="-5">
                <a:latin typeface="Times New Roman"/>
                <a:cs typeface="Times New Roman"/>
              </a:rPr>
              <a:t>not</a:t>
            </a:r>
            <a:r>
              <a:rPr dirty="0" sz="1450" spc="-65">
                <a:latin typeface="Times New Roman"/>
                <a:cs typeface="Times New Roman"/>
              </a:rPr>
              <a:t> </a:t>
            </a:r>
            <a:r>
              <a:rPr dirty="0" sz="1450" spc="-10">
                <a:latin typeface="Times New Roman"/>
                <a:cs typeface="Times New Roman"/>
              </a:rPr>
              <a:t>agree</a:t>
            </a:r>
            <a:endParaRPr sz="1450">
              <a:latin typeface="Times New Roman"/>
              <a:cs typeface="Times New Roman"/>
            </a:endParaRPr>
          </a:p>
          <a:p>
            <a:pPr marL="12700">
              <a:lnSpc>
                <a:spcPts val="1664"/>
              </a:lnSpc>
            </a:pPr>
            <a:r>
              <a:rPr dirty="0" sz="1450" spc="-15">
                <a:latin typeface="Times New Roman"/>
                <a:cs typeface="Times New Roman"/>
              </a:rPr>
              <a:t>Without </a:t>
            </a:r>
            <a:r>
              <a:rPr dirty="0" sz="1450" spc="-10">
                <a:latin typeface="Times New Roman"/>
                <a:cs typeface="Times New Roman"/>
              </a:rPr>
              <a:t>the leave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G;</a:t>
            </a:r>
            <a:endParaRPr sz="1450">
              <a:latin typeface="Times New Roman"/>
              <a:cs typeface="Times New Roman"/>
            </a:endParaRPr>
          </a:p>
          <a:p>
            <a:pPr marL="12700" marR="3871595">
              <a:lnSpc>
                <a:spcPts val="1730"/>
              </a:lnSpc>
              <a:spcBef>
                <a:spcPts val="60"/>
              </a:spcBef>
            </a:pPr>
            <a:r>
              <a:rPr dirty="0" sz="1450" spc="-10">
                <a:latin typeface="Times New Roman"/>
                <a:cs typeface="Times New Roman"/>
              </a:rPr>
              <a:t>All the people cried to see  The crueltie</a:t>
            </a:r>
            <a:endParaRPr sz="1450">
              <a:latin typeface="Times New Roman"/>
              <a:cs typeface="Times New Roman"/>
            </a:endParaRPr>
          </a:p>
          <a:p>
            <a:pPr algn="just" marL="12700">
              <a:lnSpc>
                <a:spcPts val="1670"/>
              </a:lnSpc>
            </a:pPr>
            <a:r>
              <a:rPr dirty="0" sz="1450" spc="-10">
                <a:latin typeface="Times New Roman"/>
                <a:cs typeface="Times New Roman"/>
              </a:rPr>
              <a:t>Of C and</a:t>
            </a:r>
            <a:r>
              <a:rPr dirty="0" sz="1450">
                <a:latin typeface="Times New Roman"/>
                <a:cs typeface="Times New Roman"/>
              </a:rPr>
              <a:t> </a:t>
            </a:r>
            <a:r>
              <a:rPr dirty="0" sz="1450" spc="-90">
                <a:latin typeface="Times New Roman"/>
                <a:cs typeface="Times New Roman"/>
              </a:rPr>
              <a:t>P.</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Harsh are the words </a:t>
            </a:r>
            <a:r>
              <a:rPr dirty="0" sz="1450" spc="-5">
                <a:latin typeface="Times New Roman"/>
                <a:cs typeface="Times New Roman"/>
              </a:rPr>
              <a:t>of </a:t>
            </a:r>
            <a:r>
              <a:rPr dirty="0" sz="1450" spc="-10">
                <a:latin typeface="Times New Roman"/>
                <a:cs typeface="Times New Roman"/>
              </a:rPr>
              <a:t>Mercury after the songs </a:t>
            </a:r>
            <a:r>
              <a:rPr dirty="0" sz="1450" spc="-5">
                <a:latin typeface="Times New Roman"/>
                <a:cs typeface="Times New Roman"/>
              </a:rPr>
              <a:t>of </a:t>
            </a:r>
            <a:r>
              <a:rPr dirty="0" sz="1450" spc="-10">
                <a:latin typeface="Times New Roman"/>
                <a:cs typeface="Times New Roman"/>
              </a:rPr>
              <a:t>Apollo! </a:t>
            </a:r>
            <a:r>
              <a:rPr dirty="0" sz="1450" spc="-70">
                <a:latin typeface="Times New Roman"/>
                <a:cs typeface="Times New Roman"/>
              </a:rPr>
              <a:t>We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long  while over the problem, shaking </a:t>
            </a:r>
            <a:r>
              <a:rPr dirty="0" sz="1450" spc="-5">
                <a:latin typeface="Times New Roman"/>
                <a:cs typeface="Times New Roman"/>
              </a:rPr>
              <a:t>our </a:t>
            </a:r>
            <a:r>
              <a:rPr dirty="0" sz="1450" spc="-10">
                <a:latin typeface="Times New Roman"/>
                <a:cs typeface="Times New Roman"/>
              </a:rPr>
              <a:t>heads and gloomily wondering how </a:t>
            </a:r>
            <a:r>
              <a:rPr dirty="0" sz="1450" spc="-5">
                <a:latin typeface="Times New Roman"/>
                <a:cs typeface="Times New Roman"/>
              </a:rPr>
              <a:t>a  </a:t>
            </a:r>
            <a:r>
              <a:rPr dirty="0" sz="1450" spc="-10">
                <a:latin typeface="Times New Roman"/>
                <a:cs typeface="Times New Roman"/>
              </a:rPr>
              <a:t>man could </a:t>
            </a:r>
            <a:r>
              <a:rPr dirty="0" sz="1450" spc="-5">
                <a:latin typeface="Times New Roman"/>
                <a:cs typeface="Times New Roman"/>
              </a:rPr>
              <a:t>be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fool; </a:t>
            </a:r>
            <a:r>
              <a:rPr dirty="0" sz="1450" spc="-5">
                <a:latin typeface="Times New Roman"/>
                <a:cs typeface="Times New Roman"/>
              </a:rPr>
              <a:t>but </a:t>
            </a:r>
            <a:r>
              <a:rPr dirty="0" sz="1450" spc="-10">
                <a:latin typeface="Times New Roman"/>
                <a:cs typeface="Times New Roman"/>
              </a:rPr>
              <a:t>at length </a:t>
            </a:r>
            <a:r>
              <a:rPr dirty="0" sz="1450" spc="-5">
                <a:latin typeface="Times New Roman"/>
                <a:cs typeface="Times New Roman"/>
              </a:rPr>
              <a:t>he put us out of </a:t>
            </a:r>
            <a:r>
              <a:rPr dirty="0" sz="1450" spc="-10">
                <a:latin typeface="Times New Roman"/>
                <a:cs typeface="Times New Roman"/>
              </a:rPr>
              <a:t>suspense and divulged  the fact that C and P stood for Caiaphas and Pontius</a:t>
            </a:r>
            <a:r>
              <a:rPr dirty="0" sz="1450" spc="5">
                <a:latin typeface="Times New Roman"/>
                <a:cs typeface="Times New Roman"/>
              </a:rPr>
              <a:t> </a:t>
            </a:r>
            <a:r>
              <a:rPr dirty="0" sz="1450" spc="-10">
                <a:latin typeface="Times New Roman"/>
                <a:cs typeface="Times New Roman"/>
              </a:rPr>
              <a:t>Pilate.</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think it must have been the riddle that settled us; </a:t>
            </a:r>
            <a:r>
              <a:rPr dirty="0" sz="1450" spc="-5">
                <a:latin typeface="Times New Roman"/>
                <a:cs typeface="Times New Roman"/>
              </a:rPr>
              <a:t>but </a:t>
            </a:r>
            <a:r>
              <a:rPr dirty="0" sz="1450" spc="-10">
                <a:latin typeface="Times New Roman"/>
                <a:cs typeface="Times New Roman"/>
              </a:rPr>
              <a:t>the motion and the close  air likewise hurried </a:t>
            </a:r>
            <a:r>
              <a:rPr dirty="0" sz="1450" spc="-5">
                <a:latin typeface="Times New Roman"/>
                <a:cs typeface="Times New Roman"/>
              </a:rPr>
              <a:t>our </a:t>
            </a:r>
            <a:r>
              <a:rPr dirty="0" sz="1450" spc="-10">
                <a:latin typeface="Times New Roman"/>
                <a:cs typeface="Times New Roman"/>
              </a:rPr>
              <a:t>departure.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gone long, </a:t>
            </a:r>
            <a:r>
              <a:rPr dirty="0" sz="1450" spc="-10">
                <a:latin typeface="Times New Roman"/>
                <a:cs typeface="Times New Roman"/>
              </a:rPr>
              <a:t>we heard next  morning, ere two </a:t>
            </a:r>
            <a:r>
              <a:rPr dirty="0" sz="1450" spc="-5">
                <a:latin typeface="Times New Roman"/>
                <a:cs typeface="Times New Roman"/>
              </a:rPr>
              <a:t>or </a:t>
            </a:r>
            <a:r>
              <a:rPr dirty="0" sz="1450" spc="-10">
                <a:latin typeface="Times New Roman"/>
                <a:cs typeface="Times New Roman"/>
              </a:rPr>
              <a:t>even three </a:t>
            </a:r>
            <a:r>
              <a:rPr dirty="0" sz="1450" spc="-5">
                <a:latin typeface="Times New Roman"/>
                <a:cs typeface="Times New Roman"/>
              </a:rPr>
              <a:t>out of </a:t>
            </a:r>
            <a:r>
              <a:rPr dirty="0" sz="1450" spc="-10">
                <a:latin typeface="Times New Roman"/>
                <a:cs typeface="Times New Roman"/>
              </a:rPr>
              <a:t>the five fell sick. </a:t>
            </a:r>
            <a:r>
              <a:rPr dirty="0" sz="1450" spc="-70">
                <a:latin typeface="Times New Roman"/>
                <a:cs typeface="Times New Roman"/>
              </a:rPr>
              <a:t>We </a:t>
            </a:r>
            <a:r>
              <a:rPr dirty="0" sz="1450" spc="-5">
                <a:latin typeface="Times New Roman"/>
                <a:cs typeface="Times New Roman"/>
              </a:rPr>
              <a:t>thought </a:t>
            </a:r>
            <a:r>
              <a:rPr dirty="0" sz="1450" spc="-10">
                <a:latin typeface="Times New Roman"/>
                <a:cs typeface="Times New Roman"/>
              </a:rPr>
              <a:t>it little  wonder </a:t>
            </a:r>
            <a:r>
              <a:rPr dirty="0" sz="1450" spc="-5">
                <a:latin typeface="Times New Roman"/>
                <a:cs typeface="Times New Roman"/>
              </a:rPr>
              <a:t>on </a:t>
            </a:r>
            <a:r>
              <a:rPr dirty="0" sz="1450" spc="-10">
                <a:latin typeface="Times New Roman"/>
                <a:cs typeface="Times New Roman"/>
              </a:rPr>
              <a:t>the whole, for the sea kept contrary all night. </a:t>
            </a:r>
            <a:r>
              <a:rPr dirty="0" sz="1450" spc="-5">
                <a:latin typeface="Times New Roman"/>
                <a:cs typeface="Times New Roman"/>
              </a:rPr>
              <a:t>I </a:t>
            </a:r>
            <a:r>
              <a:rPr dirty="0" sz="1450" spc="-10">
                <a:latin typeface="Times New Roman"/>
                <a:cs typeface="Times New Roman"/>
              </a:rPr>
              <a:t>now made my bed  </a:t>
            </a:r>
            <a:r>
              <a:rPr dirty="0" sz="1450" spc="-5">
                <a:latin typeface="Times New Roman"/>
                <a:cs typeface="Times New Roman"/>
              </a:rPr>
              <a:t>upon </a:t>
            </a:r>
            <a:r>
              <a:rPr dirty="0" sz="1450" spc="-10">
                <a:latin typeface="Times New Roman"/>
                <a:cs typeface="Times New Roman"/>
              </a:rPr>
              <a:t>the second cabin </a:t>
            </a:r>
            <a:r>
              <a:rPr dirty="0" sz="1450" spc="-15">
                <a:latin typeface="Times New Roman"/>
                <a:cs typeface="Times New Roman"/>
              </a:rPr>
              <a:t>floor, </a:t>
            </a:r>
            <a:r>
              <a:rPr dirty="0" sz="1450" spc="-10">
                <a:latin typeface="Times New Roman"/>
                <a:cs typeface="Times New Roman"/>
              </a:rPr>
              <a:t>where, although </a:t>
            </a:r>
            <a:r>
              <a:rPr dirty="0" sz="1450" spc="-5">
                <a:latin typeface="Times New Roman"/>
                <a:cs typeface="Times New Roman"/>
              </a:rPr>
              <a:t>I </a:t>
            </a:r>
            <a:r>
              <a:rPr dirty="0" sz="1450" spc="-10">
                <a:latin typeface="Times New Roman"/>
                <a:cs typeface="Times New Roman"/>
              </a:rPr>
              <a:t>ran the risk </a:t>
            </a:r>
            <a:r>
              <a:rPr dirty="0" sz="1450" spc="-5">
                <a:latin typeface="Times New Roman"/>
                <a:cs typeface="Times New Roman"/>
              </a:rPr>
              <a:t>of </a:t>
            </a:r>
            <a:r>
              <a:rPr dirty="0" sz="1450" spc="-10">
                <a:latin typeface="Times New Roman"/>
                <a:cs typeface="Times New Roman"/>
              </a:rPr>
              <a:t>being stepped  </a:t>
            </a:r>
            <a:r>
              <a:rPr dirty="0" sz="1450" spc="-5">
                <a:latin typeface="Times New Roman"/>
                <a:cs typeface="Times New Roman"/>
              </a:rPr>
              <a:t>upon, 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free current </a:t>
            </a:r>
            <a:r>
              <a:rPr dirty="0" sz="1450" spc="-5">
                <a:latin typeface="Times New Roman"/>
                <a:cs typeface="Times New Roman"/>
              </a:rPr>
              <a:t>of </a:t>
            </a:r>
            <a:r>
              <a:rPr dirty="0" sz="1450" spc="-25">
                <a:latin typeface="Times New Roman"/>
                <a:cs typeface="Times New Roman"/>
              </a:rPr>
              <a:t>air, </a:t>
            </a:r>
            <a:r>
              <a:rPr dirty="0" sz="1450" spc="-10">
                <a:latin typeface="Times New Roman"/>
                <a:cs typeface="Times New Roman"/>
              </a:rPr>
              <a:t>more </a:t>
            </a:r>
            <a:r>
              <a:rPr dirty="0" sz="1450" spc="-5">
                <a:latin typeface="Times New Roman"/>
                <a:cs typeface="Times New Roman"/>
              </a:rPr>
              <a:t>or </a:t>
            </a:r>
            <a:r>
              <a:rPr dirty="0" sz="1450" spc="-10">
                <a:latin typeface="Times New Roman"/>
                <a:cs typeface="Times New Roman"/>
              </a:rPr>
              <a:t>less vitiated indeed, and running only  from steerage to steerage, </a:t>
            </a:r>
            <a:r>
              <a:rPr dirty="0" sz="1450" spc="-5">
                <a:latin typeface="Times New Roman"/>
                <a:cs typeface="Times New Roman"/>
              </a:rPr>
              <a:t>but </a:t>
            </a:r>
            <a:r>
              <a:rPr dirty="0" sz="1450" spc="-10">
                <a:latin typeface="Times New Roman"/>
                <a:cs typeface="Times New Roman"/>
              </a:rPr>
              <a:t>at least </a:t>
            </a:r>
            <a:r>
              <a:rPr dirty="0" sz="1450" spc="-5">
                <a:latin typeface="Times New Roman"/>
                <a:cs typeface="Times New Roman"/>
              </a:rPr>
              <a:t>not </a:t>
            </a:r>
            <a:r>
              <a:rPr dirty="0" sz="1450" spc="-10">
                <a:latin typeface="Times New Roman"/>
                <a:cs typeface="Times New Roman"/>
              </a:rPr>
              <a:t>stagnant; and from this couch, as  well as the usual sounds </a:t>
            </a:r>
            <a:r>
              <a:rPr dirty="0" sz="1450" spc="-5">
                <a:latin typeface="Times New Roman"/>
                <a:cs typeface="Times New Roman"/>
              </a:rPr>
              <a:t>of a </a:t>
            </a:r>
            <a:r>
              <a:rPr dirty="0" sz="1450" spc="-10">
                <a:latin typeface="Times New Roman"/>
                <a:cs typeface="Times New Roman"/>
              </a:rPr>
              <a:t>rough </a:t>
            </a:r>
            <a:r>
              <a:rPr dirty="0" sz="1450" spc="-5">
                <a:latin typeface="Times New Roman"/>
                <a:cs typeface="Times New Roman"/>
              </a:rPr>
              <a:t>night </a:t>
            </a:r>
            <a:r>
              <a:rPr dirty="0" sz="1450" spc="-10">
                <a:latin typeface="Times New Roman"/>
                <a:cs typeface="Times New Roman"/>
              </a:rPr>
              <a:t>at sea, the hateful coughing and  retching </a:t>
            </a:r>
            <a:r>
              <a:rPr dirty="0" sz="1450" spc="-5">
                <a:latin typeface="Times New Roman"/>
                <a:cs typeface="Times New Roman"/>
              </a:rPr>
              <a:t>of </a:t>
            </a:r>
            <a:r>
              <a:rPr dirty="0" sz="1450" spc="-10">
                <a:latin typeface="Times New Roman"/>
                <a:cs typeface="Times New Roman"/>
              </a:rPr>
              <a:t>the sick and the sobs </a:t>
            </a:r>
            <a:r>
              <a:rPr dirty="0" sz="1450" spc="-5">
                <a:latin typeface="Times New Roman"/>
                <a:cs typeface="Times New Roman"/>
              </a:rPr>
              <a:t>of </a:t>
            </a:r>
            <a:r>
              <a:rPr dirty="0" sz="1450" spc="-10">
                <a:latin typeface="Times New Roman"/>
                <a:cs typeface="Times New Roman"/>
              </a:rPr>
              <a:t>children,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man run wild with terror  beseeching his friend for encouragement. ‘The </a:t>
            </a:r>
            <a:r>
              <a:rPr dirty="0" sz="1450" spc="-20">
                <a:latin typeface="Times New Roman"/>
                <a:cs typeface="Times New Roman"/>
              </a:rPr>
              <a:t>ship’s </a:t>
            </a:r>
            <a:r>
              <a:rPr dirty="0" sz="1450" spc="-10">
                <a:latin typeface="Times New Roman"/>
                <a:cs typeface="Times New Roman"/>
              </a:rPr>
              <a:t>going down!’ </a:t>
            </a:r>
            <a:r>
              <a:rPr dirty="0" sz="1450" spc="-5">
                <a:latin typeface="Times New Roman"/>
                <a:cs typeface="Times New Roman"/>
              </a:rPr>
              <a:t>he </a:t>
            </a:r>
            <a:r>
              <a:rPr dirty="0" sz="1450" spc="-10">
                <a:latin typeface="Times New Roman"/>
                <a:cs typeface="Times New Roman"/>
              </a:rPr>
              <a:t>cried  with </a:t>
            </a:r>
            <a:r>
              <a:rPr dirty="0" sz="1450" spc="-5">
                <a:latin typeface="Times New Roman"/>
                <a:cs typeface="Times New Roman"/>
              </a:rPr>
              <a:t>a </a:t>
            </a:r>
            <a:r>
              <a:rPr dirty="0" sz="1450" spc="-10">
                <a:latin typeface="Times New Roman"/>
                <a:cs typeface="Times New Roman"/>
              </a:rPr>
              <a:t>thrill </a:t>
            </a:r>
            <a:r>
              <a:rPr dirty="0" sz="1450" spc="-5">
                <a:latin typeface="Times New Roman"/>
                <a:cs typeface="Times New Roman"/>
              </a:rPr>
              <a:t>of </a:t>
            </a:r>
            <a:r>
              <a:rPr dirty="0" sz="1450" spc="-25">
                <a:latin typeface="Times New Roman"/>
                <a:cs typeface="Times New Roman"/>
              </a:rPr>
              <a:t>agony. </a:t>
            </a:r>
            <a:r>
              <a:rPr dirty="0" sz="1450" spc="-10">
                <a:latin typeface="Times New Roman"/>
                <a:cs typeface="Times New Roman"/>
              </a:rPr>
              <a:t>‘The </a:t>
            </a:r>
            <a:r>
              <a:rPr dirty="0" sz="1450" spc="-20">
                <a:latin typeface="Times New Roman"/>
                <a:cs typeface="Times New Roman"/>
              </a:rPr>
              <a:t>ship’s </a:t>
            </a:r>
            <a:r>
              <a:rPr dirty="0" sz="1450" spc="-10">
                <a:latin typeface="Times New Roman"/>
                <a:cs typeface="Times New Roman"/>
              </a:rPr>
              <a:t>going down!’ </a:t>
            </a:r>
            <a:r>
              <a:rPr dirty="0" sz="1450" spc="-5">
                <a:latin typeface="Times New Roman"/>
                <a:cs typeface="Times New Roman"/>
              </a:rPr>
              <a:t>he </a:t>
            </a:r>
            <a:r>
              <a:rPr dirty="0" sz="1450" spc="-10">
                <a:latin typeface="Times New Roman"/>
                <a:cs typeface="Times New Roman"/>
              </a:rPr>
              <a:t>repeated, now in </a:t>
            </a:r>
            <a:r>
              <a:rPr dirty="0" sz="1450" spc="-5">
                <a:latin typeface="Times New Roman"/>
                <a:cs typeface="Times New Roman"/>
              </a:rPr>
              <a:t>a </a:t>
            </a:r>
            <a:r>
              <a:rPr dirty="0" sz="1450" spc="-10">
                <a:latin typeface="Times New Roman"/>
                <a:cs typeface="Times New Roman"/>
              </a:rPr>
              <a:t>blank  </a:t>
            </a:r>
            <a:r>
              <a:rPr dirty="0" sz="1450" spc="-15">
                <a:latin typeface="Times New Roman"/>
                <a:cs typeface="Times New Roman"/>
              </a:rPr>
              <a:t>whisper, </a:t>
            </a:r>
            <a:r>
              <a:rPr dirty="0" sz="1450" spc="-10">
                <a:latin typeface="Times New Roman"/>
                <a:cs typeface="Times New Roman"/>
              </a:rPr>
              <a:t>now with his voice rising towards </a:t>
            </a:r>
            <a:r>
              <a:rPr dirty="0" sz="1450" spc="-5">
                <a:latin typeface="Times New Roman"/>
                <a:cs typeface="Times New Roman"/>
              </a:rPr>
              <a:t>a </a:t>
            </a:r>
            <a:r>
              <a:rPr dirty="0" sz="1450" spc="-10">
                <a:latin typeface="Times New Roman"/>
                <a:cs typeface="Times New Roman"/>
              </a:rPr>
              <a:t>sob; and his friend might  reassure him, reason with him, joke at him—all was in vain, and the old cry  came back, ‘The </a:t>
            </a:r>
            <a:r>
              <a:rPr dirty="0" sz="1450" spc="-20">
                <a:latin typeface="Times New Roman"/>
                <a:cs typeface="Times New Roman"/>
              </a:rPr>
              <a:t>ship’s </a:t>
            </a:r>
            <a:r>
              <a:rPr dirty="0" sz="1450" spc="-10">
                <a:latin typeface="Times New Roman"/>
                <a:cs typeface="Times New Roman"/>
              </a:rPr>
              <a:t>going down!’ There was something panicky and  catching in the emotion </a:t>
            </a:r>
            <a:r>
              <a:rPr dirty="0" sz="1450" spc="-5">
                <a:latin typeface="Times New Roman"/>
                <a:cs typeface="Times New Roman"/>
              </a:rPr>
              <a:t>of </a:t>
            </a:r>
            <a:r>
              <a:rPr dirty="0" sz="1450" spc="-10">
                <a:latin typeface="Times New Roman"/>
                <a:cs typeface="Times New Roman"/>
              </a:rPr>
              <a:t>his tones; and </a:t>
            </a:r>
            <a:r>
              <a:rPr dirty="0" sz="1450" spc="-5">
                <a:latin typeface="Times New Roman"/>
                <a:cs typeface="Times New Roman"/>
              </a:rPr>
              <a:t>I </a:t>
            </a:r>
            <a:r>
              <a:rPr dirty="0" sz="1450" spc="-10">
                <a:latin typeface="Times New Roman"/>
                <a:cs typeface="Times New Roman"/>
              </a:rPr>
              <a:t>saw in </a:t>
            </a:r>
            <a:r>
              <a:rPr dirty="0" sz="1450" spc="-5">
                <a:latin typeface="Times New Roman"/>
                <a:cs typeface="Times New Roman"/>
              </a:rPr>
              <a:t>a </a:t>
            </a:r>
            <a:r>
              <a:rPr dirty="0" sz="1450" spc="-10">
                <a:latin typeface="Times New Roman"/>
                <a:cs typeface="Times New Roman"/>
              </a:rPr>
              <a:t>clear flash what an  involved</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hideous</a:t>
            </a:r>
            <a:r>
              <a:rPr dirty="0" sz="1450" spc="30">
                <a:latin typeface="Times New Roman"/>
                <a:cs typeface="Times New Roman"/>
              </a:rPr>
              <a:t> </a:t>
            </a:r>
            <a:r>
              <a:rPr dirty="0" sz="1450" spc="-10">
                <a:latin typeface="Times New Roman"/>
                <a:cs typeface="Times New Roman"/>
              </a:rPr>
              <a:t>tragedy</a:t>
            </a:r>
            <a:r>
              <a:rPr dirty="0" sz="1450" spc="3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disaster</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an</a:t>
            </a:r>
            <a:r>
              <a:rPr dirty="0" sz="1450" spc="25">
                <a:latin typeface="Times New Roman"/>
                <a:cs typeface="Times New Roman"/>
              </a:rPr>
              <a:t> </a:t>
            </a:r>
            <a:r>
              <a:rPr dirty="0" sz="1450" spc="-10">
                <a:latin typeface="Times New Roman"/>
                <a:cs typeface="Times New Roman"/>
              </a:rPr>
              <a:t>emigrant</a:t>
            </a:r>
            <a:r>
              <a:rPr dirty="0" sz="1450" spc="30">
                <a:latin typeface="Times New Roman"/>
                <a:cs typeface="Times New Roman"/>
              </a:rPr>
              <a:t> </a:t>
            </a:r>
            <a:r>
              <a:rPr dirty="0" sz="1450" spc="-10">
                <a:latin typeface="Times New Roman"/>
                <a:cs typeface="Times New Roman"/>
              </a:rPr>
              <a:t>ship.</a:t>
            </a:r>
            <a:r>
              <a:rPr dirty="0" sz="1450" spc="75">
                <a:latin typeface="Times New Roman"/>
                <a:cs typeface="Times New Roman"/>
              </a:rPr>
              <a:t> </a:t>
            </a:r>
            <a:r>
              <a:rPr dirty="0" sz="1450" spc="-10">
                <a:latin typeface="Times New Roman"/>
                <a:cs typeface="Times New Roman"/>
              </a:rPr>
              <a:t>If</a:t>
            </a:r>
            <a:r>
              <a:rPr dirty="0" sz="1450" spc="25">
                <a:latin typeface="Times New Roman"/>
                <a:cs typeface="Times New Roman"/>
              </a:rPr>
              <a:t> </a:t>
            </a:r>
            <a:r>
              <a:rPr dirty="0" sz="1450" spc="-10">
                <a:latin typeface="Times New Roman"/>
                <a:cs typeface="Times New Roman"/>
              </a:rPr>
              <a:t>this</a:t>
            </a:r>
            <a:r>
              <a:rPr dirty="0" sz="1450" spc="30">
                <a:latin typeface="Times New Roman"/>
                <a:cs typeface="Times New Roman"/>
              </a:rPr>
              <a:t> </a:t>
            </a:r>
            <a:r>
              <a:rPr dirty="0" sz="1450" spc="-10">
                <a:latin typeface="Times New Roman"/>
                <a:cs typeface="Times New Roman"/>
              </a:rPr>
              <a:t>whole</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parishful </a:t>
            </a:r>
            <a:r>
              <a:rPr dirty="0" sz="1450" spc="-5">
                <a:latin typeface="Times New Roman"/>
                <a:cs typeface="Times New Roman"/>
              </a:rPr>
              <a:t>of </a:t>
            </a:r>
            <a:r>
              <a:rPr dirty="0" sz="1450" spc="-10">
                <a:latin typeface="Times New Roman"/>
                <a:cs typeface="Times New Roman"/>
              </a:rPr>
              <a:t>people came </a:t>
            </a:r>
            <a:r>
              <a:rPr dirty="0" sz="1450" spc="-5">
                <a:latin typeface="Times New Roman"/>
                <a:cs typeface="Times New Roman"/>
              </a:rPr>
              <a:t>no </a:t>
            </a:r>
            <a:r>
              <a:rPr dirty="0" sz="1450" spc="-10">
                <a:latin typeface="Times New Roman"/>
                <a:cs typeface="Times New Roman"/>
              </a:rPr>
              <a:t>more to land, into how many houses would the  newspaper carry woe, and what </a:t>
            </a:r>
            <a:r>
              <a:rPr dirty="0" sz="1450" spc="-5">
                <a:latin typeface="Times New Roman"/>
                <a:cs typeface="Times New Roman"/>
              </a:rPr>
              <a:t>a </a:t>
            </a:r>
            <a:r>
              <a:rPr dirty="0" sz="1450" spc="-10">
                <a:latin typeface="Times New Roman"/>
                <a:cs typeface="Times New Roman"/>
              </a:rPr>
              <a:t>great part </a:t>
            </a:r>
            <a:r>
              <a:rPr dirty="0" sz="1450" spc="-5">
                <a:latin typeface="Times New Roman"/>
                <a:cs typeface="Times New Roman"/>
              </a:rPr>
              <a:t>of </a:t>
            </a:r>
            <a:r>
              <a:rPr dirty="0" sz="1450" spc="-10">
                <a:latin typeface="Times New Roman"/>
                <a:cs typeface="Times New Roman"/>
              </a:rPr>
              <a:t>the web </a:t>
            </a:r>
            <a:r>
              <a:rPr dirty="0" sz="1450" spc="-5">
                <a:latin typeface="Times New Roman"/>
                <a:cs typeface="Times New Roman"/>
              </a:rPr>
              <a:t>of our </a:t>
            </a:r>
            <a:r>
              <a:rPr dirty="0" sz="1450" spc="-10">
                <a:latin typeface="Times New Roman"/>
                <a:cs typeface="Times New Roman"/>
              </a:rPr>
              <a:t>corporate human  life would </a:t>
            </a:r>
            <a:r>
              <a:rPr dirty="0" sz="1450" spc="-5">
                <a:latin typeface="Times New Roman"/>
                <a:cs typeface="Times New Roman"/>
              </a:rPr>
              <a:t>be </a:t>
            </a:r>
            <a:r>
              <a:rPr dirty="0" sz="1450" spc="-10">
                <a:latin typeface="Times New Roman"/>
                <a:cs typeface="Times New Roman"/>
              </a:rPr>
              <a:t>rent across for</a:t>
            </a:r>
            <a:r>
              <a:rPr dirty="0" sz="1450" spc="10">
                <a:latin typeface="Times New Roman"/>
                <a:cs typeface="Times New Roman"/>
              </a:rPr>
              <a:t> </a:t>
            </a:r>
            <a:r>
              <a:rPr dirty="0" sz="1450" spc="-10">
                <a:latin typeface="Times New Roman"/>
                <a:cs typeface="Times New Roman"/>
              </a:rPr>
              <a:t>ever!</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next morning when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on </a:t>
            </a:r>
            <a:r>
              <a:rPr dirty="0" sz="1450" spc="-10">
                <a:latin typeface="Times New Roman"/>
                <a:cs typeface="Times New Roman"/>
              </a:rPr>
              <a:t>deck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new world indeed. The  wind was fair; the sun mounted into </a:t>
            </a:r>
            <a:r>
              <a:rPr dirty="0" sz="1450" spc="-5">
                <a:latin typeface="Times New Roman"/>
                <a:cs typeface="Times New Roman"/>
              </a:rPr>
              <a:t>a </a:t>
            </a:r>
            <a:r>
              <a:rPr dirty="0" sz="1450" spc="-10">
                <a:latin typeface="Times New Roman"/>
                <a:cs typeface="Times New Roman"/>
              </a:rPr>
              <a:t>cloudless heaven; through great dark  blue seas the ship cut </a:t>
            </a:r>
            <a:r>
              <a:rPr dirty="0" sz="1450" spc="-5">
                <a:latin typeface="Times New Roman"/>
                <a:cs typeface="Times New Roman"/>
              </a:rPr>
              <a:t>a </a:t>
            </a:r>
            <a:r>
              <a:rPr dirty="0" sz="1450" spc="-10">
                <a:latin typeface="Times New Roman"/>
                <a:cs typeface="Times New Roman"/>
              </a:rPr>
              <a:t>swath </a:t>
            </a:r>
            <a:r>
              <a:rPr dirty="0" sz="1450" spc="-5">
                <a:latin typeface="Times New Roman"/>
                <a:cs typeface="Times New Roman"/>
              </a:rPr>
              <a:t>of </a:t>
            </a:r>
            <a:r>
              <a:rPr dirty="0" sz="1450" spc="-10">
                <a:latin typeface="Times New Roman"/>
                <a:cs typeface="Times New Roman"/>
              </a:rPr>
              <a:t>curded foam. The horizon was dotted all day  with companionable sails, and the sun shone pleasantly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long, </a:t>
            </a:r>
            <a:r>
              <a:rPr dirty="0" sz="1450" spc="-10">
                <a:latin typeface="Times New Roman"/>
                <a:cs typeface="Times New Roman"/>
              </a:rPr>
              <a:t>heaving  deck.</a:t>
            </a:r>
            <a:endParaRPr sz="1450">
              <a:latin typeface="Times New Roman"/>
              <a:cs typeface="Times New Roman"/>
            </a:endParaRPr>
          </a:p>
          <a:p>
            <a:pPr algn="just" marL="12700" marR="5080">
              <a:lnSpc>
                <a:spcPts val="1730"/>
              </a:lnSpc>
              <a:spcBef>
                <a:spcPts val="855"/>
              </a:spcBef>
            </a:pPr>
            <a:r>
              <a:rPr dirty="0" sz="1450" spc="-70">
                <a:latin typeface="Times New Roman"/>
                <a:cs typeface="Times New Roman"/>
              </a:rPr>
              <a:t>We </a:t>
            </a:r>
            <a:r>
              <a:rPr dirty="0" sz="1450" spc="-10">
                <a:latin typeface="Times New Roman"/>
                <a:cs typeface="Times New Roman"/>
              </a:rPr>
              <a:t>had many fine-weather diversions to beguile the time. There was </a:t>
            </a:r>
            <a:r>
              <a:rPr dirty="0" sz="1450" spc="-5">
                <a:latin typeface="Times New Roman"/>
                <a:cs typeface="Times New Roman"/>
              </a:rPr>
              <a:t>a </a:t>
            </a:r>
            <a:r>
              <a:rPr dirty="0" sz="1450" spc="-10">
                <a:latin typeface="Times New Roman"/>
                <a:cs typeface="Times New Roman"/>
              </a:rPr>
              <a:t>single  chess-board and </a:t>
            </a:r>
            <a:r>
              <a:rPr dirty="0" sz="1450" spc="-5">
                <a:latin typeface="Times New Roman"/>
                <a:cs typeface="Times New Roman"/>
              </a:rPr>
              <a:t>a </a:t>
            </a:r>
            <a:r>
              <a:rPr dirty="0" sz="1450" spc="-10">
                <a:latin typeface="Times New Roman"/>
                <a:cs typeface="Times New Roman"/>
              </a:rPr>
              <a:t>single pack </a:t>
            </a:r>
            <a:r>
              <a:rPr dirty="0" sz="1450" spc="-5">
                <a:latin typeface="Times New Roman"/>
                <a:cs typeface="Times New Roman"/>
              </a:rPr>
              <a:t>of </a:t>
            </a:r>
            <a:r>
              <a:rPr dirty="0" sz="1450" spc="-10">
                <a:latin typeface="Times New Roman"/>
                <a:cs typeface="Times New Roman"/>
              </a:rPr>
              <a:t>cards. Sometimes as many as twenty </a:t>
            </a:r>
            <a:r>
              <a:rPr dirty="0" sz="1450" spc="-5">
                <a:latin typeface="Times New Roman"/>
                <a:cs typeface="Times New Roman"/>
              </a:rPr>
              <a:t>of us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playing dominoes for love. Feats </a:t>
            </a:r>
            <a:r>
              <a:rPr dirty="0" sz="1450" spc="-5">
                <a:latin typeface="Times New Roman"/>
                <a:cs typeface="Times New Roman"/>
              </a:rPr>
              <a:t>of </a:t>
            </a:r>
            <a:r>
              <a:rPr dirty="0" sz="1450" spc="-20">
                <a:latin typeface="Times New Roman"/>
                <a:cs typeface="Times New Roman"/>
              </a:rPr>
              <a:t>dexterity, </a:t>
            </a:r>
            <a:r>
              <a:rPr dirty="0" sz="1450" spc="-10">
                <a:latin typeface="Times New Roman"/>
                <a:cs typeface="Times New Roman"/>
              </a:rPr>
              <a:t>puzzles for the  intelligence, some arithmetical, some </a:t>
            </a:r>
            <a:r>
              <a:rPr dirty="0" sz="1450" spc="-5">
                <a:latin typeface="Times New Roman"/>
                <a:cs typeface="Times New Roman"/>
              </a:rPr>
              <a:t>of </a:t>
            </a:r>
            <a:r>
              <a:rPr dirty="0" sz="1450" spc="-10">
                <a:latin typeface="Times New Roman"/>
                <a:cs typeface="Times New Roman"/>
              </a:rPr>
              <a:t>the same order as the old problem </a:t>
            </a:r>
            <a:r>
              <a:rPr dirty="0" sz="1450" spc="-5">
                <a:latin typeface="Times New Roman"/>
                <a:cs typeface="Times New Roman"/>
              </a:rPr>
              <a:t>of  </a:t>
            </a:r>
            <a:r>
              <a:rPr dirty="0" sz="1450" spc="-10">
                <a:latin typeface="Times New Roman"/>
                <a:cs typeface="Times New Roman"/>
              </a:rPr>
              <a:t>the fox and goose and cabbage, were always welcome; and the </a:t>
            </a:r>
            <a:r>
              <a:rPr dirty="0" sz="1450" spc="-20">
                <a:latin typeface="Times New Roman"/>
                <a:cs typeface="Times New Roman"/>
              </a:rPr>
              <a:t>latter, </a:t>
            </a:r>
            <a:r>
              <a:rPr dirty="0" sz="1450" spc="-5">
                <a:latin typeface="Times New Roman"/>
                <a:cs typeface="Times New Roman"/>
              </a:rPr>
              <a:t>I  </a:t>
            </a:r>
            <a:r>
              <a:rPr dirty="0" sz="1450" spc="-10">
                <a:latin typeface="Times New Roman"/>
                <a:cs typeface="Times New Roman"/>
              </a:rPr>
              <a:t>observed, more popular as well as more conspicuously well </a:t>
            </a:r>
            <a:r>
              <a:rPr dirty="0" sz="1450" spc="-5">
                <a:latin typeface="Times New Roman"/>
                <a:cs typeface="Times New Roman"/>
              </a:rPr>
              <a:t>done </a:t>
            </a:r>
            <a:r>
              <a:rPr dirty="0" sz="1450" spc="-10">
                <a:latin typeface="Times New Roman"/>
                <a:cs typeface="Times New Roman"/>
              </a:rPr>
              <a:t>than the  </a:t>
            </a:r>
            <a:r>
              <a:rPr dirty="0" sz="1450" spc="-20">
                <a:latin typeface="Times New Roman"/>
                <a:cs typeface="Times New Roman"/>
              </a:rPr>
              <a:t>former.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regular daily competition to guess the </a:t>
            </a:r>
            <a:r>
              <a:rPr dirty="0" sz="1450" spc="-20">
                <a:latin typeface="Times New Roman"/>
                <a:cs typeface="Times New Roman"/>
              </a:rPr>
              <a:t>vessel’s </a:t>
            </a:r>
            <a:r>
              <a:rPr dirty="0" sz="1450" spc="-10">
                <a:latin typeface="Times New Roman"/>
                <a:cs typeface="Times New Roman"/>
              </a:rPr>
              <a:t>progress; and  twelve o’clock, when the result was published in the wheel-house, came to </a:t>
            </a:r>
            <a:r>
              <a:rPr dirty="0" sz="1450" spc="-5">
                <a:latin typeface="Times New Roman"/>
                <a:cs typeface="Times New Roman"/>
              </a:rPr>
              <a:t>be  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considerable interest. But the interest was unmixed. Not </a:t>
            </a:r>
            <a:r>
              <a:rPr dirty="0" sz="1450" spc="-5">
                <a:latin typeface="Times New Roman"/>
                <a:cs typeface="Times New Roman"/>
              </a:rPr>
              <a:t>a </a:t>
            </a:r>
            <a:r>
              <a:rPr dirty="0" sz="1450" spc="-10">
                <a:latin typeface="Times New Roman"/>
                <a:cs typeface="Times New Roman"/>
              </a:rPr>
              <a:t>bet  was laid </a:t>
            </a:r>
            <a:r>
              <a:rPr dirty="0" sz="1450" spc="-5">
                <a:latin typeface="Times New Roman"/>
                <a:cs typeface="Times New Roman"/>
              </a:rPr>
              <a:t>upon our </a:t>
            </a:r>
            <a:r>
              <a:rPr dirty="0" sz="1450" spc="-10">
                <a:latin typeface="Times New Roman"/>
                <a:cs typeface="Times New Roman"/>
              </a:rPr>
              <a:t>guesses. From the Clyde to Sandy Hook </a:t>
            </a:r>
            <a:r>
              <a:rPr dirty="0" sz="1450" spc="-5">
                <a:latin typeface="Times New Roman"/>
                <a:cs typeface="Times New Roman"/>
              </a:rPr>
              <a:t>I </a:t>
            </a:r>
            <a:r>
              <a:rPr dirty="0" sz="1450" spc="-10">
                <a:latin typeface="Times New Roman"/>
                <a:cs typeface="Times New Roman"/>
              </a:rPr>
              <a:t>never heard </a:t>
            </a:r>
            <a:r>
              <a:rPr dirty="0" sz="1450" spc="-5">
                <a:latin typeface="Times New Roman"/>
                <a:cs typeface="Times New Roman"/>
              </a:rPr>
              <a:t>a  </a:t>
            </a:r>
            <a:r>
              <a:rPr dirty="0" sz="1450" spc="-10">
                <a:latin typeface="Times New Roman"/>
                <a:cs typeface="Times New Roman"/>
              </a:rPr>
              <a:t>wager </a:t>
            </a:r>
            <a:r>
              <a:rPr dirty="0" sz="1450" spc="-15">
                <a:latin typeface="Times New Roman"/>
                <a:cs typeface="Times New Roman"/>
              </a:rPr>
              <a:t>offered </a:t>
            </a:r>
            <a:r>
              <a:rPr dirty="0" sz="1450" spc="-5">
                <a:latin typeface="Times New Roman"/>
                <a:cs typeface="Times New Roman"/>
              </a:rPr>
              <a:t>or </a:t>
            </a:r>
            <a:r>
              <a:rPr dirty="0" sz="1450" spc="-10">
                <a:latin typeface="Times New Roman"/>
                <a:cs typeface="Times New Roman"/>
              </a:rPr>
              <a:t>taken. </a:t>
            </a:r>
            <a:r>
              <a:rPr dirty="0" sz="1450" spc="-70">
                <a:latin typeface="Times New Roman"/>
                <a:cs typeface="Times New Roman"/>
              </a:rPr>
              <a:t>We </a:t>
            </a:r>
            <a:r>
              <a:rPr dirty="0" sz="1450" spc="-10">
                <a:latin typeface="Times New Roman"/>
                <a:cs typeface="Times New Roman"/>
              </a:rPr>
              <a:t>had, besides, romps in </a:t>
            </a:r>
            <a:r>
              <a:rPr dirty="0" sz="1450" spc="-20">
                <a:latin typeface="Times New Roman"/>
                <a:cs typeface="Times New Roman"/>
              </a:rPr>
              <a:t>plenty. </a:t>
            </a:r>
            <a:r>
              <a:rPr dirty="0" sz="1450" spc="-10">
                <a:latin typeface="Times New Roman"/>
                <a:cs typeface="Times New Roman"/>
              </a:rPr>
              <a:t>Puss in the </a:t>
            </a:r>
            <a:r>
              <a:rPr dirty="0" sz="1450" spc="-15">
                <a:latin typeface="Times New Roman"/>
                <a:cs typeface="Times New Roman"/>
              </a:rPr>
              <a:t>Corner,  </a:t>
            </a:r>
            <a:r>
              <a:rPr dirty="0" sz="1450" spc="-10">
                <a:latin typeface="Times New Roman"/>
                <a:cs typeface="Times New Roman"/>
              </a:rPr>
              <a:t>which we had rebaptized, in more manly style, Devil and four Corners, was  my own favourite game; </a:t>
            </a:r>
            <a:r>
              <a:rPr dirty="0" sz="1450" spc="-5">
                <a:latin typeface="Times New Roman"/>
                <a:cs typeface="Times New Roman"/>
              </a:rPr>
              <a:t>but </a:t>
            </a:r>
            <a:r>
              <a:rPr dirty="0" sz="1450" spc="-10">
                <a:latin typeface="Times New Roman"/>
                <a:cs typeface="Times New Roman"/>
              </a:rPr>
              <a:t>there were many who preferred </a:t>
            </a:r>
            <a:r>
              <a:rPr dirty="0" sz="1450" spc="-15">
                <a:latin typeface="Times New Roman"/>
                <a:cs typeface="Times New Roman"/>
              </a:rPr>
              <a:t>another, </a:t>
            </a:r>
            <a:r>
              <a:rPr dirty="0" sz="1450" spc="-10">
                <a:latin typeface="Times New Roman"/>
                <a:cs typeface="Times New Roman"/>
              </a:rPr>
              <a:t>the  humour </a:t>
            </a:r>
            <a:r>
              <a:rPr dirty="0" sz="1450" spc="-5">
                <a:latin typeface="Times New Roman"/>
                <a:cs typeface="Times New Roman"/>
              </a:rPr>
              <a:t>of </a:t>
            </a:r>
            <a:r>
              <a:rPr dirty="0" sz="1450" spc="-10">
                <a:latin typeface="Times New Roman"/>
                <a:cs typeface="Times New Roman"/>
              </a:rPr>
              <a:t>which was to </a:t>
            </a:r>
            <a:r>
              <a:rPr dirty="0" sz="1450" spc="-5">
                <a:latin typeface="Times New Roman"/>
                <a:cs typeface="Times New Roman"/>
              </a:rPr>
              <a:t>box a </a:t>
            </a:r>
            <a:r>
              <a:rPr dirty="0" sz="1450" spc="-20">
                <a:latin typeface="Times New Roman"/>
                <a:cs typeface="Times New Roman"/>
              </a:rPr>
              <a:t>person’s </a:t>
            </a:r>
            <a:r>
              <a:rPr dirty="0" sz="1450" spc="-10">
                <a:latin typeface="Times New Roman"/>
                <a:cs typeface="Times New Roman"/>
              </a:rPr>
              <a:t>ears until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out </a:t>
            </a:r>
            <a:r>
              <a:rPr dirty="0" sz="1450" spc="-10">
                <a:latin typeface="Times New Roman"/>
                <a:cs typeface="Times New Roman"/>
              </a:rPr>
              <a:t>who had </a:t>
            </a:r>
            <a:r>
              <a:rPr dirty="0" sz="1450" spc="-15">
                <a:latin typeface="Times New Roman"/>
                <a:cs typeface="Times New Roman"/>
              </a:rPr>
              <a:t>cuffed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This </a:t>
            </a:r>
            <a:r>
              <a:rPr dirty="0" sz="1450" spc="-15">
                <a:latin typeface="Times New Roman"/>
                <a:cs typeface="Times New Roman"/>
              </a:rPr>
              <a:t>Tuesday </a:t>
            </a:r>
            <a:r>
              <a:rPr dirty="0" sz="1450" spc="-10">
                <a:latin typeface="Times New Roman"/>
                <a:cs typeface="Times New Roman"/>
              </a:rPr>
              <a:t>morning we were all delighted with the change </a:t>
            </a:r>
            <a:r>
              <a:rPr dirty="0" sz="1450" spc="-5">
                <a:latin typeface="Times New Roman"/>
                <a:cs typeface="Times New Roman"/>
              </a:rPr>
              <a:t>of </a:t>
            </a:r>
            <a:r>
              <a:rPr dirty="0" sz="1450" spc="-15">
                <a:latin typeface="Times New Roman"/>
                <a:cs typeface="Times New Roman"/>
              </a:rPr>
              <a:t>weather, </a:t>
            </a:r>
            <a:r>
              <a:rPr dirty="0" sz="1450" spc="-10">
                <a:latin typeface="Times New Roman"/>
                <a:cs typeface="Times New Roman"/>
              </a:rPr>
              <a:t>and  in the highest possible spirits. </a:t>
            </a:r>
            <a:r>
              <a:rPr dirty="0" sz="1450" spc="-70">
                <a:latin typeface="Times New Roman"/>
                <a:cs typeface="Times New Roman"/>
              </a:rPr>
              <a:t>We </a:t>
            </a:r>
            <a:r>
              <a:rPr dirty="0" sz="1450" spc="-5">
                <a:latin typeface="Times New Roman"/>
                <a:cs typeface="Times New Roman"/>
              </a:rPr>
              <a:t>got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cluster like bees, sitting between  each </a:t>
            </a:r>
            <a:r>
              <a:rPr dirty="0" sz="1450" spc="-15">
                <a:latin typeface="Times New Roman"/>
                <a:cs typeface="Times New Roman"/>
              </a:rPr>
              <a:t>other’s </a:t>
            </a:r>
            <a:r>
              <a:rPr dirty="0" sz="1450" spc="-10">
                <a:latin typeface="Times New Roman"/>
                <a:cs typeface="Times New Roman"/>
              </a:rPr>
              <a:t>feet under lee </a:t>
            </a:r>
            <a:r>
              <a:rPr dirty="0" sz="1450" spc="-5">
                <a:latin typeface="Times New Roman"/>
                <a:cs typeface="Times New Roman"/>
              </a:rPr>
              <a:t>of </a:t>
            </a:r>
            <a:r>
              <a:rPr dirty="0" sz="1450" spc="-10">
                <a:latin typeface="Times New Roman"/>
                <a:cs typeface="Times New Roman"/>
              </a:rPr>
              <a:t>the deck-houses. Stories and laughter went  around. The children climbed about the shrouds. White faces appeared for  the first time, and began to take </a:t>
            </a:r>
            <a:r>
              <a:rPr dirty="0" sz="1450" spc="-5">
                <a:latin typeface="Times New Roman"/>
                <a:cs typeface="Times New Roman"/>
              </a:rPr>
              <a:t>on </a:t>
            </a:r>
            <a:r>
              <a:rPr dirty="0" sz="1450" spc="-10">
                <a:latin typeface="Times New Roman"/>
                <a:cs typeface="Times New Roman"/>
              </a:rPr>
              <a:t>colour from the wind. </a:t>
            </a:r>
            <a:r>
              <a:rPr dirty="0" sz="1450" spc="-5">
                <a:latin typeface="Times New Roman"/>
                <a:cs typeface="Times New Roman"/>
              </a:rPr>
              <a:t>I </a:t>
            </a:r>
            <a:r>
              <a:rPr dirty="0" sz="1450" spc="-10">
                <a:latin typeface="Times New Roman"/>
                <a:cs typeface="Times New Roman"/>
              </a:rPr>
              <a:t>was kept hard at  work making cigarettes for </a:t>
            </a:r>
            <a:r>
              <a:rPr dirty="0" sz="1450" spc="-5">
                <a:latin typeface="Times New Roman"/>
                <a:cs typeface="Times New Roman"/>
              </a:rPr>
              <a:t>one </a:t>
            </a:r>
            <a:r>
              <a:rPr dirty="0" sz="1450" spc="-10">
                <a:latin typeface="Times New Roman"/>
                <a:cs typeface="Times New Roman"/>
              </a:rPr>
              <a:t>amateur after </a:t>
            </a:r>
            <a:r>
              <a:rPr dirty="0" sz="1450" spc="-15">
                <a:latin typeface="Times New Roman"/>
                <a:cs typeface="Times New Roman"/>
              </a:rPr>
              <a:t>another, </a:t>
            </a:r>
            <a:r>
              <a:rPr dirty="0" sz="1450" spc="-10">
                <a:latin typeface="Times New Roman"/>
                <a:cs typeface="Times New Roman"/>
              </a:rPr>
              <a:t>and my less than  moderate skill was heartily admired. </a:t>
            </a:r>
            <a:r>
              <a:rPr dirty="0" sz="1450" spc="-25">
                <a:latin typeface="Times New Roman"/>
                <a:cs typeface="Times New Roman"/>
              </a:rPr>
              <a:t>Lastly, </a:t>
            </a:r>
            <a:r>
              <a:rPr dirty="0" sz="1450" spc="-10">
                <a:latin typeface="Times New Roman"/>
                <a:cs typeface="Times New Roman"/>
              </a:rPr>
              <a:t>down sat the fiddler in </a:t>
            </a:r>
            <a:r>
              <a:rPr dirty="0" sz="1450" spc="-5">
                <a:latin typeface="Times New Roman"/>
                <a:cs typeface="Times New Roman"/>
              </a:rPr>
              <a:t>our </a:t>
            </a:r>
            <a:r>
              <a:rPr dirty="0" sz="1450" spc="-10">
                <a:latin typeface="Times New Roman"/>
                <a:cs typeface="Times New Roman"/>
              </a:rPr>
              <a:t>midst  and began to discourse his reels, and jigs, and ballads, with now and then </a:t>
            </a:r>
            <a:r>
              <a:rPr dirty="0" sz="1450" spc="-5">
                <a:latin typeface="Times New Roman"/>
                <a:cs typeface="Times New Roman"/>
              </a:rPr>
              <a:t>a  </a:t>
            </a:r>
            <a:r>
              <a:rPr dirty="0" sz="1450" spc="-10">
                <a:latin typeface="Times New Roman"/>
                <a:cs typeface="Times New Roman"/>
              </a:rPr>
              <a:t>voice </a:t>
            </a:r>
            <a:r>
              <a:rPr dirty="0" sz="1450" spc="-5">
                <a:latin typeface="Times New Roman"/>
                <a:cs typeface="Times New Roman"/>
              </a:rPr>
              <a:t>or </a:t>
            </a:r>
            <a:r>
              <a:rPr dirty="0" sz="1450" spc="-10">
                <a:latin typeface="Times New Roman"/>
                <a:cs typeface="Times New Roman"/>
              </a:rPr>
              <a:t>two to take </a:t>
            </a:r>
            <a:r>
              <a:rPr dirty="0" sz="1450" spc="-5">
                <a:latin typeface="Times New Roman"/>
                <a:cs typeface="Times New Roman"/>
              </a:rPr>
              <a:t>up </a:t>
            </a:r>
            <a:r>
              <a:rPr dirty="0" sz="1450" spc="-10">
                <a:latin typeface="Times New Roman"/>
                <a:cs typeface="Times New Roman"/>
              </a:rPr>
              <a:t>the air and throw in the interest </a:t>
            </a:r>
            <a:r>
              <a:rPr dirty="0" sz="1450" spc="-5">
                <a:latin typeface="Times New Roman"/>
                <a:cs typeface="Times New Roman"/>
              </a:rPr>
              <a:t>of </a:t>
            </a:r>
            <a:r>
              <a:rPr dirty="0" sz="1450" spc="-10">
                <a:latin typeface="Times New Roman"/>
                <a:cs typeface="Times New Roman"/>
              </a:rPr>
              <a:t>human</a:t>
            </a:r>
            <a:r>
              <a:rPr dirty="0" sz="1450" spc="100">
                <a:latin typeface="Times New Roman"/>
                <a:cs typeface="Times New Roman"/>
              </a:rPr>
              <a:t> </a:t>
            </a:r>
            <a:r>
              <a:rPr dirty="0" sz="1450" spc="-10">
                <a:latin typeface="Times New Roman"/>
                <a:cs typeface="Times New Roman"/>
              </a:rPr>
              <a:t>speech.</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Through this merry and good-hearted scene there came three cabin passengers,  </a:t>
            </a:r>
            <a:r>
              <a:rPr dirty="0" sz="1450" spc="-5">
                <a:latin typeface="Times New Roman"/>
                <a:cs typeface="Times New Roman"/>
              </a:rPr>
              <a:t>a </a:t>
            </a:r>
            <a:r>
              <a:rPr dirty="0" sz="1450" spc="-10">
                <a:latin typeface="Times New Roman"/>
                <a:cs typeface="Times New Roman"/>
              </a:rPr>
              <a:t>gentleman and two </a:t>
            </a:r>
            <a:r>
              <a:rPr dirty="0" sz="1450" spc="-5">
                <a:latin typeface="Times New Roman"/>
                <a:cs typeface="Times New Roman"/>
              </a:rPr>
              <a:t>young </a:t>
            </a:r>
            <a:r>
              <a:rPr dirty="0" sz="1450" spc="-10">
                <a:latin typeface="Times New Roman"/>
                <a:cs typeface="Times New Roman"/>
              </a:rPr>
              <a:t>ladies, picking their way with little gracious titters  </a:t>
            </a:r>
            <a:r>
              <a:rPr dirty="0" sz="1450" spc="-5">
                <a:latin typeface="Times New Roman"/>
                <a:cs typeface="Times New Roman"/>
              </a:rPr>
              <a:t>of </a:t>
            </a:r>
            <a:r>
              <a:rPr dirty="0" sz="1450" spc="-10">
                <a:latin typeface="Times New Roman"/>
                <a:cs typeface="Times New Roman"/>
              </a:rPr>
              <a:t>indulgence, and </a:t>
            </a:r>
            <a:r>
              <a:rPr dirty="0" sz="1450" spc="-5">
                <a:latin typeface="Times New Roman"/>
                <a:cs typeface="Times New Roman"/>
              </a:rPr>
              <a:t>a </a:t>
            </a:r>
            <a:r>
              <a:rPr dirty="0" sz="1450" spc="-10">
                <a:latin typeface="Times New Roman"/>
                <a:cs typeface="Times New Roman"/>
              </a:rPr>
              <a:t>Lady-Bountiful air about nothing, which galled me to the  quick. </a:t>
            </a:r>
            <a:r>
              <a:rPr dirty="0" sz="1450" spc="-5">
                <a:latin typeface="Times New Roman"/>
                <a:cs typeface="Times New Roman"/>
              </a:rPr>
              <a:t>I </a:t>
            </a:r>
            <a:r>
              <a:rPr dirty="0" sz="1450" spc="-10">
                <a:latin typeface="Times New Roman"/>
                <a:cs typeface="Times New Roman"/>
              </a:rPr>
              <a:t>have little </a:t>
            </a:r>
            <a:r>
              <a:rPr dirty="0" sz="1450" spc="-5">
                <a:latin typeface="Times New Roman"/>
                <a:cs typeface="Times New Roman"/>
              </a:rPr>
              <a:t>of </a:t>
            </a:r>
            <a:r>
              <a:rPr dirty="0" sz="1450" spc="-10">
                <a:latin typeface="Times New Roman"/>
                <a:cs typeface="Times New Roman"/>
              </a:rPr>
              <a:t>the radical in social questions, and have always  nourished an idea that </a:t>
            </a:r>
            <a:r>
              <a:rPr dirty="0" sz="1450" spc="-5">
                <a:latin typeface="Times New Roman"/>
                <a:cs typeface="Times New Roman"/>
              </a:rPr>
              <a:t>one </a:t>
            </a:r>
            <a:r>
              <a:rPr dirty="0" sz="1450" spc="-10">
                <a:latin typeface="Times New Roman"/>
                <a:cs typeface="Times New Roman"/>
              </a:rPr>
              <a:t>person was as </a:t>
            </a:r>
            <a:r>
              <a:rPr dirty="0" sz="1450" spc="-5">
                <a:latin typeface="Times New Roman"/>
                <a:cs typeface="Times New Roman"/>
              </a:rPr>
              <a:t>good </a:t>
            </a:r>
            <a:r>
              <a:rPr dirty="0" sz="1450" spc="-10">
                <a:latin typeface="Times New Roman"/>
                <a:cs typeface="Times New Roman"/>
              </a:rPr>
              <a:t>as </a:t>
            </a:r>
            <a:r>
              <a:rPr dirty="0" sz="1450" spc="-20">
                <a:latin typeface="Times New Roman"/>
                <a:cs typeface="Times New Roman"/>
              </a:rPr>
              <a:t>another.</a:t>
            </a:r>
            <a:r>
              <a:rPr dirty="0" sz="1450" spc="320">
                <a:latin typeface="Times New Roman"/>
                <a:cs typeface="Times New Roman"/>
              </a:rPr>
              <a:t>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troubled </a:t>
            </a:r>
            <a:r>
              <a:rPr dirty="0" sz="1450" spc="-5">
                <a:latin typeface="Times New Roman"/>
                <a:cs typeface="Times New Roman"/>
              </a:rPr>
              <a:t>by </a:t>
            </a:r>
            <a:r>
              <a:rPr dirty="0" sz="1450" spc="-10">
                <a:latin typeface="Times New Roman"/>
                <a:cs typeface="Times New Roman"/>
              </a:rPr>
              <a:t>this episode. It was astonishing what insults these people  managed to convey </a:t>
            </a:r>
            <a:r>
              <a:rPr dirty="0" sz="1450" spc="-5">
                <a:latin typeface="Times New Roman"/>
                <a:cs typeface="Times New Roman"/>
              </a:rPr>
              <a:t>by </a:t>
            </a:r>
            <a:r>
              <a:rPr dirty="0" sz="1450" spc="-10">
                <a:latin typeface="Times New Roman"/>
                <a:cs typeface="Times New Roman"/>
              </a:rPr>
              <a:t>their presence. They seemed to throw their clothes in  </a:t>
            </a:r>
            <a:r>
              <a:rPr dirty="0" sz="1450" spc="-5">
                <a:latin typeface="Times New Roman"/>
                <a:cs typeface="Times New Roman"/>
              </a:rPr>
              <a:t>our</a:t>
            </a:r>
            <a:r>
              <a:rPr dirty="0" sz="1450" spc="215">
                <a:latin typeface="Times New Roman"/>
                <a:cs typeface="Times New Roman"/>
              </a:rPr>
              <a:t> </a:t>
            </a:r>
            <a:r>
              <a:rPr dirty="0" sz="1450" spc="-10">
                <a:latin typeface="Times New Roman"/>
                <a:cs typeface="Times New Roman"/>
              </a:rPr>
              <a:t>faces.</a:t>
            </a:r>
            <a:r>
              <a:rPr dirty="0" sz="1450" spc="100">
                <a:latin typeface="Times New Roman"/>
                <a:cs typeface="Times New Roman"/>
              </a:rPr>
              <a:t> </a:t>
            </a:r>
            <a:r>
              <a:rPr dirty="0" sz="1450" spc="-10">
                <a:latin typeface="Times New Roman"/>
                <a:cs typeface="Times New Roman"/>
              </a:rPr>
              <a:t>Their</a:t>
            </a:r>
            <a:r>
              <a:rPr dirty="0" sz="1450" spc="215">
                <a:latin typeface="Times New Roman"/>
                <a:cs typeface="Times New Roman"/>
              </a:rPr>
              <a:t> </a:t>
            </a:r>
            <a:r>
              <a:rPr dirty="0" sz="1450" spc="-10">
                <a:latin typeface="Times New Roman"/>
                <a:cs typeface="Times New Roman"/>
              </a:rPr>
              <a:t>eyes</a:t>
            </a:r>
            <a:r>
              <a:rPr dirty="0" sz="1450" spc="220">
                <a:latin typeface="Times New Roman"/>
                <a:cs typeface="Times New Roman"/>
              </a:rPr>
              <a:t> </a:t>
            </a:r>
            <a:r>
              <a:rPr dirty="0" sz="1450" spc="-10">
                <a:latin typeface="Times New Roman"/>
                <a:cs typeface="Times New Roman"/>
              </a:rPr>
              <a:t>searched</a:t>
            </a:r>
            <a:r>
              <a:rPr dirty="0" sz="1450" spc="220">
                <a:latin typeface="Times New Roman"/>
                <a:cs typeface="Times New Roman"/>
              </a:rPr>
              <a:t> </a:t>
            </a:r>
            <a:r>
              <a:rPr dirty="0" sz="1450" spc="-5">
                <a:latin typeface="Times New Roman"/>
                <a:cs typeface="Times New Roman"/>
              </a:rPr>
              <a:t>us</a:t>
            </a:r>
            <a:r>
              <a:rPr dirty="0" sz="1450" spc="220">
                <a:latin typeface="Times New Roman"/>
                <a:cs typeface="Times New Roman"/>
              </a:rPr>
              <a:t> </a:t>
            </a:r>
            <a:r>
              <a:rPr dirty="0" sz="1450" spc="-10">
                <a:latin typeface="Times New Roman"/>
                <a:cs typeface="Times New Roman"/>
              </a:rPr>
              <a:t>all</a:t>
            </a:r>
            <a:r>
              <a:rPr dirty="0" sz="1450" spc="215">
                <a:latin typeface="Times New Roman"/>
                <a:cs typeface="Times New Roman"/>
              </a:rPr>
              <a:t> </a:t>
            </a:r>
            <a:r>
              <a:rPr dirty="0" sz="1450" spc="-10">
                <a:latin typeface="Times New Roman"/>
                <a:cs typeface="Times New Roman"/>
              </a:rPr>
              <a:t>over</a:t>
            </a:r>
            <a:r>
              <a:rPr dirty="0" sz="1450" spc="220">
                <a:latin typeface="Times New Roman"/>
                <a:cs typeface="Times New Roman"/>
              </a:rPr>
              <a:t> </a:t>
            </a:r>
            <a:r>
              <a:rPr dirty="0" sz="1450" spc="-10">
                <a:latin typeface="Times New Roman"/>
                <a:cs typeface="Times New Roman"/>
              </a:rPr>
              <a:t>for</a:t>
            </a:r>
            <a:r>
              <a:rPr dirty="0" sz="1450" spc="220">
                <a:latin typeface="Times New Roman"/>
                <a:cs typeface="Times New Roman"/>
              </a:rPr>
              <a:t> </a:t>
            </a:r>
            <a:r>
              <a:rPr dirty="0" sz="1450" spc="-10">
                <a:latin typeface="Times New Roman"/>
                <a:cs typeface="Times New Roman"/>
              </a:rPr>
              <a:t>tatters</a:t>
            </a:r>
            <a:r>
              <a:rPr dirty="0" sz="1450" spc="220">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incongruities.</a:t>
            </a:r>
            <a:r>
              <a:rPr dirty="0" sz="1450" spc="100">
                <a:latin typeface="Times New Roman"/>
                <a:cs typeface="Times New Roman"/>
              </a:rPr>
              <a:t> </a:t>
            </a:r>
            <a:r>
              <a:rPr dirty="0" sz="1450" spc="-10">
                <a:latin typeface="Times New Roman"/>
                <a:cs typeface="Times New Roman"/>
              </a:rPr>
              <a:t>A</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20015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laugh was ready at their lips; </a:t>
            </a:r>
            <a:r>
              <a:rPr dirty="0" sz="1450" spc="-5">
                <a:latin typeface="Times New Roman"/>
                <a:cs typeface="Times New Roman"/>
              </a:rPr>
              <a:t>but </a:t>
            </a:r>
            <a:r>
              <a:rPr dirty="0" sz="1450" spc="-10">
                <a:latin typeface="Times New Roman"/>
                <a:cs typeface="Times New Roman"/>
              </a:rPr>
              <a:t>they were too well-mannered to indulge it in  </a:t>
            </a:r>
            <a:r>
              <a:rPr dirty="0" sz="1450" spc="-5">
                <a:latin typeface="Times New Roman"/>
                <a:cs typeface="Times New Roman"/>
              </a:rPr>
              <a:t>our </a:t>
            </a:r>
            <a:r>
              <a:rPr dirty="0" sz="1450" spc="-10">
                <a:latin typeface="Times New Roman"/>
                <a:cs typeface="Times New Roman"/>
              </a:rPr>
              <a:t>hearing. </a:t>
            </a:r>
            <a:r>
              <a:rPr dirty="0" sz="1450" spc="-40">
                <a:latin typeface="Times New Roman"/>
                <a:cs typeface="Times New Roman"/>
              </a:rPr>
              <a:t>Wait </a:t>
            </a:r>
            <a:r>
              <a:rPr dirty="0" sz="1450" spc="-5">
                <a:latin typeface="Times New Roman"/>
                <a:cs typeface="Times New Roman"/>
              </a:rPr>
              <a:t>a </a:t>
            </a:r>
            <a:r>
              <a:rPr dirty="0" sz="1450" spc="-10">
                <a:latin typeface="Times New Roman"/>
                <a:cs typeface="Times New Roman"/>
              </a:rPr>
              <a:t>bit, till they were all back in the saloon, and then hear how  wittily they would depict the manners </a:t>
            </a:r>
            <a:r>
              <a:rPr dirty="0" sz="1450" spc="-5">
                <a:latin typeface="Times New Roman"/>
                <a:cs typeface="Times New Roman"/>
              </a:rPr>
              <a:t>of </a:t>
            </a:r>
            <a:r>
              <a:rPr dirty="0" sz="1450" spc="-10">
                <a:latin typeface="Times New Roman"/>
                <a:cs typeface="Times New Roman"/>
              </a:rPr>
              <a:t>the steerage. </a:t>
            </a:r>
            <a:r>
              <a:rPr dirty="0" sz="1450" spc="-70">
                <a:latin typeface="Times New Roman"/>
                <a:cs typeface="Times New Roman"/>
              </a:rPr>
              <a:t>We </a:t>
            </a:r>
            <a:r>
              <a:rPr dirty="0" sz="1450" spc="-10">
                <a:latin typeface="Times New Roman"/>
                <a:cs typeface="Times New Roman"/>
              </a:rPr>
              <a:t>were in truth very  </a:t>
            </a:r>
            <a:r>
              <a:rPr dirty="0" sz="1450" spc="-15">
                <a:latin typeface="Times New Roman"/>
                <a:cs typeface="Times New Roman"/>
              </a:rPr>
              <a:t>innocently, </a:t>
            </a:r>
            <a:r>
              <a:rPr dirty="0" sz="1450" spc="-20">
                <a:latin typeface="Times New Roman"/>
                <a:cs typeface="Times New Roman"/>
              </a:rPr>
              <a:t>cheerfully, </a:t>
            </a:r>
            <a:r>
              <a:rPr dirty="0" sz="1450" spc="-10">
                <a:latin typeface="Times New Roman"/>
                <a:cs typeface="Times New Roman"/>
              </a:rPr>
              <a:t>and sensibly engaged, and there was </a:t>
            </a:r>
            <a:r>
              <a:rPr dirty="0" sz="1450" spc="-5">
                <a:latin typeface="Times New Roman"/>
                <a:cs typeface="Times New Roman"/>
              </a:rPr>
              <a:t>no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excuse for the swaying elegant superiority with which these damsels passed  among us, </a:t>
            </a:r>
            <a:r>
              <a:rPr dirty="0" sz="1450" spc="-5">
                <a:latin typeface="Times New Roman"/>
                <a:cs typeface="Times New Roman"/>
              </a:rPr>
              <a:t>or </a:t>
            </a:r>
            <a:r>
              <a:rPr dirty="0" sz="1450" spc="-10">
                <a:latin typeface="Times New Roman"/>
                <a:cs typeface="Times New Roman"/>
              </a:rPr>
              <a:t>for the </a:t>
            </a:r>
            <a:r>
              <a:rPr dirty="0" sz="1450" spc="-15">
                <a:latin typeface="Times New Roman"/>
                <a:cs typeface="Times New Roman"/>
              </a:rPr>
              <a:t>stiff </a:t>
            </a:r>
            <a:r>
              <a:rPr dirty="0" sz="1450" spc="-10">
                <a:latin typeface="Times New Roman"/>
                <a:cs typeface="Times New Roman"/>
              </a:rPr>
              <a:t>and waggish glances </a:t>
            </a:r>
            <a:r>
              <a:rPr dirty="0" sz="1450" spc="-5">
                <a:latin typeface="Times New Roman"/>
                <a:cs typeface="Times New Roman"/>
              </a:rPr>
              <a:t>of </a:t>
            </a:r>
            <a:r>
              <a:rPr dirty="0" sz="1450" spc="-10">
                <a:latin typeface="Times New Roman"/>
                <a:cs typeface="Times New Roman"/>
              </a:rPr>
              <a:t>their squire. Not </a:t>
            </a:r>
            <a:r>
              <a:rPr dirty="0" sz="1450" spc="-5">
                <a:latin typeface="Times New Roman"/>
                <a:cs typeface="Times New Roman"/>
              </a:rPr>
              <a:t>a </a:t>
            </a:r>
            <a:r>
              <a:rPr dirty="0" sz="1450" spc="-10">
                <a:latin typeface="Times New Roman"/>
                <a:cs typeface="Times New Roman"/>
              </a:rPr>
              <a:t>word was  said; only when they were </a:t>
            </a:r>
            <a:r>
              <a:rPr dirty="0" sz="1450" spc="-5">
                <a:latin typeface="Times New Roman"/>
                <a:cs typeface="Times New Roman"/>
              </a:rPr>
              <a:t>gone </a:t>
            </a:r>
            <a:r>
              <a:rPr dirty="0" sz="1450" spc="-10">
                <a:latin typeface="Times New Roman"/>
                <a:cs typeface="Times New Roman"/>
              </a:rPr>
              <a:t>Mackay sullenly damned their impudence  under his breath; </a:t>
            </a:r>
            <a:r>
              <a:rPr dirty="0" sz="1450" spc="-5">
                <a:latin typeface="Times New Roman"/>
                <a:cs typeface="Times New Roman"/>
              </a:rPr>
              <a:t>but </a:t>
            </a:r>
            <a:r>
              <a:rPr dirty="0" sz="1450" spc="-10">
                <a:latin typeface="Times New Roman"/>
                <a:cs typeface="Times New Roman"/>
              </a:rPr>
              <a:t>we were all conscious </a:t>
            </a:r>
            <a:r>
              <a:rPr dirty="0" sz="1450" spc="-5">
                <a:latin typeface="Times New Roman"/>
                <a:cs typeface="Times New Roman"/>
              </a:rPr>
              <a:t>of </a:t>
            </a:r>
            <a:r>
              <a:rPr dirty="0" sz="1450" spc="-10">
                <a:latin typeface="Times New Roman"/>
                <a:cs typeface="Times New Roman"/>
              </a:rPr>
              <a:t>an icy influence and </a:t>
            </a:r>
            <a:r>
              <a:rPr dirty="0" sz="1450" spc="-5">
                <a:latin typeface="Times New Roman"/>
                <a:cs typeface="Times New Roman"/>
              </a:rPr>
              <a:t>a </a:t>
            </a:r>
            <a:r>
              <a:rPr dirty="0" sz="1450" spc="-10">
                <a:latin typeface="Times New Roman"/>
                <a:cs typeface="Times New Roman"/>
              </a:rPr>
              <a:t>dead  break in the course </a:t>
            </a:r>
            <a:r>
              <a:rPr dirty="0" sz="1450" spc="-5">
                <a:latin typeface="Times New Roman"/>
                <a:cs typeface="Times New Roman"/>
              </a:rPr>
              <a:t>of our</a:t>
            </a:r>
            <a:r>
              <a:rPr dirty="0" sz="1450" spc="10">
                <a:latin typeface="Times New Roman"/>
                <a:cs typeface="Times New Roman"/>
              </a:rPr>
              <a:t> </a:t>
            </a:r>
            <a:r>
              <a:rPr dirty="0" sz="1450" spc="-10">
                <a:latin typeface="Times New Roman"/>
                <a:cs typeface="Times New Roman"/>
              </a:rPr>
              <a:t>enjoyment.</a:t>
            </a:r>
            <a:endParaRPr sz="1450">
              <a:latin typeface="Times New Roman"/>
              <a:cs typeface="Times New Roman"/>
            </a:endParaRPr>
          </a:p>
        </p:txBody>
      </p:sp>
      <p:sp>
        <p:nvSpPr>
          <p:cNvPr id="3" name="object 3"/>
          <p:cNvSpPr txBox="1"/>
          <p:nvPr/>
        </p:nvSpPr>
        <p:spPr>
          <a:xfrm>
            <a:off x="876300" y="3234226"/>
            <a:ext cx="5807710" cy="666559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STEERAGE</a:t>
            </a:r>
            <a:r>
              <a:rPr dirty="0" sz="1450" spc="-10" b="1">
                <a:latin typeface="Times New Roman"/>
                <a:cs typeface="Times New Roman"/>
              </a:rPr>
              <a:t> TYPES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fellow </a:t>
            </a:r>
            <a:r>
              <a:rPr dirty="0" sz="1450" spc="-5">
                <a:latin typeface="Times New Roman"/>
                <a:cs typeface="Times New Roman"/>
              </a:rPr>
              <a:t>on </a:t>
            </a:r>
            <a:r>
              <a:rPr dirty="0" sz="1450" spc="-10">
                <a:latin typeface="Times New Roman"/>
                <a:cs typeface="Times New Roman"/>
              </a:rPr>
              <a:t>board, an Irish-American, for all the world like </a:t>
            </a:r>
            <a:r>
              <a:rPr dirty="0" sz="1450" spc="-5">
                <a:latin typeface="Times New Roman"/>
                <a:cs typeface="Times New Roman"/>
              </a:rPr>
              <a:t>a </a:t>
            </a:r>
            <a:r>
              <a:rPr dirty="0" sz="1450" spc="-10">
                <a:latin typeface="Times New Roman"/>
                <a:cs typeface="Times New Roman"/>
              </a:rPr>
              <a:t>beggar in  </a:t>
            </a:r>
            <a:r>
              <a:rPr dirty="0" sz="1450" spc="-5">
                <a:latin typeface="Times New Roman"/>
                <a:cs typeface="Times New Roman"/>
              </a:rPr>
              <a:t>a </a:t>
            </a:r>
            <a:r>
              <a:rPr dirty="0" sz="1450" spc="-10">
                <a:latin typeface="Times New Roman"/>
                <a:cs typeface="Times New Roman"/>
              </a:rPr>
              <a:t>print </a:t>
            </a:r>
            <a:r>
              <a:rPr dirty="0" sz="1450" spc="-5">
                <a:latin typeface="Times New Roman"/>
                <a:cs typeface="Times New Roman"/>
              </a:rPr>
              <a:t>by </a:t>
            </a:r>
            <a:r>
              <a:rPr dirty="0" sz="1450" spc="-10">
                <a:latin typeface="Times New Roman"/>
                <a:cs typeface="Times New Roman"/>
              </a:rPr>
              <a:t>Callot; one-eyed, with great, splay </a:t>
            </a:r>
            <a:r>
              <a:rPr dirty="0" sz="1450" spc="-20">
                <a:latin typeface="Times New Roman"/>
                <a:cs typeface="Times New Roman"/>
              </a:rPr>
              <a:t>crow’s-feet </a:t>
            </a:r>
            <a:r>
              <a:rPr dirty="0" sz="1450" spc="-10">
                <a:latin typeface="Times New Roman"/>
                <a:cs typeface="Times New Roman"/>
              </a:rPr>
              <a:t>round the sockets; </a:t>
            </a:r>
            <a:r>
              <a:rPr dirty="0" sz="1450" spc="-5">
                <a:latin typeface="Times New Roman"/>
                <a:cs typeface="Times New Roman"/>
              </a:rPr>
              <a:t>a  </a:t>
            </a:r>
            <a:r>
              <a:rPr dirty="0" sz="1450" spc="-10">
                <a:latin typeface="Times New Roman"/>
                <a:cs typeface="Times New Roman"/>
              </a:rPr>
              <a:t>knotty squab nose coming down over his moustache; </a:t>
            </a:r>
            <a:r>
              <a:rPr dirty="0" sz="1450" spc="-5">
                <a:latin typeface="Times New Roman"/>
                <a:cs typeface="Times New Roman"/>
              </a:rPr>
              <a:t>a </a:t>
            </a:r>
            <a:r>
              <a:rPr dirty="0" sz="1450" spc="-10">
                <a:latin typeface="Times New Roman"/>
                <a:cs typeface="Times New Roman"/>
              </a:rPr>
              <a:t>miraculous hat; </a:t>
            </a:r>
            <a:r>
              <a:rPr dirty="0" sz="1450" spc="-5">
                <a:latin typeface="Times New Roman"/>
                <a:cs typeface="Times New Roman"/>
              </a:rPr>
              <a:t>a </a:t>
            </a:r>
            <a:r>
              <a:rPr dirty="0" sz="1450" spc="-10">
                <a:latin typeface="Times New Roman"/>
                <a:cs typeface="Times New Roman"/>
              </a:rPr>
              <a:t>shirt  that had been white, </a:t>
            </a:r>
            <a:r>
              <a:rPr dirty="0" sz="1450" spc="-40">
                <a:latin typeface="Times New Roman"/>
                <a:cs typeface="Times New Roman"/>
              </a:rPr>
              <a:t>ay, </a:t>
            </a:r>
            <a:r>
              <a:rPr dirty="0" sz="1450" spc="-10">
                <a:latin typeface="Times New Roman"/>
                <a:cs typeface="Times New Roman"/>
              </a:rPr>
              <a:t>ages long ago; an alpaca coat in its last sleeves; and,  without hyperbole, </a:t>
            </a:r>
            <a:r>
              <a:rPr dirty="0" sz="1450" spc="-5">
                <a:latin typeface="Times New Roman"/>
                <a:cs typeface="Times New Roman"/>
              </a:rPr>
              <a:t>no </a:t>
            </a:r>
            <a:r>
              <a:rPr dirty="0" sz="1450" spc="-10">
                <a:latin typeface="Times New Roman"/>
                <a:cs typeface="Times New Roman"/>
              </a:rPr>
              <a:t>buttons to his trousers. Even in these rags and tatters,  the man twinkled all over with impudence like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sham jewellery; and  </a:t>
            </a:r>
            <a:r>
              <a:rPr dirty="0" sz="1450" spc="-5">
                <a:latin typeface="Times New Roman"/>
                <a:cs typeface="Times New Roman"/>
              </a:rPr>
              <a:t>I </a:t>
            </a:r>
            <a:r>
              <a:rPr dirty="0" sz="1450" spc="-10">
                <a:latin typeface="Times New Roman"/>
                <a:cs typeface="Times New Roman"/>
              </a:rPr>
              <a:t>have heard him </a:t>
            </a:r>
            <a:r>
              <a:rPr dirty="0" sz="1450" spc="-15">
                <a:latin typeface="Times New Roman"/>
                <a:cs typeface="Times New Roman"/>
              </a:rPr>
              <a:t>offer </a:t>
            </a:r>
            <a:r>
              <a:rPr dirty="0" sz="1450" spc="-5">
                <a:latin typeface="Times New Roman"/>
                <a:cs typeface="Times New Roman"/>
              </a:rPr>
              <a:t>a </a:t>
            </a:r>
            <a:r>
              <a:rPr dirty="0" sz="1450" spc="-10">
                <a:latin typeface="Times New Roman"/>
                <a:cs typeface="Times New Roman"/>
              </a:rPr>
              <a:t>situation to </a:t>
            </a:r>
            <a:r>
              <a:rPr dirty="0" sz="1450" spc="-5">
                <a:latin typeface="Times New Roman"/>
                <a:cs typeface="Times New Roman"/>
              </a:rPr>
              <a:t>one of </a:t>
            </a:r>
            <a:r>
              <a:rPr dirty="0" sz="1450" spc="-10">
                <a:latin typeface="Times New Roman"/>
                <a:cs typeface="Times New Roman"/>
              </a:rPr>
              <a:t>his fellow-passengers with the air  </a:t>
            </a:r>
            <a:r>
              <a:rPr dirty="0" sz="1450" spc="-5">
                <a:latin typeface="Times New Roman"/>
                <a:cs typeface="Times New Roman"/>
              </a:rPr>
              <a:t>of a </a:t>
            </a:r>
            <a:r>
              <a:rPr dirty="0" sz="1450" spc="-10">
                <a:latin typeface="Times New Roman"/>
                <a:cs typeface="Times New Roman"/>
              </a:rPr>
              <a:t>lord. Nothing could overlie such </a:t>
            </a:r>
            <a:r>
              <a:rPr dirty="0" sz="1450" spc="-5">
                <a:latin typeface="Times New Roman"/>
                <a:cs typeface="Times New Roman"/>
              </a:rPr>
              <a:t>a </a:t>
            </a:r>
            <a:r>
              <a:rPr dirty="0" sz="1450" spc="-10">
                <a:latin typeface="Times New Roman"/>
                <a:cs typeface="Times New Roman"/>
              </a:rPr>
              <a:t>fellow;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base success was  written </a:t>
            </a:r>
            <a:r>
              <a:rPr dirty="0" sz="1450" spc="-5">
                <a:latin typeface="Times New Roman"/>
                <a:cs typeface="Times New Roman"/>
              </a:rPr>
              <a:t>on </a:t>
            </a:r>
            <a:r>
              <a:rPr dirty="0" sz="1450" spc="-10">
                <a:latin typeface="Times New Roman"/>
                <a:cs typeface="Times New Roman"/>
              </a:rPr>
              <a:t>his </a:t>
            </a:r>
            <a:r>
              <a:rPr dirty="0" sz="1450" spc="-25">
                <a:latin typeface="Times New Roman"/>
                <a:cs typeface="Times New Roman"/>
              </a:rPr>
              <a:t>brow. </a:t>
            </a:r>
            <a:r>
              <a:rPr dirty="0" sz="1450" spc="-10">
                <a:latin typeface="Times New Roman"/>
                <a:cs typeface="Times New Roman"/>
              </a:rPr>
              <a:t>He was then in his ill days; </a:t>
            </a:r>
            <a:r>
              <a:rPr dirty="0" sz="1450" spc="-5">
                <a:latin typeface="Times New Roman"/>
                <a:cs typeface="Times New Roman"/>
              </a:rPr>
              <a:t>but I </a:t>
            </a:r>
            <a:r>
              <a:rPr dirty="0" sz="1450" spc="-10">
                <a:latin typeface="Times New Roman"/>
                <a:cs typeface="Times New Roman"/>
              </a:rPr>
              <a:t>can imagine him in  Congress with his mouth full </a:t>
            </a:r>
            <a:r>
              <a:rPr dirty="0" sz="1450" spc="-5">
                <a:latin typeface="Times New Roman"/>
                <a:cs typeface="Times New Roman"/>
              </a:rPr>
              <a:t>of </a:t>
            </a:r>
            <a:r>
              <a:rPr dirty="0" sz="1450" spc="-10">
                <a:latin typeface="Times New Roman"/>
                <a:cs typeface="Times New Roman"/>
              </a:rPr>
              <a:t>bombast and </a:t>
            </a:r>
            <a:r>
              <a:rPr dirty="0" sz="1450" spc="-20">
                <a:latin typeface="Times New Roman"/>
                <a:cs typeface="Times New Roman"/>
              </a:rPr>
              <a:t>sawder.</a:t>
            </a:r>
            <a:r>
              <a:rPr dirty="0" sz="1450" spc="320">
                <a:latin typeface="Times New Roman"/>
                <a:cs typeface="Times New Roman"/>
              </a:rPr>
              <a:t> </a:t>
            </a:r>
            <a:r>
              <a:rPr dirty="0" sz="1450" spc="-10">
                <a:latin typeface="Times New Roman"/>
                <a:cs typeface="Times New Roman"/>
              </a:rPr>
              <a:t>As we moved in the  same circle,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brought </a:t>
            </a:r>
            <a:r>
              <a:rPr dirty="0" sz="1450" spc="-10">
                <a:latin typeface="Times New Roman"/>
                <a:cs typeface="Times New Roman"/>
              </a:rPr>
              <a:t>necessarily into his </a:t>
            </a:r>
            <a:r>
              <a:rPr dirty="0" sz="1450" spc="-20">
                <a:latin typeface="Times New Roman"/>
                <a:cs typeface="Times New Roman"/>
              </a:rPr>
              <a:t>society.</a:t>
            </a:r>
            <a:r>
              <a:rPr dirty="0" sz="1450" spc="320">
                <a:latin typeface="Times New Roman"/>
                <a:cs typeface="Times New Roman"/>
              </a:rPr>
              <a:t>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ever  heard him say anything that was true, </a:t>
            </a:r>
            <a:r>
              <a:rPr dirty="0" sz="1450" spc="-5">
                <a:latin typeface="Times New Roman"/>
                <a:cs typeface="Times New Roman"/>
              </a:rPr>
              <a:t>kind, or </a:t>
            </a:r>
            <a:r>
              <a:rPr dirty="0" sz="1450" spc="-10">
                <a:latin typeface="Times New Roman"/>
                <a:cs typeface="Times New Roman"/>
              </a:rPr>
              <a:t>interesting; </a:t>
            </a:r>
            <a:r>
              <a:rPr dirty="0" sz="1450" spc="-5">
                <a:latin typeface="Times New Roman"/>
                <a:cs typeface="Times New Roman"/>
              </a:rPr>
              <a:t>but </a:t>
            </a:r>
            <a:r>
              <a:rPr dirty="0" sz="1450" spc="-10">
                <a:latin typeface="Times New Roman"/>
                <a:cs typeface="Times New Roman"/>
              </a:rPr>
              <a:t>there was  entertainment in the </a:t>
            </a:r>
            <a:r>
              <a:rPr dirty="0" sz="1450" spc="-25">
                <a:latin typeface="Times New Roman"/>
                <a:cs typeface="Times New Roman"/>
              </a:rPr>
              <a:t>man’s </a:t>
            </a:r>
            <a:r>
              <a:rPr dirty="0" sz="1450" spc="-15">
                <a:latin typeface="Times New Roman"/>
                <a:cs typeface="Times New Roman"/>
              </a:rPr>
              <a:t>demeanour. </a:t>
            </a:r>
            <a:r>
              <a:rPr dirty="0" sz="1450" spc="-60">
                <a:latin typeface="Times New Roman"/>
                <a:cs typeface="Times New Roman"/>
              </a:rPr>
              <a:t>You </a:t>
            </a:r>
            <a:r>
              <a:rPr dirty="0" sz="1450" spc="-10">
                <a:latin typeface="Times New Roman"/>
                <a:cs typeface="Times New Roman"/>
              </a:rPr>
              <a:t>might call him </a:t>
            </a:r>
            <a:r>
              <a:rPr dirty="0" sz="1450" spc="-5">
                <a:latin typeface="Times New Roman"/>
                <a:cs typeface="Times New Roman"/>
              </a:rPr>
              <a:t>a </a:t>
            </a:r>
            <a:r>
              <a:rPr dirty="0" sz="1450" spc="-10">
                <a:latin typeface="Times New Roman"/>
                <a:cs typeface="Times New Roman"/>
              </a:rPr>
              <a:t>half-educated  Irish </a:t>
            </a:r>
            <a:r>
              <a:rPr dirty="0" sz="1450" spc="-20">
                <a:latin typeface="Times New Roman"/>
                <a:cs typeface="Times New Roman"/>
              </a:rPr>
              <a:t>Tigg.</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Our Russian made </a:t>
            </a:r>
            <a:r>
              <a:rPr dirty="0" sz="1450" spc="-5">
                <a:latin typeface="Times New Roman"/>
                <a:cs typeface="Times New Roman"/>
              </a:rPr>
              <a:t>a </a:t>
            </a:r>
            <a:r>
              <a:rPr dirty="0" sz="1450" spc="-10">
                <a:latin typeface="Times New Roman"/>
                <a:cs typeface="Times New Roman"/>
              </a:rPr>
              <a:t>remarkable contrast to this impossible </a:t>
            </a:r>
            <a:r>
              <a:rPr dirty="0" sz="1450" spc="-25">
                <a:latin typeface="Times New Roman"/>
                <a:cs typeface="Times New Roman"/>
              </a:rPr>
              <a:t>fellow. </a:t>
            </a:r>
            <a:r>
              <a:rPr dirty="0" sz="1450" spc="-10">
                <a:latin typeface="Times New Roman"/>
                <a:cs typeface="Times New Roman"/>
              </a:rPr>
              <a:t>Rumours  and legends were current in the steerages about his antecedents. Some said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Nihilist escaping; others set him down for </a:t>
            </a:r>
            <a:r>
              <a:rPr dirty="0" sz="1450" spc="-5">
                <a:latin typeface="Times New Roman"/>
                <a:cs typeface="Times New Roman"/>
              </a:rPr>
              <a:t>a </a:t>
            </a:r>
            <a:r>
              <a:rPr dirty="0" sz="1450" spc="-10">
                <a:latin typeface="Times New Roman"/>
                <a:cs typeface="Times New Roman"/>
              </a:rPr>
              <a:t>harmless spendthrift, who  had squandered fifty thousand roubles, and whose father had now despatched  him to America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penance. Either tale might flourish in security;  there was </a:t>
            </a:r>
            <a:r>
              <a:rPr dirty="0" sz="1450" spc="-5">
                <a:latin typeface="Times New Roman"/>
                <a:cs typeface="Times New Roman"/>
              </a:rPr>
              <a:t>no </a:t>
            </a:r>
            <a:r>
              <a:rPr dirty="0" sz="1450" spc="-10">
                <a:latin typeface="Times New Roman"/>
                <a:cs typeface="Times New Roman"/>
              </a:rPr>
              <a:t>contradiction to </a:t>
            </a:r>
            <a:r>
              <a:rPr dirty="0" sz="1450" spc="-5">
                <a:latin typeface="Times New Roman"/>
                <a:cs typeface="Times New Roman"/>
              </a:rPr>
              <a:t>be </a:t>
            </a:r>
            <a:r>
              <a:rPr dirty="0" sz="1450" spc="-10">
                <a:latin typeface="Times New Roman"/>
                <a:cs typeface="Times New Roman"/>
              </a:rPr>
              <a:t>feared, for the hero spoke </a:t>
            </a:r>
            <a:r>
              <a:rPr dirty="0" sz="1450" spc="-5">
                <a:latin typeface="Times New Roman"/>
                <a:cs typeface="Times New Roman"/>
              </a:rPr>
              <a:t>not one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English. </a:t>
            </a:r>
            <a:r>
              <a:rPr dirty="0" sz="1450" spc="-5">
                <a:latin typeface="Times New Roman"/>
                <a:cs typeface="Times New Roman"/>
              </a:rPr>
              <a:t>I got on </a:t>
            </a:r>
            <a:r>
              <a:rPr dirty="0" sz="1450" spc="-10">
                <a:latin typeface="Times New Roman"/>
                <a:cs typeface="Times New Roman"/>
              </a:rPr>
              <a:t>with him lumberingly enough in broken German, and  learned from his own lips that </a:t>
            </a:r>
            <a:r>
              <a:rPr dirty="0" sz="1450" spc="-5">
                <a:latin typeface="Times New Roman"/>
                <a:cs typeface="Times New Roman"/>
              </a:rPr>
              <a:t>he </a:t>
            </a:r>
            <a:r>
              <a:rPr dirty="0" sz="1450" spc="-10">
                <a:latin typeface="Times New Roman"/>
                <a:cs typeface="Times New Roman"/>
              </a:rPr>
              <a:t>had been an </a:t>
            </a:r>
            <a:r>
              <a:rPr dirty="0" sz="1450" spc="-20">
                <a:latin typeface="Times New Roman"/>
                <a:cs typeface="Times New Roman"/>
              </a:rPr>
              <a:t>apothecary.</a:t>
            </a:r>
            <a:r>
              <a:rPr dirty="0" sz="1450" spc="320">
                <a:latin typeface="Times New Roman"/>
                <a:cs typeface="Times New Roman"/>
              </a:rPr>
              <a:t> </a:t>
            </a:r>
            <a:r>
              <a:rPr dirty="0" sz="1450" spc="-10">
                <a:latin typeface="Times New Roman"/>
                <a:cs typeface="Times New Roman"/>
              </a:rPr>
              <a:t>He carried the  photograph </a:t>
            </a:r>
            <a:r>
              <a:rPr dirty="0" sz="1450" spc="-5">
                <a:latin typeface="Times New Roman"/>
                <a:cs typeface="Times New Roman"/>
              </a:rPr>
              <a:t>of </a:t>
            </a:r>
            <a:r>
              <a:rPr dirty="0" sz="1450" spc="-10">
                <a:latin typeface="Times New Roman"/>
                <a:cs typeface="Times New Roman"/>
              </a:rPr>
              <a:t>his betrothed in </a:t>
            </a:r>
            <a:r>
              <a:rPr dirty="0" sz="1450" spc="-5">
                <a:latin typeface="Times New Roman"/>
                <a:cs typeface="Times New Roman"/>
              </a:rPr>
              <a:t>a </a:t>
            </a:r>
            <a:r>
              <a:rPr dirty="0" sz="1450" spc="-10">
                <a:latin typeface="Times New Roman"/>
                <a:cs typeface="Times New Roman"/>
              </a:rPr>
              <a:t>pocket-book, and remarked that it did </a:t>
            </a:r>
            <a:r>
              <a:rPr dirty="0" sz="1450" spc="-5">
                <a:latin typeface="Times New Roman"/>
                <a:cs typeface="Times New Roman"/>
              </a:rPr>
              <a:t>not do  </a:t>
            </a:r>
            <a:r>
              <a:rPr dirty="0" sz="1450" spc="-10">
                <a:latin typeface="Times New Roman"/>
                <a:cs typeface="Times New Roman"/>
              </a:rPr>
              <a:t>her justice. The cut </a:t>
            </a:r>
            <a:r>
              <a:rPr dirty="0" sz="1450" spc="-5">
                <a:latin typeface="Times New Roman"/>
                <a:cs typeface="Times New Roman"/>
              </a:rPr>
              <a:t>of </a:t>
            </a:r>
            <a:r>
              <a:rPr dirty="0" sz="1450" spc="-10">
                <a:latin typeface="Times New Roman"/>
                <a:cs typeface="Times New Roman"/>
              </a:rPr>
              <a:t>his head stood </a:t>
            </a:r>
            <a:r>
              <a:rPr dirty="0" sz="1450" spc="-5">
                <a:latin typeface="Times New Roman"/>
                <a:cs typeface="Times New Roman"/>
              </a:rPr>
              <a:t>out </a:t>
            </a:r>
            <a:r>
              <a:rPr dirty="0" sz="1450" spc="-10">
                <a:latin typeface="Times New Roman"/>
                <a:cs typeface="Times New Roman"/>
              </a:rPr>
              <a:t>from among the passengers with an  air </a:t>
            </a:r>
            <a:r>
              <a:rPr dirty="0" sz="1450" spc="-5">
                <a:latin typeface="Times New Roman"/>
                <a:cs typeface="Times New Roman"/>
              </a:rPr>
              <a:t>of </a:t>
            </a:r>
            <a:r>
              <a:rPr dirty="0" sz="1450" spc="-10">
                <a:latin typeface="Times New Roman"/>
                <a:cs typeface="Times New Roman"/>
              </a:rPr>
              <a:t>startling strangeness. The first natural instinct was to take him for </a:t>
            </a:r>
            <a:r>
              <a:rPr dirty="0" sz="1450" spc="-5">
                <a:latin typeface="Times New Roman"/>
                <a:cs typeface="Times New Roman"/>
              </a:rPr>
              <a:t>a  </a:t>
            </a:r>
            <a:r>
              <a:rPr dirty="0" sz="1450" spc="-10">
                <a:latin typeface="Times New Roman"/>
                <a:cs typeface="Times New Roman"/>
              </a:rPr>
              <a:t>desperado; </a:t>
            </a:r>
            <a:r>
              <a:rPr dirty="0" sz="1450" spc="-5">
                <a:latin typeface="Times New Roman"/>
                <a:cs typeface="Times New Roman"/>
              </a:rPr>
              <a:t>but </a:t>
            </a:r>
            <a:r>
              <a:rPr dirty="0" sz="1450" spc="-10">
                <a:latin typeface="Times New Roman"/>
                <a:cs typeface="Times New Roman"/>
              </a:rPr>
              <a:t>although the features, to </a:t>
            </a:r>
            <a:r>
              <a:rPr dirty="0" sz="1450" spc="-5">
                <a:latin typeface="Times New Roman"/>
                <a:cs typeface="Times New Roman"/>
              </a:rPr>
              <a:t>our </a:t>
            </a:r>
            <a:r>
              <a:rPr dirty="0" sz="1450" spc="-30">
                <a:latin typeface="Times New Roman"/>
                <a:cs typeface="Times New Roman"/>
              </a:rPr>
              <a:t>Western </a:t>
            </a:r>
            <a:r>
              <a:rPr dirty="0" sz="1450" spc="-10">
                <a:latin typeface="Times New Roman"/>
                <a:cs typeface="Times New Roman"/>
              </a:rPr>
              <a:t>eyes, had </a:t>
            </a:r>
            <a:r>
              <a:rPr dirty="0" sz="1450" spc="-5">
                <a:latin typeface="Times New Roman"/>
                <a:cs typeface="Times New Roman"/>
              </a:rPr>
              <a:t>a </a:t>
            </a:r>
            <a:r>
              <a:rPr dirty="0" sz="1450" spc="-10">
                <a:latin typeface="Times New Roman"/>
                <a:cs typeface="Times New Roman"/>
              </a:rPr>
              <a:t>barbaric and  unhomely cast, the eye both reassured and touched. It was </a:t>
            </a:r>
            <a:r>
              <a:rPr dirty="0" sz="1450" spc="-15">
                <a:latin typeface="Times New Roman"/>
                <a:cs typeface="Times New Roman"/>
              </a:rPr>
              <a:t>large </a:t>
            </a:r>
            <a:r>
              <a:rPr dirty="0" sz="1450" spc="-10">
                <a:latin typeface="Times New Roman"/>
                <a:cs typeface="Times New Roman"/>
              </a:rPr>
              <a:t>and very</a:t>
            </a:r>
            <a:r>
              <a:rPr dirty="0" sz="1450" spc="325">
                <a:latin typeface="Times New Roman"/>
                <a:cs typeface="Times New Roman"/>
              </a:rPr>
              <a:t> </a:t>
            </a:r>
            <a:r>
              <a:rPr dirty="0" sz="1450" spc="-10">
                <a:latin typeface="Times New Roman"/>
                <a:cs typeface="Times New Roman"/>
              </a:rPr>
              <a:t>dark</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marL="12700" marR="8890">
              <a:lnSpc>
                <a:spcPts val="1730"/>
              </a:lnSpc>
              <a:spcBef>
                <a:spcPts val="155"/>
              </a:spcBef>
            </a:pPr>
            <a:r>
              <a:rPr dirty="0" sz="1450" spc="-10">
                <a:latin typeface="Times New Roman"/>
                <a:cs typeface="Times New Roman"/>
              </a:rPr>
              <a:t>and soft, with an expression </a:t>
            </a:r>
            <a:r>
              <a:rPr dirty="0" sz="1450" spc="-5">
                <a:latin typeface="Times New Roman"/>
                <a:cs typeface="Times New Roman"/>
              </a:rPr>
              <a:t>of </a:t>
            </a:r>
            <a:r>
              <a:rPr dirty="0" sz="1450" spc="-10">
                <a:latin typeface="Times New Roman"/>
                <a:cs typeface="Times New Roman"/>
              </a:rPr>
              <a:t>dumb endurance, as if it had often looked </a:t>
            </a:r>
            <a:r>
              <a:rPr dirty="0" sz="1450" spc="-5">
                <a:latin typeface="Times New Roman"/>
                <a:cs typeface="Times New Roman"/>
              </a:rPr>
              <a:t>on  </a:t>
            </a:r>
            <a:r>
              <a:rPr dirty="0" sz="1450" spc="-10">
                <a:latin typeface="Times New Roman"/>
                <a:cs typeface="Times New Roman"/>
              </a:rPr>
              <a:t>desperate circumstances and never looked </a:t>
            </a:r>
            <a:r>
              <a:rPr dirty="0" sz="1450" spc="-5">
                <a:latin typeface="Times New Roman"/>
                <a:cs typeface="Times New Roman"/>
              </a:rPr>
              <a:t>on </a:t>
            </a:r>
            <a:r>
              <a:rPr dirty="0" sz="1450" spc="-10">
                <a:latin typeface="Times New Roman"/>
                <a:cs typeface="Times New Roman"/>
              </a:rPr>
              <a:t>them without</a:t>
            </a:r>
            <a:r>
              <a:rPr dirty="0" sz="1450" spc="55">
                <a:latin typeface="Times New Roman"/>
                <a:cs typeface="Times New Roman"/>
              </a:rPr>
              <a:t> </a:t>
            </a:r>
            <a:r>
              <a:rPr dirty="0" sz="1450" spc="-10">
                <a:latin typeface="Times New Roman"/>
                <a:cs typeface="Times New Roman"/>
              </a:rPr>
              <a:t>resolution.</a:t>
            </a:r>
            <a:endParaRPr sz="1450">
              <a:latin typeface="Times New Roman"/>
              <a:cs typeface="Times New Roman"/>
            </a:endParaRPr>
          </a:p>
          <a:p>
            <a:pPr marL="12700" marR="689610">
              <a:lnSpc>
                <a:spcPts val="2590"/>
              </a:lnSpc>
              <a:spcBef>
                <a:spcPts val="175"/>
              </a:spcBef>
            </a:pPr>
            <a:r>
              <a:rPr dirty="0" sz="1450" spc="-10">
                <a:latin typeface="Times New Roman"/>
                <a:cs typeface="Times New Roman"/>
              </a:rPr>
              <a:t>He cried </a:t>
            </a:r>
            <a:r>
              <a:rPr dirty="0" sz="1450" spc="-5">
                <a:latin typeface="Times New Roman"/>
                <a:cs typeface="Times New Roman"/>
              </a:rPr>
              <a:t>out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used the word. ‘No, </a:t>
            </a:r>
            <a:r>
              <a:rPr dirty="0" sz="1450" spc="-5">
                <a:latin typeface="Times New Roman"/>
                <a:cs typeface="Times New Roman"/>
              </a:rPr>
              <a:t>no,’ he </a:t>
            </a:r>
            <a:r>
              <a:rPr dirty="0" sz="1450" spc="-10">
                <a:latin typeface="Times New Roman"/>
                <a:cs typeface="Times New Roman"/>
              </a:rPr>
              <a:t>said, </a:t>
            </a:r>
            <a:r>
              <a:rPr dirty="0" sz="1450" spc="-5">
                <a:latin typeface="Times New Roman"/>
                <a:cs typeface="Times New Roman"/>
              </a:rPr>
              <a:t>‘not </a:t>
            </a:r>
            <a:r>
              <a:rPr dirty="0" sz="1450" spc="-10">
                <a:latin typeface="Times New Roman"/>
                <a:cs typeface="Times New Roman"/>
              </a:rPr>
              <a:t>resolution.’  ‘The resolution to endure,’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explained.</a:t>
            </a:r>
            <a:endParaRPr sz="1450">
              <a:latin typeface="Times New Roman"/>
              <a:cs typeface="Times New Roman"/>
            </a:endParaRPr>
          </a:p>
          <a:p>
            <a:pPr algn="just" marL="12700" marR="5080">
              <a:lnSpc>
                <a:spcPts val="1730"/>
              </a:lnSpc>
              <a:spcBef>
                <a:spcPts val="690"/>
              </a:spcBef>
            </a:pPr>
            <a:r>
              <a:rPr dirty="0" sz="1450" spc="-10">
                <a:latin typeface="Times New Roman"/>
                <a:cs typeface="Times New Roman"/>
              </a:rPr>
              <a:t>And then </a:t>
            </a:r>
            <a:r>
              <a:rPr dirty="0" sz="1450" spc="-5">
                <a:latin typeface="Times New Roman"/>
                <a:cs typeface="Times New Roman"/>
              </a:rPr>
              <a:t>he </a:t>
            </a:r>
            <a:r>
              <a:rPr dirty="0" sz="1450" spc="-10">
                <a:latin typeface="Times New Roman"/>
                <a:cs typeface="Times New Roman"/>
              </a:rPr>
              <a:t>shrugged his shoulders, and said, ‘</a:t>
            </a:r>
            <a:r>
              <a:rPr dirty="0" sz="1450" spc="-10" i="1">
                <a:latin typeface="Times New Roman"/>
                <a:cs typeface="Times New Roman"/>
              </a:rPr>
              <a:t>Ach</a:t>
            </a:r>
            <a:r>
              <a:rPr dirty="0" sz="1450" spc="-10">
                <a:latin typeface="Times New Roman"/>
                <a:cs typeface="Times New Roman"/>
              </a:rPr>
              <a:t>, </a:t>
            </a:r>
            <a:r>
              <a:rPr dirty="0" sz="1450" spc="-5" i="1">
                <a:latin typeface="Times New Roman"/>
                <a:cs typeface="Times New Roman"/>
              </a:rPr>
              <a:t>ja</a:t>
            </a:r>
            <a:r>
              <a:rPr dirty="0" sz="1450" spc="-5">
                <a:latin typeface="Times New Roman"/>
                <a:cs typeface="Times New Roman"/>
              </a:rPr>
              <a:t>,’ </a:t>
            </a:r>
            <a:r>
              <a:rPr dirty="0" sz="1450" spc="-10">
                <a:latin typeface="Times New Roman"/>
                <a:cs typeface="Times New Roman"/>
              </a:rPr>
              <a:t>with gusto, like </a:t>
            </a:r>
            <a:r>
              <a:rPr dirty="0" sz="1450" spc="-5">
                <a:latin typeface="Times New Roman"/>
                <a:cs typeface="Times New Roman"/>
              </a:rPr>
              <a:t>a </a:t>
            </a:r>
            <a:r>
              <a:rPr dirty="0" sz="1450" spc="-10">
                <a:latin typeface="Times New Roman"/>
                <a:cs typeface="Times New Roman"/>
              </a:rPr>
              <a:t>man  who has been flattered in his favourite pretensions. Indeed, </a:t>
            </a:r>
            <a:r>
              <a:rPr dirty="0" sz="1450" spc="-5">
                <a:latin typeface="Times New Roman"/>
                <a:cs typeface="Times New Roman"/>
              </a:rPr>
              <a:t>he </a:t>
            </a:r>
            <a:r>
              <a:rPr dirty="0" sz="1450" spc="-10">
                <a:latin typeface="Times New Roman"/>
                <a:cs typeface="Times New Roman"/>
              </a:rPr>
              <a:t>was always  hinting at some secret sorrow; and his life, </a:t>
            </a:r>
            <a:r>
              <a:rPr dirty="0" sz="1450" spc="-5">
                <a:latin typeface="Times New Roman"/>
                <a:cs typeface="Times New Roman"/>
              </a:rPr>
              <a:t>he </a:t>
            </a:r>
            <a:r>
              <a:rPr dirty="0" sz="1450" spc="-10">
                <a:latin typeface="Times New Roman"/>
                <a:cs typeface="Times New Roman"/>
              </a:rPr>
              <a:t>said, had been </a:t>
            </a:r>
            <a:r>
              <a:rPr dirty="0" sz="1450" spc="-5">
                <a:latin typeface="Times New Roman"/>
                <a:cs typeface="Times New Roman"/>
              </a:rPr>
              <a:t>one of </a:t>
            </a:r>
            <a:r>
              <a:rPr dirty="0" sz="1450" spc="-10">
                <a:latin typeface="Times New Roman"/>
                <a:cs typeface="Times New Roman"/>
              </a:rPr>
              <a:t>unusual  trouble and anxiety; so the legends </a:t>
            </a:r>
            <a:r>
              <a:rPr dirty="0" sz="1450" spc="-5">
                <a:latin typeface="Times New Roman"/>
                <a:cs typeface="Times New Roman"/>
              </a:rPr>
              <a:t>of </a:t>
            </a:r>
            <a:r>
              <a:rPr dirty="0" sz="1450" spc="-10">
                <a:latin typeface="Times New Roman"/>
                <a:cs typeface="Times New Roman"/>
              </a:rPr>
              <a:t>the steerage may have represented at  least some shadow </a:t>
            </a:r>
            <a:r>
              <a:rPr dirty="0" sz="1450" spc="-5">
                <a:latin typeface="Times New Roman"/>
                <a:cs typeface="Times New Roman"/>
              </a:rPr>
              <a:t>of </a:t>
            </a:r>
            <a:r>
              <a:rPr dirty="0" sz="1450" spc="-10">
                <a:latin typeface="Times New Roman"/>
                <a:cs typeface="Times New Roman"/>
              </a:rPr>
              <a:t>the truth. Once, and once </a:t>
            </a:r>
            <a:r>
              <a:rPr dirty="0" sz="1450" spc="-25">
                <a:latin typeface="Times New Roman"/>
                <a:cs typeface="Times New Roman"/>
              </a:rPr>
              <a:t>only, </a:t>
            </a:r>
            <a:r>
              <a:rPr dirty="0" sz="1450" spc="-5">
                <a:latin typeface="Times New Roman"/>
                <a:cs typeface="Times New Roman"/>
              </a:rPr>
              <a:t>he </a:t>
            </a:r>
            <a:r>
              <a:rPr dirty="0" sz="1450" spc="-10">
                <a:latin typeface="Times New Roman"/>
                <a:cs typeface="Times New Roman"/>
              </a:rPr>
              <a:t>sang </a:t>
            </a:r>
            <a:r>
              <a:rPr dirty="0" sz="1450" spc="-5">
                <a:latin typeface="Times New Roman"/>
                <a:cs typeface="Times New Roman"/>
              </a:rPr>
              <a:t>a </a:t>
            </a:r>
            <a:r>
              <a:rPr dirty="0" sz="1450" spc="-10">
                <a:latin typeface="Times New Roman"/>
                <a:cs typeface="Times New Roman"/>
              </a:rPr>
              <a:t>song at </a:t>
            </a:r>
            <a:r>
              <a:rPr dirty="0" sz="1450" spc="-5">
                <a:latin typeface="Times New Roman"/>
                <a:cs typeface="Times New Roman"/>
              </a:rPr>
              <a:t>our  </a:t>
            </a:r>
            <a:r>
              <a:rPr dirty="0" sz="1450" spc="-10">
                <a:latin typeface="Times New Roman"/>
                <a:cs typeface="Times New Roman"/>
              </a:rPr>
              <a:t>concerts; standing forth without embarrassment, his great stature somewhat  humped, his long arms frequently extended, his Kalmuck head thrown  backward. It was </a:t>
            </a:r>
            <a:r>
              <a:rPr dirty="0" sz="1450" spc="-5">
                <a:latin typeface="Times New Roman"/>
                <a:cs typeface="Times New Roman"/>
              </a:rPr>
              <a:t>a </a:t>
            </a:r>
            <a:r>
              <a:rPr dirty="0" sz="1450" spc="-10">
                <a:latin typeface="Times New Roman"/>
                <a:cs typeface="Times New Roman"/>
              </a:rPr>
              <a:t>suitable piece </a:t>
            </a:r>
            <a:r>
              <a:rPr dirty="0" sz="1450" spc="-5">
                <a:latin typeface="Times New Roman"/>
                <a:cs typeface="Times New Roman"/>
              </a:rPr>
              <a:t>of </a:t>
            </a:r>
            <a:r>
              <a:rPr dirty="0" sz="1450" spc="-10">
                <a:latin typeface="Times New Roman"/>
                <a:cs typeface="Times New Roman"/>
              </a:rPr>
              <a:t>music, as deep as </a:t>
            </a:r>
            <a:r>
              <a:rPr dirty="0" sz="1450" spc="-5">
                <a:latin typeface="Times New Roman"/>
                <a:cs typeface="Times New Roman"/>
              </a:rPr>
              <a:t>a </a:t>
            </a:r>
            <a:r>
              <a:rPr dirty="0" sz="1450" spc="-25">
                <a:latin typeface="Times New Roman"/>
                <a:cs typeface="Times New Roman"/>
              </a:rPr>
              <a:t>cow’s </a:t>
            </a:r>
            <a:r>
              <a:rPr dirty="0" sz="1450" spc="-10">
                <a:latin typeface="Times New Roman"/>
                <a:cs typeface="Times New Roman"/>
              </a:rPr>
              <a:t>bellow and  wild like the White Sea. He was struck and charmed </a:t>
            </a:r>
            <a:r>
              <a:rPr dirty="0" sz="1450" spc="-5">
                <a:latin typeface="Times New Roman"/>
                <a:cs typeface="Times New Roman"/>
              </a:rPr>
              <a:t>by </a:t>
            </a:r>
            <a:r>
              <a:rPr dirty="0" sz="1450" spc="-10">
                <a:latin typeface="Times New Roman"/>
                <a:cs typeface="Times New Roman"/>
              </a:rPr>
              <a:t>the freedom and  sociality </a:t>
            </a:r>
            <a:r>
              <a:rPr dirty="0" sz="1450" spc="-5">
                <a:latin typeface="Times New Roman"/>
                <a:cs typeface="Times New Roman"/>
              </a:rPr>
              <a:t>of our </a:t>
            </a:r>
            <a:r>
              <a:rPr dirty="0" sz="1450" spc="-10">
                <a:latin typeface="Times New Roman"/>
                <a:cs typeface="Times New Roman"/>
              </a:rPr>
              <a:t>manners. At home,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no one on a </a:t>
            </a:r>
            <a:r>
              <a:rPr dirty="0" sz="1450" spc="-10">
                <a:latin typeface="Times New Roman"/>
                <a:cs typeface="Times New Roman"/>
              </a:rPr>
              <a:t>journey would speak  to him, </a:t>
            </a:r>
            <a:r>
              <a:rPr dirty="0" sz="1450" spc="-5">
                <a:latin typeface="Times New Roman"/>
                <a:cs typeface="Times New Roman"/>
              </a:rPr>
              <a:t>but </a:t>
            </a:r>
            <a:r>
              <a:rPr dirty="0" sz="1450" spc="-10">
                <a:latin typeface="Times New Roman"/>
                <a:cs typeface="Times New Roman"/>
              </a:rPr>
              <a:t>those with whom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care to speak; thus unconsciously  involving himself in the condemnation </a:t>
            </a:r>
            <a:r>
              <a:rPr dirty="0" sz="1450" spc="-5">
                <a:latin typeface="Times New Roman"/>
                <a:cs typeface="Times New Roman"/>
              </a:rPr>
              <a:t>of </a:t>
            </a:r>
            <a:r>
              <a:rPr dirty="0" sz="1450" spc="-10">
                <a:latin typeface="Times New Roman"/>
                <a:cs typeface="Times New Roman"/>
              </a:rPr>
              <a:t>his countrymen. But Russia was  soon to </a:t>
            </a:r>
            <a:r>
              <a:rPr dirty="0" sz="1450" spc="-5">
                <a:latin typeface="Times New Roman"/>
                <a:cs typeface="Times New Roman"/>
              </a:rPr>
              <a:t>be </a:t>
            </a:r>
            <a:r>
              <a:rPr dirty="0" sz="1450" spc="-10">
                <a:latin typeface="Times New Roman"/>
                <a:cs typeface="Times New Roman"/>
              </a:rPr>
              <a:t>changed; the ice </a:t>
            </a:r>
            <a:r>
              <a:rPr dirty="0" sz="1450" spc="-5">
                <a:latin typeface="Times New Roman"/>
                <a:cs typeface="Times New Roman"/>
              </a:rPr>
              <a:t>of </a:t>
            </a:r>
            <a:r>
              <a:rPr dirty="0" sz="1450" spc="-10">
                <a:latin typeface="Times New Roman"/>
                <a:cs typeface="Times New Roman"/>
              </a:rPr>
              <a:t>the Neva was softening under the sun </a:t>
            </a:r>
            <a:r>
              <a:rPr dirty="0" sz="1450" spc="-5">
                <a:latin typeface="Times New Roman"/>
                <a:cs typeface="Times New Roman"/>
              </a:rPr>
              <a:t>of  </a:t>
            </a:r>
            <a:r>
              <a:rPr dirty="0" sz="1450" spc="-10">
                <a:latin typeface="Times New Roman"/>
                <a:cs typeface="Times New Roman"/>
              </a:rPr>
              <a:t>civilisation; the new ideas, ‘</a:t>
            </a:r>
            <a:r>
              <a:rPr dirty="0" sz="1450" spc="-10" i="1">
                <a:latin typeface="Times New Roman"/>
                <a:cs typeface="Times New Roman"/>
              </a:rPr>
              <a:t>wie eine feine </a:t>
            </a:r>
            <a:r>
              <a:rPr dirty="0" sz="1450" spc="-20" i="1">
                <a:latin typeface="Times New Roman"/>
                <a:cs typeface="Times New Roman"/>
              </a:rPr>
              <a:t>Violine</a:t>
            </a:r>
            <a:r>
              <a:rPr dirty="0" sz="1450" spc="-20">
                <a:latin typeface="Times New Roman"/>
                <a:cs typeface="Times New Roman"/>
              </a:rPr>
              <a:t>,’ </a:t>
            </a:r>
            <a:r>
              <a:rPr dirty="0" sz="1450" spc="-10">
                <a:latin typeface="Times New Roman"/>
                <a:cs typeface="Times New Roman"/>
              </a:rPr>
              <a:t>were audible among the  big empty drum notes </a:t>
            </a:r>
            <a:r>
              <a:rPr dirty="0" sz="1450" spc="-5">
                <a:latin typeface="Times New Roman"/>
                <a:cs typeface="Times New Roman"/>
              </a:rPr>
              <a:t>of </a:t>
            </a:r>
            <a:r>
              <a:rPr dirty="0" sz="1450" spc="-10">
                <a:latin typeface="Times New Roman"/>
                <a:cs typeface="Times New Roman"/>
              </a:rPr>
              <a:t>Imperial diplomacy; and </a:t>
            </a:r>
            <a:r>
              <a:rPr dirty="0" sz="1450" spc="-5">
                <a:latin typeface="Times New Roman"/>
                <a:cs typeface="Times New Roman"/>
              </a:rPr>
              <a:t>he </a:t>
            </a:r>
            <a:r>
              <a:rPr dirty="0" sz="1450" spc="-10">
                <a:latin typeface="Times New Roman"/>
                <a:cs typeface="Times New Roman"/>
              </a:rPr>
              <a:t>looked to see </a:t>
            </a:r>
            <a:r>
              <a:rPr dirty="0" sz="1450" spc="-5">
                <a:latin typeface="Times New Roman"/>
                <a:cs typeface="Times New Roman"/>
              </a:rPr>
              <a:t>a </a:t>
            </a:r>
            <a:r>
              <a:rPr dirty="0" sz="1450" spc="-10">
                <a:latin typeface="Times New Roman"/>
                <a:cs typeface="Times New Roman"/>
              </a:rPr>
              <a:t>great  revival, though with </a:t>
            </a:r>
            <a:r>
              <a:rPr dirty="0" sz="1450" spc="-5">
                <a:latin typeface="Times New Roman"/>
                <a:cs typeface="Times New Roman"/>
              </a:rPr>
              <a:t>a </a:t>
            </a:r>
            <a:r>
              <a:rPr dirty="0" sz="1450" spc="-10">
                <a:latin typeface="Times New Roman"/>
                <a:cs typeface="Times New Roman"/>
              </a:rPr>
              <a:t>somewhat indistinct and childish</a:t>
            </a:r>
            <a:r>
              <a:rPr dirty="0" sz="1450" spc="4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5080">
              <a:lnSpc>
                <a:spcPts val="1730"/>
              </a:lnSpc>
              <a:spcBef>
                <a:spcPts val="840"/>
              </a:spcBef>
            </a:pP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father and son who made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Jacks-of-all-trades. It was the son  who sang the ‘Death </a:t>
            </a:r>
            <a:r>
              <a:rPr dirty="0" sz="1450" spc="-5">
                <a:latin typeface="Times New Roman"/>
                <a:cs typeface="Times New Roman"/>
              </a:rPr>
              <a:t>of </a:t>
            </a:r>
            <a:r>
              <a:rPr dirty="0" sz="1450" spc="-10">
                <a:latin typeface="Times New Roman"/>
                <a:cs typeface="Times New Roman"/>
              </a:rPr>
              <a:t>Nelson’ under such contrarious circumstances. He  was </a:t>
            </a:r>
            <a:r>
              <a:rPr dirty="0" sz="1450" spc="-5">
                <a:latin typeface="Times New Roman"/>
                <a:cs typeface="Times New Roman"/>
              </a:rPr>
              <a:t>by </a:t>
            </a:r>
            <a:r>
              <a:rPr dirty="0" sz="1450" spc="-10">
                <a:latin typeface="Times New Roman"/>
                <a:cs typeface="Times New Roman"/>
              </a:rPr>
              <a:t>trade </a:t>
            </a:r>
            <a:r>
              <a:rPr dirty="0" sz="1450" spc="-5">
                <a:latin typeface="Times New Roman"/>
                <a:cs typeface="Times New Roman"/>
              </a:rPr>
              <a:t>a </a:t>
            </a:r>
            <a:r>
              <a:rPr dirty="0" sz="1450" spc="-10">
                <a:latin typeface="Times New Roman"/>
                <a:cs typeface="Times New Roman"/>
              </a:rPr>
              <a:t>shearer </a:t>
            </a:r>
            <a:r>
              <a:rPr dirty="0" sz="1450" spc="-5">
                <a:latin typeface="Times New Roman"/>
                <a:cs typeface="Times New Roman"/>
              </a:rPr>
              <a:t>of </a:t>
            </a:r>
            <a:r>
              <a:rPr dirty="0" sz="1450" spc="-10">
                <a:latin typeface="Times New Roman"/>
                <a:cs typeface="Times New Roman"/>
              </a:rPr>
              <a:t>ship plates; </a:t>
            </a:r>
            <a:r>
              <a:rPr dirty="0" sz="1450" spc="-5">
                <a:latin typeface="Times New Roman"/>
                <a:cs typeface="Times New Roman"/>
              </a:rPr>
              <a:t>but he </a:t>
            </a:r>
            <a:r>
              <a:rPr dirty="0" sz="1450" spc="-10">
                <a:latin typeface="Times New Roman"/>
                <a:cs typeface="Times New Roman"/>
              </a:rPr>
              <a:t>could touch the organ, and led two  choirs, and played the flute and piccolo in </a:t>
            </a:r>
            <a:r>
              <a:rPr dirty="0" sz="1450" spc="-5">
                <a:latin typeface="Times New Roman"/>
                <a:cs typeface="Times New Roman"/>
              </a:rPr>
              <a:t>a </a:t>
            </a:r>
            <a:r>
              <a:rPr dirty="0" sz="1450" spc="-10">
                <a:latin typeface="Times New Roman"/>
                <a:cs typeface="Times New Roman"/>
              </a:rPr>
              <a:t>professional string band. His  repertory </a:t>
            </a:r>
            <a:r>
              <a:rPr dirty="0" sz="1450" spc="-5">
                <a:latin typeface="Times New Roman"/>
                <a:cs typeface="Times New Roman"/>
              </a:rPr>
              <a:t>of </a:t>
            </a:r>
            <a:r>
              <a:rPr dirty="0" sz="1450" spc="-10">
                <a:latin typeface="Times New Roman"/>
                <a:cs typeface="Times New Roman"/>
              </a:rPr>
              <a:t>songs was, besides, inexhaustible, and ranged impartially from the  very best to the very worst within his reach. Nor did </a:t>
            </a:r>
            <a:r>
              <a:rPr dirty="0" sz="1450" spc="-5">
                <a:latin typeface="Times New Roman"/>
                <a:cs typeface="Times New Roman"/>
              </a:rPr>
              <a:t>he </a:t>
            </a:r>
            <a:r>
              <a:rPr dirty="0" sz="1450" spc="-10">
                <a:latin typeface="Times New Roman"/>
                <a:cs typeface="Times New Roman"/>
              </a:rPr>
              <a:t>seem to make the least  distinction between these extremes, </a:t>
            </a:r>
            <a:r>
              <a:rPr dirty="0" sz="1450" spc="-5">
                <a:latin typeface="Times New Roman"/>
                <a:cs typeface="Times New Roman"/>
              </a:rPr>
              <a:t>but </a:t>
            </a:r>
            <a:r>
              <a:rPr dirty="0" sz="1450" spc="-10">
                <a:latin typeface="Times New Roman"/>
                <a:cs typeface="Times New Roman"/>
              </a:rPr>
              <a:t>would cheerily follow </a:t>
            </a:r>
            <a:r>
              <a:rPr dirty="0" sz="1450" spc="-5">
                <a:latin typeface="Times New Roman"/>
                <a:cs typeface="Times New Roman"/>
              </a:rPr>
              <a:t>up </a:t>
            </a:r>
            <a:r>
              <a:rPr dirty="0" sz="1450" spc="-35">
                <a:latin typeface="Times New Roman"/>
                <a:cs typeface="Times New Roman"/>
              </a:rPr>
              <a:t>‘Tom  </a:t>
            </a:r>
            <a:r>
              <a:rPr dirty="0" sz="1450" spc="-10">
                <a:latin typeface="Times New Roman"/>
                <a:cs typeface="Times New Roman"/>
              </a:rPr>
              <a:t>Bowling’ with ‘Around her splendid</a:t>
            </a:r>
            <a:r>
              <a:rPr dirty="0" sz="1450" spc="-90">
                <a:latin typeface="Times New Roman"/>
                <a:cs typeface="Times New Roman"/>
              </a:rPr>
              <a:t> </a:t>
            </a:r>
            <a:r>
              <a:rPr dirty="0" sz="1450" spc="-10">
                <a:latin typeface="Times New Roman"/>
                <a:cs typeface="Times New Roman"/>
              </a:rPr>
              <a:t>form.’</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a:t>
            </a:r>
            <a:r>
              <a:rPr dirty="0" sz="1450" spc="-15">
                <a:latin typeface="Times New Roman"/>
                <a:cs typeface="Times New Roman"/>
              </a:rPr>
              <a:t>father, </a:t>
            </a:r>
            <a:r>
              <a:rPr dirty="0" sz="1450" spc="-10">
                <a:latin typeface="Times New Roman"/>
                <a:cs typeface="Times New Roman"/>
              </a:rPr>
              <a:t>an </a:t>
            </a:r>
            <a:r>
              <a:rPr dirty="0" sz="1450" spc="-5">
                <a:latin typeface="Times New Roman"/>
                <a:cs typeface="Times New Roman"/>
              </a:rPr>
              <a:t>old, </a:t>
            </a:r>
            <a:r>
              <a:rPr dirty="0" sz="1450" spc="-25">
                <a:latin typeface="Times New Roman"/>
                <a:cs typeface="Times New Roman"/>
              </a:rPr>
              <a:t>cheery, </a:t>
            </a:r>
            <a:r>
              <a:rPr dirty="0" sz="1450" spc="-10">
                <a:latin typeface="Times New Roman"/>
                <a:cs typeface="Times New Roman"/>
              </a:rPr>
              <a:t>small piece </a:t>
            </a:r>
            <a:r>
              <a:rPr dirty="0" sz="1450" spc="-5">
                <a:latin typeface="Times New Roman"/>
                <a:cs typeface="Times New Roman"/>
              </a:rPr>
              <a:t>of </a:t>
            </a:r>
            <a:r>
              <a:rPr dirty="0" sz="1450" spc="-10">
                <a:latin typeface="Times New Roman"/>
                <a:cs typeface="Times New Roman"/>
              </a:rPr>
              <a:t>man-hood, could </a:t>
            </a:r>
            <a:r>
              <a:rPr dirty="0" sz="1450" spc="-5">
                <a:latin typeface="Times New Roman"/>
                <a:cs typeface="Times New Roman"/>
              </a:rPr>
              <a:t>do </a:t>
            </a:r>
            <a:r>
              <a:rPr dirty="0" sz="1450" spc="-10">
                <a:latin typeface="Times New Roman"/>
                <a:cs typeface="Times New Roman"/>
              </a:rPr>
              <a:t>everything  connected with tinwork from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process to the </a:t>
            </a:r>
            <a:r>
              <a:rPr dirty="0" sz="1450" spc="-20">
                <a:latin typeface="Times New Roman"/>
                <a:cs typeface="Times New Roman"/>
              </a:rPr>
              <a:t>other, </a:t>
            </a:r>
            <a:r>
              <a:rPr dirty="0" sz="1450" spc="-10">
                <a:latin typeface="Times New Roman"/>
                <a:cs typeface="Times New Roman"/>
              </a:rPr>
              <a:t>use almost  every carpenter’s tool, and make picture frames to </a:t>
            </a:r>
            <a:r>
              <a:rPr dirty="0" sz="1450" spc="-5">
                <a:latin typeface="Times New Roman"/>
                <a:cs typeface="Times New Roman"/>
              </a:rPr>
              <a:t>boot. </a:t>
            </a:r>
            <a:r>
              <a:rPr dirty="0" sz="1450" spc="-10">
                <a:latin typeface="Times New Roman"/>
                <a:cs typeface="Times New Roman"/>
              </a:rPr>
              <a:t>‘I sat down with  silver plate every </a:t>
            </a:r>
            <a:r>
              <a:rPr dirty="0" sz="1450" spc="-20">
                <a:latin typeface="Times New Roman"/>
                <a:cs typeface="Times New Roman"/>
              </a:rPr>
              <a:t>Sunday,’ </a:t>
            </a:r>
            <a:r>
              <a:rPr dirty="0" sz="1450" spc="-10">
                <a:latin typeface="Times New Roman"/>
                <a:cs typeface="Times New Roman"/>
              </a:rPr>
              <a:t>said he, ‘and pictures </a:t>
            </a:r>
            <a:r>
              <a:rPr dirty="0" sz="1450" spc="-5">
                <a:latin typeface="Times New Roman"/>
                <a:cs typeface="Times New Roman"/>
              </a:rPr>
              <a:t>on </a:t>
            </a:r>
            <a:r>
              <a:rPr dirty="0" sz="1450" spc="-10">
                <a:latin typeface="Times New Roman"/>
                <a:cs typeface="Times New Roman"/>
              </a:rPr>
              <a:t>the wall. </a:t>
            </a:r>
            <a:r>
              <a:rPr dirty="0" sz="1450" spc="-5">
                <a:latin typeface="Times New Roman"/>
                <a:cs typeface="Times New Roman"/>
              </a:rPr>
              <a:t>I </a:t>
            </a:r>
            <a:r>
              <a:rPr dirty="0" sz="1450" spc="-10">
                <a:latin typeface="Times New Roman"/>
                <a:cs typeface="Times New Roman"/>
              </a:rPr>
              <a:t>have made  enough money to </a:t>
            </a:r>
            <a:r>
              <a:rPr dirty="0" sz="1450" spc="-5">
                <a:latin typeface="Times New Roman"/>
                <a:cs typeface="Times New Roman"/>
              </a:rPr>
              <a:t>be </a:t>
            </a:r>
            <a:r>
              <a:rPr dirty="0" sz="1450" spc="-10">
                <a:latin typeface="Times New Roman"/>
                <a:cs typeface="Times New Roman"/>
              </a:rPr>
              <a:t>rolling in my carriage. But, </a:t>
            </a:r>
            <a:r>
              <a:rPr dirty="0" sz="1450" spc="-20">
                <a:latin typeface="Times New Roman"/>
                <a:cs typeface="Times New Roman"/>
              </a:rPr>
              <a:t>sir,’ </a:t>
            </a:r>
            <a:r>
              <a:rPr dirty="0" sz="1450" spc="-10">
                <a:latin typeface="Times New Roman"/>
                <a:cs typeface="Times New Roman"/>
              </a:rPr>
              <a:t>looking at me unsteadily  with his bright rheumy eyes, ‘I was troubled with </a:t>
            </a:r>
            <a:r>
              <a:rPr dirty="0" sz="1450" spc="-5">
                <a:latin typeface="Times New Roman"/>
                <a:cs typeface="Times New Roman"/>
              </a:rPr>
              <a:t>a </a:t>
            </a:r>
            <a:r>
              <a:rPr dirty="0" sz="1450" spc="-10">
                <a:latin typeface="Times New Roman"/>
                <a:cs typeface="Times New Roman"/>
              </a:rPr>
              <a:t>drunken wife.’ He took </a:t>
            </a:r>
            <a:r>
              <a:rPr dirty="0" sz="1450" spc="-5">
                <a:latin typeface="Times New Roman"/>
                <a:cs typeface="Times New Roman"/>
              </a:rPr>
              <a:t>a  </a:t>
            </a:r>
            <a:r>
              <a:rPr dirty="0" sz="1450" spc="-10">
                <a:latin typeface="Times New Roman"/>
                <a:cs typeface="Times New Roman"/>
              </a:rPr>
              <a:t>hostile view </a:t>
            </a:r>
            <a:r>
              <a:rPr dirty="0" sz="1450" spc="-5">
                <a:latin typeface="Times New Roman"/>
                <a:cs typeface="Times New Roman"/>
              </a:rPr>
              <a:t>of </a:t>
            </a:r>
            <a:r>
              <a:rPr dirty="0" sz="1450" spc="-10">
                <a:latin typeface="Times New Roman"/>
                <a:cs typeface="Times New Roman"/>
              </a:rPr>
              <a:t>matrimony in consequence. </a:t>
            </a:r>
            <a:r>
              <a:rPr dirty="0" sz="1450" spc="-25">
                <a:latin typeface="Times New Roman"/>
                <a:cs typeface="Times New Roman"/>
              </a:rPr>
              <a:t>‘It’s </a:t>
            </a:r>
            <a:r>
              <a:rPr dirty="0" sz="1450" spc="-10">
                <a:latin typeface="Times New Roman"/>
                <a:cs typeface="Times New Roman"/>
              </a:rPr>
              <a:t>an old saying,’ </a:t>
            </a:r>
            <a:r>
              <a:rPr dirty="0" sz="1450" spc="-5">
                <a:latin typeface="Times New Roman"/>
                <a:cs typeface="Times New Roman"/>
              </a:rPr>
              <a:t>he </a:t>
            </a:r>
            <a:r>
              <a:rPr dirty="0" sz="1450" spc="-10">
                <a:latin typeface="Times New Roman"/>
                <a:cs typeface="Times New Roman"/>
              </a:rPr>
              <a:t>remarked:  ‘God made ’em, and the devil </a:t>
            </a:r>
            <a:r>
              <a:rPr dirty="0" sz="1450" spc="-5">
                <a:latin typeface="Times New Roman"/>
                <a:cs typeface="Times New Roman"/>
              </a:rPr>
              <a:t>he </a:t>
            </a:r>
            <a:r>
              <a:rPr dirty="0" sz="1450" spc="-10">
                <a:latin typeface="Times New Roman"/>
                <a:cs typeface="Times New Roman"/>
              </a:rPr>
              <a:t>mixed</a:t>
            </a:r>
            <a:r>
              <a:rPr dirty="0" sz="1450" spc="25">
                <a:latin typeface="Times New Roman"/>
                <a:cs typeface="Times New Roman"/>
              </a:rPr>
              <a:t> </a:t>
            </a:r>
            <a:r>
              <a:rPr dirty="0" sz="1450" spc="-10">
                <a:latin typeface="Times New Roman"/>
                <a:cs typeface="Times New Roman"/>
              </a:rPr>
              <a:t>’em.’</a:t>
            </a:r>
            <a:endParaRPr sz="1450">
              <a:latin typeface="Times New Roman"/>
              <a:cs typeface="Times New Roman"/>
            </a:endParaRPr>
          </a:p>
          <a:p>
            <a:pPr algn="just" marL="12700" marR="7620">
              <a:lnSpc>
                <a:spcPts val="1730"/>
              </a:lnSpc>
              <a:spcBef>
                <a:spcPts val="855"/>
              </a:spcBef>
            </a:pP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was justified </a:t>
            </a:r>
            <a:r>
              <a:rPr dirty="0" sz="1450" spc="-5">
                <a:latin typeface="Times New Roman"/>
                <a:cs typeface="Times New Roman"/>
              </a:rPr>
              <a:t>by </a:t>
            </a:r>
            <a:r>
              <a:rPr dirty="0" sz="1450" spc="-10">
                <a:latin typeface="Times New Roman"/>
                <a:cs typeface="Times New Roman"/>
              </a:rPr>
              <a:t>his experience. It was </a:t>
            </a:r>
            <a:r>
              <a:rPr dirty="0" sz="1450" spc="-5">
                <a:latin typeface="Times New Roman"/>
                <a:cs typeface="Times New Roman"/>
              </a:rPr>
              <a:t>a </a:t>
            </a:r>
            <a:r>
              <a:rPr dirty="0" sz="1450" spc="-10">
                <a:latin typeface="Times New Roman"/>
                <a:cs typeface="Times New Roman"/>
              </a:rPr>
              <a:t>dreary </a:t>
            </a:r>
            <a:r>
              <a:rPr dirty="0" sz="1450" spc="-25">
                <a:latin typeface="Times New Roman"/>
                <a:cs typeface="Times New Roman"/>
              </a:rPr>
              <a:t>story. </a:t>
            </a:r>
            <a:r>
              <a:rPr dirty="0" sz="1450" spc="-10">
                <a:latin typeface="Times New Roman"/>
                <a:cs typeface="Times New Roman"/>
              </a:rPr>
              <a:t>He would  bring home three </a:t>
            </a:r>
            <a:r>
              <a:rPr dirty="0" sz="1450" spc="-5">
                <a:latin typeface="Times New Roman"/>
                <a:cs typeface="Times New Roman"/>
              </a:rPr>
              <a:t>pounds on </a:t>
            </a:r>
            <a:r>
              <a:rPr dirty="0" sz="1450" spc="-20">
                <a:latin typeface="Times New Roman"/>
                <a:cs typeface="Times New Roman"/>
              </a:rPr>
              <a:t>Saturday,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Monday all the clothes would </a:t>
            </a:r>
            <a:r>
              <a:rPr dirty="0" sz="1450" spc="-5">
                <a:latin typeface="Times New Roman"/>
                <a:cs typeface="Times New Roman"/>
              </a:rPr>
              <a:t>be  </a:t>
            </a:r>
            <a:r>
              <a:rPr dirty="0" sz="1450" spc="-10">
                <a:latin typeface="Times New Roman"/>
                <a:cs typeface="Times New Roman"/>
              </a:rPr>
              <a:t>in pawn. Sick </a:t>
            </a:r>
            <a:r>
              <a:rPr dirty="0" sz="1450" spc="-5">
                <a:latin typeface="Times New Roman"/>
                <a:cs typeface="Times New Roman"/>
              </a:rPr>
              <a:t>of </a:t>
            </a:r>
            <a:r>
              <a:rPr dirty="0" sz="1450" spc="-10">
                <a:latin typeface="Times New Roman"/>
                <a:cs typeface="Times New Roman"/>
              </a:rPr>
              <a:t>the useless struggle, </a:t>
            </a:r>
            <a:r>
              <a:rPr dirty="0" sz="1450" spc="-5">
                <a:latin typeface="Times New Roman"/>
                <a:cs typeface="Times New Roman"/>
              </a:rPr>
              <a:t>he </a:t>
            </a:r>
            <a:r>
              <a:rPr dirty="0" sz="1450" spc="-10">
                <a:latin typeface="Times New Roman"/>
                <a:cs typeface="Times New Roman"/>
              </a:rPr>
              <a:t>gave </a:t>
            </a:r>
            <a:r>
              <a:rPr dirty="0" sz="1450" spc="-5">
                <a:latin typeface="Times New Roman"/>
                <a:cs typeface="Times New Roman"/>
              </a:rPr>
              <a:t>up a </a:t>
            </a:r>
            <a:r>
              <a:rPr dirty="0" sz="1450" spc="-10">
                <a:latin typeface="Times New Roman"/>
                <a:cs typeface="Times New Roman"/>
              </a:rPr>
              <a:t>paying contract,</a:t>
            </a:r>
            <a:r>
              <a:rPr dirty="0" sz="1450" spc="-3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contented himself with small and ill-paid jobs. ‘A bad job was 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a  good </a:t>
            </a:r>
            <a:r>
              <a:rPr dirty="0" sz="1450" spc="-10">
                <a:latin typeface="Times New Roman"/>
                <a:cs typeface="Times New Roman"/>
              </a:rPr>
              <a:t>job for me,’ </a:t>
            </a:r>
            <a:r>
              <a:rPr dirty="0" sz="1450" spc="-5">
                <a:latin typeface="Times New Roman"/>
                <a:cs typeface="Times New Roman"/>
              </a:rPr>
              <a:t>he </a:t>
            </a:r>
            <a:r>
              <a:rPr dirty="0" sz="1450" spc="-10">
                <a:latin typeface="Times New Roman"/>
                <a:cs typeface="Times New Roman"/>
              </a:rPr>
              <a:t>said; ‘it all went the same </a:t>
            </a:r>
            <a:r>
              <a:rPr dirty="0" sz="1450" spc="-30">
                <a:latin typeface="Times New Roman"/>
                <a:cs typeface="Times New Roman"/>
              </a:rPr>
              <a:t>way.’ </a:t>
            </a:r>
            <a:r>
              <a:rPr dirty="0" sz="1450" spc="-10">
                <a:latin typeface="Times New Roman"/>
                <a:cs typeface="Times New Roman"/>
              </a:rPr>
              <a:t>Once the wife showed  signs </a:t>
            </a:r>
            <a:r>
              <a:rPr dirty="0" sz="1450" spc="-5">
                <a:latin typeface="Times New Roman"/>
                <a:cs typeface="Times New Roman"/>
              </a:rPr>
              <a:t>of </a:t>
            </a:r>
            <a:r>
              <a:rPr dirty="0" sz="1450" spc="-10">
                <a:latin typeface="Times New Roman"/>
                <a:cs typeface="Times New Roman"/>
              </a:rPr>
              <a:t>amendment; she kept steady for weeks </a:t>
            </a:r>
            <a:r>
              <a:rPr dirty="0" sz="1450" spc="-5">
                <a:latin typeface="Times New Roman"/>
                <a:cs typeface="Times New Roman"/>
              </a:rPr>
              <a:t>on </a:t>
            </a:r>
            <a:r>
              <a:rPr dirty="0" sz="1450" spc="-10">
                <a:latin typeface="Times New Roman"/>
                <a:cs typeface="Times New Roman"/>
              </a:rPr>
              <a:t>end; it was again worth  while to labour and to </a:t>
            </a:r>
            <a:r>
              <a:rPr dirty="0" sz="1450" spc="-5">
                <a:latin typeface="Times New Roman"/>
                <a:cs typeface="Times New Roman"/>
              </a:rPr>
              <a:t>do </a:t>
            </a:r>
            <a:r>
              <a:rPr dirty="0" sz="1450" spc="-25">
                <a:latin typeface="Times New Roman"/>
                <a:cs typeface="Times New Roman"/>
              </a:rPr>
              <a:t>one’s </a:t>
            </a:r>
            <a:r>
              <a:rPr dirty="0" sz="1450" spc="-10">
                <a:latin typeface="Times New Roman"/>
                <a:cs typeface="Times New Roman"/>
              </a:rPr>
              <a:t>best. The husband found </a:t>
            </a:r>
            <a:r>
              <a:rPr dirty="0" sz="1450" spc="-5">
                <a:latin typeface="Times New Roman"/>
                <a:cs typeface="Times New Roman"/>
              </a:rPr>
              <a:t>a good </a:t>
            </a:r>
            <a:r>
              <a:rPr dirty="0" sz="1450" spc="-10">
                <a:latin typeface="Times New Roman"/>
                <a:cs typeface="Times New Roman"/>
              </a:rPr>
              <a:t>situation  some distance from home, and, to make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upon </a:t>
            </a:r>
            <a:r>
              <a:rPr dirty="0" sz="1450" spc="-10">
                <a:latin typeface="Times New Roman"/>
                <a:cs typeface="Times New Roman"/>
              </a:rPr>
              <a:t>every hand, started the  wife in </a:t>
            </a:r>
            <a:r>
              <a:rPr dirty="0" sz="1450" spc="-5">
                <a:latin typeface="Times New Roman"/>
                <a:cs typeface="Times New Roman"/>
              </a:rPr>
              <a:t>a </a:t>
            </a:r>
            <a:r>
              <a:rPr dirty="0" sz="1450" spc="-10">
                <a:latin typeface="Times New Roman"/>
                <a:cs typeface="Times New Roman"/>
              </a:rPr>
              <a:t>cook-shop; the children were here and there, busy as mice; savings  began to grow together in the bank, and the golden age </a:t>
            </a:r>
            <a:r>
              <a:rPr dirty="0" sz="1450" spc="-5">
                <a:latin typeface="Times New Roman"/>
                <a:cs typeface="Times New Roman"/>
              </a:rPr>
              <a:t>of hope </a:t>
            </a:r>
            <a:r>
              <a:rPr dirty="0" sz="1450" spc="-10">
                <a:latin typeface="Times New Roman"/>
                <a:cs typeface="Times New Roman"/>
              </a:rPr>
              <a:t>had returned  again to that unhappy </a:t>
            </a:r>
            <a:r>
              <a:rPr dirty="0" sz="1450" spc="-25">
                <a:latin typeface="Times New Roman"/>
                <a:cs typeface="Times New Roman"/>
              </a:rPr>
              <a:t>family. </a:t>
            </a:r>
            <a:r>
              <a:rPr dirty="0" sz="1450" spc="-10">
                <a:latin typeface="Times New Roman"/>
                <a:cs typeface="Times New Roman"/>
              </a:rPr>
              <a:t>But </a:t>
            </a:r>
            <a:r>
              <a:rPr dirty="0" sz="1450" spc="-5">
                <a:latin typeface="Times New Roman"/>
                <a:cs typeface="Times New Roman"/>
              </a:rPr>
              <a:t>one </a:t>
            </a:r>
            <a:r>
              <a:rPr dirty="0" sz="1450" spc="-10">
                <a:latin typeface="Times New Roman"/>
                <a:cs typeface="Times New Roman"/>
              </a:rPr>
              <a:t>week my old acquaintance, getting  earlier through with his work, came home </a:t>
            </a:r>
            <a:r>
              <a:rPr dirty="0" sz="1450" spc="-5">
                <a:latin typeface="Times New Roman"/>
                <a:cs typeface="Times New Roman"/>
              </a:rPr>
              <a:t>on </a:t>
            </a:r>
            <a:r>
              <a:rPr dirty="0" sz="1450" spc="-10">
                <a:latin typeface="Times New Roman"/>
                <a:cs typeface="Times New Roman"/>
              </a:rPr>
              <a:t>the Friday instead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Saturday, </a:t>
            </a:r>
            <a:r>
              <a:rPr dirty="0" sz="1450" spc="-10">
                <a:latin typeface="Times New Roman"/>
                <a:cs typeface="Times New Roman"/>
              </a:rPr>
              <a:t>and there was his wife to receive him reeling </a:t>
            </a:r>
            <a:r>
              <a:rPr dirty="0" sz="1450" spc="-5">
                <a:latin typeface="Times New Roman"/>
                <a:cs typeface="Times New Roman"/>
              </a:rPr>
              <a:t>drunk. </a:t>
            </a:r>
            <a:r>
              <a:rPr dirty="0" sz="1450" spc="-10">
                <a:latin typeface="Times New Roman"/>
                <a:cs typeface="Times New Roman"/>
              </a:rPr>
              <a:t>He ‘took and  gave her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 </a:t>
            </a:r>
            <a:r>
              <a:rPr dirty="0" sz="1450" spc="-10">
                <a:latin typeface="Times New Roman"/>
                <a:cs typeface="Times New Roman"/>
              </a:rPr>
              <a:t>black eyes,’ for which </a:t>
            </a:r>
            <a:r>
              <a:rPr dirty="0" sz="1450" spc="-5">
                <a:latin typeface="Times New Roman"/>
                <a:cs typeface="Times New Roman"/>
              </a:rPr>
              <a:t>I </a:t>
            </a:r>
            <a:r>
              <a:rPr dirty="0" sz="1450" spc="-10">
                <a:latin typeface="Times New Roman"/>
                <a:cs typeface="Times New Roman"/>
              </a:rPr>
              <a:t>pardon him, nailed </a:t>
            </a:r>
            <a:r>
              <a:rPr dirty="0" sz="1450" spc="-5">
                <a:latin typeface="Times New Roman"/>
                <a:cs typeface="Times New Roman"/>
              </a:rPr>
              <a:t>up </a:t>
            </a:r>
            <a:r>
              <a:rPr dirty="0" sz="1450" spc="-10">
                <a:latin typeface="Times New Roman"/>
                <a:cs typeface="Times New Roman"/>
              </a:rPr>
              <a:t>the cook-shop  </a:t>
            </a:r>
            <a:r>
              <a:rPr dirty="0" sz="1450" spc="-20">
                <a:latin typeface="Times New Roman"/>
                <a:cs typeface="Times New Roman"/>
              </a:rPr>
              <a:t>door, </a:t>
            </a:r>
            <a:r>
              <a:rPr dirty="0" sz="1450" spc="-10">
                <a:latin typeface="Times New Roman"/>
                <a:cs typeface="Times New Roman"/>
              </a:rPr>
              <a:t>gave </a:t>
            </a:r>
            <a:r>
              <a:rPr dirty="0" sz="1450" spc="-5">
                <a:latin typeface="Times New Roman"/>
                <a:cs typeface="Times New Roman"/>
              </a:rPr>
              <a:t>up </a:t>
            </a:r>
            <a:r>
              <a:rPr dirty="0" sz="1450" spc="-10">
                <a:latin typeface="Times New Roman"/>
                <a:cs typeface="Times New Roman"/>
              </a:rPr>
              <a:t>his situation, and resigned himself to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20">
                <a:latin typeface="Times New Roman"/>
                <a:cs typeface="Times New Roman"/>
              </a:rPr>
              <a:t>poverty, </a:t>
            </a:r>
            <a:r>
              <a:rPr dirty="0" sz="1450" spc="-10">
                <a:latin typeface="Times New Roman"/>
                <a:cs typeface="Times New Roman"/>
              </a:rPr>
              <a:t>with the  workhouse at the end. As the children came to their full age they fled the  house, and established themselves in other countries; some did well, some </a:t>
            </a:r>
            <a:r>
              <a:rPr dirty="0" sz="1450" spc="-5">
                <a:latin typeface="Times New Roman"/>
                <a:cs typeface="Times New Roman"/>
              </a:rPr>
              <a:t>not  </a:t>
            </a:r>
            <a:r>
              <a:rPr dirty="0" sz="1450" spc="-10">
                <a:latin typeface="Times New Roman"/>
                <a:cs typeface="Times New Roman"/>
              </a:rPr>
              <a:t>so well; </a:t>
            </a:r>
            <a:r>
              <a:rPr dirty="0" sz="1450" spc="-5">
                <a:latin typeface="Times New Roman"/>
                <a:cs typeface="Times New Roman"/>
              </a:rPr>
              <a:t>but </a:t>
            </a:r>
            <a:r>
              <a:rPr dirty="0" sz="1450" spc="-10">
                <a:latin typeface="Times New Roman"/>
                <a:cs typeface="Times New Roman"/>
              </a:rPr>
              <a:t>the father remained at home alone with his drunken wife, all his  sound-hearted pluck and varied accomplishments depressed and</a:t>
            </a:r>
            <a:r>
              <a:rPr dirty="0" sz="1450" spc="70">
                <a:latin typeface="Times New Roman"/>
                <a:cs typeface="Times New Roman"/>
              </a:rPr>
              <a:t> </a:t>
            </a:r>
            <a:r>
              <a:rPr dirty="0" sz="1450" spc="-10">
                <a:latin typeface="Times New Roman"/>
                <a:cs typeface="Times New Roman"/>
              </a:rPr>
              <a:t>negatived.</a:t>
            </a:r>
            <a:endParaRPr sz="1450">
              <a:latin typeface="Times New Roman"/>
              <a:cs typeface="Times New Roman"/>
            </a:endParaRPr>
          </a:p>
          <a:p>
            <a:pPr algn="just" marL="12700" marR="5715">
              <a:lnSpc>
                <a:spcPts val="1730"/>
              </a:lnSpc>
              <a:spcBef>
                <a:spcPts val="840"/>
              </a:spcBef>
            </a:pPr>
            <a:r>
              <a:rPr dirty="0" sz="1450" spc="-50">
                <a:latin typeface="Times New Roman"/>
                <a:cs typeface="Times New Roman"/>
              </a:rPr>
              <a:t>Was </a:t>
            </a:r>
            <a:r>
              <a:rPr dirty="0" sz="1450" spc="-10">
                <a:latin typeface="Times New Roman"/>
                <a:cs typeface="Times New Roman"/>
              </a:rPr>
              <a:t>she dead now? </a:t>
            </a:r>
            <a:r>
              <a:rPr dirty="0" sz="1450" spc="-25">
                <a:latin typeface="Times New Roman"/>
                <a:cs typeface="Times New Roman"/>
              </a:rPr>
              <a:t>or, </a:t>
            </a:r>
            <a:r>
              <a:rPr dirty="0" sz="1450" spc="-10">
                <a:latin typeface="Times New Roman"/>
                <a:cs typeface="Times New Roman"/>
              </a:rPr>
              <a:t>after all these years, had </a:t>
            </a:r>
            <a:r>
              <a:rPr dirty="0" sz="1450" spc="-5">
                <a:latin typeface="Times New Roman"/>
                <a:cs typeface="Times New Roman"/>
              </a:rPr>
              <a:t>he </a:t>
            </a:r>
            <a:r>
              <a:rPr dirty="0" sz="1450" spc="-10">
                <a:latin typeface="Times New Roman"/>
                <a:cs typeface="Times New Roman"/>
              </a:rPr>
              <a:t>broken the chain, and run  from home like </a:t>
            </a:r>
            <a:r>
              <a:rPr dirty="0" sz="1450" spc="-5">
                <a:latin typeface="Times New Roman"/>
                <a:cs typeface="Times New Roman"/>
              </a:rPr>
              <a:t>a </a:t>
            </a:r>
            <a:r>
              <a:rPr dirty="0" sz="1450" spc="-10">
                <a:latin typeface="Times New Roman"/>
                <a:cs typeface="Times New Roman"/>
              </a:rPr>
              <a:t>schoolboy?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discover which; </a:t>
            </a:r>
            <a:r>
              <a:rPr dirty="0" sz="1450" spc="-5">
                <a:latin typeface="Times New Roman"/>
                <a:cs typeface="Times New Roman"/>
              </a:rPr>
              <a:t>but </a:t>
            </a:r>
            <a:r>
              <a:rPr dirty="0" sz="1450" spc="-10">
                <a:latin typeface="Times New Roman"/>
                <a:cs typeface="Times New Roman"/>
              </a:rPr>
              <a:t>here at least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out on </a:t>
            </a:r>
            <a:r>
              <a:rPr dirty="0" sz="1450" spc="-10">
                <a:latin typeface="Times New Roman"/>
                <a:cs typeface="Times New Roman"/>
              </a:rPr>
              <a:t>the adventure, and still </a:t>
            </a:r>
            <a:r>
              <a:rPr dirty="0" sz="1450" spc="-5">
                <a:latin typeface="Times New Roman"/>
                <a:cs typeface="Times New Roman"/>
              </a:rPr>
              <a:t>one of </a:t>
            </a:r>
            <a:r>
              <a:rPr dirty="0" sz="1450" spc="-10">
                <a:latin typeface="Times New Roman"/>
                <a:cs typeface="Times New Roman"/>
              </a:rPr>
              <a:t>the bravest and most youthful men  </a:t>
            </a:r>
            <a:r>
              <a:rPr dirty="0" sz="1450" spc="-5">
                <a:latin typeface="Times New Roman"/>
                <a:cs typeface="Times New Roman"/>
              </a:rPr>
              <a:t>on</a:t>
            </a:r>
            <a:r>
              <a:rPr dirty="0" sz="1450" spc="-10">
                <a:latin typeface="Times New Roman"/>
                <a:cs typeface="Times New Roman"/>
              </a:rPr>
              <a:t> board.</a:t>
            </a:r>
            <a:endParaRPr sz="1450">
              <a:latin typeface="Times New Roman"/>
              <a:cs typeface="Times New Roman"/>
            </a:endParaRPr>
          </a:p>
          <a:p>
            <a:pPr algn="just" marL="12700" marR="8890">
              <a:lnSpc>
                <a:spcPts val="1730"/>
              </a:lnSpc>
              <a:spcBef>
                <a:spcPts val="855"/>
              </a:spcBef>
            </a:pP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put </a:t>
            </a:r>
            <a:r>
              <a:rPr dirty="0" sz="1450" spc="-10">
                <a:latin typeface="Times New Roman"/>
                <a:cs typeface="Times New Roman"/>
              </a:rPr>
              <a:t>my old bones to work again,’ said he; </a:t>
            </a:r>
            <a:r>
              <a:rPr dirty="0" sz="1450" spc="-5">
                <a:latin typeface="Times New Roman"/>
                <a:cs typeface="Times New Roman"/>
              </a:rPr>
              <a:t>‘but I </a:t>
            </a:r>
            <a:r>
              <a:rPr dirty="0" sz="1450" spc="-10">
                <a:latin typeface="Times New Roman"/>
                <a:cs typeface="Times New Roman"/>
              </a:rPr>
              <a:t>can  </a:t>
            </a:r>
            <a:r>
              <a:rPr dirty="0" sz="1450" spc="-5">
                <a:latin typeface="Times New Roman"/>
                <a:cs typeface="Times New Roman"/>
              </a:rPr>
              <a:t>do a </a:t>
            </a:r>
            <a:r>
              <a:rPr dirty="0" sz="1450" spc="-10">
                <a:latin typeface="Times New Roman"/>
                <a:cs typeface="Times New Roman"/>
              </a:rPr>
              <a:t>turn yet.’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the son to whom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going, I </a:t>
            </a:r>
            <a:r>
              <a:rPr dirty="0" sz="1450" spc="-10">
                <a:latin typeface="Times New Roman"/>
                <a:cs typeface="Times New Roman"/>
              </a:rPr>
              <a:t>asked, was </a:t>
            </a:r>
            <a:r>
              <a:rPr dirty="0" sz="1450" spc="-5">
                <a:latin typeface="Times New Roman"/>
                <a:cs typeface="Times New Roman"/>
              </a:rPr>
              <a:t>he not </a:t>
            </a:r>
            <a:r>
              <a:rPr dirty="0" sz="1450" spc="-10">
                <a:latin typeface="Times New Roman"/>
                <a:cs typeface="Times New Roman"/>
              </a:rPr>
              <a:t>able to support</a:t>
            </a:r>
            <a:r>
              <a:rPr dirty="0" sz="1450" spc="9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‘Oh yes,’ </a:t>
            </a:r>
            <a:r>
              <a:rPr dirty="0" sz="1450" spc="-5">
                <a:latin typeface="Times New Roman"/>
                <a:cs typeface="Times New Roman"/>
              </a:rPr>
              <a:t>he </a:t>
            </a:r>
            <a:r>
              <a:rPr dirty="0" sz="1450" spc="-10">
                <a:latin typeface="Times New Roman"/>
                <a:cs typeface="Times New Roman"/>
              </a:rPr>
              <a:t>replied. ‘But I’m never happy without </a:t>
            </a:r>
            <a:r>
              <a:rPr dirty="0" sz="1450" spc="-5">
                <a:latin typeface="Times New Roman"/>
                <a:cs typeface="Times New Roman"/>
              </a:rPr>
              <a:t>a </a:t>
            </a:r>
            <a:r>
              <a:rPr dirty="0" sz="1450" spc="-10">
                <a:latin typeface="Times New Roman"/>
                <a:cs typeface="Times New Roman"/>
              </a:rPr>
              <a:t>job </a:t>
            </a:r>
            <a:r>
              <a:rPr dirty="0" sz="1450" spc="-5">
                <a:latin typeface="Times New Roman"/>
                <a:cs typeface="Times New Roman"/>
              </a:rPr>
              <a:t>on </a:t>
            </a:r>
            <a:r>
              <a:rPr dirty="0" sz="1450" spc="-10">
                <a:latin typeface="Times New Roman"/>
                <a:cs typeface="Times New Roman"/>
              </a:rPr>
              <a:t>hand. And I’m  stout; </a:t>
            </a:r>
            <a:r>
              <a:rPr dirty="0" sz="1450" spc="-5">
                <a:latin typeface="Times New Roman"/>
                <a:cs typeface="Times New Roman"/>
              </a:rPr>
              <a:t>I </a:t>
            </a:r>
            <a:r>
              <a:rPr dirty="0" sz="1450" spc="-10">
                <a:latin typeface="Times New Roman"/>
                <a:cs typeface="Times New Roman"/>
              </a:rPr>
              <a:t>can eat a’most anything. </a:t>
            </a:r>
            <a:r>
              <a:rPr dirty="0" sz="1450" spc="-60">
                <a:latin typeface="Times New Roman"/>
                <a:cs typeface="Times New Roman"/>
              </a:rPr>
              <a:t>You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craze about</a:t>
            </a:r>
            <a:r>
              <a:rPr dirty="0" sz="1450" spc="114">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This tale </a:t>
            </a:r>
            <a:r>
              <a:rPr dirty="0" sz="1450" spc="-5">
                <a:latin typeface="Times New Roman"/>
                <a:cs typeface="Times New Roman"/>
              </a:rPr>
              <a:t>of a </a:t>
            </a:r>
            <a:r>
              <a:rPr dirty="0" sz="1450" spc="-10">
                <a:latin typeface="Times New Roman"/>
                <a:cs typeface="Times New Roman"/>
              </a:rPr>
              <a:t>drunken wife was paralleled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by </a:t>
            </a:r>
            <a:r>
              <a:rPr dirty="0" sz="1450" spc="-10">
                <a:latin typeface="Times New Roman"/>
                <a:cs typeface="Times New Roman"/>
              </a:rPr>
              <a:t>another </a:t>
            </a:r>
            <a:r>
              <a:rPr dirty="0" sz="1450" spc="-5">
                <a:latin typeface="Times New Roman"/>
                <a:cs typeface="Times New Roman"/>
              </a:rPr>
              <a:t>of a </a:t>
            </a:r>
            <a:r>
              <a:rPr dirty="0" sz="1450" spc="-10">
                <a:latin typeface="Times New Roman"/>
                <a:cs typeface="Times New Roman"/>
              </a:rPr>
              <a:t>drunken  </a:t>
            </a:r>
            <a:r>
              <a:rPr dirty="0" sz="1450" spc="-20">
                <a:latin typeface="Times New Roman"/>
                <a:cs typeface="Times New Roman"/>
              </a:rPr>
              <a:t>father. </a:t>
            </a: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capable man, with </a:t>
            </a:r>
            <a:r>
              <a:rPr dirty="0" sz="1450" spc="-5">
                <a:latin typeface="Times New Roman"/>
                <a:cs typeface="Times New Roman"/>
              </a:rPr>
              <a:t>a good </a:t>
            </a:r>
            <a:r>
              <a:rPr dirty="0" sz="1450" spc="-10">
                <a:latin typeface="Times New Roman"/>
                <a:cs typeface="Times New Roman"/>
              </a:rPr>
              <a:t>chance in life; </a:t>
            </a:r>
            <a:r>
              <a:rPr dirty="0" sz="1450" spc="-5">
                <a:latin typeface="Times New Roman"/>
                <a:cs typeface="Times New Roman"/>
              </a:rPr>
              <a:t>but he </a:t>
            </a:r>
            <a:r>
              <a:rPr dirty="0" sz="1450" spc="-10">
                <a:latin typeface="Times New Roman"/>
                <a:cs typeface="Times New Roman"/>
              </a:rPr>
              <a:t>had drunk </a:t>
            </a:r>
            <a:r>
              <a:rPr dirty="0" sz="1450" spc="-5">
                <a:latin typeface="Times New Roman"/>
                <a:cs typeface="Times New Roman"/>
              </a:rPr>
              <a:t>up  </a:t>
            </a:r>
            <a:r>
              <a:rPr dirty="0" sz="1450" spc="-10">
                <a:latin typeface="Times New Roman"/>
                <a:cs typeface="Times New Roman"/>
              </a:rPr>
              <a:t>two thriving businesses like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25">
                <a:latin typeface="Times New Roman"/>
                <a:cs typeface="Times New Roman"/>
              </a:rPr>
              <a:t>sherry, </a:t>
            </a:r>
            <a:r>
              <a:rPr dirty="0" sz="1450" spc="-10">
                <a:latin typeface="Times New Roman"/>
                <a:cs typeface="Times New Roman"/>
              </a:rPr>
              <a:t>and involved his sons along  with him in ruin. Now they were </a:t>
            </a:r>
            <a:r>
              <a:rPr dirty="0" sz="1450" spc="-5">
                <a:latin typeface="Times New Roman"/>
                <a:cs typeface="Times New Roman"/>
              </a:rPr>
              <a:t>on </a:t>
            </a:r>
            <a:r>
              <a:rPr dirty="0" sz="1450" spc="-10">
                <a:latin typeface="Times New Roman"/>
                <a:cs typeface="Times New Roman"/>
              </a:rPr>
              <a:t>board with us, fleeing his disastrous  neighbourhood.</a:t>
            </a:r>
            <a:endParaRPr sz="1450">
              <a:latin typeface="Times New Roman"/>
              <a:cs typeface="Times New Roman"/>
            </a:endParaRPr>
          </a:p>
          <a:p>
            <a:pPr algn="just" marL="12700" marR="5080">
              <a:lnSpc>
                <a:spcPts val="1730"/>
              </a:lnSpc>
              <a:spcBef>
                <a:spcPts val="860"/>
              </a:spcBef>
            </a:pPr>
            <a:r>
              <a:rPr dirty="0" sz="1450" spc="-30">
                <a:latin typeface="Times New Roman"/>
                <a:cs typeface="Times New Roman"/>
              </a:rPr>
              <a:t>Total </a:t>
            </a:r>
            <a:r>
              <a:rPr dirty="0" sz="1450" spc="-10">
                <a:latin typeface="Times New Roman"/>
                <a:cs typeface="Times New Roman"/>
              </a:rPr>
              <a:t>abstinence, like all ascetical conclusions, is unfriendly to the most  generous, cheerful, and human parts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but </a:t>
            </a:r>
            <a:r>
              <a:rPr dirty="0" sz="1450" spc="-10">
                <a:latin typeface="Times New Roman"/>
                <a:cs typeface="Times New Roman"/>
              </a:rPr>
              <a:t>it could have adduced many  instances and arguments from among </a:t>
            </a:r>
            <a:r>
              <a:rPr dirty="0" sz="1450" spc="-5">
                <a:latin typeface="Times New Roman"/>
                <a:cs typeface="Times New Roman"/>
              </a:rPr>
              <a:t>our </a:t>
            </a:r>
            <a:r>
              <a:rPr dirty="0" sz="1450" spc="-20">
                <a:latin typeface="Times New Roman"/>
                <a:cs typeface="Times New Roman"/>
              </a:rPr>
              <a:t>ship’s company.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one </a:t>
            </a:r>
            <a:r>
              <a:rPr dirty="0" sz="1450" spc="-10">
                <a:latin typeface="Times New Roman"/>
                <a:cs typeface="Times New Roman"/>
              </a:rPr>
              <a:t>day  conversing with </a:t>
            </a:r>
            <a:r>
              <a:rPr dirty="0" sz="1450" spc="-5">
                <a:latin typeface="Times New Roman"/>
                <a:cs typeface="Times New Roman"/>
              </a:rPr>
              <a:t>a </a:t>
            </a:r>
            <a:r>
              <a:rPr dirty="0" sz="1450" spc="-10">
                <a:latin typeface="Times New Roman"/>
                <a:cs typeface="Times New Roman"/>
              </a:rPr>
              <a:t>kind and happy Scotsman, running to fat and perspiration in  the physical,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taste for poetry and </a:t>
            </a:r>
            <a:r>
              <a:rPr dirty="0" sz="1450" spc="-5">
                <a:latin typeface="Times New Roman"/>
                <a:cs typeface="Times New Roman"/>
              </a:rPr>
              <a:t>a </a:t>
            </a:r>
            <a:r>
              <a:rPr dirty="0" sz="1450" spc="-10">
                <a:latin typeface="Times New Roman"/>
                <a:cs typeface="Times New Roman"/>
              </a:rPr>
              <a:t>genial sense </a:t>
            </a:r>
            <a:r>
              <a:rPr dirty="0" sz="1450" spc="-5">
                <a:latin typeface="Times New Roman"/>
                <a:cs typeface="Times New Roman"/>
              </a:rPr>
              <a:t>of fun. I </a:t>
            </a:r>
            <a:r>
              <a:rPr dirty="0" sz="1450" spc="-10">
                <a:latin typeface="Times New Roman"/>
                <a:cs typeface="Times New Roman"/>
              </a:rPr>
              <a:t>had asked  him his hopes in emigrating. They were like those </a:t>
            </a:r>
            <a:r>
              <a:rPr dirty="0" sz="1450" spc="-5">
                <a:latin typeface="Times New Roman"/>
                <a:cs typeface="Times New Roman"/>
              </a:rPr>
              <a:t>of </a:t>
            </a:r>
            <a:r>
              <a:rPr dirty="0" sz="1450" spc="-10">
                <a:latin typeface="Times New Roman"/>
                <a:cs typeface="Times New Roman"/>
              </a:rPr>
              <a:t>so many others, vague  and unfounded; times were bad at home; they were said to have </a:t>
            </a:r>
            <a:r>
              <a:rPr dirty="0" sz="1450" spc="-5">
                <a:latin typeface="Times New Roman"/>
                <a:cs typeface="Times New Roman"/>
              </a:rPr>
              <a:t>a </a:t>
            </a:r>
            <a:r>
              <a:rPr dirty="0" sz="1450" spc="-10">
                <a:latin typeface="Times New Roman"/>
                <a:cs typeface="Times New Roman"/>
              </a:rPr>
              <a:t>turn for the  better in the States; </a:t>
            </a:r>
            <a:r>
              <a:rPr dirty="0" sz="1450" spc="-5">
                <a:latin typeface="Times New Roman"/>
                <a:cs typeface="Times New Roman"/>
              </a:rPr>
              <a:t>a </a:t>
            </a:r>
            <a:r>
              <a:rPr dirty="0" sz="1450" spc="-10">
                <a:latin typeface="Times New Roman"/>
                <a:cs typeface="Times New Roman"/>
              </a:rPr>
              <a:t>man could get </a:t>
            </a:r>
            <a:r>
              <a:rPr dirty="0" sz="1450" spc="-5">
                <a:latin typeface="Times New Roman"/>
                <a:cs typeface="Times New Roman"/>
              </a:rPr>
              <a:t>on </a:t>
            </a:r>
            <a:r>
              <a:rPr dirty="0" sz="1450" spc="-10">
                <a:latin typeface="Times New Roman"/>
                <a:cs typeface="Times New Roman"/>
              </a:rPr>
              <a:t>anywhere, </a:t>
            </a:r>
            <a:r>
              <a:rPr dirty="0" sz="1450" spc="-5">
                <a:latin typeface="Times New Roman"/>
                <a:cs typeface="Times New Roman"/>
              </a:rPr>
              <a:t>he </a:t>
            </a:r>
            <a:r>
              <a:rPr dirty="0" sz="1450" spc="-10">
                <a:latin typeface="Times New Roman"/>
                <a:cs typeface="Times New Roman"/>
              </a:rPr>
              <a:t>thought. That was  precisely the weak </a:t>
            </a:r>
            <a:r>
              <a:rPr dirty="0" sz="1450" spc="-5">
                <a:latin typeface="Times New Roman"/>
                <a:cs typeface="Times New Roman"/>
              </a:rPr>
              <a:t>point of </a:t>
            </a:r>
            <a:r>
              <a:rPr dirty="0" sz="1450" spc="-10">
                <a:latin typeface="Times New Roman"/>
                <a:cs typeface="Times New Roman"/>
              </a:rPr>
              <a:t>his position; for if </a:t>
            </a:r>
            <a:r>
              <a:rPr dirty="0" sz="1450" spc="-5">
                <a:latin typeface="Times New Roman"/>
                <a:cs typeface="Times New Roman"/>
              </a:rPr>
              <a:t>he </a:t>
            </a:r>
            <a:r>
              <a:rPr dirty="0" sz="1450" spc="-10">
                <a:latin typeface="Times New Roman"/>
                <a:cs typeface="Times New Roman"/>
              </a:rPr>
              <a:t>could get </a:t>
            </a:r>
            <a:r>
              <a:rPr dirty="0" sz="1450" spc="-5">
                <a:latin typeface="Times New Roman"/>
                <a:cs typeface="Times New Roman"/>
              </a:rPr>
              <a:t>on </a:t>
            </a:r>
            <a:r>
              <a:rPr dirty="0" sz="1450" spc="-10">
                <a:latin typeface="Times New Roman"/>
                <a:cs typeface="Times New Roman"/>
              </a:rPr>
              <a:t>in America,</a:t>
            </a:r>
            <a:r>
              <a:rPr dirty="0" sz="1450" spc="120">
                <a:latin typeface="Times New Roman"/>
                <a:cs typeface="Times New Roman"/>
              </a:rPr>
              <a:t> </a:t>
            </a:r>
            <a:r>
              <a:rPr dirty="0" sz="1450" spc="-10">
                <a:latin typeface="Times New Roman"/>
                <a:cs typeface="Times New Roman"/>
              </a:rPr>
              <a:t>why</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4535" cy="1123315"/>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these sketches, it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you </a:t>
            </a:r>
            <a:r>
              <a:rPr dirty="0" sz="1450" spc="-25">
                <a:latin typeface="Times New Roman"/>
                <a:cs typeface="Times New Roman"/>
              </a:rPr>
              <a:t>only, </a:t>
            </a:r>
            <a:r>
              <a:rPr dirty="0" sz="1450" spc="-5">
                <a:latin typeface="Times New Roman"/>
                <a:cs typeface="Times New Roman"/>
              </a:rPr>
              <a:t>but </a:t>
            </a:r>
            <a:r>
              <a:rPr dirty="0" sz="1450" spc="-10">
                <a:latin typeface="Times New Roman"/>
                <a:cs typeface="Times New Roman"/>
              </a:rPr>
              <a:t>to all in the old </a:t>
            </a:r>
            <a:r>
              <a:rPr dirty="0" sz="1450" spc="-20">
                <a:latin typeface="Times New Roman"/>
                <a:cs typeface="Times New Roman"/>
              </a:rPr>
              <a:t>country,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send the  greeting </a:t>
            </a:r>
            <a:r>
              <a:rPr dirty="0" sz="1450" spc="-5">
                <a:latin typeface="Times New Roman"/>
                <a:cs typeface="Times New Roman"/>
              </a:rPr>
              <a:t>of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marL="12700" marR="5311140">
              <a:lnSpc>
                <a:spcPts val="2590"/>
              </a:lnSpc>
              <a:spcBef>
                <a:spcPts val="175"/>
              </a:spcBef>
            </a:pPr>
            <a:r>
              <a:rPr dirty="0" sz="1450" spc="-15">
                <a:latin typeface="Times New Roman"/>
                <a:cs typeface="Times New Roman"/>
              </a:rPr>
              <a:t>R</a:t>
            </a:r>
            <a:r>
              <a:rPr dirty="0" sz="1450" spc="-5">
                <a:latin typeface="Times New Roman"/>
                <a:cs typeface="Times New Roman"/>
              </a:rPr>
              <a:t>.</a:t>
            </a:r>
            <a:r>
              <a:rPr dirty="0" sz="1450" spc="-15">
                <a:latin typeface="Times New Roman"/>
                <a:cs typeface="Times New Roman"/>
              </a:rPr>
              <a:t>L</a:t>
            </a:r>
            <a:r>
              <a:rPr dirty="0" sz="1450" spc="-5">
                <a:latin typeface="Times New Roman"/>
                <a:cs typeface="Times New Roman"/>
              </a:rPr>
              <a:t>.</a:t>
            </a:r>
            <a:r>
              <a:rPr dirty="0" sz="1450" spc="-15">
                <a:latin typeface="Times New Roman"/>
                <a:cs typeface="Times New Roman"/>
              </a:rPr>
              <a:t>S</a:t>
            </a:r>
            <a:r>
              <a:rPr dirty="0" sz="1450" spc="-5">
                <a:latin typeface="Times New Roman"/>
                <a:cs typeface="Times New Roman"/>
              </a:rPr>
              <a:t>.  </a:t>
            </a:r>
            <a:r>
              <a:rPr dirty="0" sz="1450" spc="-5">
                <a:latin typeface="Times New Roman"/>
                <a:cs typeface="Times New Roman"/>
              </a:rPr>
              <a:t>1879.</a:t>
            </a:r>
            <a:endParaRPr sz="1450">
              <a:latin typeface="Times New Roman"/>
              <a:cs typeface="Times New Roman"/>
            </a:endParaRPr>
          </a:p>
        </p:txBody>
      </p:sp>
      <p:sp>
        <p:nvSpPr>
          <p:cNvPr id="3" name="object 3"/>
          <p:cNvSpPr txBox="1"/>
          <p:nvPr/>
        </p:nvSpPr>
        <p:spPr>
          <a:xfrm>
            <a:off x="876300" y="2356184"/>
            <a:ext cx="5807710" cy="754380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THE </a:t>
            </a:r>
            <a:r>
              <a:rPr dirty="0" sz="1450" spc="-15" b="1">
                <a:latin typeface="Times New Roman"/>
                <a:cs typeface="Times New Roman"/>
              </a:rPr>
              <a:t>SECOND</a:t>
            </a:r>
            <a:r>
              <a:rPr dirty="0" sz="1450" spc="-5" b="1">
                <a:latin typeface="Times New Roman"/>
                <a:cs typeface="Times New Roman"/>
              </a:rPr>
              <a:t> </a:t>
            </a:r>
            <a:r>
              <a:rPr dirty="0" sz="1450" spc="-10" b="1">
                <a:latin typeface="Times New Roman"/>
                <a:cs typeface="Times New Roman"/>
              </a:rPr>
              <a:t>CABIN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5">
                <a:latin typeface="Times New Roman"/>
                <a:cs typeface="Times New Roman"/>
              </a:rPr>
              <a:t>I </a:t>
            </a:r>
            <a:r>
              <a:rPr dirty="0" sz="1450" spc="-10">
                <a:latin typeface="Times New Roman"/>
                <a:cs typeface="Times New Roman"/>
              </a:rPr>
              <a:t>first encountered my fellow-passengers </a:t>
            </a:r>
            <a:r>
              <a:rPr dirty="0" sz="1450" spc="-5">
                <a:latin typeface="Times New Roman"/>
                <a:cs typeface="Times New Roman"/>
              </a:rPr>
              <a:t>on </a:t>
            </a:r>
            <a:r>
              <a:rPr dirty="0" sz="1450" spc="-10">
                <a:latin typeface="Times New Roman"/>
                <a:cs typeface="Times New Roman"/>
              </a:rPr>
              <a:t>the Broomielaw in </a:t>
            </a:r>
            <a:r>
              <a:rPr dirty="0" sz="1450" spc="-20">
                <a:latin typeface="Times New Roman"/>
                <a:cs typeface="Times New Roman"/>
              </a:rPr>
              <a:t>Glasgow.  </a:t>
            </a:r>
            <a:r>
              <a:rPr dirty="0" sz="1450" spc="-10">
                <a:latin typeface="Times New Roman"/>
                <a:cs typeface="Times New Roman"/>
              </a:rPr>
              <a:t>Thence we descended the Clyde in </a:t>
            </a:r>
            <a:r>
              <a:rPr dirty="0" sz="1450" spc="-5">
                <a:latin typeface="Times New Roman"/>
                <a:cs typeface="Times New Roman"/>
              </a:rPr>
              <a:t>no </a:t>
            </a:r>
            <a:r>
              <a:rPr dirty="0" sz="1450" spc="-10">
                <a:latin typeface="Times New Roman"/>
                <a:cs typeface="Times New Roman"/>
              </a:rPr>
              <a:t>familiar spirit, </a:t>
            </a:r>
            <a:r>
              <a:rPr dirty="0" sz="1450" spc="-5">
                <a:latin typeface="Times New Roman"/>
                <a:cs typeface="Times New Roman"/>
              </a:rPr>
              <a:t>but </a:t>
            </a:r>
            <a:r>
              <a:rPr dirty="0" sz="1450" spc="-10">
                <a:latin typeface="Times New Roman"/>
                <a:cs typeface="Times New Roman"/>
              </a:rPr>
              <a:t>looking askance </a:t>
            </a:r>
            <a:r>
              <a:rPr dirty="0" sz="1450" spc="-5">
                <a:latin typeface="Times New Roman"/>
                <a:cs typeface="Times New Roman"/>
              </a:rPr>
              <a:t>on  </a:t>
            </a:r>
            <a:r>
              <a:rPr dirty="0" sz="1450" spc="-10">
                <a:latin typeface="Times New Roman"/>
                <a:cs typeface="Times New Roman"/>
              </a:rPr>
              <a:t>each other as </a:t>
            </a:r>
            <a:r>
              <a:rPr dirty="0" sz="1450" spc="-5">
                <a:latin typeface="Times New Roman"/>
                <a:cs typeface="Times New Roman"/>
              </a:rPr>
              <a:t>on </a:t>
            </a:r>
            <a:r>
              <a:rPr dirty="0" sz="1450" spc="-10">
                <a:latin typeface="Times New Roman"/>
                <a:cs typeface="Times New Roman"/>
              </a:rPr>
              <a:t>possible enemies. A few Scandinavians, who had already  grown acquainted </a:t>
            </a:r>
            <a:r>
              <a:rPr dirty="0" sz="1450" spc="-5">
                <a:latin typeface="Times New Roman"/>
                <a:cs typeface="Times New Roman"/>
              </a:rPr>
              <a:t>on </a:t>
            </a:r>
            <a:r>
              <a:rPr dirty="0" sz="1450" spc="-10">
                <a:latin typeface="Times New Roman"/>
                <a:cs typeface="Times New Roman"/>
              </a:rPr>
              <a:t>the North Sea, were friendly and voluble over their long  pipes; </a:t>
            </a:r>
            <a:r>
              <a:rPr dirty="0" sz="1450" spc="-5">
                <a:latin typeface="Times New Roman"/>
                <a:cs typeface="Times New Roman"/>
              </a:rPr>
              <a:t>but </a:t>
            </a:r>
            <a:r>
              <a:rPr dirty="0" sz="1450" spc="-10">
                <a:latin typeface="Times New Roman"/>
                <a:cs typeface="Times New Roman"/>
              </a:rPr>
              <a:t>among English speakers distance and suspicion reigned supreme.  The sun was soon overclouded, the wind freshened and grew sharp as we  continued to descend the widening estuary; and with the falling temperature  the gloom among the passengers increased. </a:t>
            </a:r>
            <a:r>
              <a:rPr dirty="0" sz="1450" spc="-45">
                <a:latin typeface="Times New Roman"/>
                <a:cs typeface="Times New Roman"/>
              </a:rPr>
              <a:t>Two </a:t>
            </a:r>
            <a:r>
              <a:rPr dirty="0" sz="1450" spc="-5">
                <a:latin typeface="Times New Roman"/>
                <a:cs typeface="Times New Roman"/>
              </a:rPr>
              <a:t>of </a:t>
            </a:r>
            <a:r>
              <a:rPr dirty="0" sz="1450" spc="-10">
                <a:latin typeface="Times New Roman"/>
                <a:cs typeface="Times New Roman"/>
              </a:rPr>
              <a:t>the women wept. Any  </a:t>
            </a:r>
            <a:r>
              <a:rPr dirty="0" sz="1450" spc="-5">
                <a:latin typeface="Times New Roman"/>
                <a:cs typeface="Times New Roman"/>
              </a:rPr>
              <a:t>one </a:t>
            </a:r>
            <a:r>
              <a:rPr dirty="0" sz="1450" spc="-10">
                <a:latin typeface="Times New Roman"/>
                <a:cs typeface="Times New Roman"/>
              </a:rPr>
              <a:t>who had come aboard might have supposed we were all absconding from  the </a:t>
            </a:r>
            <a:r>
              <a:rPr dirty="0" sz="1450" spc="-35">
                <a:latin typeface="Times New Roman"/>
                <a:cs typeface="Times New Roman"/>
              </a:rPr>
              <a:t>law. </a:t>
            </a:r>
            <a:r>
              <a:rPr dirty="0" sz="1450" spc="-10">
                <a:latin typeface="Times New Roman"/>
                <a:cs typeface="Times New Roman"/>
              </a:rPr>
              <a:t>There was scarce </a:t>
            </a:r>
            <a:r>
              <a:rPr dirty="0" sz="1450" spc="-5">
                <a:latin typeface="Times New Roman"/>
                <a:cs typeface="Times New Roman"/>
              </a:rPr>
              <a:t>a </a:t>
            </a:r>
            <a:r>
              <a:rPr dirty="0" sz="1450" spc="-10">
                <a:latin typeface="Times New Roman"/>
                <a:cs typeface="Times New Roman"/>
              </a:rPr>
              <a:t>word interchanged, and </a:t>
            </a:r>
            <a:r>
              <a:rPr dirty="0" sz="1450" spc="-5">
                <a:latin typeface="Times New Roman"/>
                <a:cs typeface="Times New Roman"/>
              </a:rPr>
              <a:t>no </a:t>
            </a:r>
            <a:r>
              <a:rPr dirty="0" sz="1450" spc="-10">
                <a:latin typeface="Times New Roman"/>
                <a:cs typeface="Times New Roman"/>
              </a:rPr>
              <a:t>common sentiment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cold united us, until at length, having touched at Greenock, </a:t>
            </a:r>
            <a:r>
              <a:rPr dirty="0" sz="1450" spc="-5">
                <a:latin typeface="Times New Roman"/>
                <a:cs typeface="Times New Roman"/>
              </a:rPr>
              <a:t>a </a:t>
            </a:r>
            <a:r>
              <a:rPr dirty="0" sz="1450" spc="-10">
                <a:latin typeface="Times New Roman"/>
                <a:cs typeface="Times New Roman"/>
              </a:rPr>
              <a:t>pointing  arm and </a:t>
            </a:r>
            <a:r>
              <a:rPr dirty="0" sz="1450" spc="-5">
                <a:latin typeface="Times New Roman"/>
                <a:cs typeface="Times New Roman"/>
              </a:rPr>
              <a:t>a </a:t>
            </a:r>
            <a:r>
              <a:rPr dirty="0" sz="1450" spc="-10">
                <a:latin typeface="Times New Roman"/>
                <a:cs typeface="Times New Roman"/>
              </a:rPr>
              <a:t>rush to the starboard now announced that </a:t>
            </a:r>
            <a:r>
              <a:rPr dirty="0" sz="1450" spc="-5">
                <a:latin typeface="Times New Roman"/>
                <a:cs typeface="Times New Roman"/>
              </a:rPr>
              <a:t>our </a:t>
            </a:r>
            <a:r>
              <a:rPr dirty="0" sz="1450" spc="-10">
                <a:latin typeface="Times New Roman"/>
                <a:cs typeface="Times New Roman"/>
              </a:rPr>
              <a:t>ocean steamer was in  sight. There she lay in </a:t>
            </a:r>
            <a:r>
              <a:rPr dirty="0" sz="1450" spc="-15">
                <a:latin typeface="Times New Roman"/>
                <a:cs typeface="Times New Roman"/>
              </a:rPr>
              <a:t>mid-river, </a:t>
            </a:r>
            <a:r>
              <a:rPr dirty="0" sz="1450" spc="-10">
                <a:latin typeface="Times New Roman"/>
                <a:cs typeface="Times New Roman"/>
              </a:rPr>
              <a:t>at the </a:t>
            </a:r>
            <a:r>
              <a:rPr dirty="0" sz="1450" spc="-35">
                <a:latin typeface="Times New Roman"/>
                <a:cs typeface="Times New Roman"/>
              </a:rPr>
              <a:t>Tail </a:t>
            </a:r>
            <a:r>
              <a:rPr dirty="0" sz="1450" spc="-5">
                <a:latin typeface="Times New Roman"/>
                <a:cs typeface="Times New Roman"/>
              </a:rPr>
              <a:t>of </a:t>
            </a:r>
            <a:r>
              <a:rPr dirty="0" sz="1450" spc="-10">
                <a:latin typeface="Times New Roman"/>
                <a:cs typeface="Times New Roman"/>
              </a:rPr>
              <a:t>the Bank, her sea-signal flying:  </a:t>
            </a:r>
            <a:r>
              <a:rPr dirty="0" sz="1450" spc="-5">
                <a:latin typeface="Times New Roman"/>
                <a:cs typeface="Times New Roman"/>
              </a:rPr>
              <a:t>a </a:t>
            </a:r>
            <a:r>
              <a:rPr dirty="0" sz="1450" spc="-10">
                <a:latin typeface="Times New Roman"/>
                <a:cs typeface="Times New Roman"/>
              </a:rPr>
              <a:t>wall </a:t>
            </a:r>
            <a:r>
              <a:rPr dirty="0" sz="1450" spc="-5">
                <a:latin typeface="Times New Roman"/>
                <a:cs typeface="Times New Roman"/>
              </a:rPr>
              <a:t>of </a:t>
            </a:r>
            <a:r>
              <a:rPr dirty="0" sz="1450" spc="-10">
                <a:latin typeface="Times New Roman"/>
                <a:cs typeface="Times New Roman"/>
              </a:rPr>
              <a:t>bulwark, </a:t>
            </a:r>
            <a:r>
              <a:rPr dirty="0" sz="1450" spc="-5">
                <a:latin typeface="Times New Roman"/>
                <a:cs typeface="Times New Roman"/>
              </a:rPr>
              <a:t>a </a:t>
            </a:r>
            <a:r>
              <a:rPr dirty="0" sz="1450" spc="-10">
                <a:latin typeface="Times New Roman"/>
                <a:cs typeface="Times New Roman"/>
              </a:rPr>
              <a:t>street </a:t>
            </a:r>
            <a:r>
              <a:rPr dirty="0" sz="1450" spc="-5">
                <a:latin typeface="Times New Roman"/>
                <a:cs typeface="Times New Roman"/>
              </a:rPr>
              <a:t>of </a:t>
            </a:r>
            <a:r>
              <a:rPr dirty="0" sz="1450" spc="-10">
                <a:latin typeface="Times New Roman"/>
                <a:cs typeface="Times New Roman"/>
              </a:rPr>
              <a:t>white deck-houses, an aspiring forest </a:t>
            </a:r>
            <a:r>
              <a:rPr dirty="0" sz="1450" spc="-5">
                <a:latin typeface="Times New Roman"/>
                <a:cs typeface="Times New Roman"/>
              </a:rPr>
              <a:t>of </a:t>
            </a:r>
            <a:r>
              <a:rPr dirty="0" sz="1450" spc="-10">
                <a:latin typeface="Times New Roman"/>
                <a:cs typeface="Times New Roman"/>
              </a:rPr>
              <a:t>spars,  </a:t>
            </a:r>
            <a:r>
              <a:rPr dirty="0" sz="1450" spc="-15">
                <a:latin typeface="Times New Roman"/>
                <a:cs typeface="Times New Roman"/>
              </a:rPr>
              <a:t>larger </a:t>
            </a:r>
            <a:r>
              <a:rPr dirty="0" sz="1450" spc="-10">
                <a:latin typeface="Times New Roman"/>
                <a:cs typeface="Times New Roman"/>
              </a:rPr>
              <a:t>than </a:t>
            </a:r>
            <a:r>
              <a:rPr dirty="0" sz="1450" spc="-5">
                <a:latin typeface="Times New Roman"/>
                <a:cs typeface="Times New Roman"/>
              </a:rPr>
              <a:t>a </a:t>
            </a:r>
            <a:r>
              <a:rPr dirty="0" sz="1450" spc="-10">
                <a:latin typeface="Times New Roman"/>
                <a:cs typeface="Times New Roman"/>
              </a:rPr>
              <a:t>church, and soon to </a:t>
            </a:r>
            <a:r>
              <a:rPr dirty="0" sz="1450" spc="-5">
                <a:latin typeface="Times New Roman"/>
                <a:cs typeface="Times New Roman"/>
              </a:rPr>
              <a:t>be </a:t>
            </a:r>
            <a:r>
              <a:rPr dirty="0" sz="1450" spc="-10">
                <a:latin typeface="Times New Roman"/>
                <a:cs typeface="Times New Roman"/>
              </a:rPr>
              <a:t>as </a:t>
            </a:r>
            <a:r>
              <a:rPr dirty="0" sz="1450" spc="-5">
                <a:latin typeface="Times New Roman"/>
                <a:cs typeface="Times New Roman"/>
              </a:rPr>
              <a:t>populous </a:t>
            </a:r>
            <a:r>
              <a:rPr dirty="0" sz="1450" spc="-10">
                <a:latin typeface="Times New Roman"/>
                <a:cs typeface="Times New Roman"/>
              </a:rPr>
              <a:t>as many an incorporated town  in the land to which she was to bear</a:t>
            </a:r>
            <a:r>
              <a:rPr dirty="0" sz="1450" spc="3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5080">
              <a:lnSpc>
                <a:spcPts val="1730"/>
              </a:lnSpc>
              <a:spcBef>
                <a:spcPts val="835"/>
              </a:spcBef>
            </a:pP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 truth, </a:t>
            </a:r>
            <a:r>
              <a:rPr dirty="0" sz="1450" spc="-5">
                <a:latin typeface="Times New Roman"/>
                <a:cs typeface="Times New Roman"/>
              </a:rPr>
              <a:t>a </a:t>
            </a:r>
            <a:r>
              <a:rPr dirty="0" sz="1450" spc="-10">
                <a:latin typeface="Times New Roman"/>
                <a:cs typeface="Times New Roman"/>
              </a:rPr>
              <a:t>steerage </a:t>
            </a:r>
            <a:r>
              <a:rPr dirty="0" sz="1450" spc="-15">
                <a:latin typeface="Times New Roman"/>
                <a:cs typeface="Times New Roman"/>
              </a:rPr>
              <a:t>passenger. </a:t>
            </a:r>
            <a:r>
              <a:rPr dirty="0" sz="1450" spc="-10">
                <a:latin typeface="Times New Roman"/>
                <a:cs typeface="Times New Roman"/>
              </a:rPr>
              <a:t>Although anxious to see the worst </a:t>
            </a:r>
            <a:r>
              <a:rPr dirty="0" sz="1450" spc="-5">
                <a:latin typeface="Times New Roman"/>
                <a:cs typeface="Times New Roman"/>
              </a:rPr>
              <a:t>of  </a:t>
            </a:r>
            <a:r>
              <a:rPr dirty="0" sz="1450" spc="-10">
                <a:latin typeface="Times New Roman"/>
                <a:cs typeface="Times New Roman"/>
              </a:rPr>
              <a:t>emigrant life, </a:t>
            </a:r>
            <a:r>
              <a:rPr dirty="0" sz="1450" spc="-5">
                <a:latin typeface="Times New Roman"/>
                <a:cs typeface="Times New Roman"/>
              </a:rPr>
              <a:t>I </a:t>
            </a:r>
            <a:r>
              <a:rPr dirty="0" sz="1450" spc="-10">
                <a:latin typeface="Times New Roman"/>
                <a:cs typeface="Times New Roman"/>
              </a:rPr>
              <a:t>had some work to finish </a:t>
            </a:r>
            <a:r>
              <a:rPr dirty="0" sz="1450" spc="-5">
                <a:latin typeface="Times New Roman"/>
                <a:cs typeface="Times New Roman"/>
              </a:rPr>
              <a:t>on </a:t>
            </a:r>
            <a:r>
              <a:rPr dirty="0" sz="1450" spc="-10">
                <a:latin typeface="Times New Roman"/>
                <a:cs typeface="Times New Roman"/>
              </a:rPr>
              <a:t>the voyage, and was advised to </a:t>
            </a:r>
            <a:r>
              <a:rPr dirty="0" sz="1450" spc="-5">
                <a:latin typeface="Times New Roman"/>
                <a:cs typeface="Times New Roman"/>
              </a:rPr>
              <a:t>go  by </a:t>
            </a:r>
            <a:r>
              <a:rPr dirty="0" sz="1450" spc="-10">
                <a:latin typeface="Times New Roman"/>
                <a:cs typeface="Times New Roman"/>
              </a:rPr>
              <a:t>the second cabin, where at least </a:t>
            </a:r>
            <a:r>
              <a:rPr dirty="0" sz="1450" spc="-5">
                <a:latin typeface="Times New Roman"/>
                <a:cs typeface="Times New Roman"/>
              </a:rPr>
              <a:t>I </a:t>
            </a:r>
            <a:r>
              <a:rPr dirty="0" sz="1450" spc="-10">
                <a:latin typeface="Times New Roman"/>
                <a:cs typeface="Times New Roman"/>
              </a:rPr>
              <a:t>should have </a:t>
            </a:r>
            <a:r>
              <a:rPr dirty="0" sz="1450" spc="-5">
                <a:latin typeface="Times New Roman"/>
                <a:cs typeface="Times New Roman"/>
              </a:rPr>
              <a:t>a </a:t>
            </a:r>
            <a:r>
              <a:rPr dirty="0" sz="1450" spc="-10">
                <a:latin typeface="Times New Roman"/>
                <a:cs typeface="Times New Roman"/>
              </a:rPr>
              <a:t>table at command. The  advice was excellent; </a:t>
            </a:r>
            <a:r>
              <a:rPr dirty="0" sz="1450" spc="-5">
                <a:latin typeface="Times New Roman"/>
                <a:cs typeface="Times New Roman"/>
              </a:rPr>
              <a:t>but </a:t>
            </a:r>
            <a:r>
              <a:rPr dirty="0" sz="1450" spc="-10">
                <a:latin typeface="Times New Roman"/>
                <a:cs typeface="Times New Roman"/>
              </a:rPr>
              <a:t>to understand the choice, and what </a:t>
            </a:r>
            <a:r>
              <a:rPr dirty="0" sz="1450" spc="-5">
                <a:latin typeface="Times New Roman"/>
                <a:cs typeface="Times New Roman"/>
              </a:rPr>
              <a:t>I </a:t>
            </a:r>
            <a:r>
              <a:rPr dirty="0" sz="1450" spc="-10">
                <a:latin typeface="Times New Roman"/>
                <a:cs typeface="Times New Roman"/>
              </a:rPr>
              <a:t>gained, some  outline </a:t>
            </a:r>
            <a:r>
              <a:rPr dirty="0" sz="1450" spc="-5">
                <a:latin typeface="Times New Roman"/>
                <a:cs typeface="Times New Roman"/>
              </a:rPr>
              <a:t>of </a:t>
            </a:r>
            <a:r>
              <a:rPr dirty="0" sz="1450" spc="-10">
                <a:latin typeface="Times New Roman"/>
                <a:cs typeface="Times New Roman"/>
              </a:rPr>
              <a:t>the internal disposition </a:t>
            </a:r>
            <a:r>
              <a:rPr dirty="0" sz="1450" spc="-5">
                <a:latin typeface="Times New Roman"/>
                <a:cs typeface="Times New Roman"/>
              </a:rPr>
              <a:t>of </a:t>
            </a:r>
            <a:r>
              <a:rPr dirty="0" sz="1450" spc="-10">
                <a:latin typeface="Times New Roman"/>
                <a:cs typeface="Times New Roman"/>
              </a:rPr>
              <a:t>the ship will first </a:t>
            </a:r>
            <a:r>
              <a:rPr dirty="0" sz="1450" spc="-5">
                <a:latin typeface="Times New Roman"/>
                <a:cs typeface="Times New Roman"/>
              </a:rPr>
              <a:t>be </a:t>
            </a:r>
            <a:r>
              <a:rPr dirty="0" sz="1450" spc="-20">
                <a:latin typeface="Times New Roman"/>
                <a:cs typeface="Times New Roman"/>
              </a:rPr>
              <a:t>necessary.</a:t>
            </a:r>
            <a:r>
              <a:rPr dirty="0" sz="1450" spc="320">
                <a:latin typeface="Times New Roman"/>
                <a:cs typeface="Times New Roman"/>
              </a:rPr>
              <a:t> </a:t>
            </a:r>
            <a:r>
              <a:rPr dirty="0" sz="1450" spc="-10">
                <a:latin typeface="Times New Roman"/>
                <a:cs typeface="Times New Roman"/>
              </a:rPr>
              <a:t>In her  very nose is Steerage No. </a:t>
            </a:r>
            <a:r>
              <a:rPr dirty="0" sz="1450" spc="-5">
                <a:latin typeface="Times New Roman"/>
                <a:cs typeface="Times New Roman"/>
              </a:rPr>
              <a:t>1, </a:t>
            </a:r>
            <a:r>
              <a:rPr dirty="0" sz="1450" spc="-10">
                <a:latin typeface="Times New Roman"/>
                <a:cs typeface="Times New Roman"/>
              </a:rPr>
              <a:t>down two pair </a:t>
            </a:r>
            <a:r>
              <a:rPr dirty="0" sz="1450" spc="-5">
                <a:latin typeface="Times New Roman"/>
                <a:cs typeface="Times New Roman"/>
              </a:rPr>
              <a:t>of </a:t>
            </a:r>
            <a:r>
              <a:rPr dirty="0" sz="1450" spc="-10">
                <a:latin typeface="Times New Roman"/>
                <a:cs typeface="Times New Roman"/>
              </a:rPr>
              <a:t>stairs. A little abaft, another  companion, labelled Steerage No. </a:t>
            </a:r>
            <a:r>
              <a:rPr dirty="0" sz="1450" spc="-5">
                <a:latin typeface="Times New Roman"/>
                <a:cs typeface="Times New Roman"/>
              </a:rPr>
              <a:t>2 </a:t>
            </a:r>
            <a:r>
              <a:rPr dirty="0" sz="1450" spc="-10">
                <a:latin typeface="Times New Roman"/>
                <a:cs typeface="Times New Roman"/>
              </a:rPr>
              <a:t>and </a:t>
            </a:r>
            <a:r>
              <a:rPr dirty="0" sz="1450" spc="-5">
                <a:latin typeface="Times New Roman"/>
                <a:cs typeface="Times New Roman"/>
              </a:rPr>
              <a:t>3, </a:t>
            </a:r>
            <a:r>
              <a:rPr dirty="0" sz="1450" spc="-10">
                <a:latin typeface="Times New Roman"/>
                <a:cs typeface="Times New Roman"/>
              </a:rPr>
              <a:t>gives admission to three galleries,  two running forward towards Steerage No. </a:t>
            </a:r>
            <a:r>
              <a:rPr dirty="0" sz="1450" spc="-5">
                <a:latin typeface="Times New Roman"/>
                <a:cs typeface="Times New Roman"/>
              </a:rPr>
              <a:t>1, </a:t>
            </a:r>
            <a:r>
              <a:rPr dirty="0" sz="1450" spc="-10">
                <a:latin typeface="Times New Roman"/>
                <a:cs typeface="Times New Roman"/>
              </a:rPr>
              <a:t>and the third aft towards the  engines. The starboard forward gallery is the second cabin. </a:t>
            </a:r>
            <a:r>
              <a:rPr dirty="0" sz="1450" spc="-45">
                <a:latin typeface="Times New Roman"/>
                <a:cs typeface="Times New Roman"/>
              </a:rPr>
              <a:t>Away </a:t>
            </a:r>
            <a:r>
              <a:rPr dirty="0" sz="1450" spc="-10">
                <a:latin typeface="Times New Roman"/>
                <a:cs typeface="Times New Roman"/>
              </a:rPr>
              <a:t>abaft the  engines and below the </a:t>
            </a:r>
            <a:r>
              <a:rPr dirty="0" sz="1450" spc="-15">
                <a:latin typeface="Times New Roman"/>
                <a:cs typeface="Times New Roman"/>
              </a:rPr>
              <a:t>officers’ </a:t>
            </a:r>
            <a:r>
              <a:rPr dirty="0" sz="1450" spc="-10">
                <a:latin typeface="Times New Roman"/>
                <a:cs typeface="Times New Roman"/>
              </a:rPr>
              <a:t>cabins, to complete </a:t>
            </a:r>
            <a:r>
              <a:rPr dirty="0" sz="1450" spc="-5">
                <a:latin typeface="Times New Roman"/>
                <a:cs typeface="Times New Roman"/>
              </a:rPr>
              <a:t>our </a:t>
            </a:r>
            <a:r>
              <a:rPr dirty="0" sz="1450" spc="-10">
                <a:latin typeface="Times New Roman"/>
                <a:cs typeface="Times New Roman"/>
              </a:rPr>
              <a:t>survey </a:t>
            </a:r>
            <a:r>
              <a:rPr dirty="0" sz="1450" spc="-5">
                <a:latin typeface="Times New Roman"/>
                <a:cs typeface="Times New Roman"/>
              </a:rPr>
              <a:t>of </a:t>
            </a:r>
            <a:r>
              <a:rPr dirty="0" sz="1450" spc="-10">
                <a:latin typeface="Times New Roman"/>
                <a:cs typeface="Times New Roman"/>
              </a:rPr>
              <a:t>the vessel,  there is yet </a:t>
            </a:r>
            <a:r>
              <a:rPr dirty="0" sz="1450" spc="-5">
                <a:latin typeface="Times New Roman"/>
                <a:cs typeface="Times New Roman"/>
              </a:rPr>
              <a:t>a </a:t>
            </a:r>
            <a:r>
              <a:rPr dirty="0" sz="1450" spc="-10">
                <a:latin typeface="Times New Roman"/>
                <a:cs typeface="Times New Roman"/>
              </a:rPr>
              <a:t>third nest </a:t>
            </a:r>
            <a:r>
              <a:rPr dirty="0" sz="1450" spc="-5">
                <a:latin typeface="Times New Roman"/>
                <a:cs typeface="Times New Roman"/>
              </a:rPr>
              <a:t>of </a:t>
            </a:r>
            <a:r>
              <a:rPr dirty="0" sz="1450" spc="-10">
                <a:latin typeface="Times New Roman"/>
                <a:cs typeface="Times New Roman"/>
              </a:rPr>
              <a:t>steerages, labelled </a:t>
            </a:r>
            <a:r>
              <a:rPr dirty="0" sz="1450" spc="-5">
                <a:latin typeface="Times New Roman"/>
                <a:cs typeface="Times New Roman"/>
              </a:rPr>
              <a:t>4 </a:t>
            </a:r>
            <a:r>
              <a:rPr dirty="0" sz="1450" spc="-10">
                <a:latin typeface="Times New Roman"/>
                <a:cs typeface="Times New Roman"/>
              </a:rPr>
              <a:t>and </a:t>
            </a:r>
            <a:r>
              <a:rPr dirty="0" sz="1450" spc="-5">
                <a:latin typeface="Times New Roman"/>
                <a:cs typeface="Times New Roman"/>
              </a:rPr>
              <a:t>5. </a:t>
            </a:r>
            <a:r>
              <a:rPr dirty="0" sz="1450" spc="-10">
                <a:latin typeface="Times New Roman"/>
                <a:cs typeface="Times New Roman"/>
              </a:rPr>
              <a:t>The second cabin, to  return, is thus </a:t>
            </a:r>
            <a:r>
              <a:rPr dirty="0" sz="1450" spc="-5">
                <a:latin typeface="Times New Roman"/>
                <a:cs typeface="Times New Roman"/>
              </a:rPr>
              <a:t>a </a:t>
            </a:r>
            <a:r>
              <a:rPr dirty="0" sz="1450" spc="-10">
                <a:latin typeface="Times New Roman"/>
                <a:cs typeface="Times New Roman"/>
              </a:rPr>
              <a:t>modified oasis in the very heart </a:t>
            </a:r>
            <a:r>
              <a:rPr dirty="0" sz="1450" spc="-5">
                <a:latin typeface="Times New Roman"/>
                <a:cs typeface="Times New Roman"/>
              </a:rPr>
              <a:t>of </a:t>
            </a:r>
            <a:r>
              <a:rPr dirty="0" sz="1450" spc="-10">
                <a:latin typeface="Times New Roman"/>
                <a:cs typeface="Times New Roman"/>
              </a:rPr>
              <a:t>the steerages. Through the  thin partition </a:t>
            </a:r>
            <a:r>
              <a:rPr dirty="0" sz="1450" spc="-5">
                <a:latin typeface="Times New Roman"/>
                <a:cs typeface="Times New Roman"/>
              </a:rPr>
              <a:t>you </a:t>
            </a:r>
            <a:r>
              <a:rPr dirty="0" sz="1450" spc="-10">
                <a:latin typeface="Times New Roman"/>
                <a:cs typeface="Times New Roman"/>
              </a:rPr>
              <a:t>can hear the steerage passengers being sick, the rattle </a:t>
            </a:r>
            <a:r>
              <a:rPr dirty="0" sz="1450" spc="-5">
                <a:latin typeface="Times New Roman"/>
                <a:cs typeface="Times New Roman"/>
              </a:rPr>
              <a:t>of </a:t>
            </a:r>
            <a:r>
              <a:rPr dirty="0" sz="1450" spc="-10">
                <a:latin typeface="Times New Roman"/>
                <a:cs typeface="Times New Roman"/>
              </a:rPr>
              <a:t>tin  dishes as they sit at meals, the varied accents in which they converse, the  crying </a:t>
            </a:r>
            <a:r>
              <a:rPr dirty="0" sz="1450" spc="-5">
                <a:latin typeface="Times New Roman"/>
                <a:cs typeface="Times New Roman"/>
              </a:rPr>
              <a:t>of </a:t>
            </a:r>
            <a:r>
              <a:rPr dirty="0" sz="1450" spc="-10">
                <a:latin typeface="Times New Roman"/>
                <a:cs typeface="Times New Roman"/>
              </a:rPr>
              <a:t>their children terrified </a:t>
            </a:r>
            <a:r>
              <a:rPr dirty="0" sz="1450" spc="-5">
                <a:latin typeface="Times New Roman"/>
                <a:cs typeface="Times New Roman"/>
              </a:rPr>
              <a:t>by </a:t>
            </a:r>
            <a:r>
              <a:rPr dirty="0" sz="1450" spc="-10">
                <a:latin typeface="Times New Roman"/>
                <a:cs typeface="Times New Roman"/>
              </a:rPr>
              <a:t>this new experience, </a:t>
            </a:r>
            <a:r>
              <a:rPr dirty="0" sz="1450" spc="-5">
                <a:latin typeface="Times New Roman"/>
                <a:cs typeface="Times New Roman"/>
              </a:rPr>
              <a:t>or </a:t>
            </a:r>
            <a:r>
              <a:rPr dirty="0" sz="1450" spc="-10">
                <a:latin typeface="Times New Roman"/>
                <a:cs typeface="Times New Roman"/>
              </a:rPr>
              <a:t>the clean</a:t>
            </a:r>
            <a:r>
              <a:rPr dirty="0" sz="1450" spc="95">
                <a:latin typeface="Times New Roman"/>
                <a:cs typeface="Times New Roman"/>
              </a:rPr>
              <a:t> </a:t>
            </a:r>
            <a:r>
              <a:rPr dirty="0" sz="1450" spc="-10">
                <a:latin typeface="Times New Roman"/>
                <a:cs typeface="Times New Roman"/>
              </a:rPr>
              <a:t>flat</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could </a:t>
            </a:r>
            <a:r>
              <a:rPr dirty="0" sz="1450" spc="-5">
                <a:latin typeface="Times New Roman"/>
                <a:cs typeface="Times New Roman"/>
              </a:rPr>
              <a:t>he not do </a:t>
            </a:r>
            <a:r>
              <a:rPr dirty="0" sz="1450" spc="-10">
                <a:latin typeface="Times New Roman"/>
                <a:cs typeface="Times New Roman"/>
              </a:rPr>
              <a:t>the same in Scotland? But </a:t>
            </a:r>
            <a:r>
              <a:rPr dirty="0" sz="1450" spc="-5">
                <a:latin typeface="Times New Roman"/>
                <a:cs typeface="Times New Roman"/>
              </a:rPr>
              <a:t>I </a:t>
            </a:r>
            <a:r>
              <a:rPr dirty="0" sz="1450" spc="-10">
                <a:latin typeface="Times New Roman"/>
                <a:cs typeface="Times New Roman"/>
              </a:rPr>
              <a:t>never had the courage to use that  argument, though it was often </a:t>
            </a:r>
            <a:r>
              <a:rPr dirty="0" sz="1450" spc="-5">
                <a:latin typeface="Times New Roman"/>
                <a:cs typeface="Times New Roman"/>
              </a:rPr>
              <a:t>on </a:t>
            </a:r>
            <a:r>
              <a:rPr dirty="0" sz="1450" spc="-10">
                <a:latin typeface="Times New Roman"/>
                <a:cs typeface="Times New Roman"/>
              </a:rPr>
              <a:t>the tip </a:t>
            </a:r>
            <a:r>
              <a:rPr dirty="0" sz="1450" spc="-5">
                <a:latin typeface="Times New Roman"/>
                <a:cs typeface="Times New Roman"/>
              </a:rPr>
              <a:t>of </a:t>
            </a:r>
            <a:r>
              <a:rPr dirty="0" sz="1450" spc="-10">
                <a:latin typeface="Times New Roman"/>
                <a:cs typeface="Times New Roman"/>
              </a:rPr>
              <a:t>my tongue, and instead </a:t>
            </a:r>
            <a:r>
              <a:rPr dirty="0" sz="1450" spc="-5">
                <a:latin typeface="Times New Roman"/>
                <a:cs typeface="Times New Roman"/>
              </a:rPr>
              <a:t>I </a:t>
            </a:r>
            <a:r>
              <a:rPr dirty="0" sz="1450" spc="-10">
                <a:latin typeface="Times New Roman"/>
                <a:cs typeface="Times New Roman"/>
              </a:rPr>
              <a:t>agreed  with him heartily adding, with reckless </a:t>
            </a:r>
            <a:r>
              <a:rPr dirty="0" sz="1450" spc="-15">
                <a:latin typeface="Times New Roman"/>
                <a:cs typeface="Times New Roman"/>
              </a:rPr>
              <a:t>originality, </a:t>
            </a:r>
            <a:r>
              <a:rPr dirty="0" sz="1450" spc="-10">
                <a:latin typeface="Times New Roman"/>
                <a:cs typeface="Times New Roman"/>
              </a:rPr>
              <a:t>‘If the man stuck to his  work, and kept away from</a:t>
            </a:r>
            <a:r>
              <a:rPr dirty="0" sz="1450" spc="10">
                <a:latin typeface="Times New Roman"/>
                <a:cs typeface="Times New Roman"/>
              </a:rPr>
              <a:t> </a:t>
            </a:r>
            <a:r>
              <a:rPr dirty="0" sz="1450" spc="-5">
                <a:latin typeface="Times New Roman"/>
                <a:cs typeface="Times New Roman"/>
              </a:rPr>
              <a:t>drink.’</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‘Ah!’ said </a:t>
            </a:r>
            <a:r>
              <a:rPr dirty="0" sz="1450" spc="-5">
                <a:latin typeface="Times New Roman"/>
                <a:cs typeface="Times New Roman"/>
              </a:rPr>
              <a:t>he </a:t>
            </a:r>
            <a:r>
              <a:rPr dirty="0" sz="1450" spc="-25">
                <a:latin typeface="Times New Roman"/>
                <a:cs typeface="Times New Roman"/>
              </a:rPr>
              <a:t>slowly, </a:t>
            </a:r>
            <a:r>
              <a:rPr dirty="0" sz="1450" spc="-10">
                <a:latin typeface="Times New Roman"/>
                <a:cs typeface="Times New Roman"/>
              </a:rPr>
              <a:t>‘the drink! </a:t>
            </a:r>
            <a:r>
              <a:rPr dirty="0" sz="1450" spc="-60">
                <a:latin typeface="Times New Roman"/>
                <a:cs typeface="Times New Roman"/>
              </a:rPr>
              <a:t>You </a:t>
            </a:r>
            <a:r>
              <a:rPr dirty="0" sz="1450" spc="-10">
                <a:latin typeface="Times New Roman"/>
                <a:cs typeface="Times New Roman"/>
              </a:rPr>
              <a:t>see, </a:t>
            </a:r>
            <a:r>
              <a:rPr dirty="0" sz="1450" spc="-25">
                <a:latin typeface="Times New Roman"/>
                <a:cs typeface="Times New Roman"/>
              </a:rPr>
              <a:t>that’s </a:t>
            </a:r>
            <a:r>
              <a:rPr dirty="0" sz="1450" spc="-10">
                <a:latin typeface="Times New Roman"/>
                <a:cs typeface="Times New Roman"/>
              </a:rPr>
              <a:t>just my</a:t>
            </a:r>
            <a:r>
              <a:rPr dirty="0" sz="1450" spc="60">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He spoke with </a:t>
            </a:r>
            <a:r>
              <a:rPr dirty="0" sz="1450" spc="-5">
                <a:latin typeface="Times New Roman"/>
                <a:cs typeface="Times New Roman"/>
              </a:rPr>
              <a:t>a </a:t>
            </a:r>
            <a:r>
              <a:rPr dirty="0" sz="1450" spc="-10">
                <a:latin typeface="Times New Roman"/>
                <a:cs typeface="Times New Roman"/>
              </a:rPr>
              <a:t>simplicity that was touching, looking at me at the same time  with something strange and timid in his eye, half-ashamed, </a:t>
            </a:r>
            <a:r>
              <a:rPr dirty="0" sz="1450" spc="-20">
                <a:latin typeface="Times New Roman"/>
                <a:cs typeface="Times New Roman"/>
              </a:rPr>
              <a:t>half-sorry, </a:t>
            </a:r>
            <a:r>
              <a:rPr dirty="0" sz="1450" spc="-10">
                <a:latin typeface="Times New Roman"/>
                <a:cs typeface="Times New Roman"/>
              </a:rPr>
              <a:t>like </a:t>
            </a:r>
            <a:r>
              <a:rPr dirty="0" sz="1450" spc="-5">
                <a:latin typeface="Times New Roman"/>
                <a:cs typeface="Times New Roman"/>
              </a:rPr>
              <a:t>a  good </a:t>
            </a:r>
            <a:r>
              <a:rPr dirty="0" sz="1450" spc="-10">
                <a:latin typeface="Times New Roman"/>
                <a:cs typeface="Times New Roman"/>
              </a:rPr>
              <a:t>child who knows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beaten. </a:t>
            </a:r>
            <a:r>
              <a:rPr dirty="0" sz="1450" spc="-60">
                <a:latin typeface="Times New Roman"/>
                <a:cs typeface="Times New Roman"/>
              </a:rPr>
              <a:t>You </a:t>
            </a:r>
            <a:r>
              <a:rPr dirty="0" sz="1450" spc="-10">
                <a:latin typeface="Times New Roman"/>
                <a:cs typeface="Times New Roman"/>
              </a:rPr>
              <a:t>would have said </a:t>
            </a:r>
            <a:r>
              <a:rPr dirty="0" sz="1450" spc="-5">
                <a:latin typeface="Times New Roman"/>
                <a:cs typeface="Times New Roman"/>
              </a:rPr>
              <a:t>he  </a:t>
            </a:r>
            <a:r>
              <a:rPr dirty="0" sz="1450" spc="-10">
                <a:latin typeface="Times New Roman"/>
                <a:cs typeface="Times New Roman"/>
              </a:rPr>
              <a:t>recognised </a:t>
            </a:r>
            <a:r>
              <a:rPr dirty="0" sz="1450" spc="-5">
                <a:latin typeface="Times New Roman"/>
                <a:cs typeface="Times New Roman"/>
              </a:rPr>
              <a:t>a </a:t>
            </a:r>
            <a:r>
              <a:rPr dirty="0" sz="1450" spc="-10">
                <a:latin typeface="Times New Roman"/>
                <a:cs typeface="Times New Roman"/>
              </a:rPr>
              <a:t>destiny to which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born, </a:t>
            </a:r>
            <a:r>
              <a:rPr dirty="0" sz="1450" spc="-10">
                <a:latin typeface="Times New Roman"/>
                <a:cs typeface="Times New Roman"/>
              </a:rPr>
              <a:t>and accepted the consequences  </a:t>
            </a:r>
            <a:r>
              <a:rPr dirty="0" sz="1450" spc="-25">
                <a:latin typeface="Times New Roman"/>
                <a:cs typeface="Times New Roman"/>
              </a:rPr>
              <a:t>mildly. </a:t>
            </a:r>
            <a:r>
              <a:rPr dirty="0" sz="1450" spc="-10">
                <a:latin typeface="Times New Roman"/>
                <a:cs typeface="Times New Roman"/>
              </a:rPr>
              <a:t>Like the merchant Abudah, </a:t>
            </a:r>
            <a:r>
              <a:rPr dirty="0" sz="1450" spc="-5">
                <a:latin typeface="Times New Roman"/>
                <a:cs typeface="Times New Roman"/>
              </a:rPr>
              <a:t>he </a:t>
            </a:r>
            <a:r>
              <a:rPr dirty="0" sz="1450" spc="-10">
                <a:latin typeface="Times New Roman"/>
                <a:cs typeface="Times New Roman"/>
              </a:rPr>
              <a:t>was at the same time fleeing from his  destiny and carrying it along with him, the whole at an expense </a:t>
            </a:r>
            <a:r>
              <a:rPr dirty="0" sz="1450" spc="-5">
                <a:latin typeface="Times New Roman"/>
                <a:cs typeface="Times New Roman"/>
              </a:rPr>
              <a:t>of </a:t>
            </a:r>
            <a:r>
              <a:rPr dirty="0" sz="1450" spc="-10">
                <a:latin typeface="Times New Roman"/>
                <a:cs typeface="Times New Roman"/>
              </a:rPr>
              <a:t>six</a:t>
            </a:r>
            <a:r>
              <a:rPr dirty="0" sz="1450" spc="165">
                <a:latin typeface="Times New Roman"/>
                <a:cs typeface="Times New Roman"/>
              </a:rPr>
              <a:t> </a:t>
            </a:r>
            <a:r>
              <a:rPr dirty="0" sz="1450" spc="-10">
                <a:latin typeface="Times New Roman"/>
                <a:cs typeface="Times New Roman"/>
              </a:rPr>
              <a:t>guineas.</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As far as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drink, idleness, and incompetency were the three great causes  </a:t>
            </a:r>
            <a:r>
              <a:rPr dirty="0" sz="1450" spc="-5">
                <a:latin typeface="Times New Roman"/>
                <a:cs typeface="Times New Roman"/>
              </a:rPr>
              <a:t>of </a:t>
            </a:r>
            <a:r>
              <a:rPr dirty="0" sz="1450" spc="-10">
                <a:latin typeface="Times New Roman"/>
                <a:cs typeface="Times New Roman"/>
              </a:rPr>
              <a:t>emigration, and for all </a:t>
            </a:r>
            <a:r>
              <a:rPr dirty="0" sz="1450" spc="-5">
                <a:latin typeface="Times New Roman"/>
                <a:cs typeface="Times New Roman"/>
              </a:rPr>
              <a:t>of </a:t>
            </a:r>
            <a:r>
              <a:rPr dirty="0" sz="1450" spc="-10">
                <a:latin typeface="Times New Roman"/>
                <a:cs typeface="Times New Roman"/>
              </a:rPr>
              <a:t>them, and drink first and foremost, this trick </a:t>
            </a:r>
            <a:r>
              <a:rPr dirty="0" sz="1450" spc="-5">
                <a:latin typeface="Times New Roman"/>
                <a:cs typeface="Times New Roman"/>
              </a:rPr>
              <a:t>of  </a:t>
            </a:r>
            <a:r>
              <a:rPr dirty="0" sz="1450" spc="-10">
                <a:latin typeface="Times New Roman"/>
                <a:cs typeface="Times New Roman"/>
              </a:rPr>
              <a:t>getting transported overseas appears to me the silliest means </a:t>
            </a:r>
            <a:r>
              <a:rPr dirty="0" sz="1450" spc="-5">
                <a:latin typeface="Times New Roman"/>
                <a:cs typeface="Times New Roman"/>
              </a:rPr>
              <a:t>of </a:t>
            </a:r>
            <a:r>
              <a:rPr dirty="0" sz="1450" spc="-10">
                <a:latin typeface="Times New Roman"/>
                <a:cs typeface="Times New Roman"/>
              </a:rPr>
              <a:t>cure. </a:t>
            </a:r>
            <a:r>
              <a:rPr dirty="0" sz="1450" spc="-60">
                <a:latin typeface="Times New Roman"/>
                <a:cs typeface="Times New Roman"/>
              </a:rPr>
              <a:t>You  </a:t>
            </a:r>
            <a:r>
              <a:rPr dirty="0" sz="1450" spc="-10">
                <a:latin typeface="Times New Roman"/>
                <a:cs typeface="Times New Roman"/>
              </a:rPr>
              <a:t>cannot run away from </a:t>
            </a:r>
            <a:r>
              <a:rPr dirty="0" sz="1450" spc="-5">
                <a:latin typeface="Times New Roman"/>
                <a:cs typeface="Times New Roman"/>
              </a:rPr>
              <a:t>a </a:t>
            </a:r>
            <a:r>
              <a:rPr dirty="0" sz="1450" spc="-10">
                <a:latin typeface="Times New Roman"/>
                <a:cs typeface="Times New Roman"/>
              </a:rPr>
              <a:t>weakness; </a:t>
            </a:r>
            <a:r>
              <a:rPr dirty="0" sz="1450" spc="-5">
                <a:latin typeface="Times New Roman"/>
                <a:cs typeface="Times New Roman"/>
              </a:rPr>
              <a:t>you </a:t>
            </a:r>
            <a:r>
              <a:rPr dirty="0" sz="1450" spc="-10">
                <a:latin typeface="Times New Roman"/>
                <a:cs typeface="Times New Roman"/>
              </a:rPr>
              <a:t>must some time fight it </a:t>
            </a:r>
            <a:r>
              <a:rPr dirty="0" sz="1450" spc="-5">
                <a:latin typeface="Times New Roman"/>
                <a:cs typeface="Times New Roman"/>
              </a:rPr>
              <a:t>out or </a:t>
            </a:r>
            <a:r>
              <a:rPr dirty="0" sz="1450" spc="-10">
                <a:latin typeface="Times New Roman"/>
                <a:cs typeface="Times New Roman"/>
              </a:rPr>
              <a:t>perish;  and if that </a:t>
            </a:r>
            <a:r>
              <a:rPr dirty="0" sz="1450" spc="-5">
                <a:latin typeface="Times New Roman"/>
                <a:cs typeface="Times New Roman"/>
              </a:rPr>
              <a:t>be </a:t>
            </a:r>
            <a:r>
              <a:rPr dirty="0" sz="1450" spc="-10">
                <a:latin typeface="Times New Roman"/>
                <a:cs typeface="Times New Roman"/>
              </a:rPr>
              <a:t>so, why </a:t>
            </a:r>
            <a:r>
              <a:rPr dirty="0" sz="1450" spc="-5">
                <a:latin typeface="Times New Roman"/>
                <a:cs typeface="Times New Roman"/>
              </a:rPr>
              <a:t>not </a:t>
            </a:r>
            <a:r>
              <a:rPr dirty="0" sz="1450" spc="-30">
                <a:latin typeface="Times New Roman"/>
                <a:cs typeface="Times New Roman"/>
              </a:rPr>
              <a:t>now, </a:t>
            </a:r>
            <a:r>
              <a:rPr dirty="0" sz="1450" spc="-10">
                <a:latin typeface="Times New Roman"/>
                <a:cs typeface="Times New Roman"/>
              </a:rPr>
              <a:t>and where </a:t>
            </a:r>
            <a:r>
              <a:rPr dirty="0" sz="1450" spc="-5">
                <a:latin typeface="Times New Roman"/>
                <a:cs typeface="Times New Roman"/>
              </a:rPr>
              <a:t>you </a:t>
            </a:r>
            <a:r>
              <a:rPr dirty="0" sz="1450" spc="-10">
                <a:latin typeface="Times New Roman"/>
                <a:cs typeface="Times New Roman"/>
              </a:rPr>
              <a:t>stand? </a:t>
            </a:r>
            <a:r>
              <a:rPr dirty="0" sz="1450" spc="-10" i="1">
                <a:latin typeface="Times New Roman"/>
                <a:cs typeface="Times New Roman"/>
              </a:rPr>
              <a:t>Coelum </a:t>
            </a:r>
            <a:r>
              <a:rPr dirty="0" sz="1450" spc="-5" i="1">
                <a:latin typeface="Times New Roman"/>
                <a:cs typeface="Times New Roman"/>
              </a:rPr>
              <a:t>non </a:t>
            </a:r>
            <a:r>
              <a:rPr dirty="0" sz="1450" spc="-10" i="1">
                <a:latin typeface="Times New Roman"/>
                <a:cs typeface="Times New Roman"/>
              </a:rPr>
              <a:t>animam</a:t>
            </a:r>
            <a:r>
              <a:rPr dirty="0" sz="1450" spc="-10">
                <a:latin typeface="Times New Roman"/>
                <a:cs typeface="Times New Roman"/>
              </a:rPr>
              <a:t>.  Change Glenlivet for Bourbon, and it is still </a:t>
            </a:r>
            <a:r>
              <a:rPr dirty="0" sz="1450" spc="-20">
                <a:latin typeface="Times New Roman"/>
                <a:cs typeface="Times New Roman"/>
              </a:rPr>
              <a:t>whisky, </a:t>
            </a:r>
            <a:r>
              <a:rPr dirty="0" sz="1450" spc="-10">
                <a:latin typeface="Times New Roman"/>
                <a:cs typeface="Times New Roman"/>
              </a:rPr>
              <a:t>only </a:t>
            </a:r>
            <a:r>
              <a:rPr dirty="0" sz="1450" spc="-5">
                <a:latin typeface="Times New Roman"/>
                <a:cs typeface="Times New Roman"/>
              </a:rPr>
              <a:t>not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 sea-  voyage will </a:t>
            </a:r>
            <a:r>
              <a:rPr dirty="0" sz="1450" spc="-5">
                <a:latin typeface="Times New Roman"/>
                <a:cs typeface="Times New Roman"/>
              </a:rPr>
              <a:t>not </a:t>
            </a:r>
            <a:r>
              <a:rPr dirty="0" sz="1450" spc="-10">
                <a:latin typeface="Times New Roman"/>
                <a:cs typeface="Times New Roman"/>
              </a:rPr>
              <a:t>give </a:t>
            </a:r>
            <a:r>
              <a:rPr dirty="0" sz="1450" spc="-5">
                <a:latin typeface="Times New Roman"/>
                <a:cs typeface="Times New Roman"/>
              </a:rPr>
              <a:t>a </a:t>
            </a:r>
            <a:r>
              <a:rPr dirty="0" sz="1450" spc="-10">
                <a:latin typeface="Times New Roman"/>
                <a:cs typeface="Times New Roman"/>
              </a:rPr>
              <a:t>man the nerve to </a:t>
            </a:r>
            <a:r>
              <a:rPr dirty="0" sz="1450" spc="-5">
                <a:latin typeface="Times New Roman"/>
                <a:cs typeface="Times New Roman"/>
              </a:rPr>
              <a:t>put </a:t>
            </a:r>
            <a:r>
              <a:rPr dirty="0" sz="1450" spc="-10">
                <a:latin typeface="Times New Roman"/>
                <a:cs typeface="Times New Roman"/>
              </a:rPr>
              <a:t>aside cheap pleasure; emigration  has to </a:t>
            </a:r>
            <a:r>
              <a:rPr dirty="0" sz="1450" spc="-5">
                <a:latin typeface="Times New Roman"/>
                <a:cs typeface="Times New Roman"/>
              </a:rPr>
              <a:t>be done </a:t>
            </a:r>
            <a:r>
              <a:rPr dirty="0" sz="1450" spc="-10">
                <a:latin typeface="Times New Roman"/>
                <a:cs typeface="Times New Roman"/>
              </a:rPr>
              <a:t>before we climb the vessel; an aim in life is the only fortune  worth the finding; and it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found in foreign lands, </a:t>
            </a:r>
            <a:r>
              <a:rPr dirty="0" sz="1450" spc="-5">
                <a:latin typeface="Times New Roman"/>
                <a:cs typeface="Times New Roman"/>
              </a:rPr>
              <a:t>but </a:t>
            </a:r>
            <a:r>
              <a:rPr dirty="0" sz="1450" spc="-10">
                <a:latin typeface="Times New Roman"/>
                <a:cs typeface="Times New Roman"/>
              </a:rPr>
              <a:t>in the heart  itself.</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Speaking </a:t>
            </a:r>
            <a:r>
              <a:rPr dirty="0" sz="1450" spc="-20">
                <a:latin typeface="Times New Roman"/>
                <a:cs typeface="Times New Roman"/>
              </a:rPr>
              <a:t>generally,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vice </a:t>
            </a:r>
            <a:r>
              <a:rPr dirty="0" sz="1450" spc="-5">
                <a:latin typeface="Times New Roman"/>
                <a:cs typeface="Times New Roman"/>
              </a:rPr>
              <a:t>of </a:t>
            </a:r>
            <a:r>
              <a:rPr dirty="0" sz="1450" spc="-10">
                <a:latin typeface="Times New Roman"/>
                <a:cs typeface="Times New Roman"/>
              </a:rPr>
              <a:t>this kind more contemptible than  another; for each is </a:t>
            </a:r>
            <a:r>
              <a:rPr dirty="0" sz="1450" spc="-5">
                <a:latin typeface="Times New Roman"/>
                <a:cs typeface="Times New Roman"/>
              </a:rPr>
              <a:t>but a </a:t>
            </a:r>
            <a:r>
              <a:rPr dirty="0" sz="1450" spc="-10">
                <a:latin typeface="Times New Roman"/>
                <a:cs typeface="Times New Roman"/>
              </a:rPr>
              <a:t>result and outward sign </a:t>
            </a:r>
            <a:r>
              <a:rPr dirty="0" sz="1450" spc="-5">
                <a:latin typeface="Times New Roman"/>
                <a:cs typeface="Times New Roman"/>
              </a:rPr>
              <a:t>of a </a:t>
            </a:r>
            <a:r>
              <a:rPr dirty="0" sz="1450" spc="-10">
                <a:latin typeface="Times New Roman"/>
                <a:cs typeface="Times New Roman"/>
              </a:rPr>
              <a:t>soul tragically ship-  wrecked. In the majority </a:t>
            </a:r>
            <a:r>
              <a:rPr dirty="0" sz="1450" spc="-5">
                <a:latin typeface="Times New Roman"/>
                <a:cs typeface="Times New Roman"/>
              </a:rPr>
              <a:t>of </a:t>
            </a:r>
            <a:r>
              <a:rPr dirty="0" sz="1450" spc="-10">
                <a:latin typeface="Times New Roman"/>
                <a:cs typeface="Times New Roman"/>
              </a:rPr>
              <a:t>cases, cheap pleasure is resorted to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anodyne. The pleasure-seeker sets forth </a:t>
            </a:r>
            <a:r>
              <a:rPr dirty="0" sz="1450" spc="-5">
                <a:latin typeface="Times New Roman"/>
                <a:cs typeface="Times New Roman"/>
              </a:rPr>
              <a:t>upon </a:t>
            </a:r>
            <a:r>
              <a:rPr dirty="0" sz="1450" spc="-10">
                <a:latin typeface="Times New Roman"/>
                <a:cs typeface="Times New Roman"/>
              </a:rPr>
              <a:t>life with high and difficult  ambitions; </a:t>
            </a:r>
            <a:r>
              <a:rPr dirty="0" sz="1450" spc="-5">
                <a:latin typeface="Times New Roman"/>
                <a:cs typeface="Times New Roman"/>
              </a:rPr>
              <a:t>he </a:t>
            </a:r>
            <a:r>
              <a:rPr dirty="0" sz="1450" spc="-10">
                <a:latin typeface="Times New Roman"/>
                <a:cs typeface="Times New Roman"/>
              </a:rPr>
              <a:t>meant to </a:t>
            </a:r>
            <a:r>
              <a:rPr dirty="0" sz="1450" spc="-5">
                <a:latin typeface="Times New Roman"/>
                <a:cs typeface="Times New Roman"/>
              </a:rPr>
              <a:t>be </a:t>
            </a:r>
            <a:r>
              <a:rPr dirty="0" sz="1450" spc="-10">
                <a:latin typeface="Times New Roman"/>
                <a:cs typeface="Times New Roman"/>
              </a:rPr>
              <a:t>nobly </a:t>
            </a:r>
            <a:r>
              <a:rPr dirty="0" sz="1450" spc="-5">
                <a:latin typeface="Times New Roman"/>
                <a:cs typeface="Times New Roman"/>
              </a:rPr>
              <a:t>good </a:t>
            </a:r>
            <a:r>
              <a:rPr dirty="0" sz="1450" spc="-10">
                <a:latin typeface="Times New Roman"/>
                <a:cs typeface="Times New Roman"/>
              </a:rPr>
              <a:t>and nobly </a:t>
            </a:r>
            <a:r>
              <a:rPr dirty="0" sz="1450" spc="-25">
                <a:latin typeface="Times New Roman"/>
                <a:cs typeface="Times New Roman"/>
              </a:rPr>
              <a:t>happy, </a:t>
            </a:r>
            <a:r>
              <a:rPr dirty="0" sz="1450" spc="-10">
                <a:latin typeface="Times New Roman"/>
                <a:cs typeface="Times New Roman"/>
              </a:rPr>
              <a:t>though at as little  pains as possible to himself; and it is because all has failed in his celestial  enterprise that </a:t>
            </a:r>
            <a:r>
              <a:rPr dirty="0" sz="1450" spc="-5">
                <a:latin typeface="Times New Roman"/>
                <a:cs typeface="Times New Roman"/>
              </a:rPr>
              <a:t>you </a:t>
            </a:r>
            <a:r>
              <a:rPr dirty="0" sz="1450" spc="-10">
                <a:latin typeface="Times New Roman"/>
                <a:cs typeface="Times New Roman"/>
              </a:rPr>
              <a:t>now behold him rolling in the garbage. Hence the  comparative success </a:t>
            </a:r>
            <a:r>
              <a:rPr dirty="0" sz="1450" spc="-5">
                <a:latin typeface="Times New Roman"/>
                <a:cs typeface="Times New Roman"/>
              </a:rPr>
              <a:t>of </a:t>
            </a:r>
            <a:r>
              <a:rPr dirty="0" sz="1450" spc="-10">
                <a:latin typeface="Times New Roman"/>
                <a:cs typeface="Times New Roman"/>
              </a:rPr>
              <a:t>the teetotal pledge; because to </a:t>
            </a:r>
            <a:r>
              <a:rPr dirty="0" sz="1450" spc="-5">
                <a:latin typeface="Times New Roman"/>
                <a:cs typeface="Times New Roman"/>
              </a:rPr>
              <a:t>a </a:t>
            </a:r>
            <a:r>
              <a:rPr dirty="0" sz="1450" spc="-10">
                <a:latin typeface="Times New Roman"/>
                <a:cs typeface="Times New Roman"/>
              </a:rPr>
              <a:t>man who had nothing  it sets at least </a:t>
            </a:r>
            <a:r>
              <a:rPr dirty="0" sz="1450" spc="-5">
                <a:latin typeface="Times New Roman"/>
                <a:cs typeface="Times New Roman"/>
              </a:rPr>
              <a:t>a </a:t>
            </a:r>
            <a:r>
              <a:rPr dirty="0" sz="1450" spc="-10">
                <a:latin typeface="Times New Roman"/>
                <a:cs typeface="Times New Roman"/>
              </a:rPr>
              <a:t>negative aim in life. Somewhat as prisoners beguile their days  </a:t>
            </a:r>
            <a:r>
              <a:rPr dirty="0" sz="1450" spc="-5">
                <a:latin typeface="Times New Roman"/>
                <a:cs typeface="Times New Roman"/>
              </a:rPr>
              <a:t>by </a:t>
            </a:r>
            <a:r>
              <a:rPr dirty="0" sz="1450" spc="-10">
                <a:latin typeface="Times New Roman"/>
                <a:cs typeface="Times New Roman"/>
              </a:rPr>
              <a:t>taming </a:t>
            </a:r>
            <a:r>
              <a:rPr dirty="0" sz="1450" spc="-5">
                <a:latin typeface="Times New Roman"/>
                <a:cs typeface="Times New Roman"/>
              </a:rPr>
              <a:t>a </a:t>
            </a:r>
            <a:r>
              <a:rPr dirty="0" sz="1450" spc="-15">
                <a:latin typeface="Times New Roman"/>
                <a:cs typeface="Times New Roman"/>
              </a:rPr>
              <a:t>spider, </a:t>
            </a:r>
            <a:r>
              <a:rPr dirty="0" sz="1450" spc="-10">
                <a:latin typeface="Times New Roman"/>
                <a:cs typeface="Times New Roman"/>
              </a:rPr>
              <a:t>the reformed drunkard makes an interest </a:t>
            </a:r>
            <a:r>
              <a:rPr dirty="0" sz="1450" spc="-5">
                <a:latin typeface="Times New Roman"/>
                <a:cs typeface="Times New Roman"/>
              </a:rPr>
              <a:t>out of </a:t>
            </a:r>
            <a:r>
              <a:rPr dirty="0" sz="1450" spc="-10">
                <a:latin typeface="Times New Roman"/>
                <a:cs typeface="Times New Roman"/>
              </a:rPr>
              <a:t>abstaining  from intoxicating drinks, and may live for that negation. There is something,  at least, </a:t>
            </a:r>
            <a:r>
              <a:rPr dirty="0" sz="1450" spc="-5" i="1">
                <a:latin typeface="Times New Roman"/>
                <a:cs typeface="Times New Roman"/>
              </a:rPr>
              <a:t>not </a:t>
            </a:r>
            <a:r>
              <a:rPr dirty="0" sz="1450" spc="-10" i="1">
                <a:latin typeface="Times New Roman"/>
                <a:cs typeface="Times New Roman"/>
              </a:rPr>
              <a:t>to </a:t>
            </a:r>
            <a:r>
              <a:rPr dirty="0" sz="1450" spc="-5" i="1">
                <a:latin typeface="Times New Roman"/>
                <a:cs typeface="Times New Roman"/>
              </a:rPr>
              <a:t>be done </a:t>
            </a:r>
            <a:r>
              <a:rPr dirty="0" sz="1450" spc="-10">
                <a:latin typeface="Times New Roman"/>
                <a:cs typeface="Times New Roman"/>
              </a:rPr>
              <a:t>each day; and </a:t>
            </a:r>
            <a:r>
              <a:rPr dirty="0" sz="1450" spc="-5">
                <a:latin typeface="Times New Roman"/>
                <a:cs typeface="Times New Roman"/>
              </a:rPr>
              <a:t>a </a:t>
            </a:r>
            <a:r>
              <a:rPr dirty="0" sz="1450" spc="-10">
                <a:latin typeface="Times New Roman"/>
                <a:cs typeface="Times New Roman"/>
              </a:rPr>
              <a:t>cold triumph awaits him every</a:t>
            </a:r>
            <a:r>
              <a:rPr dirty="0" sz="1450" spc="125">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12700" marR="5080">
              <a:lnSpc>
                <a:spcPts val="1730"/>
              </a:lnSpc>
              <a:spcBef>
                <a:spcPts val="844"/>
              </a:spcBef>
            </a:pP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one on </a:t>
            </a:r>
            <a:r>
              <a:rPr dirty="0" sz="1450" spc="-10">
                <a:latin typeface="Times New Roman"/>
                <a:cs typeface="Times New Roman"/>
              </a:rPr>
              <a:t>board with us, whom </a:t>
            </a:r>
            <a:r>
              <a:rPr dirty="0" sz="1450" spc="-5">
                <a:latin typeface="Times New Roman"/>
                <a:cs typeface="Times New Roman"/>
              </a:rPr>
              <a:t>I </a:t>
            </a:r>
            <a:r>
              <a:rPr dirty="0" sz="1450" spc="-10">
                <a:latin typeface="Times New Roman"/>
                <a:cs typeface="Times New Roman"/>
              </a:rPr>
              <a:t>have already referred to under the name  </a:t>
            </a:r>
            <a:r>
              <a:rPr dirty="0" sz="1450" spc="-25">
                <a:latin typeface="Times New Roman"/>
                <a:cs typeface="Times New Roman"/>
              </a:rPr>
              <a:t>Mackay, </a:t>
            </a:r>
            <a:r>
              <a:rPr dirty="0" sz="1450" spc="-10">
                <a:latin typeface="Times New Roman"/>
                <a:cs typeface="Times New Roman"/>
              </a:rPr>
              <a:t>who seemed to me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good </a:t>
            </a:r>
            <a:r>
              <a:rPr dirty="0" sz="1450" spc="-10">
                <a:latin typeface="Times New Roman"/>
                <a:cs typeface="Times New Roman"/>
              </a:rPr>
              <a:t>instance </a:t>
            </a:r>
            <a:r>
              <a:rPr dirty="0" sz="1450" spc="-5">
                <a:latin typeface="Times New Roman"/>
                <a:cs typeface="Times New Roman"/>
              </a:rPr>
              <a:t>of </a:t>
            </a:r>
            <a:r>
              <a:rPr dirty="0" sz="1450" spc="-10">
                <a:latin typeface="Times New Roman"/>
                <a:cs typeface="Times New Roman"/>
              </a:rPr>
              <a:t>this failure in life </a:t>
            </a:r>
            <a:r>
              <a:rPr dirty="0" sz="1450" spc="-5">
                <a:latin typeface="Times New Roman"/>
                <a:cs typeface="Times New Roman"/>
              </a:rPr>
              <a:t>of  </a:t>
            </a:r>
            <a:r>
              <a:rPr dirty="0" sz="1450" spc="-10">
                <a:latin typeface="Times New Roman"/>
                <a:cs typeface="Times New Roman"/>
              </a:rPr>
              <a:t>which we have been speaking, </a:t>
            </a:r>
            <a:r>
              <a:rPr dirty="0" sz="1450" spc="-5">
                <a:latin typeface="Times New Roman"/>
                <a:cs typeface="Times New Roman"/>
              </a:rPr>
              <a:t>but a good </a:t>
            </a:r>
            <a:r>
              <a:rPr dirty="0" sz="1450" spc="-10">
                <a:latin typeface="Times New Roman"/>
                <a:cs typeface="Times New Roman"/>
              </a:rPr>
              <a:t>type </a:t>
            </a:r>
            <a:r>
              <a:rPr dirty="0" sz="1450" spc="-5">
                <a:latin typeface="Times New Roman"/>
                <a:cs typeface="Times New Roman"/>
              </a:rPr>
              <a:t>of </a:t>
            </a:r>
            <a:r>
              <a:rPr dirty="0" sz="1450" spc="-10">
                <a:latin typeface="Times New Roman"/>
                <a:cs typeface="Times New Roman"/>
              </a:rPr>
              <a:t>the intelligence which here  surrounded me. Physically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small Scotsman, standing </a:t>
            </a:r>
            <a:r>
              <a:rPr dirty="0" sz="1450" spc="-5">
                <a:latin typeface="Times New Roman"/>
                <a:cs typeface="Times New Roman"/>
              </a:rPr>
              <a:t>a </a:t>
            </a:r>
            <a:r>
              <a:rPr dirty="0" sz="1450" spc="-10">
                <a:latin typeface="Times New Roman"/>
                <a:cs typeface="Times New Roman"/>
              </a:rPr>
              <a:t>little back as  though </a:t>
            </a:r>
            <a:r>
              <a:rPr dirty="0" sz="1450" spc="-5">
                <a:latin typeface="Times New Roman"/>
                <a:cs typeface="Times New Roman"/>
              </a:rPr>
              <a:t>he </a:t>
            </a:r>
            <a:r>
              <a:rPr dirty="0" sz="1450" spc="-10">
                <a:latin typeface="Times New Roman"/>
                <a:cs typeface="Times New Roman"/>
              </a:rPr>
              <a:t>were already carrying the elements </a:t>
            </a:r>
            <a:r>
              <a:rPr dirty="0" sz="1450" spc="-5">
                <a:latin typeface="Times New Roman"/>
                <a:cs typeface="Times New Roman"/>
              </a:rPr>
              <a:t>of a </a:t>
            </a:r>
            <a:r>
              <a:rPr dirty="0" sz="1450" spc="-10">
                <a:latin typeface="Times New Roman"/>
                <a:cs typeface="Times New Roman"/>
              </a:rPr>
              <a:t>corporation, and his </a:t>
            </a:r>
            <a:r>
              <a:rPr dirty="0" sz="1450" spc="-5">
                <a:latin typeface="Times New Roman"/>
                <a:cs typeface="Times New Roman"/>
              </a:rPr>
              <a:t>looks  </a:t>
            </a:r>
            <a:r>
              <a:rPr dirty="0" sz="1450" spc="-10">
                <a:latin typeface="Times New Roman"/>
                <a:cs typeface="Times New Roman"/>
              </a:rPr>
              <a:t>somewhat marred </a:t>
            </a:r>
            <a:r>
              <a:rPr dirty="0" sz="1450" spc="-5">
                <a:latin typeface="Times New Roman"/>
                <a:cs typeface="Times New Roman"/>
              </a:rPr>
              <a:t>by </a:t>
            </a:r>
            <a:r>
              <a:rPr dirty="0" sz="1450" spc="-10">
                <a:latin typeface="Times New Roman"/>
                <a:cs typeface="Times New Roman"/>
              </a:rPr>
              <a:t>the smallness </a:t>
            </a:r>
            <a:r>
              <a:rPr dirty="0" sz="1450" spc="-5">
                <a:latin typeface="Times New Roman"/>
                <a:cs typeface="Times New Roman"/>
              </a:rPr>
              <a:t>of </a:t>
            </a:r>
            <a:r>
              <a:rPr dirty="0" sz="1450" spc="-10">
                <a:latin typeface="Times New Roman"/>
                <a:cs typeface="Times New Roman"/>
              </a:rPr>
              <a:t>his eyes. </a:t>
            </a:r>
            <a:r>
              <a:rPr dirty="0" sz="1450" spc="-20">
                <a:latin typeface="Times New Roman"/>
                <a:cs typeface="Times New Roman"/>
              </a:rPr>
              <a:t>Mentally, </a:t>
            </a:r>
            <a:r>
              <a:rPr dirty="0" sz="1450" spc="-5">
                <a:latin typeface="Times New Roman"/>
                <a:cs typeface="Times New Roman"/>
              </a:rPr>
              <a:t>he </a:t>
            </a:r>
            <a:r>
              <a:rPr dirty="0" sz="1450" spc="-10">
                <a:latin typeface="Times New Roman"/>
                <a:cs typeface="Times New Roman"/>
              </a:rPr>
              <a:t>was endowed  above  the  average.    There  were  </a:t>
            </a:r>
            <a:r>
              <a:rPr dirty="0" sz="1450" spc="-5">
                <a:latin typeface="Times New Roman"/>
                <a:cs typeface="Times New Roman"/>
              </a:rPr>
              <a:t>but  </a:t>
            </a:r>
            <a:r>
              <a:rPr dirty="0" sz="1450" spc="-10">
                <a:latin typeface="Times New Roman"/>
                <a:cs typeface="Times New Roman"/>
              </a:rPr>
              <a:t>few  subjects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could </a:t>
            </a:r>
            <a:r>
              <a:rPr dirty="0" sz="1450" spc="80">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converse with understanding and </a:t>
            </a:r>
            <a:r>
              <a:rPr dirty="0" sz="1450" spc="-5">
                <a:latin typeface="Times New Roman"/>
                <a:cs typeface="Times New Roman"/>
              </a:rPr>
              <a:t>a </a:t>
            </a:r>
            <a:r>
              <a:rPr dirty="0" sz="1450" spc="-10">
                <a:latin typeface="Times New Roman"/>
                <a:cs typeface="Times New Roman"/>
              </a:rPr>
              <a:t>dash </a:t>
            </a:r>
            <a:r>
              <a:rPr dirty="0" sz="1450" spc="-5">
                <a:latin typeface="Times New Roman"/>
                <a:cs typeface="Times New Roman"/>
              </a:rPr>
              <a:t>of </a:t>
            </a:r>
            <a:r>
              <a:rPr dirty="0" sz="1450" spc="-10">
                <a:latin typeface="Times New Roman"/>
                <a:cs typeface="Times New Roman"/>
              </a:rPr>
              <a:t>wit; delivering himself slowly and  with gusto like </a:t>
            </a:r>
            <a:r>
              <a:rPr dirty="0" sz="1450" spc="-5">
                <a:latin typeface="Times New Roman"/>
                <a:cs typeface="Times New Roman"/>
              </a:rPr>
              <a:t>a </a:t>
            </a:r>
            <a:r>
              <a:rPr dirty="0" sz="1450" spc="-10">
                <a:latin typeface="Times New Roman"/>
                <a:cs typeface="Times New Roman"/>
              </a:rPr>
              <a:t>man who enjoyed his own sententiousness. He was </a:t>
            </a:r>
            <a:r>
              <a:rPr dirty="0" sz="1450" spc="-5">
                <a:latin typeface="Times New Roman"/>
                <a:cs typeface="Times New Roman"/>
              </a:rPr>
              <a:t>a </a:t>
            </a:r>
            <a:r>
              <a:rPr dirty="0" sz="1450" spc="-30">
                <a:latin typeface="Times New Roman"/>
                <a:cs typeface="Times New Roman"/>
              </a:rPr>
              <a:t>dry,  </a:t>
            </a:r>
            <a:r>
              <a:rPr dirty="0" sz="1450" spc="-10">
                <a:latin typeface="Times New Roman"/>
                <a:cs typeface="Times New Roman"/>
              </a:rPr>
              <a:t>quick, pertinent </a:t>
            </a:r>
            <a:r>
              <a:rPr dirty="0" sz="1450" spc="-15">
                <a:latin typeface="Times New Roman"/>
                <a:cs typeface="Times New Roman"/>
              </a:rPr>
              <a:t>debater, </a:t>
            </a:r>
            <a:r>
              <a:rPr dirty="0" sz="1450" spc="-10">
                <a:latin typeface="Times New Roman"/>
                <a:cs typeface="Times New Roman"/>
              </a:rPr>
              <a:t>speaking with </a:t>
            </a:r>
            <a:r>
              <a:rPr dirty="0" sz="1450" spc="-5">
                <a:latin typeface="Times New Roman"/>
                <a:cs typeface="Times New Roman"/>
              </a:rPr>
              <a:t>a </a:t>
            </a:r>
            <a:r>
              <a:rPr dirty="0" sz="1450" spc="-10">
                <a:latin typeface="Times New Roman"/>
                <a:cs typeface="Times New Roman"/>
              </a:rPr>
              <a:t>small voice, and swinging </a:t>
            </a:r>
            <a:r>
              <a:rPr dirty="0" sz="1450" spc="-5">
                <a:latin typeface="Times New Roman"/>
                <a:cs typeface="Times New Roman"/>
              </a:rPr>
              <a:t>on </a:t>
            </a:r>
            <a:r>
              <a:rPr dirty="0" sz="1450" spc="-10">
                <a:latin typeface="Times New Roman"/>
                <a:cs typeface="Times New Roman"/>
              </a:rPr>
              <a:t>his  heels to launch and emphasise an argument. When </a:t>
            </a:r>
            <a:r>
              <a:rPr dirty="0" sz="1450" spc="-5">
                <a:latin typeface="Times New Roman"/>
                <a:cs typeface="Times New Roman"/>
              </a:rPr>
              <a:t>he </a:t>
            </a:r>
            <a:r>
              <a:rPr dirty="0" sz="1450" spc="-10">
                <a:latin typeface="Times New Roman"/>
                <a:cs typeface="Times New Roman"/>
              </a:rPr>
              <a:t>began </a:t>
            </a:r>
            <a:r>
              <a:rPr dirty="0" sz="1450" spc="-5">
                <a:latin typeface="Times New Roman"/>
                <a:cs typeface="Times New Roman"/>
              </a:rPr>
              <a:t>a </a:t>
            </a:r>
            <a:r>
              <a:rPr dirty="0" sz="1450" spc="-10">
                <a:latin typeface="Times New Roman"/>
                <a:cs typeface="Times New Roman"/>
              </a:rPr>
              <a:t>discussion,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to leave it </a:t>
            </a:r>
            <a:r>
              <a:rPr dirty="0" sz="1450" spc="-15">
                <a:latin typeface="Times New Roman"/>
                <a:cs typeface="Times New Roman"/>
              </a:rPr>
              <a:t>off, </a:t>
            </a:r>
            <a:r>
              <a:rPr dirty="0" sz="1450" spc="-5">
                <a:latin typeface="Times New Roman"/>
                <a:cs typeface="Times New Roman"/>
              </a:rPr>
              <a:t>but </a:t>
            </a:r>
            <a:r>
              <a:rPr dirty="0" sz="1450" spc="-10">
                <a:latin typeface="Times New Roman"/>
                <a:cs typeface="Times New Roman"/>
              </a:rPr>
              <a:t>would pick the subject to the bone, without  once relinquishing </a:t>
            </a:r>
            <a:r>
              <a:rPr dirty="0" sz="1450" spc="-5">
                <a:latin typeface="Times New Roman"/>
                <a:cs typeface="Times New Roman"/>
              </a:rPr>
              <a:t>a </a:t>
            </a:r>
            <a:r>
              <a:rPr dirty="0" sz="1450" spc="-10">
                <a:latin typeface="Times New Roman"/>
                <a:cs typeface="Times New Roman"/>
              </a:rPr>
              <a:t>point. An engineer </a:t>
            </a:r>
            <a:r>
              <a:rPr dirty="0" sz="1450" spc="-5">
                <a:latin typeface="Times New Roman"/>
                <a:cs typeface="Times New Roman"/>
              </a:rPr>
              <a:t>by </a:t>
            </a:r>
            <a:r>
              <a:rPr dirty="0" sz="1450" spc="-10">
                <a:latin typeface="Times New Roman"/>
                <a:cs typeface="Times New Roman"/>
              </a:rPr>
              <a:t>trade, Mackay believed in the  unlimited perfectibility </a:t>
            </a:r>
            <a:r>
              <a:rPr dirty="0" sz="1450" spc="-5">
                <a:latin typeface="Times New Roman"/>
                <a:cs typeface="Times New Roman"/>
              </a:rPr>
              <a:t>of </a:t>
            </a:r>
            <a:r>
              <a:rPr dirty="0" sz="1450" spc="-10">
                <a:latin typeface="Times New Roman"/>
                <a:cs typeface="Times New Roman"/>
              </a:rPr>
              <a:t>all machines except the human machine. The latter  </a:t>
            </a:r>
            <a:r>
              <a:rPr dirty="0" sz="1450" spc="-5">
                <a:latin typeface="Times New Roman"/>
                <a:cs typeface="Times New Roman"/>
              </a:rPr>
              <a:t>he </a:t>
            </a:r>
            <a:r>
              <a:rPr dirty="0" sz="1450" spc="-10">
                <a:latin typeface="Times New Roman"/>
                <a:cs typeface="Times New Roman"/>
              </a:rPr>
              <a:t>gave </a:t>
            </a:r>
            <a:r>
              <a:rPr dirty="0" sz="1450" spc="-5">
                <a:latin typeface="Times New Roman"/>
                <a:cs typeface="Times New Roman"/>
              </a:rPr>
              <a:t>up </a:t>
            </a:r>
            <a:r>
              <a:rPr dirty="0" sz="1450" spc="-10">
                <a:latin typeface="Times New Roman"/>
                <a:cs typeface="Times New Roman"/>
              </a:rPr>
              <a:t>with ridicule for </a:t>
            </a:r>
            <a:r>
              <a:rPr dirty="0" sz="1450" spc="-5">
                <a:latin typeface="Times New Roman"/>
                <a:cs typeface="Times New Roman"/>
              </a:rPr>
              <a:t>a </a:t>
            </a:r>
            <a:r>
              <a:rPr dirty="0" sz="1450" spc="-10">
                <a:latin typeface="Times New Roman"/>
                <a:cs typeface="Times New Roman"/>
              </a:rPr>
              <a:t>compound </a:t>
            </a:r>
            <a:r>
              <a:rPr dirty="0" sz="1450" spc="-5">
                <a:latin typeface="Times New Roman"/>
                <a:cs typeface="Times New Roman"/>
              </a:rPr>
              <a:t>of </a:t>
            </a:r>
            <a:r>
              <a:rPr dirty="0" sz="1450" spc="-10">
                <a:latin typeface="Times New Roman"/>
                <a:cs typeface="Times New Roman"/>
              </a:rPr>
              <a:t>carrion and perverse gases. He  had an appetite for disconnected facts which </a:t>
            </a:r>
            <a:r>
              <a:rPr dirty="0" sz="1450" spc="-5">
                <a:latin typeface="Times New Roman"/>
                <a:cs typeface="Times New Roman"/>
              </a:rPr>
              <a:t>I </a:t>
            </a:r>
            <a:r>
              <a:rPr dirty="0" sz="1450" spc="-10">
                <a:latin typeface="Times New Roman"/>
                <a:cs typeface="Times New Roman"/>
              </a:rPr>
              <a:t>can only compare to the savage  taste for beads. What is called information was indeed </a:t>
            </a:r>
            <a:r>
              <a:rPr dirty="0" sz="1450" spc="-5">
                <a:latin typeface="Times New Roman"/>
                <a:cs typeface="Times New Roman"/>
              </a:rPr>
              <a:t>a </a:t>
            </a:r>
            <a:r>
              <a:rPr dirty="0" sz="1450" spc="-10">
                <a:latin typeface="Times New Roman"/>
                <a:cs typeface="Times New Roman"/>
              </a:rPr>
              <a:t>passion with the man,  and </a:t>
            </a:r>
            <a:r>
              <a:rPr dirty="0" sz="1450" spc="-5">
                <a:latin typeface="Times New Roman"/>
                <a:cs typeface="Times New Roman"/>
              </a:rPr>
              <a:t>he not </a:t>
            </a:r>
            <a:r>
              <a:rPr dirty="0" sz="1450" spc="-10">
                <a:latin typeface="Times New Roman"/>
                <a:cs typeface="Times New Roman"/>
              </a:rPr>
              <a:t>only delighted to receive it, </a:t>
            </a:r>
            <a:r>
              <a:rPr dirty="0" sz="1450" spc="-5">
                <a:latin typeface="Times New Roman"/>
                <a:cs typeface="Times New Roman"/>
              </a:rPr>
              <a:t>but </a:t>
            </a:r>
            <a:r>
              <a:rPr dirty="0" sz="1450" spc="-10">
                <a:latin typeface="Times New Roman"/>
                <a:cs typeface="Times New Roman"/>
              </a:rPr>
              <a:t>could pay </a:t>
            </a:r>
            <a:r>
              <a:rPr dirty="0" sz="1450" spc="-5">
                <a:latin typeface="Times New Roman"/>
                <a:cs typeface="Times New Roman"/>
              </a:rPr>
              <a:t>you </a:t>
            </a:r>
            <a:r>
              <a:rPr dirty="0" sz="1450" spc="-10">
                <a:latin typeface="Times New Roman"/>
                <a:cs typeface="Times New Roman"/>
              </a:rPr>
              <a:t>back in</a:t>
            </a:r>
            <a:r>
              <a:rPr dirty="0" sz="1450" spc="70">
                <a:latin typeface="Times New Roman"/>
                <a:cs typeface="Times New Roman"/>
              </a:rPr>
              <a:t> </a:t>
            </a:r>
            <a:r>
              <a:rPr dirty="0" sz="1450" spc="-5">
                <a:latin typeface="Times New Roman"/>
                <a:cs typeface="Times New Roman"/>
              </a:rPr>
              <a:t>kind.</a:t>
            </a:r>
            <a:endParaRPr sz="1450">
              <a:latin typeface="Times New Roman"/>
              <a:cs typeface="Times New Roman"/>
            </a:endParaRPr>
          </a:p>
          <a:p>
            <a:pPr algn="just" marL="12700" marR="5080">
              <a:lnSpc>
                <a:spcPts val="1730"/>
              </a:lnSpc>
              <a:spcBef>
                <a:spcPts val="844"/>
              </a:spcBef>
            </a:pPr>
            <a:r>
              <a:rPr dirty="0" sz="1450" spc="-25">
                <a:latin typeface="Times New Roman"/>
                <a:cs typeface="Times New Roman"/>
              </a:rPr>
              <a:t>With </a:t>
            </a:r>
            <a:r>
              <a:rPr dirty="0" sz="1450" spc="-10">
                <a:latin typeface="Times New Roman"/>
                <a:cs typeface="Times New Roman"/>
              </a:rPr>
              <a:t>all these capabilities, here was </a:t>
            </a:r>
            <a:r>
              <a:rPr dirty="0" sz="1450" spc="-25">
                <a:latin typeface="Times New Roman"/>
                <a:cs typeface="Times New Roman"/>
              </a:rPr>
              <a:t>Mackay, </a:t>
            </a:r>
            <a:r>
              <a:rPr dirty="0" sz="1450" spc="-10">
                <a:latin typeface="Times New Roman"/>
                <a:cs typeface="Times New Roman"/>
              </a:rPr>
              <a:t>already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young, on </a:t>
            </a:r>
            <a:r>
              <a:rPr dirty="0" sz="1450" spc="-10">
                <a:latin typeface="Times New Roman"/>
                <a:cs typeface="Times New Roman"/>
              </a:rPr>
              <a:t>his  way to </a:t>
            </a:r>
            <a:r>
              <a:rPr dirty="0" sz="1450" spc="-5">
                <a:latin typeface="Times New Roman"/>
                <a:cs typeface="Times New Roman"/>
              </a:rPr>
              <a:t>a </a:t>
            </a:r>
            <a:r>
              <a:rPr dirty="0" sz="1450" spc="-10">
                <a:latin typeface="Times New Roman"/>
                <a:cs typeface="Times New Roman"/>
              </a:rPr>
              <a:t>new </a:t>
            </a:r>
            <a:r>
              <a:rPr dirty="0" sz="1450" spc="-20">
                <a:latin typeface="Times New Roman"/>
                <a:cs typeface="Times New Roman"/>
              </a:rPr>
              <a:t>country,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prospects, </a:t>
            </a:r>
            <a:r>
              <a:rPr dirty="0" sz="1450" spc="-5">
                <a:latin typeface="Times New Roman"/>
                <a:cs typeface="Times New Roman"/>
              </a:rPr>
              <a:t>no </a:t>
            </a:r>
            <a:r>
              <a:rPr dirty="0" sz="1450" spc="-25">
                <a:latin typeface="Times New Roman"/>
                <a:cs typeface="Times New Roman"/>
              </a:rPr>
              <a:t>money, </a:t>
            </a:r>
            <a:r>
              <a:rPr dirty="0" sz="1450" spc="-10">
                <a:latin typeface="Times New Roman"/>
                <a:cs typeface="Times New Roman"/>
              </a:rPr>
              <a:t>and </a:t>
            </a:r>
            <a:r>
              <a:rPr dirty="0" sz="1450" spc="-5">
                <a:latin typeface="Times New Roman"/>
                <a:cs typeface="Times New Roman"/>
              </a:rPr>
              <a:t>but </a:t>
            </a:r>
            <a:r>
              <a:rPr dirty="0" sz="1450" spc="-10">
                <a:latin typeface="Times New Roman"/>
                <a:cs typeface="Times New Roman"/>
              </a:rPr>
              <a:t>little hope. He  was almost tedious in the cynical disclosures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despair. </a:t>
            </a:r>
            <a:r>
              <a:rPr dirty="0" sz="1450" spc="-10">
                <a:latin typeface="Times New Roman"/>
                <a:cs typeface="Times New Roman"/>
              </a:rPr>
              <a:t>‘The ship may </a:t>
            </a:r>
            <a:r>
              <a:rPr dirty="0" sz="1450" spc="-5">
                <a:latin typeface="Times New Roman"/>
                <a:cs typeface="Times New Roman"/>
              </a:rPr>
              <a:t>go  </a:t>
            </a:r>
            <a:r>
              <a:rPr dirty="0" sz="1450" spc="-10">
                <a:latin typeface="Times New Roman"/>
                <a:cs typeface="Times New Roman"/>
              </a:rPr>
              <a:t>down for me,’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say, </a:t>
            </a:r>
            <a:r>
              <a:rPr dirty="0" sz="1450" spc="-10">
                <a:latin typeface="Times New Roman"/>
                <a:cs typeface="Times New Roman"/>
              </a:rPr>
              <a:t>‘now </a:t>
            </a:r>
            <a:r>
              <a:rPr dirty="0" sz="1450" spc="-5">
                <a:latin typeface="Times New Roman"/>
                <a:cs typeface="Times New Roman"/>
              </a:rPr>
              <a:t>or </a:t>
            </a:r>
            <a:r>
              <a:rPr dirty="0" sz="1450" spc="-20">
                <a:latin typeface="Times New Roman"/>
                <a:cs typeface="Times New Roman"/>
              </a:rPr>
              <a:t>to-morrow.</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have nothing to lose and  nothing to </a:t>
            </a:r>
            <a:r>
              <a:rPr dirty="0" sz="1450" spc="-5">
                <a:latin typeface="Times New Roman"/>
                <a:cs typeface="Times New Roman"/>
              </a:rPr>
              <a:t>hope.’ </a:t>
            </a:r>
            <a:r>
              <a:rPr dirty="0" sz="1450" spc="-10">
                <a:latin typeface="Times New Roman"/>
                <a:cs typeface="Times New Roman"/>
              </a:rPr>
              <a:t>And again: ‘I am sick </a:t>
            </a:r>
            <a:r>
              <a:rPr dirty="0" sz="1450" spc="-5">
                <a:latin typeface="Times New Roman"/>
                <a:cs typeface="Times New Roman"/>
              </a:rPr>
              <a:t>of </a:t>
            </a:r>
            <a:r>
              <a:rPr dirty="0" sz="1450" spc="-10">
                <a:latin typeface="Times New Roman"/>
                <a:cs typeface="Times New Roman"/>
              </a:rPr>
              <a:t>the whole damned performance.’  He was, like the kind little man, already quoted, another so-called victim </a:t>
            </a:r>
            <a:r>
              <a:rPr dirty="0" sz="1450" spc="-5">
                <a:latin typeface="Times New Roman"/>
                <a:cs typeface="Times New Roman"/>
              </a:rPr>
              <a:t>of  </a:t>
            </a:r>
            <a:r>
              <a:rPr dirty="0" sz="1450" spc="-10">
                <a:latin typeface="Times New Roman"/>
                <a:cs typeface="Times New Roman"/>
              </a:rPr>
              <a:t>the bottle. But Mackay was miles from publishing his weakness to the world;  laid the blame </a:t>
            </a:r>
            <a:r>
              <a:rPr dirty="0" sz="1450" spc="-5">
                <a:latin typeface="Times New Roman"/>
                <a:cs typeface="Times New Roman"/>
              </a:rPr>
              <a:t>of </a:t>
            </a:r>
            <a:r>
              <a:rPr dirty="0" sz="1450" spc="-10">
                <a:latin typeface="Times New Roman"/>
                <a:cs typeface="Times New Roman"/>
              </a:rPr>
              <a:t>his failure </a:t>
            </a:r>
            <a:r>
              <a:rPr dirty="0" sz="1450" spc="-5">
                <a:latin typeface="Times New Roman"/>
                <a:cs typeface="Times New Roman"/>
              </a:rPr>
              <a:t>on </a:t>
            </a:r>
            <a:r>
              <a:rPr dirty="0" sz="1450" spc="-10">
                <a:latin typeface="Times New Roman"/>
                <a:cs typeface="Times New Roman"/>
              </a:rPr>
              <a:t>corrupt masters and </a:t>
            </a:r>
            <a:r>
              <a:rPr dirty="0" sz="1450" spc="-5">
                <a:latin typeface="Times New Roman"/>
                <a:cs typeface="Times New Roman"/>
              </a:rPr>
              <a:t>a </a:t>
            </a:r>
            <a:r>
              <a:rPr dirty="0" sz="1450" spc="-10">
                <a:latin typeface="Times New Roman"/>
                <a:cs typeface="Times New Roman"/>
              </a:rPr>
              <a:t>corrupt State policy; and  after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one night </a:t>
            </a:r>
            <a:r>
              <a:rPr dirty="0" sz="1450" spc="-10">
                <a:latin typeface="Times New Roman"/>
                <a:cs typeface="Times New Roman"/>
              </a:rPr>
              <a:t>overtaken and had played the buffoon in his cups,  </a:t>
            </a:r>
            <a:r>
              <a:rPr dirty="0" sz="1450" spc="-20">
                <a:latin typeface="Times New Roman"/>
                <a:cs typeface="Times New Roman"/>
              </a:rPr>
              <a:t>sternly,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without tact, suppressed all reference to his escapade. It  was </a:t>
            </a:r>
            <a:r>
              <a:rPr dirty="0" sz="1450" spc="-5">
                <a:latin typeface="Times New Roman"/>
                <a:cs typeface="Times New Roman"/>
              </a:rPr>
              <a:t>a </a:t>
            </a:r>
            <a:r>
              <a:rPr dirty="0" sz="1450" spc="-10">
                <a:latin typeface="Times New Roman"/>
                <a:cs typeface="Times New Roman"/>
              </a:rPr>
              <a:t>treat to see him manage this: the various jesters withered under his gaze,  and </a:t>
            </a:r>
            <a:r>
              <a:rPr dirty="0" sz="1450" spc="-5">
                <a:latin typeface="Times New Roman"/>
                <a:cs typeface="Times New Roman"/>
              </a:rPr>
              <a:t>you </a:t>
            </a:r>
            <a:r>
              <a:rPr dirty="0" sz="1450" spc="-10">
                <a:latin typeface="Times New Roman"/>
                <a:cs typeface="Times New Roman"/>
              </a:rPr>
              <a:t>were forced to recognise in him </a:t>
            </a:r>
            <a:r>
              <a:rPr dirty="0" sz="1450" spc="-5">
                <a:latin typeface="Times New Roman"/>
                <a:cs typeface="Times New Roman"/>
              </a:rPr>
              <a:t>a </a:t>
            </a:r>
            <a:r>
              <a:rPr dirty="0" sz="1450" spc="-10">
                <a:latin typeface="Times New Roman"/>
                <a:cs typeface="Times New Roman"/>
              </a:rPr>
              <a:t>certain steely force, and </a:t>
            </a:r>
            <a:r>
              <a:rPr dirty="0" sz="1450" spc="-5">
                <a:latin typeface="Times New Roman"/>
                <a:cs typeface="Times New Roman"/>
              </a:rPr>
              <a:t>a </a:t>
            </a:r>
            <a:r>
              <a:rPr dirty="0" sz="1450" spc="-10">
                <a:latin typeface="Times New Roman"/>
                <a:cs typeface="Times New Roman"/>
              </a:rPr>
              <a:t>gift </a:t>
            </a:r>
            <a:r>
              <a:rPr dirty="0" sz="1450" spc="-5">
                <a:latin typeface="Times New Roman"/>
                <a:cs typeface="Times New Roman"/>
              </a:rPr>
              <a:t>of  </a:t>
            </a:r>
            <a:r>
              <a:rPr dirty="0" sz="1450" spc="-10">
                <a:latin typeface="Times New Roman"/>
                <a:cs typeface="Times New Roman"/>
              </a:rPr>
              <a:t>command which might have ruled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senate.</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In truth it was </a:t>
            </a:r>
            <a:r>
              <a:rPr dirty="0" sz="1450" spc="-5">
                <a:latin typeface="Times New Roman"/>
                <a:cs typeface="Times New Roman"/>
              </a:rPr>
              <a:t>not </a:t>
            </a:r>
            <a:r>
              <a:rPr dirty="0" sz="1450" spc="-10">
                <a:latin typeface="Times New Roman"/>
                <a:cs typeface="Times New Roman"/>
              </a:rPr>
              <a:t>whisky that had ruined him; </a:t>
            </a:r>
            <a:r>
              <a:rPr dirty="0" sz="1450" spc="-5">
                <a:latin typeface="Times New Roman"/>
                <a:cs typeface="Times New Roman"/>
              </a:rPr>
              <a:t>he </a:t>
            </a:r>
            <a:r>
              <a:rPr dirty="0" sz="1450" spc="-10">
                <a:latin typeface="Times New Roman"/>
                <a:cs typeface="Times New Roman"/>
              </a:rPr>
              <a:t>was ruined long before for  all </a:t>
            </a:r>
            <a:r>
              <a:rPr dirty="0" sz="1450" spc="-5">
                <a:latin typeface="Times New Roman"/>
                <a:cs typeface="Times New Roman"/>
              </a:rPr>
              <a:t>good </a:t>
            </a:r>
            <a:r>
              <a:rPr dirty="0" sz="1450" spc="-10">
                <a:latin typeface="Times New Roman"/>
                <a:cs typeface="Times New Roman"/>
              </a:rPr>
              <a:t>human purposes </a:t>
            </a:r>
            <a:r>
              <a:rPr dirty="0" sz="1450" spc="-5">
                <a:latin typeface="Times New Roman"/>
                <a:cs typeface="Times New Roman"/>
              </a:rPr>
              <a:t>but </a:t>
            </a:r>
            <a:r>
              <a:rPr dirty="0" sz="1450" spc="-10">
                <a:latin typeface="Times New Roman"/>
                <a:cs typeface="Times New Roman"/>
              </a:rPr>
              <a:t>conversation. His eyes were sealed </a:t>
            </a:r>
            <a:r>
              <a:rPr dirty="0" sz="1450" spc="-5">
                <a:latin typeface="Times New Roman"/>
                <a:cs typeface="Times New Roman"/>
              </a:rPr>
              <a:t>by a </a:t>
            </a:r>
            <a:r>
              <a:rPr dirty="0" sz="1450" spc="-10">
                <a:latin typeface="Times New Roman"/>
                <a:cs typeface="Times New Roman"/>
              </a:rPr>
              <a:t>cheap,  school-book materialism. He could see nothing in the world </a:t>
            </a:r>
            <a:r>
              <a:rPr dirty="0" sz="1450" spc="-5">
                <a:latin typeface="Times New Roman"/>
                <a:cs typeface="Times New Roman"/>
              </a:rPr>
              <a:t>but </a:t>
            </a:r>
            <a:r>
              <a:rPr dirty="0" sz="1450" spc="-10">
                <a:latin typeface="Times New Roman"/>
                <a:cs typeface="Times New Roman"/>
              </a:rPr>
              <a:t>money and  steam-engines. He did </a:t>
            </a:r>
            <a:r>
              <a:rPr dirty="0" sz="1450" spc="-5">
                <a:latin typeface="Times New Roman"/>
                <a:cs typeface="Times New Roman"/>
              </a:rPr>
              <a:t>not </a:t>
            </a:r>
            <a:r>
              <a:rPr dirty="0" sz="1450" spc="-10">
                <a:latin typeface="Times New Roman"/>
                <a:cs typeface="Times New Roman"/>
              </a:rPr>
              <a:t>know what </a:t>
            </a:r>
            <a:r>
              <a:rPr dirty="0" sz="1450" spc="-5">
                <a:latin typeface="Times New Roman"/>
                <a:cs typeface="Times New Roman"/>
              </a:rPr>
              <a:t>you </a:t>
            </a:r>
            <a:r>
              <a:rPr dirty="0" sz="1450" spc="-10">
                <a:latin typeface="Times New Roman"/>
                <a:cs typeface="Times New Roman"/>
              </a:rPr>
              <a:t>meant </a:t>
            </a:r>
            <a:r>
              <a:rPr dirty="0" sz="1450" spc="-5">
                <a:latin typeface="Times New Roman"/>
                <a:cs typeface="Times New Roman"/>
              </a:rPr>
              <a:t>by </a:t>
            </a:r>
            <a:r>
              <a:rPr dirty="0" sz="1450" spc="-10">
                <a:latin typeface="Times New Roman"/>
                <a:cs typeface="Times New Roman"/>
              </a:rPr>
              <a:t>the word happiness. He  had forgotten the simple emotions </a:t>
            </a:r>
            <a:r>
              <a:rPr dirty="0" sz="1450" spc="-5">
                <a:latin typeface="Times New Roman"/>
                <a:cs typeface="Times New Roman"/>
              </a:rPr>
              <a:t>of </a:t>
            </a:r>
            <a:r>
              <a:rPr dirty="0" sz="1450" spc="-10">
                <a:latin typeface="Times New Roman"/>
                <a:cs typeface="Times New Roman"/>
              </a:rPr>
              <a:t>childhood, and perhaps never  encountered the delights </a:t>
            </a:r>
            <a:r>
              <a:rPr dirty="0" sz="1450" spc="-5">
                <a:latin typeface="Times New Roman"/>
                <a:cs typeface="Times New Roman"/>
              </a:rPr>
              <a:t>of youth. </a:t>
            </a:r>
            <a:r>
              <a:rPr dirty="0" sz="1450" spc="-10">
                <a:latin typeface="Times New Roman"/>
                <a:cs typeface="Times New Roman"/>
              </a:rPr>
              <a:t>He believed in production, that useful  figment </a:t>
            </a:r>
            <a:r>
              <a:rPr dirty="0" sz="1450" spc="-5">
                <a:latin typeface="Times New Roman"/>
                <a:cs typeface="Times New Roman"/>
              </a:rPr>
              <a:t>of </a:t>
            </a:r>
            <a:r>
              <a:rPr dirty="0" sz="1450" spc="-20">
                <a:latin typeface="Times New Roman"/>
                <a:cs typeface="Times New Roman"/>
              </a:rPr>
              <a:t>economy, </a:t>
            </a:r>
            <a:r>
              <a:rPr dirty="0" sz="1450" spc="-10">
                <a:latin typeface="Times New Roman"/>
                <a:cs typeface="Times New Roman"/>
              </a:rPr>
              <a:t>as if it had been real like laughter; and production,  without prejudice to </a:t>
            </a:r>
            <a:r>
              <a:rPr dirty="0" sz="1450" spc="-15">
                <a:latin typeface="Times New Roman"/>
                <a:cs typeface="Times New Roman"/>
              </a:rPr>
              <a:t>liquor, </a:t>
            </a:r>
            <a:r>
              <a:rPr dirty="0" sz="1450" spc="-10">
                <a:latin typeface="Times New Roman"/>
                <a:cs typeface="Times New Roman"/>
              </a:rPr>
              <a:t>was his </a:t>
            </a:r>
            <a:r>
              <a:rPr dirty="0" sz="1450" spc="-5">
                <a:latin typeface="Times New Roman"/>
                <a:cs typeface="Times New Roman"/>
              </a:rPr>
              <a:t>god </a:t>
            </a:r>
            <a:r>
              <a:rPr dirty="0" sz="1450" spc="-10">
                <a:latin typeface="Times New Roman"/>
                <a:cs typeface="Times New Roman"/>
              </a:rPr>
              <a:t>and guide. One day </a:t>
            </a:r>
            <a:r>
              <a:rPr dirty="0" sz="1450" spc="-5">
                <a:latin typeface="Times New Roman"/>
                <a:cs typeface="Times New Roman"/>
              </a:rPr>
              <a:t>he </a:t>
            </a:r>
            <a:r>
              <a:rPr dirty="0" sz="1450" spc="-10">
                <a:latin typeface="Times New Roman"/>
                <a:cs typeface="Times New Roman"/>
              </a:rPr>
              <a:t>took me to  task—novel cry to me—upon the over-payment </a:t>
            </a:r>
            <a:r>
              <a:rPr dirty="0" sz="1450" spc="-5">
                <a:latin typeface="Times New Roman"/>
                <a:cs typeface="Times New Roman"/>
              </a:rPr>
              <a:t>of </a:t>
            </a:r>
            <a:r>
              <a:rPr dirty="0" sz="1450" spc="-10">
                <a:latin typeface="Times New Roman"/>
                <a:cs typeface="Times New Roman"/>
              </a:rPr>
              <a:t>literature. Literary men, </a:t>
            </a:r>
            <a:r>
              <a:rPr dirty="0" sz="1450" spc="-5">
                <a:latin typeface="Times New Roman"/>
                <a:cs typeface="Times New Roman"/>
              </a:rPr>
              <a:t>he  </a:t>
            </a:r>
            <a:r>
              <a:rPr dirty="0" sz="1450" spc="-10">
                <a:latin typeface="Times New Roman"/>
                <a:cs typeface="Times New Roman"/>
              </a:rPr>
              <a:t>said, were more highly paid than artisans; yet the artisan made threshing-  machines and butter-churns, and the man </a:t>
            </a:r>
            <a:r>
              <a:rPr dirty="0" sz="1450" spc="-5">
                <a:latin typeface="Times New Roman"/>
                <a:cs typeface="Times New Roman"/>
              </a:rPr>
              <a:t>of </a:t>
            </a:r>
            <a:r>
              <a:rPr dirty="0" sz="1450" spc="-10">
                <a:latin typeface="Times New Roman"/>
                <a:cs typeface="Times New Roman"/>
              </a:rPr>
              <a:t>letters, except in the way </a:t>
            </a:r>
            <a:r>
              <a:rPr dirty="0" sz="1450" spc="-5">
                <a:latin typeface="Times New Roman"/>
                <a:cs typeface="Times New Roman"/>
              </a:rPr>
              <a:t>of a </a:t>
            </a:r>
            <a:r>
              <a:rPr dirty="0" sz="1450" spc="-10">
                <a:latin typeface="Times New Roman"/>
                <a:cs typeface="Times New Roman"/>
              </a:rPr>
              <a:t>few  useful handbooks, made nothing worth the while. He produced </a:t>
            </a:r>
            <a:r>
              <a:rPr dirty="0" sz="1450" spc="-5">
                <a:latin typeface="Times New Roman"/>
                <a:cs typeface="Times New Roman"/>
              </a:rPr>
              <a:t>a </a:t>
            </a:r>
            <a:r>
              <a:rPr dirty="0" sz="1450" spc="-10">
                <a:latin typeface="Times New Roman"/>
                <a:cs typeface="Times New Roman"/>
              </a:rPr>
              <a:t>mere fancy  article. </a:t>
            </a:r>
            <a:r>
              <a:rPr dirty="0" sz="1450" spc="-20">
                <a:latin typeface="Times New Roman"/>
                <a:cs typeface="Times New Roman"/>
              </a:rPr>
              <a:t>Mackay’s </a:t>
            </a:r>
            <a:r>
              <a:rPr dirty="0" sz="1450" spc="-10">
                <a:latin typeface="Times New Roman"/>
                <a:cs typeface="Times New Roman"/>
              </a:rPr>
              <a:t>notion </a:t>
            </a:r>
            <a:r>
              <a:rPr dirty="0" sz="1450" spc="-5">
                <a:latin typeface="Times New Roman"/>
                <a:cs typeface="Times New Roman"/>
              </a:rPr>
              <a:t>of a book </a:t>
            </a:r>
            <a:r>
              <a:rPr dirty="0" sz="1450" spc="-25">
                <a:latin typeface="Times New Roman"/>
                <a:cs typeface="Times New Roman"/>
              </a:rPr>
              <a:t>was</a:t>
            </a:r>
            <a:r>
              <a:rPr dirty="0" sz="1450" spc="-25" i="1">
                <a:latin typeface="Times New Roman"/>
                <a:cs typeface="Times New Roman"/>
              </a:rPr>
              <a:t>Hoppus’s </a:t>
            </a:r>
            <a:r>
              <a:rPr dirty="0" sz="1450" spc="-15" i="1">
                <a:latin typeface="Times New Roman"/>
                <a:cs typeface="Times New Roman"/>
              </a:rPr>
              <a:t>Measurer</a:t>
            </a:r>
            <a:r>
              <a:rPr dirty="0" sz="1450" spc="-15">
                <a:latin typeface="Times New Roman"/>
                <a:cs typeface="Times New Roman"/>
              </a:rPr>
              <a:t>. </a:t>
            </a:r>
            <a:r>
              <a:rPr dirty="0" sz="1450" spc="-10">
                <a:latin typeface="Times New Roman"/>
                <a:cs typeface="Times New Roman"/>
              </a:rPr>
              <a:t>Now in my time </a:t>
            </a:r>
            <a:r>
              <a:rPr dirty="0" sz="1450" spc="-5">
                <a:latin typeface="Times New Roman"/>
                <a:cs typeface="Times New Roman"/>
              </a:rPr>
              <a:t>I  </a:t>
            </a:r>
            <a:r>
              <a:rPr dirty="0" sz="1450" spc="-10">
                <a:latin typeface="Times New Roman"/>
                <a:cs typeface="Times New Roman"/>
              </a:rPr>
              <a:t>have possessed and even studied that work;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to </a:t>
            </a:r>
            <a:r>
              <a:rPr dirty="0" sz="1450" spc="-5">
                <a:latin typeface="Times New Roman"/>
                <a:cs typeface="Times New Roman"/>
              </a:rPr>
              <a:t>be </a:t>
            </a:r>
            <a:r>
              <a:rPr dirty="0" sz="1450" spc="-10">
                <a:latin typeface="Times New Roman"/>
                <a:cs typeface="Times New Roman"/>
              </a:rPr>
              <a:t>left to-morrow  </a:t>
            </a:r>
            <a:r>
              <a:rPr dirty="0" sz="1450" spc="-5">
                <a:latin typeface="Times New Roman"/>
                <a:cs typeface="Times New Roman"/>
              </a:rPr>
              <a:t>on </a:t>
            </a:r>
            <a:r>
              <a:rPr dirty="0" sz="1450" spc="-10">
                <a:latin typeface="Times New Roman"/>
                <a:cs typeface="Times New Roman"/>
              </a:rPr>
              <a:t>Juan Fernandez, </a:t>
            </a:r>
            <a:r>
              <a:rPr dirty="0" sz="1450" spc="-20">
                <a:latin typeface="Times New Roman"/>
                <a:cs typeface="Times New Roman"/>
              </a:rPr>
              <a:t>Hoppus’s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the </a:t>
            </a:r>
            <a:r>
              <a:rPr dirty="0" sz="1450" spc="-5">
                <a:latin typeface="Times New Roman"/>
                <a:cs typeface="Times New Roman"/>
              </a:rPr>
              <a:t>book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should choose for my  companion volume.</a:t>
            </a:r>
            <a:endParaRPr sz="1450">
              <a:latin typeface="Times New Roman"/>
              <a:cs typeface="Times New Roman"/>
            </a:endParaRPr>
          </a:p>
          <a:p>
            <a:pPr algn="just" marL="12700">
              <a:lnSpc>
                <a:spcPct val="100000"/>
              </a:lnSpc>
              <a:spcBef>
                <a:spcPts val="775"/>
              </a:spcBef>
            </a:pP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tried</a:t>
            </a:r>
            <a:r>
              <a:rPr dirty="0" sz="1450" spc="220">
                <a:latin typeface="Times New Roman"/>
                <a:cs typeface="Times New Roman"/>
              </a:rPr>
              <a:t> </a:t>
            </a:r>
            <a:r>
              <a:rPr dirty="0" sz="1450" spc="-10">
                <a:latin typeface="Times New Roman"/>
                <a:cs typeface="Times New Roman"/>
              </a:rPr>
              <a:t>to</a:t>
            </a:r>
            <a:r>
              <a:rPr dirty="0" sz="1450" spc="225">
                <a:latin typeface="Times New Roman"/>
                <a:cs typeface="Times New Roman"/>
              </a:rPr>
              <a:t> </a:t>
            </a:r>
            <a:r>
              <a:rPr dirty="0" sz="1450" spc="-10">
                <a:latin typeface="Times New Roman"/>
                <a:cs typeface="Times New Roman"/>
              </a:rPr>
              <a:t>fight</a:t>
            </a:r>
            <a:r>
              <a:rPr dirty="0" sz="1450" spc="220">
                <a:latin typeface="Times New Roman"/>
                <a:cs typeface="Times New Roman"/>
              </a:rPr>
              <a:t> </a:t>
            </a:r>
            <a:r>
              <a:rPr dirty="0" sz="1450" spc="-10">
                <a:latin typeface="Times New Roman"/>
                <a:cs typeface="Times New Roman"/>
              </a:rPr>
              <a:t>the</a:t>
            </a:r>
            <a:r>
              <a:rPr dirty="0" sz="1450" spc="220">
                <a:latin typeface="Times New Roman"/>
                <a:cs typeface="Times New Roman"/>
              </a:rPr>
              <a:t> </a:t>
            </a:r>
            <a:r>
              <a:rPr dirty="0" sz="1450" spc="-5">
                <a:latin typeface="Times New Roman"/>
                <a:cs typeface="Times New Roman"/>
              </a:rPr>
              <a:t>point</a:t>
            </a:r>
            <a:r>
              <a:rPr dirty="0" sz="1450" spc="225">
                <a:latin typeface="Times New Roman"/>
                <a:cs typeface="Times New Roman"/>
              </a:rPr>
              <a:t> </a:t>
            </a:r>
            <a:r>
              <a:rPr dirty="0" sz="1450" spc="-10">
                <a:latin typeface="Times New Roman"/>
                <a:cs typeface="Times New Roman"/>
              </a:rPr>
              <a:t>with</a:t>
            </a:r>
            <a:r>
              <a:rPr dirty="0" sz="1450" spc="220">
                <a:latin typeface="Times New Roman"/>
                <a:cs typeface="Times New Roman"/>
              </a:rPr>
              <a:t> </a:t>
            </a:r>
            <a:r>
              <a:rPr dirty="0" sz="1450" spc="-25">
                <a:latin typeface="Times New Roman"/>
                <a:cs typeface="Times New Roman"/>
              </a:rPr>
              <a:t>Mackay.</a:t>
            </a:r>
            <a:r>
              <a:rPr dirty="0" sz="1450" spc="130">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made</a:t>
            </a:r>
            <a:r>
              <a:rPr dirty="0" sz="1450" spc="225">
                <a:latin typeface="Times New Roman"/>
                <a:cs typeface="Times New Roman"/>
              </a:rPr>
              <a:t> </a:t>
            </a:r>
            <a:r>
              <a:rPr dirty="0" sz="1450" spc="-10">
                <a:latin typeface="Times New Roman"/>
                <a:cs typeface="Times New Roman"/>
              </a:rPr>
              <a:t>him</a:t>
            </a:r>
            <a:r>
              <a:rPr dirty="0" sz="1450" spc="220">
                <a:latin typeface="Times New Roman"/>
                <a:cs typeface="Times New Roman"/>
              </a:rPr>
              <a:t> </a:t>
            </a:r>
            <a:r>
              <a:rPr dirty="0" sz="1450" spc="-10">
                <a:latin typeface="Times New Roman"/>
                <a:cs typeface="Times New Roman"/>
              </a:rPr>
              <a:t>own</a:t>
            </a:r>
            <a:r>
              <a:rPr dirty="0" sz="1450" spc="220">
                <a:latin typeface="Times New Roman"/>
                <a:cs typeface="Times New Roman"/>
              </a:rPr>
              <a:t> </a:t>
            </a:r>
            <a:r>
              <a:rPr dirty="0" sz="1450" spc="-10">
                <a:latin typeface="Times New Roman"/>
                <a:cs typeface="Times New Roman"/>
              </a:rPr>
              <a:t>that</a:t>
            </a:r>
            <a:r>
              <a:rPr dirty="0" sz="1450" spc="225">
                <a:latin typeface="Times New Roman"/>
                <a:cs typeface="Times New Roman"/>
              </a:rPr>
              <a:t> </a:t>
            </a:r>
            <a:r>
              <a:rPr dirty="0" sz="1450" spc="-5">
                <a:latin typeface="Times New Roman"/>
                <a:cs typeface="Times New Roman"/>
              </a:rPr>
              <a:t>he</a:t>
            </a:r>
            <a:r>
              <a:rPr dirty="0" sz="1450" spc="220">
                <a:latin typeface="Times New Roman"/>
                <a:cs typeface="Times New Roman"/>
              </a:rPr>
              <a:t> </a:t>
            </a:r>
            <a:r>
              <a:rPr dirty="0" sz="1450" spc="-10">
                <a:latin typeface="Times New Roman"/>
                <a:cs typeface="Times New Roman"/>
              </a:rPr>
              <a:t>had</a:t>
            </a:r>
            <a:r>
              <a:rPr dirty="0" sz="1450" spc="220">
                <a:latin typeface="Times New Roman"/>
                <a:cs typeface="Times New Roman"/>
              </a:rPr>
              <a:t> </a:t>
            </a:r>
            <a:r>
              <a:rPr dirty="0" sz="1450" spc="-10">
                <a:latin typeface="Times New Roman"/>
                <a:cs typeface="Times New Roman"/>
              </a:rPr>
              <a:t>taken</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pleasure in reading </a:t>
            </a:r>
            <a:r>
              <a:rPr dirty="0" sz="1450" spc="-5">
                <a:latin typeface="Times New Roman"/>
                <a:cs typeface="Times New Roman"/>
              </a:rPr>
              <a:t>books </a:t>
            </a:r>
            <a:r>
              <a:rPr dirty="0" sz="1450" spc="-10">
                <a:latin typeface="Times New Roman"/>
                <a:cs typeface="Times New Roman"/>
              </a:rPr>
              <a:t>otherwise, to his </a:t>
            </a:r>
            <a:r>
              <a:rPr dirty="0" sz="1450" spc="-30">
                <a:latin typeface="Times New Roman"/>
                <a:cs typeface="Times New Roman"/>
              </a:rPr>
              <a:t>view, </a:t>
            </a:r>
            <a:r>
              <a:rPr dirty="0" sz="1450" spc="-10">
                <a:latin typeface="Times New Roman"/>
                <a:cs typeface="Times New Roman"/>
              </a:rPr>
              <a:t>insignificant; </a:t>
            </a:r>
            <a:r>
              <a:rPr dirty="0" sz="1450" spc="-5">
                <a:latin typeface="Times New Roman"/>
                <a:cs typeface="Times New Roman"/>
              </a:rPr>
              <a:t>but he </a:t>
            </a:r>
            <a:r>
              <a:rPr dirty="0" sz="1450" spc="-10">
                <a:latin typeface="Times New Roman"/>
                <a:cs typeface="Times New Roman"/>
              </a:rPr>
              <a:t>was too  wary to advance </a:t>
            </a:r>
            <a:r>
              <a:rPr dirty="0" sz="1450" spc="-5">
                <a:latin typeface="Times New Roman"/>
                <a:cs typeface="Times New Roman"/>
              </a:rPr>
              <a:t>a </a:t>
            </a:r>
            <a:r>
              <a:rPr dirty="0" sz="1450" spc="-10">
                <a:latin typeface="Times New Roman"/>
                <a:cs typeface="Times New Roman"/>
              </a:rPr>
              <a:t>step beyond the admission. It was in vain for me to </a:t>
            </a:r>
            <a:r>
              <a:rPr dirty="0" sz="1450" spc="-15">
                <a:latin typeface="Times New Roman"/>
                <a:cs typeface="Times New Roman"/>
              </a:rPr>
              <a:t>argue  </a:t>
            </a:r>
            <a:r>
              <a:rPr dirty="0" sz="1450" spc="-10">
                <a:latin typeface="Times New Roman"/>
                <a:cs typeface="Times New Roman"/>
              </a:rPr>
              <a:t>that here was pleasure ready-made and running from the spring, whereas his  </a:t>
            </a:r>
            <a:r>
              <a:rPr dirty="0" sz="1450" spc="-5">
                <a:latin typeface="Times New Roman"/>
                <a:cs typeface="Times New Roman"/>
              </a:rPr>
              <a:t>ploughs </a:t>
            </a:r>
            <a:r>
              <a:rPr dirty="0" sz="1450" spc="-10">
                <a:latin typeface="Times New Roman"/>
                <a:cs typeface="Times New Roman"/>
              </a:rPr>
              <a:t>and butter-churns were </a:t>
            </a:r>
            <a:r>
              <a:rPr dirty="0" sz="1450" spc="-5">
                <a:latin typeface="Times New Roman"/>
                <a:cs typeface="Times New Roman"/>
              </a:rPr>
              <a:t>but </a:t>
            </a:r>
            <a:r>
              <a:rPr dirty="0" sz="1450" spc="-10">
                <a:latin typeface="Times New Roman"/>
                <a:cs typeface="Times New Roman"/>
              </a:rPr>
              <a:t>means and mechanisms to give men the  necessary food and leisure before they start </a:t>
            </a:r>
            <a:r>
              <a:rPr dirty="0" sz="1450" spc="-5">
                <a:latin typeface="Times New Roman"/>
                <a:cs typeface="Times New Roman"/>
              </a:rPr>
              <a:t>upon </a:t>
            </a:r>
            <a:r>
              <a:rPr dirty="0" sz="1450" spc="-10">
                <a:latin typeface="Times New Roman"/>
                <a:cs typeface="Times New Roman"/>
              </a:rPr>
              <a:t>the search for pleasure; </a:t>
            </a:r>
            <a:r>
              <a:rPr dirty="0" sz="1450" spc="-5">
                <a:latin typeface="Times New Roman"/>
                <a:cs typeface="Times New Roman"/>
              </a:rPr>
              <a:t>he  </a:t>
            </a:r>
            <a:r>
              <a:rPr dirty="0" sz="1450" spc="-10">
                <a:latin typeface="Times New Roman"/>
                <a:cs typeface="Times New Roman"/>
              </a:rPr>
              <a:t>jibbed and ran away from such conclusions. The thing was different, </a:t>
            </a:r>
            <a:r>
              <a:rPr dirty="0" sz="1450" spc="-5">
                <a:latin typeface="Times New Roman"/>
                <a:cs typeface="Times New Roman"/>
              </a:rPr>
              <a:t>he  </a:t>
            </a:r>
            <a:r>
              <a:rPr dirty="0" sz="1450" spc="-10">
                <a:latin typeface="Times New Roman"/>
                <a:cs typeface="Times New Roman"/>
              </a:rPr>
              <a:t>declared, and nothing was serviceable </a:t>
            </a:r>
            <a:r>
              <a:rPr dirty="0" sz="1450" spc="-5">
                <a:latin typeface="Times New Roman"/>
                <a:cs typeface="Times New Roman"/>
              </a:rPr>
              <a:t>but </a:t>
            </a:r>
            <a:r>
              <a:rPr dirty="0" sz="1450" spc="-10">
                <a:latin typeface="Times New Roman"/>
                <a:cs typeface="Times New Roman"/>
              </a:rPr>
              <a:t>what had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food. </a:t>
            </a:r>
            <a:r>
              <a:rPr dirty="0" sz="1450" spc="-10">
                <a:latin typeface="Times New Roman"/>
                <a:cs typeface="Times New Roman"/>
              </a:rPr>
              <a:t>‘Eat, eat,  eat!’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‘that’s</a:t>
            </a:r>
            <a:r>
              <a:rPr dirty="0" sz="1450" spc="320">
                <a:latin typeface="Times New Roman"/>
                <a:cs typeface="Times New Roman"/>
              </a:rPr>
              <a:t> </a:t>
            </a:r>
            <a:r>
              <a:rPr dirty="0" sz="1450" spc="-10">
                <a:latin typeface="Times New Roman"/>
                <a:cs typeface="Times New Roman"/>
              </a:rPr>
              <a:t>the bottom and the </a:t>
            </a:r>
            <a:r>
              <a:rPr dirty="0" sz="1450" spc="-5">
                <a:latin typeface="Times New Roman"/>
                <a:cs typeface="Times New Roman"/>
              </a:rPr>
              <a:t>top.’ </a:t>
            </a:r>
            <a:r>
              <a:rPr dirty="0" sz="1450" spc="-10">
                <a:latin typeface="Times New Roman"/>
                <a:cs typeface="Times New Roman"/>
              </a:rPr>
              <a:t>By an </a:t>
            </a:r>
            <a:r>
              <a:rPr dirty="0" sz="1450" spc="-5">
                <a:latin typeface="Times New Roman"/>
                <a:cs typeface="Times New Roman"/>
              </a:rPr>
              <a:t>odd </a:t>
            </a:r>
            <a:r>
              <a:rPr dirty="0" sz="1450" spc="-10">
                <a:latin typeface="Times New Roman"/>
                <a:cs typeface="Times New Roman"/>
              </a:rPr>
              <a:t>irony </a:t>
            </a:r>
            <a:r>
              <a:rPr dirty="0" sz="1450" spc="-5">
                <a:latin typeface="Times New Roman"/>
                <a:cs typeface="Times New Roman"/>
              </a:rPr>
              <a:t>of  </a:t>
            </a:r>
            <a:r>
              <a:rPr dirty="0" sz="1450" spc="-10">
                <a:latin typeface="Times New Roman"/>
                <a:cs typeface="Times New Roman"/>
              </a:rPr>
              <a:t>circumstance, </a:t>
            </a:r>
            <a:r>
              <a:rPr dirty="0" sz="1450" spc="-5">
                <a:latin typeface="Times New Roman"/>
                <a:cs typeface="Times New Roman"/>
              </a:rPr>
              <a:t>he </a:t>
            </a:r>
            <a:r>
              <a:rPr dirty="0" sz="1450" spc="-10">
                <a:latin typeface="Times New Roman"/>
                <a:cs typeface="Times New Roman"/>
              </a:rPr>
              <a:t>grew so much interested in this discussion that </a:t>
            </a:r>
            <a:r>
              <a:rPr dirty="0" sz="1450" spc="-5">
                <a:latin typeface="Times New Roman"/>
                <a:cs typeface="Times New Roman"/>
              </a:rPr>
              <a:t>he </a:t>
            </a:r>
            <a:r>
              <a:rPr dirty="0" sz="1450" spc="-10">
                <a:latin typeface="Times New Roman"/>
                <a:cs typeface="Times New Roman"/>
              </a:rPr>
              <a:t>let the </a:t>
            </a:r>
            <a:r>
              <a:rPr dirty="0" sz="1450" spc="-5">
                <a:latin typeface="Times New Roman"/>
                <a:cs typeface="Times New Roman"/>
              </a:rPr>
              <a:t>hour  </a:t>
            </a:r>
            <a:r>
              <a:rPr dirty="0" sz="1450" spc="-10">
                <a:latin typeface="Times New Roman"/>
                <a:cs typeface="Times New Roman"/>
              </a:rPr>
              <a:t>slip </a:t>
            </a:r>
            <a:r>
              <a:rPr dirty="0" sz="1450" spc="-5">
                <a:latin typeface="Times New Roman"/>
                <a:cs typeface="Times New Roman"/>
              </a:rPr>
              <a:t>by </a:t>
            </a:r>
            <a:r>
              <a:rPr dirty="0" sz="1450" spc="-10">
                <a:latin typeface="Times New Roman"/>
                <a:cs typeface="Times New Roman"/>
              </a:rPr>
              <a:t>unnoticed and had to </a:t>
            </a:r>
            <a:r>
              <a:rPr dirty="0" sz="1450" spc="-5">
                <a:latin typeface="Times New Roman"/>
                <a:cs typeface="Times New Roman"/>
              </a:rPr>
              <a:t>go </a:t>
            </a:r>
            <a:r>
              <a:rPr dirty="0" sz="1450" spc="-10">
                <a:latin typeface="Times New Roman"/>
                <a:cs typeface="Times New Roman"/>
              </a:rPr>
              <a:t>without his tea. He had enough sense and  </a:t>
            </a:r>
            <a:r>
              <a:rPr dirty="0" sz="1450" spc="-15">
                <a:latin typeface="Times New Roman"/>
                <a:cs typeface="Times New Roman"/>
              </a:rPr>
              <a:t>humour, </a:t>
            </a:r>
            <a:r>
              <a:rPr dirty="0" sz="1450" spc="-10">
                <a:latin typeface="Times New Roman"/>
                <a:cs typeface="Times New Roman"/>
              </a:rPr>
              <a:t>indeed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lack </a:t>
            </a:r>
            <a:r>
              <a:rPr dirty="0" sz="1450" spc="-5">
                <a:latin typeface="Times New Roman"/>
                <a:cs typeface="Times New Roman"/>
              </a:rPr>
              <a:t>of </a:t>
            </a:r>
            <a:r>
              <a:rPr dirty="0" sz="1450" spc="-15">
                <a:latin typeface="Times New Roman"/>
                <a:cs typeface="Times New Roman"/>
              </a:rPr>
              <a:t>either, </a:t>
            </a:r>
            <a:r>
              <a:rPr dirty="0" sz="1450" spc="-10">
                <a:latin typeface="Times New Roman"/>
                <a:cs typeface="Times New Roman"/>
              </a:rPr>
              <a:t>to have chuckled over this himself in  private; and even to me </a:t>
            </a:r>
            <a:r>
              <a:rPr dirty="0" sz="1450" spc="-5">
                <a:latin typeface="Times New Roman"/>
                <a:cs typeface="Times New Roman"/>
              </a:rPr>
              <a:t>he </a:t>
            </a:r>
            <a:r>
              <a:rPr dirty="0" sz="1450" spc="-10">
                <a:latin typeface="Times New Roman"/>
                <a:cs typeface="Times New Roman"/>
              </a:rPr>
              <a:t>referred to it with the shadow </a:t>
            </a:r>
            <a:r>
              <a:rPr dirty="0" sz="1450" spc="-5">
                <a:latin typeface="Times New Roman"/>
                <a:cs typeface="Times New Roman"/>
              </a:rPr>
              <a:t>of a</a:t>
            </a:r>
            <a:r>
              <a:rPr dirty="0" sz="1450" spc="70">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Mackay was </a:t>
            </a:r>
            <a:r>
              <a:rPr dirty="0" sz="1450" spc="-5">
                <a:latin typeface="Times New Roman"/>
                <a:cs typeface="Times New Roman"/>
              </a:rPr>
              <a:t>a hot </a:t>
            </a:r>
            <a:r>
              <a:rPr dirty="0" sz="1450" spc="-10">
                <a:latin typeface="Times New Roman"/>
                <a:cs typeface="Times New Roman"/>
              </a:rPr>
              <a:t>bigot. He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religion. </a:t>
            </a:r>
            <a:r>
              <a:rPr dirty="0" sz="1450" spc="-5">
                <a:latin typeface="Times New Roman"/>
                <a:cs typeface="Times New Roman"/>
              </a:rPr>
              <a:t>I </a:t>
            </a:r>
            <a:r>
              <a:rPr dirty="0" sz="1450" spc="-10">
                <a:latin typeface="Times New Roman"/>
                <a:cs typeface="Times New Roman"/>
              </a:rPr>
              <a:t>have seen him  waste hours </a:t>
            </a:r>
            <a:r>
              <a:rPr dirty="0" sz="1450" spc="-5">
                <a:latin typeface="Times New Roman"/>
                <a:cs typeface="Times New Roman"/>
              </a:rPr>
              <a:t>of </a:t>
            </a:r>
            <a:r>
              <a:rPr dirty="0" sz="1450" spc="-10">
                <a:latin typeface="Times New Roman"/>
                <a:cs typeface="Times New Roman"/>
              </a:rPr>
              <a:t>time in argument with all sorts </a:t>
            </a:r>
            <a:r>
              <a:rPr dirty="0" sz="1450" spc="-5">
                <a:latin typeface="Times New Roman"/>
                <a:cs typeface="Times New Roman"/>
              </a:rPr>
              <a:t>of poor </a:t>
            </a:r>
            <a:r>
              <a:rPr dirty="0" sz="1450" spc="-10">
                <a:latin typeface="Times New Roman"/>
                <a:cs typeface="Times New Roman"/>
              </a:rPr>
              <a:t>human creatures who  understood neither him </a:t>
            </a:r>
            <a:r>
              <a:rPr dirty="0" sz="1450" spc="-5">
                <a:latin typeface="Times New Roman"/>
                <a:cs typeface="Times New Roman"/>
              </a:rPr>
              <a:t>nor </a:t>
            </a:r>
            <a:r>
              <a:rPr dirty="0" sz="1450" spc="-10">
                <a:latin typeface="Times New Roman"/>
                <a:cs typeface="Times New Roman"/>
              </a:rPr>
              <a:t>themselves, and </a:t>
            </a:r>
            <a:r>
              <a:rPr dirty="0" sz="1450" spc="-5">
                <a:latin typeface="Times New Roman"/>
                <a:cs typeface="Times New Roman"/>
              </a:rPr>
              <a:t>he </a:t>
            </a:r>
            <a:r>
              <a:rPr dirty="0" sz="1450" spc="-10">
                <a:latin typeface="Times New Roman"/>
                <a:cs typeface="Times New Roman"/>
              </a:rPr>
              <a:t>had had the boyishness to  dissect and criticise even so small </a:t>
            </a:r>
            <a:r>
              <a:rPr dirty="0" sz="1450" spc="-5">
                <a:latin typeface="Times New Roman"/>
                <a:cs typeface="Times New Roman"/>
              </a:rPr>
              <a:t>a </a:t>
            </a:r>
            <a:r>
              <a:rPr dirty="0" sz="1450" spc="-10">
                <a:latin typeface="Times New Roman"/>
                <a:cs typeface="Times New Roman"/>
              </a:rPr>
              <a:t>matter as the riddler’s definition </a:t>
            </a:r>
            <a:r>
              <a:rPr dirty="0" sz="1450" spc="-5">
                <a:latin typeface="Times New Roman"/>
                <a:cs typeface="Times New Roman"/>
              </a:rPr>
              <a:t>of </a:t>
            </a:r>
            <a:r>
              <a:rPr dirty="0" sz="1450" spc="-10">
                <a:latin typeface="Times New Roman"/>
                <a:cs typeface="Times New Roman"/>
              </a:rPr>
              <a:t>mind.  He snorted aloud with zealotry and the lust for intellectual battle. Anything,  whatever it was, that seemed to him likely to discourage the continued  passionate production </a:t>
            </a:r>
            <a:r>
              <a:rPr dirty="0" sz="1450" spc="-5">
                <a:latin typeface="Times New Roman"/>
                <a:cs typeface="Times New Roman"/>
              </a:rPr>
              <a:t>of </a:t>
            </a:r>
            <a:r>
              <a:rPr dirty="0" sz="1450" spc="-10">
                <a:latin typeface="Times New Roman"/>
                <a:cs typeface="Times New Roman"/>
              </a:rPr>
              <a:t>corn and steam-engines </a:t>
            </a:r>
            <a:r>
              <a:rPr dirty="0" sz="1450" spc="-5">
                <a:latin typeface="Times New Roman"/>
                <a:cs typeface="Times New Roman"/>
              </a:rPr>
              <a:t>he </a:t>
            </a:r>
            <a:r>
              <a:rPr dirty="0" sz="1450" spc="-10">
                <a:latin typeface="Times New Roman"/>
                <a:cs typeface="Times New Roman"/>
              </a:rPr>
              <a:t>resented like </a:t>
            </a:r>
            <a:r>
              <a:rPr dirty="0" sz="1450" spc="-5">
                <a:latin typeface="Times New Roman"/>
                <a:cs typeface="Times New Roman"/>
              </a:rPr>
              <a:t>a </a:t>
            </a:r>
            <a:r>
              <a:rPr dirty="0" sz="1450" spc="-10">
                <a:latin typeface="Times New Roman"/>
                <a:cs typeface="Times New Roman"/>
              </a:rPr>
              <a:t>conspiracy  against the people. Thus, when </a:t>
            </a:r>
            <a:r>
              <a:rPr dirty="0" sz="1450" spc="-5">
                <a:latin typeface="Times New Roman"/>
                <a:cs typeface="Times New Roman"/>
              </a:rPr>
              <a:t>I put </a:t>
            </a:r>
            <a:r>
              <a:rPr dirty="0" sz="1450" spc="-10">
                <a:latin typeface="Times New Roman"/>
                <a:cs typeface="Times New Roman"/>
              </a:rPr>
              <a:t>in the plea for literature, that it was only  in </a:t>
            </a:r>
            <a:r>
              <a:rPr dirty="0" sz="1450" spc="-5">
                <a:latin typeface="Times New Roman"/>
                <a:cs typeface="Times New Roman"/>
              </a:rPr>
              <a:t>good books, or </a:t>
            </a:r>
            <a:r>
              <a:rPr dirty="0" sz="1450" spc="-10">
                <a:latin typeface="Times New Roman"/>
                <a:cs typeface="Times New Roman"/>
              </a:rPr>
              <a:t>in the society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man could get help in his  conduct, </a:t>
            </a:r>
            <a:r>
              <a:rPr dirty="0" sz="1450" spc="-5">
                <a:latin typeface="Times New Roman"/>
                <a:cs typeface="Times New Roman"/>
              </a:rPr>
              <a:t>he </a:t>
            </a:r>
            <a:r>
              <a:rPr dirty="0" sz="1450" spc="-10">
                <a:latin typeface="Times New Roman"/>
                <a:cs typeface="Times New Roman"/>
              </a:rPr>
              <a:t>declared </a:t>
            </a:r>
            <a:r>
              <a:rPr dirty="0" sz="1450" spc="-5">
                <a:latin typeface="Times New Roman"/>
                <a:cs typeface="Times New Roman"/>
              </a:rPr>
              <a:t>I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different world from him. ‘Damn my  conduct!’ said he. ‘I have given it </a:t>
            </a:r>
            <a:r>
              <a:rPr dirty="0" sz="1450" spc="-5">
                <a:latin typeface="Times New Roman"/>
                <a:cs typeface="Times New Roman"/>
              </a:rPr>
              <a:t>up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bad </a:t>
            </a:r>
            <a:r>
              <a:rPr dirty="0" sz="1450" spc="-5">
                <a:latin typeface="Times New Roman"/>
                <a:cs typeface="Times New Roman"/>
              </a:rPr>
              <a:t>job. </a:t>
            </a:r>
            <a:r>
              <a:rPr dirty="0" sz="1450" spc="-10">
                <a:latin typeface="Times New Roman"/>
                <a:cs typeface="Times New Roman"/>
              </a:rPr>
              <a:t>My question is, “Can </a:t>
            </a:r>
            <a:r>
              <a:rPr dirty="0" sz="1450" spc="-5">
                <a:latin typeface="Times New Roman"/>
                <a:cs typeface="Times New Roman"/>
              </a:rPr>
              <a:t>I  </a:t>
            </a:r>
            <a:r>
              <a:rPr dirty="0" sz="1450" spc="-10">
                <a:latin typeface="Times New Roman"/>
                <a:cs typeface="Times New Roman"/>
              </a:rPr>
              <a:t>drive </a:t>
            </a:r>
            <a:r>
              <a:rPr dirty="0" sz="1450" spc="-5">
                <a:latin typeface="Times New Roman"/>
                <a:cs typeface="Times New Roman"/>
              </a:rPr>
              <a:t>a </a:t>
            </a:r>
            <a:r>
              <a:rPr dirty="0" sz="1450" spc="-10">
                <a:latin typeface="Times New Roman"/>
                <a:cs typeface="Times New Roman"/>
              </a:rPr>
              <a:t>nail?”’ And </a:t>
            </a:r>
            <a:r>
              <a:rPr dirty="0" sz="1450" spc="-5">
                <a:latin typeface="Times New Roman"/>
                <a:cs typeface="Times New Roman"/>
              </a:rPr>
              <a:t>he </a:t>
            </a:r>
            <a:r>
              <a:rPr dirty="0" sz="1450" spc="-10">
                <a:latin typeface="Times New Roman"/>
                <a:cs typeface="Times New Roman"/>
              </a:rPr>
              <a:t>plainly looked </a:t>
            </a:r>
            <a:r>
              <a:rPr dirty="0" sz="1450" spc="-5">
                <a:latin typeface="Times New Roman"/>
                <a:cs typeface="Times New Roman"/>
              </a:rPr>
              <a:t>upon </a:t>
            </a:r>
            <a:r>
              <a:rPr dirty="0" sz="1450" spc="-10">
                <a:latin typeface="Times New Roman"/>
                <a:cs typeface="Times New Roman"/>
              </a:rPr>
              <a:t>me as </a:t>
            </a:r>
            <a:r>
              <a:rPr dirty="0" sz="1450" spc="-5">
                <a:latin typeface="Times New Roman"/>
                <a:cs typeface="Times New Roman"/>
              </a:rPr>
              <a:t>one </a:t>
            </a:r>
            <a:r>
              <a:rPr dirty="0" sz="1450" spc="-10">
                <a:latin typeface="Times New Roman"/>
                <a:cs typeface="Times New Roman"/>
              </a:rPr>
              <a:t>who was insidiously  seeking to reduce the </a:t>
            </a:r>
            <a:r>
              <a:rPr dirty="0" sz="1450" spc="-20">
                <a:latin typeface="Times New Roman"/>
                <a:cs typeface="Times New Roman"/>
              </a:rPr>
              <a:t>people’s </a:t>
            </a:r>
            <a:r>
              <a:rPr dirty="0" sz="1450" spc="-10">
                <a:latin typeface="Times New Roman"/>
                <a:cs typeface="Times New Roman"/>
              </a:rPr>
              <a:t>annual bellyful </a:t>
            </a:r>
            <a:r>
              <a:rPr dirty="0" sz="1450" spc="-5">
                <a:latin typeface="Times New Roman"/>
                <a:cs typeface="Times New Roman"/>
              </a:rPr>
              <a:t>of </a:t>
            </a:r>
            <a:r>
              <a:rPr dirty="0" sz="1450" spc="-10">
                <a:latin typeface="Times New Roman"/>
                <a:cs typeface="Times New Roman"/>
              </a:rPr>
              <a:t>corn and</a:t>
            </a:r>
            <a:r>
              <a:rPr dirty="0" sz="1450" spc="100">
                <a:latin typeface="Times New Roman"/>
                <a:cs typeface="Times New Roman"/>
              </a:rPr>
              <a:t> </a:t>
            </a:r>
            <a:r>
              <a:rPr dirty="0" sz="1450" spc="-10">
                <a:latin typeface="Times New Roman"/>
                <a:cs typeface="Times New Roman"/>
              </a:rPr>
              <a:t>steam-engines.</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It may </a:t>
            </a:r>
            <a:r>
              <a:rPr dirty="0" sz="1450" spc="-5">
                <a:latin typeface="Times New Roman"/>
                <a:cs typeface="Times New Roman"/>
              </a:rPr>
              <a:t>be </a:t>
            </a:r>
            <a:r>
              <a:rPr dirty="0" sz="1450" spc="-15">
                <a:latin typeface="Times New Roman"/>
                <a:cs typeface="Times New Roman"/>
              </a:rPr>
              <a:t>argued </a:t>
            </a:r>
            <a:r>
              <a:rPr dirty="0" sz="1450" spc="-10">
                <a:latin typeface="Times New Roman"/>
                <a:cs typeface="Times New Roman"/>
              </a:rPr>
              <a:t>that these opinions spring from the defect </a:t>
            </a:r>
            <a:r>
              <a:rPr dirty="0" sz="1450" spc="-5">
                <a:latin typeface="Times New Roman"/>
                <a:cs typeface="Times New Roman"/>
              </a:rPr>
              <a:t>of </a:t>
            </a:r>
            <a:r>
              <a:rPr dirty="0" sz="1450" spc="-10">
                <a:latin typeface="Times New Roman"/>
                <a:cs typeface="Times New Roman"/>
              </a:rPr>
              <a:t>culture; that </a:t>
            </a:r>
            <a:r>
              <a:rPr dirty="0" sz="1450" spc="-5">
                <a:latin typeface="Times New Roman"/>
                <a:cs typeface="Times New Roman"/>
              </a:rPr>
              <a:t>a  </a:t>
            </a:r>
            <a:r>
              <a:rPr dirty="0" sz="1450" spc="-10">
                <a:latin typeface="Times New Roman"/>
                <a:cs typeface="Times New Roman"/>
              </a:rPr>
              <a:t>narrow and pinching way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not </a:t>
            </a:r>
            <a:r>
              <a:rPr dirty="0" sz="1450" spc="-10">
                <a:latin typeface="Times New Roman"/>
                <a:cs typeface="Times New Roman"/>
              </a:rPr>
              <a:t>only exaggerates to </a:t>
            </a:r>
            <a:r>
              <a:rPr dirty="0" sz="1450" spc="-5">
                <a:latin typeface="Times New Roman"/>
                <a:cs typeface="Times New Roman"/>
              </a:rPr>
              <a:t>a </a:t>
            </a:r>
            <a:r>
              <a:rPr dirty="0" sz="1450" spc="-10">
                <a:latin typeface="Times New Roman"/>
                <a:cs typeface="Times New Roman"/>
              </a:rPr>
              <a:t>man the importance  </a:t>
            </a:r>
            <a:r>
              <a:rPr dirty="0" sz="1450" spc="-5">
                <a:latin typeface="Times New Roman"/>
                <a:cs typeface="Times New Roman"/>
              </a:rPr>
              <a:t>of </a:t>
            </a:r>
            <a:r>
              <a:rPr dirty="0" sz="1450" spc="-10">
                <a:latin typeface="Times New Roman"/>
                <a:cs typeface="Times New Roman"/>
              </a:rPr>
              <a:t>material conditions, </a:t>
            </a:r>
            <a:r>
              <a:rPr dirty="0" sz="1450" spc="-5">
                <a:latin typeface="Times New Roman"/>
                <a:cs typeface="Times New Roman"/>
              </a:rPr>
              <a:t>but </a:t>
            </a:r>
            <a:r>
              <a:rPr dirty="0" sz="1450" spc="-20">
                <a:latin typeface="Times New Roman"/>
                <a:cs typeface="Times New Roman"/>
              </a:rPr>
              <a:t>indirectly, </a:t>
            </a:r>
            <a:r>
              <a:rPr dirty="0" sz="1450" spc="-5">
                <a:latin typeface="Times New Roman"/>
                <a:cs typeface="Times New Roman"/>
              </a:rPr>
              <a:t>by </a:t>
            </a:r>
            <a:r>
              <a:rPr dirty="0" sz="1450" spc="-10">
                <a:latin typeface="Times New Roman"/>
                <a:cs typeface="Times New Roman"/>
              </a:rPr>
              <a:t>denying him the necessary </a:t>
            </a:r>
            <a:r>
              <a:rPr dirty="0" sz="1450" spc="-5">
                <a:latin typeface="Times New Roman"/>
                <a:cs typeface="Times New Roman"/>
              </a:rPr>
              <a:t>books </a:t>
            </a:r>
            <a:r>
              <a:rPr dirty="0" sz="1450" spc="-10">
                <a:latin typeface="Times New Roman"/>
                <a:cs typeface="Times New Roman"/>
              </a:rPr>
              <a:t>and  leisure, keeps his mind ignorant </a:t>
            </a:r>
            <a:r>
              <a:rPr dirty="0" sz="1450" spc="-5">
                <a:latin typeface="Times New Roman"/>
                <a:cs typeface="Times New Roman"/>
              </a:rPr>
              <a:t>of </a:t>
            </a:r>
            <a:r>
              <a:rPr dirty="0" sz="1450" spc="-15">
                <a:latin typeface="Times New Roman"/>
                <a:cs typeface="Times New Roman"/>
              </a:rPr>
              <a:t>larger </a:t>
            </a:r>
            <a:r>
              <a:rPr dirty="0" sz="1450" spc="-10">
                <a:latin typeface="Times New Roman"/>
                <a:cs typeface="Times New Roman"/>
              </a:rPr>
              <a:t>thoughts; and that hence springs this  overwhelming concern about diet, and hence the bald view </a:t>
            </a:r>
            <a:r>
              <a:rPr dirty="0" sz="1450" spc="-5">
                <a:latin typeface="Times New Roman"/>
                <a:cs typeface="Times New Roman"/>
              </a:rPr>
              <a:t>of </a:t>
            </a:r>
            <a:r>
              <a:rPr dirty="0" sz="1450" spc="-10">
                <a:latin typeface="Times New Roman"/>
                <a:cs typeface="Times New Roman"/>
              </a:rPr>
              <a:t>existence  professed </a:t>
            </a:r>
            <a:r>
              <a:rPr dirty="0" sz="1450" spc="-5">
                <a:latin typeface="Times New Roman"/>
                <a:cs typeface="Times New Roman"/>
              </a:rPr>
              <a:t>by </a:t>
            </a:r>
            <a:r>
              <a:rPr dirty="0" sz="1450" spc="-25">
                <a:latin typeface="Times New Roman"/>
                <a:cs typeface="Times New Roman"/>
              </a:rPr>
              <a:t>Mackay. </a:t>
            </a:r>
            <a:r>
              <a:rPr dirty="0" sz="1450" spc="-10">
                <a:latin typeface="Times New Roman"/>
                <a:cs typeface="Times New Roman"/>
              </a:rPr>
              <a:t>Had this been an English peasant the conclusion would  </a:t>
            </a:r>
            <a:r>
              <a:rPr dirty="0" sz="1450" spc="-5">
                <a:latin typeface="Times New Roman"/>
                <a:cs typeface="Times New Roman"/>
              </a:rPr>
              <a:t>be </a:t>
            </a:r>
            <a:r>
              <a:rPr dirty="0" sz="1450" spc="-10">
                <a:latin typeface="Times New Roman"/>
                <a:cs typeface="Times New Roman"/>
              </a:rPr>
              <a:t>tenable. But Mackay had most </a:t>
            </a:r>
            <a:r>
              <a:rPr dirty="0" sz="1450" spc="-5">
                <a:latin typeface="Times New Roman"/>
                <a:cs typeface="Times New Roman"/>
              </a:rPr>
              <a:t>of </a:t>
            </a:r>
            <a:r>
              <a:rPr dirty="0" sz="1450" spc="-10">
                <a:latin typeface="Times New Roman"/>
                <a:cs typeface="Times New Roman"/>
              </a:rPr>
              <a:t>the elements </a:t>
            </a:r>
            <a:r>
              <a:rPr dirty="0" sz="1450" spc="-5">
                <a:latin typeface="Times New Roman"/>
                <a:cs typeface="Times New Roman"/>
              </a:rPr>
              <a:t>of a </a:t>
            </a:r>
            <a:r>
              <a:rPr dirty="0" sz="1450" spc="-10">
                <a:latin typeface="Times New Roman"/>
                <a:cs typeface="Times New Roman"/>
              </a:rPr>
              <a:t>liberal education. He  had skirted metaphysical and mathematical studies. He had </a:t>
            </a:r>
            <a:r>
              <a:rPr dirty="0" sz="1450" spc="-5">
                <a:latin typeface="Times New Roman"/>
                <a:cs typeface="Times New Roman"/>
              </a:rPr>
              <a:t>a </a:t>
            </a:r>
            <a:r>
              <a:rPr dirty="0" sz="1450" spc="-10">
                <a:latin typeface="Times New Roman"/>
                <a:cs typeface="Times New Roman"/>
              </a:rPr>
              <a:t>thoughtful hold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25">
                <a:latin typeface="Times New Roman"/>
                <a:cs typeface="Times New Roman"/>
              </a:rPr>
              <a:t>knew, </a:t>
            </a:r>
            <a:r>
              <a:rPr dirty="0" sz="1450" spc="-10">
                <a:latin typeface="Times New Roman"/>
                <a:cs typeface="Times New Roman"/>
              </a:rPr>
              <a:t>which would </a:t>
            </a:r>
            <a:r>
              <a:rPr dirty="0" sz="1450" spc="-5">
                <a:latin typeface="Times New Roman"/>
                <a:cs typeface="Times New Roman"/>
              </a:rPr>
              <a:t>be </a:t>
            </a:r>
            <a:r>
              <a:rPr dirty="0" sz="1450" spc="-10">
                <a:latin typeface="Times New Roman"/>
                <a:cs typeface="Times New Roman"/>
              </a:rPr>
              <a:t>exceptional among bankers. He had been  </a:t>
            </a:r>
            <a:r>
              <a:rPr dirty="0" sz="1450" spc="-5">
                <a:latin typeface="Times New Roman"/>
                <a:cs typeface="Times New Roman"/>
              </a:rPr>
              <a:t>brought up </a:t>
            </a:r>
            <a:r>
              <a:rPr dirty="0" sz="1450" spc="-10">
                <a:latin typeface="Times New Roman"/>
                <a:cs typeface="Times New Roman"/>
              </a:rPr>
              <a:t>in the midst </a:t>
            </a:r>
            <a:r>
              <a:rPr dirty="0" sz="1450" spc="-5">
                <a:latin typeface="Times New Roman"/>
                <a:cs typeface="Times New Roman"/>
              </a:rPr>
              <a:t>of </a:t>
            </a:r>
            <a:r>
              <a:rPr dirty="0" sz="1450" spc="-10">
                <a:latin typeface="Times New Roman"/>
                <a:cs typeface="Times New Roman"/>
              </a:rPr>
              <a:t>hot-house </a:t>
            </a:r>
            <a:r>
              <a:rPr dirty="0" sz="1450" spc="-25">
                <a:latin typeface="Times New Roman"/>
                <a:cs typeface="Times New Roman"/>
              </a:rPr>
              <a:t>piety, </a:t>
            </a:r>
            <a:r>
              <a:rPr dirty="0" sz="1450" spc="-10">
                <a:latin typeface="Times New Roman"/>
                <a:cs typeface="Times New Roman"/>
              </a:rPr>
              <a:t>and told, with incongruous pride,  the story </a:t>
            </a:r>
            <a:r>
              <a:rPr dirty="0" sz="1450" spc="-5">
                <a:latin typeface="Times New Roman"/>
                <a:cs typeface="Times New Roman"/>
              </a:rPr>
              <a:t>of </a:t>
            </a:r>
            <a:r>
              <a:rPr dirty="0" sz="1450" spc="-10">
                <a:latin typeface="Times New Roman"/>
                <a:cs typeface="Times New Roman"/>
              </a:rPr>
              <a:t>his own brother’s deathbed ecstasies. </a:t>
            </a:r>
            <a:r>
              <a:rPr dirty="0" sz="1450" spc="-60">
                <a:latin typeface="Times New Roman"/>
                <a:cs typeface="Times New Roman"/>
              </a:rPr>
              <a:t>Yet </a:t>
            </a:r>
            <a:r>
              <a:rPr dirty="0" sz="1450" spc="-5">
                <a:latin typeface="Times New Roman"/>
                <a:cs typeface="Times New Roman"/>
              </a:rPr>
              <a:t>he </a:t>
            </a:r>
            <a:r>
              <a:rPr dirty="0" sz="1450" spc="-10">
                <a:latin typeface="Times New Roman"/>
                <a:cs typeface="Times New Roman"/>
              </a:rPr>
              <a:t>had somehow failed  to fulfil himself, and was adrift like </a:t>
            </a:r>
            <a:r>
              <a:rPr dirty="0" sz="1450" spc="-5">
                <a:latin typeface="Times New Roman"/>
                <a:cs typeface="Times New Roman"/>
              </a:rPr>
              <a:t>a </a:t>
            </a:r>
            <a:r>
              <a:rPr dirty="0" sz="1450" spc="-10">
                <a:latin typeface="Times New Roman"/>
                <a:cs typeface="Times New Roman"/>
              </a:rPr>
              <a:t>dead thing among external  circumstances, without </a:t>
            </a:r>
            <a:r>
              <a:rPr dirty="0" sz="1450" spc="-5">
                <a:latin typeface="Times New Roman"/>
                <a:cs typeface="Times New Roman"/>
              </a:rPr>
              <a:t>hope or </a:t>
            </a:r>
            <a:r>
              <a:rPr dirty="0" sz="1450" spc="-10">
                <a:latin typeface="Times New Roman"/>
                <a:cs typeface="Times New Roman"/>
              </a:rPr>
              <a:t>lively preference </a:t>
            </a:r>
            <a:r>
              <a:rPr dirty="0" sz="1450" spc="-5">
                <a:latin typeface="Times New Roman"/>
                <a:cs typeface="Times New Roman"/>
              </a:rPr>
              <a:t>or </a:t>
            </a:r>
            <a:r>
              <a:rPr dirty="0" sz="1450" spc="-10">
                <a:latin typeface="Times New Roman"/>
                <a:cs typeface="Times New Roman"/>
              </a:rPr>
              <a:t>shaping aim. And </a:t>
            </a:r>
            <a:r>
              <a:rPr dirty="0" sz="1450" spc="-15">
                <a:latin typeface="Times New Roman"/>
                <a:cs typeface="Times New Roman"/>
              </a:rPr>
              <a:t>further,  </a:t>
            </a:r>
            <a:r>
              <a:rPr dirty="0" sz="1450" spc="-10">
                <a:latin typeface="Times New Roman"/>
                <a:cs typeface="Times New Roman"/>
              </a:rPr>
              <a:t>there seemed </a:t>
            </a:r>
            <a:r>
              <a:rPr dirty="0" sz="1450" spc="-5">
                <a:latin typeface="Times New Roman"/>
                <a:cs typeface="Times New Roman"/>
              </a:rPr>
              <a:t>a </a:t>
            </a:r>
            <a:r>
              <a:rPr dirty="0" sz="1450" spc="-10">
                <a:latin typeface="Times New Roman"/>
                <a:cs typeface="Times New Roman"/>
              </a:rPr>
              <a:t>tendency among many </a:t>
            </a:r>
            <a:r>
              <a:rPr dirty="0" sz="1450" spc="-5">
                <a:latin typeface="Times New Roman"/>
                <a:cs typeface="Times New Roman"/>
              </a:rPr>
              <a:t>of </a:t>
            </a:r>
            <a:r>
              <a:rPr dirty="0" sz="1450" spc="-10">
                <a:latin typeface="Times New Roman"/>
                <a:cs typeface="Times New Roman"/>
              </a:rPr>
              <a:t>his fellows to fall into the same blank  and unlovely opinions. One thing, indeed,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learned in Scotland, and  that</a:t>
            </a:r>
            <a:r>
              <a:rPr dirty="0" sz="1450" spc="40">
                <a:latin typeface="Times New Roman"/>
                <a:cs typeface="Times New Roman"/>
              </a:rPr>
              <a:t> </a:t>
            </a:r>
            <a:r>
              <a:rPr dirty="0" sz="1450" spc="-10">
                <a:latin typeface="Times New Roman"/>
                <a:cs typeface="Times New Roman"/>
              </a:rPr>
              <a:t>is</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way</a:t>
            </a:r>
            <a:r>
              <a:rPr dirty="0" sz="1450" spc="45">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25">
                <a:latin typeface="Times New Roman"/>
                <a:cs typeface="Times New Roman"/>
              </a:rPr>
              <a:t>happy.</a:t>
            </a:r>
            <a:r>
              <a:rPr dirty="0" sz="1450" spc="120">
                <a:latin typeface="Times New Roman"/>
                <a:cs typeface="Times New Roman"/>
              </a:rPr>
              <a:t> </a:t>
            </a:r>
            <a:r>
              <a:rPr dirty="0" sz="1450" spc="-60">
                <a:latin typeface="Times New Roman"/>
                <a:cs typeface="Times New Roman"/>
              </a:rPr>
              <a:t>Yet</a:t>
            </a:r>
            <a:r>
              <a:rPr dirty="0" sz="1450" spc="40">
                <a:latin typeface="Times New Roman"/>
                <a:cs typeface="Times New Roman"/>
              </a:rPr>
              <a:t> </a:t>
            </a:r>
            <a:r>
              <a:rPr dirty="0" sz="1450" spc="-10">
                <a:latin typeface="Times New Roman"/>
                <a:cs typeface="Times New Roman"/>
              </a:rPr>
              <a:t>that</a:t>
            </a:r>
            <a:r>
              <a:rPr dirty="0" sz="1450" spc="45">
                <a:latin typeface="Times New Roman"/>
                <a:cs typeface="Times New Roman"/>
              </a:rPr>
              <a:t> </a:t>
            </a:r>
            <a:r>
              <a:rPr dirty="0" sz="1450" spc="-10">
                <a:latin typeface="Times New Roman"/>
                <a:cs typeface="Times New Roman"/>
              </a:rPr>
              <a:t>is</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whole</a:t>
            </a:r>
            <a:r>
              <a:rPr dirty="0" sz="1450" spc="45">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culture,</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perhaps</a:t>
            </a:r>
            <a:r>
              <a:rPr dirty="0" sz="1450" spc="50">
                <a:latin typeface="Times New Roman"/>
                <a:cs typeface="Times New Roman"/>
              </a:rPr>
              <a:t> </a:t>
            </a:r>
            <a:r>
              <a:rPr dirty="0" sz="1450" spc="-10">
                <a:latin typeface="Times New Roman"/>
                <a:cs typeface="Times New Roman"/>
              </a:rPr>
              <a:t>two-</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thirds </a:t>
            </a:r>
            <a:r>
              <a:rPr dirty="0" sz="1450" spc="-5">
                <a:latin typeface="Times New Roman"/>
                <a:cs typeface="Times New Roman"/>
              </a:rPr>
              <a:t>of </a:t>
            </a:r>
            <a:r>
              <a:rPr dirty="0" sz="1450" spc="-20">
                <a:latin typeface="Times New Roman"/>
                <a:cs typeface="Times New Roman"/>
              </a:rPr>
              <a:t>morality.</a:t>
            </a:r>
            <a:r>
              <a:rPr dirty="0" sz="1450" spc="320">
                <a:latin typeface="Times New Roman"/>
                <a:cs typeface="Times New Roman"/>
              </a:rPr>
              <a:t> </a:t>
            </a:r>
            <a:r>
              <a:rPr dirty="0" sz="1450" spc="-10">
                <a:latin typeface="Times New Roman"/>
                <a:cs typeface="Times New Roman"/>
              </a:rPr>
              <a:t>Can it </a:t>
            </a:r>
            <a:r>
              <a:rPr dirty="0" sz="1450" spc="-5">
                <a:latin typeface="Times New Roman"/>
                <a:cs typeface="Times New Roman"/>
              </a:rPr>
              <a:t>be </a:t>
            </a:r>
            <a:r>
              <a:rPr dirty="0" sz="1450" spc="-10">
                <a:latin typeface="Times New Roman"/>
                <a:cs typeface="Times New Roman"/>
              </a:rPr>
              <a:t>that the Puritan school, </a:t>
            </a:r>
            <a:r>
              <a:rPr dirty="0" sz="1450" spc="-5">
                <a:latin typeface="Times New Roman"/>
                <a:cs typeface="Times New Roman"/>
              </a:rPr>
              <a:t>by </a:t>
            </a:r>
            <a:r>
              <a:rPr dirty="0" sz="1450" spc="-10">
                <a:latin typeface="Times New Roman"/>
                <a:cs typeface="Times New Roman"/>
              </a:rPr>
              <a:t>divorcing </a:t>
            </a:r>
            <a:r>
              <a:rPr dirty="0" sz="1450" spc="-5">
                <a:latin typeface="Times New Roman"/>
                <a:cs typeface="Times New Roman"/>
              </a:rPr>
              <a:t>a </a:t>
            </a:r>
            <a:r>
              <a:rPr dirty="0" sz="1450" spc="-10">
                <a:latin typeface="Times New Roman"/>
                <a:cs typeface="Times New Roman"/>
              </a:rPr>
              <a:t>man from  nature, </a:t>
            </a:r>
            <a:r>
              <a:rPr dirty="0" sz="1450" spc="-5">
                <a:latin typeface="Times New Roman"/>
                <a:cs typeface="Times New Roman"/>
              </a:rPr>
              <a:t>by </a:t>
            </a:r>
            <a:r>
              <a:rPr dirty="0" sz="1450" spc="-10">
                <a:latin typeface="Times New Roman"/>
                <a:cs typeface="Times New Roman"/>
              </a:rPr>
              <a:t>thinning </a:t>
            </a:r>
            <a:r>
              <a:rPr dirty="0" sz="1450" spc="-5">
                <a:latin typeface="Times New Roman"/>
                <a:cs typeface="Times New Roman"/>
              </a:rPr>
              <a:t>out </a:t>
            </a:r>
            <a:r>
              <a:rPr dirty="0" sz="1450" spc="-10">
                <a:latin typeface="Times New Roman"/>
                <a:cs typeface="Times New Roman"/>
              </a:rPr>
              <a:t>his instincts, and setting </a:t>
            </a:r>
            <a:r>
              <a:rPr dirty="0" sz="1450" spc="-5">
                <a:latin typeface="Times New Roman"/>
                <a:cs typeface="Times New Roman"/>
              </a:rPr>
              <a:t>a </a:t>
            </a:r>
            <a:r>
              <a:rPr dirty="0" sz="1450" spc="-10">
                <a:latin typeface="Times New Roman"/>
                <a:cs typeface="Times New Roman"/>
              </a:rPr>
              <a:t>stamp </a:t>
            </a:r>
            <a:r>
              <a:rPr dirty="0" sz="1450" spc="-5">
                <a:latin typeface="Times New Roman"/>
                <a:cs typeface="Times New Roman"/>
              </a:rPr>
              <a:t>of </a:t>
            </a:r>
            <a:r>
              <a:rPr dirty="0" sz="1450" spc="-10">
                <a:latin typeface="Times New Roman"/>
                <a:cs typeface="Times New Roman"/>
              </a:rPr>
              <a:t>its disapproval </a:t>
            </a:r>
            <a:r>
              <a:rPr dirty="0" sz="1450" spc="-5">
                <a:latin typeface="Times New Roman"/>
                <a:cs typeface="Times New Roman"/>
              </a:rPr>
              <a:t>on  </a:t>
            </a:r>
            <a:r>
              <a:rPr dirty="0" sz="1450" spc="-10">
                <a:latin typeface="Times New Roman"/>
                <a:cs typeface="Times New Roman"/>
              </a:rPr>
              <a:t>whole fields </a:t>
            </a:r>
            <a:r>
              <a:rPr dirty="0" sz="1450" spc="-5">
                <a:latin typeface="Times New Roman"/>
                <a:cs typeface="Times New Roman"/>
              </a:rPr>
              <a:t>of </a:t>
            </a:r>
            <a:r>
              <a:rPr dirty="0" sz="1450" spc="-10">
                <a:latin typeface="Times New Roman"/>
                <a:cs typeface="Times New Roman"/>
              </a:rPr>
              <a:t>human activity and interest, leads at last directly to material  greed?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Nature is </a:t>
            </a:r>
            <a:r>
              <a:rPr dirty="0" sz="1450" spc="-5">
                <a:latin typeface="Times New Roman"/>
                <a:cs typeface="Times New Roman"/>
              </a:rPr>
              <a:t>a good </a:t>
            </a:r>
            <a:r>
              <a:rPr dirty="0" sz="1450" spc="-10">
                <a:latin typeface="Times New Roman"/>
                <a:cs typeface="Times New Roman"/>
              </a:rPr>
              <a:t>guide through life, and the love </a:t>
            </a:r>
            <a:r>
              <a:rPr dirty="0" sz="1450" spc="-5">
                <a:latin typeface="Times New Roman"/>
                <a:cs typeface="Times New Roman"/>
              </a:rPr>
              <a:t>of </a:t>
            </a:r>
            <a:r>
              <a:rPr dirty="0" sz="1450" spc="-10">
                <a:latin typeface="Times New Roman"/>
                <a:cs typeface="Times New Roman"/>
              </a:rPr>
              <a:t>simple pleasures next, if  </a:t>
            </a:r>
            <a:r>
              <a:rPr dirty="0" sz="1450" spc="-5">
                <a:latin typeface="Times New Roman"/>
                <a:cs typeface="Times New Roman"/>
              </a:rPr>
              <a:t>not </a:t>
            </a:r>
            <a:r>
              <a:rPr dirty="0" sz="1450" spc="-15">
                <a:latin typeface="Times New Roman"/>
                <a:cs typeface="Times New Roman"/>
              </a:rPr>
              <a:t>superior, </a:t>
            </a:r>
            <a:r>
              <a:rPr dirty="0" sz="1450" spc="-10">
                <a:latin typeface="Times New Roman"/>
                <a:cs typeface="Times New Roman"/>
              </a:rPr>
              <a:t>to virtue; and we had </a:t>
            </a:r>
            <a:r>
              <a:rPr dirty="0" sz="1450" spc="-5">
                <a:latin typeface="Times New Roman"/>
                <a:cs typeface="Times New Roman"/>
              </a:rPr>
              <a:t>on </a:t>
            </a:r>
            <a:r>
              <a:rPr dirty="0" sz="1450" spc="-10">
                <a:latin typeface="Times New Roman"/>
                <a:cs typeface="Times New Roman"/>
              </a:rPr>
              <a:t>board an Irishman who based his claim  to the widest and most affectionate popularity precisely </a:t>
            </a:r>
            <a:r>
              <a:rPr dirty="0" sz="1450" spc="-5">
                <a:latin typeface="Times New Roman"/>
                <a:cs typeface="Times New Roman"/>
              </a:rPr>
              <a:t>upon </a:t>
            </a:r>
            <a:r>
              <a:rPr dirty="0" sz="1450" spc="-10">
                <a:latin typeface="Times New Roman"/>
                <a:cs typeface="Times New Roman"/>
              </a:rPr>
              <a:t>these two  qualities, that </a:t>
            </a:r>
            <a:r>
              <a:rPr dirty="0" sz="1450" spc="-5">
                <a:latin typeface="Times New Roman"/>
                <a:cs typeface="Times New Roman"/>
              </a:rPr>
              <a:t>he </a:t>
            </a:r>
            <a:r>
              <a:rPr dirty="0" sz="1450" spc="-10">
                <a:latin typeface="Times New Roman"/>
                <a:cs typeface="Times New Roman"/>
              </a:rPr>
              <a:t>was natural and </a:t>
            </a:r>
            <a:r>
              <a:rPr dirty="0" sz="1450" spc="-25">
                <a:latin typeface="Times New Roman"/>
                <a:cs typeface="Times New Roman"/>
              </a:rPr>
              <a:t>happy. </a:t>
            </a:r>
            <a:r>
              <a:rPr dirty="0" sz="1450" spc="-10">
                <a:latin typeface="Times New Roman"/>
                <a:cs typeface="Times New Roman"/>
              </a:rPr>
              <a:t>He boasted </a:t>
            </a:r>
            <a:r>
              <a:rPr dirty="0" sz="1450" spc="-5">
                <a:latin typeface="Times New Roman"/>
                <a:cs typeface="Times New Roman"/>
              </a:rPr>
              <a:t>a </a:t>
            </a:r>
            <a:r>
              <a:rPr dirty="0" sz="1450" spc="-10">
                <a:latin typeface="Times New Roman"/>
                <a:cs typeface="Times New Roman"/>
              </a:rPr>
              <a:t>fresh </a:t>
            </a:r>
            <a:r>
              <a:rPr dirty="0" sz="1450" spc="-15">
                <a:latin typeface="Times New Roman"/>
                <a:cs typeface="Times New Roman"/>
              </a:rPr>
              <a:t>colour, </a:t>
            </a:r>
            <a:r>
              <a:rPr dirty="0" sz="1450" spc="-5">
                <a:latin typeface="Times New Roman"/>
                <a:cs typeface="Times New Roman"/>
              </a:rPr>
              <a:t>a </a:t>
            </a:r>
            <a:r>
              <a:rPr dirty="0" sz="1450" spc="-10">
                <a:latin typeface="Times New Roman"/>
                <a:cs typeface="Times New Roman"/>
              </a:rPr>
              <a:t>tight  little figure, unquenchable </a:t>
            </a:r>
            <a:r>
              <a:rPr dirty="0" sz="1450" spc="-20">
                <a:latin typeface="Times New Roman"/>
                <a:cs typeface="Times New Roman"/>
              </a:rPr>
              <a:t>gaiety, </a:t>
            </a:r>
            <a:r>
              <a:rPr dirty="0" sz="1450" spc="-10">
                <a:latin typeface="Times New Roman"/>
                <a:cs typeface="Times New Roman"/>
              </a:rPr>
              <a:t>and indefatigable goodwill. His clothes  puzzled the diagnostic mind, until </a:t>
            </a:r>
            <a:r>
              <a:rPr dirty="0" sz="1450" spc="-5">
                <a:latin typeface="Times New Roman"/>
                <a:cs typeface="Times New Roman"/>
              </a:rPr>
              <a:t>you </a:t>
            </a:r>
            <a:r>
              <a:rPr dirty="0" sz="1450" spc="-10">
                <a:latin typeface="Times New Roman"/>
                <a:cs typeface="Times New Roman"/>
              </a:rPr>
              <a:t>heard </a:t>
            </a:r>
            <a:r>
              <a:rPr dirty="0" sz="1450" spc="-5">
                <a:latin typeface="Times New Roman"/>
                <a:cs typeface="Times New Roman"/>
              </a:rPr>
              <a:t>he </a:t>
            </a:r>
            <a:r>
              <a:rPr dirty="0" sz="1450" spc="-10">
                <a:latin typeface="Times New Roman"/>
                <a:cs typeface="Times New Roman"/>
              </a:rPr>
              <a:t>had been once </a:t>
            </a:r>
            <a:r>
              <a:rPr dirty="0" sz="1450" spc="-5">
                <a:latin typeface="Times New Roman"/>
                <a:cs typeface="Times New Roman"/>
              </a:rPr>
              <a:t>a </a:t>
            </a:r>
            <a:r>
              <a:rPr dirty="0" sz="1450" spc="-10">
                <a:latin typeface="Times New Roman"/>
                <a:cs typeface="Times New Roman"/>
              </a:rPr>
              <a:t>private  coachman, when they became eloquent and seemed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biography.  </a:t>
            </a:r>
            <a:r>
              <a:rPr dirty="0" sz="1450" spc="-10">
                <a:latin typeface="Times New Roman"/>
                <a:cs typeface="Times New Roman"/>
              </a:rPr>
              <a:t>His face contained the rest, and, </a:t>
            </a:r>
            <a:r>
              <a:rPr dirty="0" sz="1450" spc="-5">
                <a:latin typeface="Times New Roman"/>
                <a:cs typeface="Times New Roman"/>
              </a:rPr>
              <a:t>I </a:t>
            </a:r>
            <a:r>
              <a:rPr dirty="0" sz="1450" spc="-20">
                <a:latin typeface="Times New Roman"/>
                <a:cs typeface="Times New Roman"/>
              </a:rPr>
              <a:t>fear, </a:t>
            </a:r>
            <a:r>
              <a:rPr dirty="0" sz="1450" spc="-5">
                <a:latin typeface="Times New Roman"/>
                <a:cs typeface="Times New Roman"/>
              </a:rPr>
              <a:t>a </a:t>
            </a:r>
            <a:r>
              <a:rPr dirty="0" sz="1450" spc="-10">
                <a:latin typeface="Times New Roman"/>
                <a:cs typeface="Times New Roman"/>
              </a:rPr>
              <a:t>prophecy </a:t>
            </a:r>
            <a:r>
              <a:rPr dirty="0" sz="1450" spc="-5">
                <a:latin typeface="Times New Roman"/>
                <a:cs typeface="Times New Roman"/>
              </a:rPr>
              <a:t>of </a:t>
            </a:r>
            <a:r>
              <a:rPr dirty="0" sz="1450" spc="-10">
                <a:latin typeface="Times New Roman"/>
                <a:cs typeface="Times New Roman"/>
              </a:rPr>
              <a:t>the future; the </a:t>
            </a:r>
            <a:r>
              <a:rPr dirty="0" sz="1450" spc="-25">
                <a:latin typeface="Times New Roman"/>
                <a:cs typeface="Times New Roman"/>
              </a:rPr>
              <a:t>hawk’s  </a:t>
            </a:r>
            <a:r>
              <a:rPr dirty="0" sz="1450" spc="-10">
                <a:latin typeface="Times New Roman"/>
                <a:cs typeface="Times New Roman"/>
              </a:rPr>
              <a:t>nose above accorded so ill with the pink </a:t>
            </a:r>
            <a:r>
              <a:rPr dirty="0" sz="1450" spc="-20">
                <a:latin typeface="Times New Roman"/>
                <a:cs typeface="Times New Roman"/>
              </a:rPr>
              <a:t>baby’s </a:t>
            </a:r>
            <a:r>
              <a:rPr dirty="0" sz="1450" spc="-10">
                <a:latin typeface="Times New Roman"/>
                <a:cs typeface="Times New Roman"/>
              </a:rPr>
              <a:t>mouth </a:t>
            </a:r>
            <a:r>
              <a:rPr dirty="0" sz="1450" spc="-25">
                <a:latin typeface="Times New Roman"/>
                <a:cs typeface="Times New Roman"/>
              </a:rPr>
              <a:t>below. </a:t>
            </a:r>
            <a:r>
              <a:rPr dirty="0" sz="1450" spc="-10">
                <a:latin typeface="Times New Roman"/>
                <a:cs typeface="Times New Roman"/>
              </a:rPr>
              <a:t>His spirit and  his pride belonged, </a:t>
            </a:r>
            <a:r>
              <a:rPr dirty="0" sz="1450" spc="-5">
                <a:latin typeface="Times New Roman"/>
                <a:cs typeface="Times New Roman"/>
              </a:rPr>
              <a:t>you </a:t>
            </a:r>
            <a:r>
              <a:rPr dirty="0" sz="1450" spc="-10">
                <a:latin typeface="Times New Roman"/>
                <a:cs typeface="Times New Roman"/>
              </a:rPr>
              <a:t>might </a:t>
            </a:r>
            <a:r>
              <a:rPr dirty="0" sz="1450" spc="-30">
                <a:latin typeface="Times New Roman"/>
                <a:cs typeface="Times New Roman"/>
              </a:rPr>
              <a:t>say, </a:t>
            </a:r>
            <a:r>
              <a:rPr dirty="0" sz="1450" spc="-10">
                <a:latin typeface="Times New Roman"/>
                <a:cs typeface="Times New Roman"/>
              </a:rPr>
              <a:t>to the nose; while it was the general  shiftlessness expressed </a:t>
            </a:r>
            <a:r>
              <a:rPr dirty="0" sz="1450" spc="-5">
                <a:latin typeface="Times New Roman"/>
                <a:cs typeface="Times New Roman"/>
              </a:rPr>
              <a:t>by </a:t>
            </a:r>
            <a:r>
              <a:rPr dirty="0" sz="1450" spc="-10">
                <a:latin typeface="Times New Roman"/>
                <a:cs typeface="Times New Roman"/>
              </a:rPr>
              <a:t>the other that had thrown him from situation to  situation, and at length </a:t>
            </a:r>
            <a:r>
              <a:rPr dirty="0" sz="1450" spc="-5">
                <a:latin typeface="Times New Roman"/>
                <a:cs typeface="Times New Roman"/>
              </a:rPr>
              <a:t>on </a:t>
            </a:r>
            <a:r>
              <a:rPr dirty="0" sz="1450" spc="-10">
                <a:latin typeface="Times New Roman"/>
                <a:cs typeface="Times New Roman"/>
              </a:rPr>
              <a:t>board the emigrant ship. Barney ate, so to speak,  nothing from the galley; his own tea, </a:t>
            </a:r>
            <a:r>
              <a:rPr dirty="0" sz="1450" spc="-15">
                <a:latin typeface="Times New Roman"/>
                <a:cs typeface="Times New Roman"/>
              </a:rPr>
              <a:t>butter, </a:t>
            </a:r>
            <a:r>
              <a:rPr dirty="0" sz="1450" spc="-10">
                <a:latin typeface="Times New Roman"/>
                <a:cs typeface="Times New Roman"/>
              </a:rPr>
              <a:t>and eggs supported him  throughout the voyage; and about mealtime </a:t>
            </a:r>
            <a:r>
              <a:rPr dirty="0" sz="1450" spc="-5">
                <a:latin typeface="Times New Roman"/>
                <a:cs typeface="Times New Roman"/>
              </a:rPr>
              <a:t>you </a:t>
            </a:r>
            <a:r>
              <a:rPr dirty="0" sz="1450" spc="-10">
                <a:latin typeface="Times New Roman"/>
                <a:cs typeface="Times New Roman"/>
              </a:rPr>
              <a:t>might often find him </a:t>
            </a:r>
            <a:r>
              <a:rPr dirty="0" sz="1450" spc="-5">
                <a:latin typeface="Times New Roman"/>
                <a:cs typeface="Times New Roman"/>
              </a:rPr>
              <a:t>up </a:t>
            </a:r>
            <a:r>
              <a:rPr dirty="0" sz="1450" spc="-10">
                <a:latin typeface="Times New Roman"/>
                <a:cs typeface="Times New Roman"/>
              </a:rPr>
              <a:t>to the  elbows in amateur </a:t>
            </a:r>
            <a:r>
              <a:rPr dirty="0" sz="1450" spc="-20">
                <a:latin typeface="Times New Roman"/>
                <a:cs typeface="Times New Roman"/>
              </a:rPr>
              <a:t>cookery.</a:t>
            </a:r>
            <a:r>
              <a:rPr dirty="0" sz="1450" spc="320">
                <a:latin typeface="Times New Roman"/>
                <a:cs typeface="Times New Roman"/>
              </a:rPr>
              <a:t> </a:t>
            </a:r>
            <a:r>
              <a:rPr dirty="0" sz="1450" spc="-10">
                <a:latin typeface="Times New Roman"/>
                <a:cs typeface="Times New Roman"/>
              </a:rPr>
              <a:t>His was the first voice heard singing among all  the passengers; </a:t>
            </a:r>
            <a:r>
              <a:rPr dirty="0" sz="1450" spc="-5">
                <a:latin typeface="Times New Roman"/>
                <a:cs typeface="Times New Roman"/>
              </a:rPr>
              <a:t>he </a:t>
            </a:r>
            <a:r>
              <a:rPr dirty="0" sz="1450" spc="-10">
                <a:latin typeface="Times New Roman"/>
                <a:cs typeface="Times New Roman"/>
              </a:rPr>
              <a:t>was the first who fell to dancing. From Loch Foyle to  Sandy Hook, there was </a:t>
            </a:r>
            <a:r>
              <a:rPr dirty="0" sz="1450" spc="-5">
                <a:latin typeface="Times New Roman"/>
                <a:cs typeface="Times New Roman"/>
              </a:rPr>
              <a:t>not 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fun undertaken </a:t>
            </a:r>
            <a:r>
              <a:rPr dirty="0" sz="1450" spc="-5">
                <a:latin typeface="Times New Roman"/>
                <a:cs typeface="Times New Roman"/>
              </a:rPr>
              <a:t>but </a:t>
            </a:r>
            <a:r>
              <a:rPr dirty="0" sz="1450" spc="-10">
                <a:latin typeface="Times New Roman"/>
                <a:cs typeface="Times New Roman"/>
              </a:rPr>
              <a:t>there was Barney in  the midst.</a:t>
            </a:r>
            <a:endParaRPr sz="1450">
              <a:latin typeface="Times New Roman"/>
              <a:cs typeface="Times New Roman"/>
            </a:endParaRPr>
          </a:p>
          <a:p>
            <a:pPr algn="just" marL="12700" marR="5080">
              <a:lnSpc>
                <a:spcPts val="1730"/>
              </a:lnSpc>
              <a:spcBef>
                <a:spcPts val="835"/>
              </a:spcBef>
            </a:pPr>
            <a:r>
              <a:rPr dirty="0" sz="1450" spc="-60">
                <a:latin typeface="Times New Roman"/>
                <a:cs typeface="Times New Roman"/>
              </a:rPr>
              <a:t>You </a:t>
            </a:r>
            <a:r>
              <a:rPr dirty="0" sz="1450" spc="-5">
                <a:latin typeface="Times New Roman"/>
                <a:cs typeface="Times New Roman"/>
              </a:rPr>
              <a:t>ought </a:t>
            </a:r>
            <a:r>
              <a:rPr dirty="0" sz="1450" spc="-10">
                <a:latin typeface="Times New Roman"/>
                <a:cs typeface="Times New Roman"/>
              </a:rPr>
              <a:t>to have seen him when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to sing at </a:t>
            </a:r>
            <a:r>
              <a:rPr dirty="0" sz="1450" spc="-5">
                <a:latin typeface="Times New Roman"/>
                <a:cs typeface="Times New Roman"/>
              </a:rPr>
              <a:t>our </a:t>
            </a:r>
            <a:r>
              <a:rPr dirty="0" sz="1450" spc="-10">
                <a:latin typeface="Times New Roman"/>
                <a:cs typeface="Times New Roman"/>
              </a:rPr>
              <a:t>concerts—his  tight little figure stepping to and fro, and his feet shuffling to the </a:t>
            </a:r>
            <a:r>
              <a:rPr dirty="0" sz="1450" spc="-25">
                <a:latin typeface="Times New Roman"/>
                <a:cs typeface="Times New Roman"/>
              </a:rPr>
              <a:t>air, </a:t>
            </a:r>
            <a:r>
              <a:rPr dirty="0" sz="1450" spc="-10">
                <a:latin typeface="Times New Roman"/>
                <a:cs typeface="Times New Roman"/>
              </a:rPr>
              <a:t>his eyes  seeking and bestowing encouragement—and to have enjoyed the </a:t>
            </a:r>
            <a:r>
              <a:rPr dirty="0" sz="1450" spc="-30">
                <a:latin typeface="Times New Roman"/>
                <a:cs typeface="Times New Roman"/>
              </a:rPr>
              <a:t>bow, </a:t>
            </a:r>
            <a:r>
              <a:rPr dirty="0" sz="1450" spc="-10">
                <a:latin typeface="Times New Roman"/>
                <a:cs typeface="Times New Roman"/>
              </a:rPr>
              <a:t>so  nicely calculated between jest and earnest, between grace and clumsiness, with  which </a:t>
            </a:r>
            <a:r>
              <a:rPr dirty="0" sz="1450" spc="-5">
                <a:latin typeface="Times New Roman"/>
                <a:cs typeface="Times New Roman"/>
              </a:rPr>
              <a:t>he brought </a:t>
            </a:r>
            <a:r>
              <a:rPr dirty="0" sz="1450" spc="-10">
                <a:latin typeface="Times New Roman"/>
                <a:cs typeface="Times New Roman"/>
              </a:rPr>
              <a:t>each song to </a:t>
            </a:r>
            <a:r>
              <a:rPr dirty="0" sz="1450" spc="-5">
                <a:latin typeface="Times New Roman"/>
                <a:cs typeface="Times New Roman"/>
              </a:rPr>
              <a:t>a </a:t>
            </a:r>
            <a:r>
              <a:rPr dirty="0" sz="1450" spc="-10">
                <a:latin typeface="Times New Roman"/>
                <a:cs typeface="Times New Roman"/>
              </a:rPr>
              <a:t>conclusion. He 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great favourite  among ourselves, </a:t>
            </a:r>
            <a:r>
              <a:rPr dirty="0" sz="1450" spc="-5">
                <a:latin typeface="Times New Roman"/>
                <a:cs typeface="Times New Roman"/>
              </a:rPr>
              <a:t>but </a:t>
            </a:r>
            <a:r>
              <a:rPr dirty="0" sz="1450" spc="-10">
                <a:latin typeface="Times New Roman"/>
                <a:cs typeface="Times New Roman"/>
              </a:rPr>
              <a:t>his songs attracted the lords </a:t>
            </a:r>
            <a:r>
              <a:rPr dirty="0" sz="1450" spc="-5">
                <a:latin typeface="Times New Roman"/>
                <a:cs typeface="Times New Roman"/>
              </a:rPr>
              <a:t>of </a:t>
            </a:r>
            <a:r>
              <a:rPr dirty="0" sz="1450" spc="-10">
                <a:latin typeface="Times New Roman"/>
                <a:cs typeface="Times New Roman"/>
              </a:rPr>
              <a:t>the saloon, who often  leaned to hear him over the rails </a:t>
            </a:r>
            <a:r>
              <a:rPr dirty="0" sz="1450" spc="-5">
                <a:latin typeface="Times New Roman"/>
                <a:cs typeface="Times New Roman"/>
              </a:rPr>
              <a:t>of </a:t>
            </a:r>
            <a:r>
              <a:rPr dirty="0" sz="1450" spc="-10">
                <a:latin typeface="Times New Roman"/>
                <a:cs typeface="Times New Roman"/>
              </a:rPr>
              <a:t>the hurricane-deck. He was somewhat  pleased, </a:t>
            </a:r>
            <a:r>
              <a:rPr dirty="0" sz="1450" spc="-5">
                <a:latin typeface="Times New Roman"/>
                <a:cs typeface="Times New Roman"/>
              </a:rPr>
              <a:t>but not </a:t>
            </a:r>
            <a:r>
              <a:rPr dirty="0" sz="1450" spc="-10">
                <a:latin typeface="Times New Roman"/>
                <a:cs typeface="Times New Roman"/>
              </a:rPr>
              <a:t>at all abashed, </a:t>
            </a:r>
            <a:r>
              <a:rPr dirty="0" sz="1450" spc="-5">
                <a:latin typeface="Times New Roman"/>
                <a:cs typeface="Times New Roman"/>
              </a:rPr>
              <a:t>by </a:t>
            </a:r>
            <a:r>
              <a:rPr dirty="0" sz="1450" spc="-10">
                <a:latin typeface="Times New Roman"/>
                <a:cs typeface="Times New Roman"/>
              </a:rPr>
              <a:t>this attention; and </a:t>
            </a:r>
            <a:r>
              <a:rPr dirty="0" sz="1450" spc="-5">
                <a:latin typeface="Times New Roman"/>
                <a:cs typeface="Times New Roman"/>
              </a:rPr>
              <a:t>one </a:t>
            </a:r>
            <a:r>
              <a:rPr dirty="0" sz="1450" spc="-10">
                <a:latin typeface="Times New Roman"/>
                <a:cs typeface="Times New Roman"/>
              </a:rPr>
              <a:t>night, in the midst </a:t>
            </a:r>
            <a:r>
              <a:rPr dirty="0" sz="1450" spc="-5">
                <a:latin typeface="Times New Roman"/>
                <a:cs typeface="Times New Roman"/>
              </a:rPr>
              <a:t>of  </a:t>
            </a:r>
            <a:r>
              <a:rPr dirty="0" sz="1450" spc="-10">
                <a:latin typeface="Times New Roman"/>
                <a:cs typeface="Times New Roman"/>
              </a:rPr>
              <a:t>his famous performance </a:t>
            </a:r>
            <a:r>
              <a:rPr dirty="0" sz="1450" spc="-5">
                <a:latin typeface="Times New Roman"/>
                <a:cs typeface="Times New Roman"/>
              </a:rPr>
              <a:t>of </a:t>
            </a:r>
            <a:r>
              <a:rPr dirty="0" sz="1450" spc="-10">
                <a:latin typeface="Times New Roman"/>
                <a:cs typeface="Times New Roman"/>
              </a:rPr>
              <a:t>‘Billy Keogh,’ </a:t>
            </a:r>
            <a:r>
              <a:rPr dirty="0" sz="1450" spc="-5">
                <a:latin typeface="Times New Roman"/>
                <a:cs typeface="Times New Roman"/>
              </a:rPr>
              <a:t>I </a:t>
            </a:r>
            <a:r>
              <a:rPr dirty="0" sz="1450" spc="-10">
                <a:latin typeface="Times New Roman"/>
                <a:cs typeface="Times New Roman"/>
              </a:rPr>
              <a:t>saw him spin half round in </a:t>
            </a:r>
            <a:r>
              <a:rPr dirty="0" sz="1450" spc="-5">
                <a:latin typeface="Times New Roman"/>
                <a:cs typeface="Times New Roman"/>
              </a:rPr>
              <a:t>a  </a:t>
            </a:r>
            <a:r>
              <a:rPr dirty="0" sz="1450" spc="-10">
                <a:latin typeface="Times New Roman"/>
                <a:cs typeface="Times New Roman"/>
              </a:rPr>
              <a:t>pirouette and throw an audacious wink to an old gentleman</a:t>
            </a:r>
            <a:r>
              <a:rPr dirty="0" sz="1450" spc="65">
                <a:latin typeface="Times New Roman"/>
                <a:cs typeface="Times New Roman"/>
              </a:rPr>
              <a:t> </a:t>
            </a:r>
            <a:r>
              <a:rPr dirty="0" sz="1450" spc="-10">
                <a:latin typeface="Times New Roman"/>
                <a:cs typeface="Times New Roman"/>
              </a:rPr>
              <a:t>above.</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This was the more characteristic, as, for all his daffing,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modest and  very polite little fellow among</a:t>
            </a:r>
            <a:r>
              <a:rPr dirty="0" sz="1450" spc="15">
                <a:latin typeface="Times New Roman"/>
                <a:cs typeface="Times New Roman"/>
              </a:rPr>
              <a:t> </a:t>
            </a:r>
            <a:r>
              <a:rPr dirty="0" sz="1450" spc="-10">
                <a:latin typeface="Times New Roman"/>
                <a:cs typeface="Times New Roman"/>
              </a:rPr>
              <a:t>ourselves.</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He would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hurt </a:t>
            </a:r>
            <a:r>
              <a:rPr dirty="0" sz="1450" spc="-10">
                <a:latin typeface="Times New Roman"/>
                <a:cs typeface="Times New Roman"/>
              </a:rPr>
              <a:t>the feelings </a:t>
            </a:r>
            <a:r>
              <a:rPr dirty="0" sz="1450" spc="-5">
                <a:latin typeface="Times New Roman"/>
                <a:cs typeface="Times New Roman"/>
              </a:rPr>
              <a:t>of a </a:t>
            </a:r>
            <a:r>
              <a:rPr dirty="0" sz="1450" spc="-30">
                <a:latin typeface="Times New Roman"/>
                <a:cs typeface="Times New Roman"/>
              </a:rPr>
              <a:t>fly, </a:t>
            </a:r>
            <a:r>
              <a:rPr dirty="0" sz="1450" spc="-5">
                <a:latin typeface="Times New Roman"/>
                <a:cs typeface="Times New Roman"/>
              </a:rPr>
              <a:t>nor </a:t>
            </a:r>
            <a:r>
              <a:rPr dirty="0" sz="1450" spc="-10">
                <a:latin typeface="Times New Roman"/>
                <a:cs typeface="Times New Roman"/>
              </a:rPr>
              <a:t>throughout the passage did </a:t>
            </a:r>
            <a:r>
              <a:rPr dirty="0" sz="1450" spc="-5">
                <a:latin typeface="Times New Roman"/>
                <a:cs typeface="Times New Roman"/>
              </a:rPr>
              <a:t>he  </a:t>
            </a:r>
            <a:r>
              <a:rPr dirty="0" sz="1450" spc="-10">
                <a:latin typeface="Times New Roman"/>
                <a:cs typeface="Times New Roman"/>
              </a:rPr>
              <a:t>give </a:t>
            </a:r>
            <a:r>
              <a:rPr dirty="0" sz="1450" spc="-5">
                <a:latin typeface="Times New Roman"/>
                <a:cs typeface="Times New Roman"/>
              </a:rPr>
              <a:t>a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offence; yet </a:t>
            </a:r>
            <a:r>
              <a:rPr dirty="0" sz="1450" spc="-5">
                <a:latin typeface="Times New Roman"/>
                <a:cs typeface="Times New Roman"/>
              </a:rPr>
              <a:t>he </a:t>
            </a:r>
            <a:r>
              <a:rPr dirty="0" sz="1450" spc="-10">
                <a:latin typeface="Times New Roman"/>
                <a:cs typeface="Times New Roman"/>
              </a:rPr>
              <a:t>was always, </a:t>
            </a:r>
            <a:r>
              <a:rPr dirty="0" sz="1450" spc="-5">
                <a:latin typeface="Times New Roman"/>
                <a:cs typeface="Times New Roman"/>
              </a:rPr>
              <a:t>by </a:t>
            </a:r>
            <a:r>
              <a:rPr dirty="0" sz="1450" spc="-10">
                <a:latin typeface="Times New Roman"/>
                <a:cs typeface="Times New Roman"/>
              </a:rPr>
              <a:t>his innocent freedoms and  love </a:t>
            </a:r>
            <a:r>
              <a:rPr dirty="0" sz="1450" spc="-5">
                <a:latin typeface="Times New Roman"/>
                <a:cs typeface="Times New Roman"/>
              </a:rPr>
              <a:t>of fun, brought upon </a:t>
            </a:r>
            <a:r>
              <a:rPr dirty="0" sz="1450" spc="-10">
                <a:latin typeface="Times New Roman"/>
                <a:cs typeface="Times New Roman"/>
              </a:rPr>
              <a:t>that narrow </a:t>
            </a:r>
            <a:r>
              <a:rPr dirty="0" sz="1450" spc="-15">
                <a:latin typeface="Times New Roman"/>
                <a:cs typeface="Times New Roman"/>
              </a:rPr>
              <a:t>margin </a:t>
            </a:r>
            <a:r>
              <a:rPr dirty="0" sz="1450" spc="-10">
                <a:latin typeface="Times New Roman"/>
                <a:cs typeface="Times New Roman"/>
              </a:rPr>
              <a:t>where politeness must </a:t>
            </a:r>
            <a:r>
              <a:rPr dirty="0" sz="1450" spc="-5">
                <a:latin typeface="Times New Roman"/>
                <a:cs typeface="Times New Roman"/>
              </a:rPr>
              <a:t>be </a:t>
            </a:r>
            <a:r>
              <a:rPr dirty="0" sz="1450" spc="-10">
                <a:latin typeface="Times New Roman"/>
                <a:cs typeface="Times New Roman"/>
              </a:rPr>
              <a:t>natural  to walk without </a:t>
            </a:r>
            <a:r>
              <a:rPr dirty="0" sz="1450" spc="-5">
                <a:latin typeface="Times New Roman"/>
                <a:cs typeface="Times New Roman"/>
              </a:rPr>
              <a:t>a </a:t>
            </a:r>
            <a:r>
              <a:rPr dirty="0" sz="1450" spc="-10">
                <a:latin typeface="Times New Roman"/>
                <a:cs typeface="Times New Roman"/>
              </a:rPr>
              <a:t>fall. He was once seriously </a:t>
            </a:r>
            <a:r>
              <a:rPr dirty="0" sz="1450" spc="-25">
                <a:latin typeface="Times New Roman"/>
                <a:cs typeface="Times New Roman"/>
              </a:rPr>
              <a:t>angry, </a:t>
            </a:r>
            <a:r>
              <a:rPr dirty="0" sz="1450" spc="-10">
                <a:latin typeface="Times New Roman"/>
                <a:cs typeface="Times New Roman"/>
              </a:rPr>
              <a:t>and that in </a:t>
            </a:r>
            <a:r>
              <a:rPr dirty="0" sz="1450" spc="-5">
                <a:latin typeface="Times New Roman"/>
                <a:cs typeface="Times New Roman"/>
              </a:rPr>
              <a:t>a </a:t>
            </a:r>
            <a:r>
              <a:rPr dirty="0" sz="1450" spc="-10">
                <a:latin typeface="Times New Roman"/>
                <a:cs typeface="Times New Roman"/>
              </a:rPr>
              <a:t>grave, quiet  </a:t>
            </a:r>
            <a:r>
              <a:rPr dirty="0" sz="1450" spc="-15">
                <a:latin typeface="Times New Roman"/>
                <a:cs typeface="Times New Roman"/>
              </a:rPr>
              <a:t>manner, </a:t>
            </a:r>
            <a:r>
              <a:rPr dirty="0" sz="1450" spc="-10">
                <a:latin typeface="Times New Roman"/>
                <a:cs typeface="Times New Roman"/>
              </a:rPr>
              <a:t>because they supplied </a:t>
            </a:r>
            <a:r>
              <a:rPr dirty="0" sz="1450" spc="-5">
                <a:latin typeface="Times New Roman"/>
                <a:cs typeface="Times New Roman"/>
              </a:rPr>
              <a:t>no </a:t>
            </a:r>
            <a:r>
              <a:rPr dirty="0" sz="1450" spc="-10">
                <a:latin typeface="Times New Roman"/>
                <a:cs typeface="Times New Roman"/>
              </a:rPr>
              <a:t>fish </a:t>
            </a:r>
            <a:r>
              <a:rPr dirty="0" sz="1450" spc="-5">
                <a:latin typeface="Times New Roman"/>
                <a:cs typeface="Times New Roman"/>
              </a:rPr>
              <a:t>on </a:t>
            </a:r>
            <a:r>
              <a:rPr dirty="0" sz="1450" spc="-10">
                <a:latin typeface="Times New Roman"/>
                <a:cs typeface="Times New Roman"/>
              </a:rPr>
              <a:t>Friday; for Barney was </a:t>
            </a:r>
            <a:r>
              <a:rPr dirty="0" sz="1450" spc="-5">
                <a:latin typeface="Times New Roman"/>
                <a:cs typeface="Times New Roman"/>
              </a:rPr>
              <a:t>a  </a:t>
            </a:r>
            <a:r>
              <a:rPr dirty="0" sz="1450" spc="-10">
                <a:latin typeface="Times New Roman"/>
                <a:cs typeface="Times New Roman"/>
              </a:rPr>
              <a:t>conscientious Catholic. He had likewise strict notions </a:t>
            </a:r>
            <a:r>
              <a:rPr dirty="0" sz="1450" spc="-5">
                <a:latin typeface="Times New Roman"/>
                <a:cs typeface="Times New Roman"/>
              </a:rPr>
              <a:t>of </a:t>
            </a:r>
            <a:r>
              <a:rPr dirty="0" sz="1450" spc="-10">
                <a:latin typeface="Times New Roman"/>
                <a:cs typeface="Times New Roman"/>
              </a:rPr>
              <a:t>refinement;</a:t>
            </a:r>
            <a:r>
              <a:rPr dirty="0" sz="1450" spc="18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244030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when, late </a:t>
            </a:r>
            <a:r>
              <a:rPr dirty="0" sz="1450" spc="-5">
                <a:latin typeface="Times New Roman"/>
                <a:cs typeface="Times New Roman"/>
              </a:rPr>
              <a:t>one </a:t>
            </a:r>
            <a:r>
              <a:rPr dirty="0" sz="1450" spc="-10">
                <a:latin typeface="Times New Roman"/>
                <a:cs typeface="Times New Roman"/>
              </a:rPr>
              <a:t>evening, after the women had retired, </a:t>
            </a:r>
            <a:r>
              <a:rPr dirty="0" sz="1450" spc="-5">
                <a:latin typeface="Times New Roman"/>
                <a:cs typeface="Times New Roman"/>
              </a:rPr>
              <a:t>a young </a:t>
            </a:r>
            <a:r>
              <a:rPr dirty="0" sz="1450" spc="-10">
                <a:latin typeface="Times New Roman"/>
                <a:cs typeface="Times New Roman"/>
              </a:rPr>
              <a:t>Scotsman struck  </a:t>
            </a:r>
            <a:r>
              <a:rPr dirty="0" sz="1450" spc="-5">
                <a:latin typeface="Times New Roman"/>
                <a:cs typeface="Times New Roman"/>
              </a:rPr>
              <a:t>up </a:t>
            </a:r>
            <a:r>
              <a:rPr dirty="0" sz="1450" spc="-10">
                <a:latin typeface="Times New Roman"/>
                <a:cs typeface="Times New Roman"/>
              </a:rPr>
              <a:t>an indecent </a:t>
            </a:r>
            <a:r>
              <a:rPr dirty="0" sz="1450" spc="-5">
                <a:latin typeface="Times New Roman"/>
                <a:cs typeface="Times New Roman"/>
              </a:rPr>
              <a:t>song, </a:t>
            </a:r>
            <a:r>
              <a:rPr dirty="0" sz="1450" spc="-20">
                <a:latin typeface="Times New Roman"/>
                <a:cs typeface="Times New Roman"/>
              </a:rPr>
              <a:t>Barney’s </a:t>
            </a:r>
            <a:r>
              <a:rPr dirty="0" sz="1450" spc="-10">
                <a:latin typeface="Times New Roman"/>
                <a:cs typeface="Times New Roman"/>
              </a:rPr>
              <a:t>drab clothes were immediately missing from the  </a:t>
            </a:r>
            <a:r>
              <a:rPr dirty="0" sz="1450" spc="-5">
                <a:latin typeface="Times New Roman"/>
                <a:cs typeface="Times New Roman"/>
              </a:rPr>
              <a:t>group. </a:t>
            </a:r>
            <a:r>
              <a:rPr dirty="0" sz="1450" spc="-10">
                <a:latin typeface="Times New Roman"/>
                <a:cs typeface="Times New Roman"/>
              </a:rPr>
              <a:t>His taste was for the society </a:t>
            </a:r>
            <a:r>
              <a:rPr dirty="0" sz="1450" spc="-5">
                <a:latin typeface="Times New Roman"/>
                <a:cs typeface="Times New Roman"/>
              </a:rPr>
              <a:t>of </a:t>
            </a:r>
            <a:r>
              <a:rPr dirty="0" sz="1450" spc="-10">
                <a:latin typeface="Times New Roman"/>
                <a:cs typeface="Times New Roman"/>
              </a:rPr>
              <a:t>gentlemen, </a:t>
            </a:r>
            <a:r>
              <a:rPr dirty="0" sz="1450" spc="-5">
                <a:latin typeface="Times New Roman"/>
                <a:cs typeface="Times New Roman"/>
              </a:rPr>
              <a:t>of </a:t>
            </a:r>
            <a:r>
              <a:rPr dirty="0" sz="1450" spc="-10">
                <a:latin typeface="Times New Roman"/>
                <a:cs typeface="Times New Roman"/>
              </a:rPr>
              <a:t>whom, with the </a:t>
            </a:r>
            <a:r>
              <a:rPr dirty="0" sz="1450" spc="-15">
                <a:latin typeface="Times New Roman"/>
                <a:cs typeface="Times New Roman"/>
              </a:rPr>
              <a:t>reader’s  </a:t>
            </a:r>
            <a:r>
              <a:rPr dirty="0" sz="1450" spc="-10">
                <a:latin typeface="Times New Roman"/>
                <a:cs typeface="Times New Roman"/>
              </a:rPr>
              <a:t>permission, there was </a:t>
            </a:r>
            <a:r>
              <a:rPr dirty="0" sz="1450" spc="-5">
                <a:latin typeface="Times New Roman"/>
                <a:cs typeface="Times New Roman"/>
              </a:rPr>
              <a:t>no </a:t>
            </a:r>
            <a:r>
              <a:rPr dirty="0" sz="1450" spc="-10">
                <a:latin typeface="Times New Roman"/>
                <a:cs typeface="Times New Roman"/>
              </a:rPr>
              <a:t>lack in </a:t>
            </a:r>
            <a:r>
              <a:rPr dirty="0" sz="1450" spc="-5">
                <a:latin typeface="Times New Roman"/>
                <a:cs typeface="Times New Roman"/>
              </a:rPr>
              <a:t>our </a:t>
            </a:r>
            <a:r>
              <a:rPr dirty="0" sz="1450" spc="-10">
                <a:latin typeface="Times New Roman"/>
                <a:cs typeface="Times New Roman"/>
              </a:rPr>
              <a:t>five steerages and second cabin; and </a:t>
            </a:r>
            <a:r>
              <a:rPr dirty="0" sz="1450" spc="-5">
                <a:latin typeface="Times New Roman"/>
                <a:cs typeface="Times New Roman"/>
              </a:rPr>
              <a:t>he  </a:t>
            </a:r>
            <a:r>
              <a:rPr dirty="0" sz="1450" spc="-10">
                <a:latin typeface="Times New Roman"/>
                <a:cs typeface="Times New Roman"/>
              </a:rPr>
              <a:t>avoided the rough and positive with </a:t>
            </a:r>
            <a:r>
              <a:rPr dirty="0" sz="1450" spc="-5">
                <a:latin typeface="Times New Roman"/>
                <a:cs typeface="Times New Roman"/>
              </a:rPr>
              <a:t>a </a:t>
            </a:r>
            <a:r>
              <a:rPr dirty="0" sz="1450" spc="-10">
                <a:latin typeface="Times New Roman"/>
                <a:cs typeface="Times New Roman"/>
              </a:rPr>
              <a:t>girlish shrinking. </a:t>
            </a:r>
            <a:r>
              <a:rPr dirty="0" sz="1450" spc="-25">
                <a:latin typeface="Times New Roman"/>
                <a:cs typeface="Times New Roman"/>
              </a:rPr>
              <a:t>Mackay, </a:t>
            </a:r>
            <a:r>
              <a:rPr dirty="0" sz="1450" spc="-10">
                <a:latin typeface="Times New Roman"/>
                <a:cs typeface="Times New Roman"/>
              </a:rPr>
              <a:t>partly from  his superior powers </a:t>
            </a:r>
            <a:r>
              <a:rPr dirty="0" sz="1450" spc="-5">
                <a:latin typeface="Times New Roman"/>
                <a:cs typeface="Times New Roman"/>
              </a:rPr>
              <a:t>of </a:t>
            </a:r>
            <a:r>
              <a:rPr dirty="0" sz="1450" spc="-10">
                <a:latin typeface="Times New Roman"/>
                <a:cs typeface="Times New Roman"/>
              </a:rPr>
              <a:t>mind, which rendered him incomprehensible, partly  from his extreme opinions, was especially distasteful to the Irishman. </a:t>
            </a:r>
            <a:r>
              <a:rPr dirty="0" sz="1450" spc="-5">
                <a:latin typeface="Times New Roman"/>
                <a:cs typeface="Times New Roman"/>
              </a:rPr>
              <a:t>I </a:t>
            </a:r>
            <a:r>
              <a:rPr dirty="0" sz="1450" spc="-10">
                <a:latin typeface="Times New Roman"/>
                <a:cs typeface="Times New Roman"/>
              </a:rPr>
              <a:t>have  seen him slink </a:t>
            </a:r>
            <a:r>
              <a:rPr dirty="0" sz="1450" spc="-15">
                <a:latin typeface="Times New Roman"/>
                <a:cs typeface="Times New Roman"/>
              </a:rPr>
              <a:t>off </a:t>
            </a:r>
            <a:r>
              <a:rPr dirty="0" sz="1450" spc="-10">
                <a:latin typeface="Times New Roman"/>
                <a:cs typeface="Times New Roman"/>
              </a:rPr>
              <a:t>with backward </a:t>
            </a:r>
            <a:r>
              <a:rPr dirty="0" sz="1450" spc="-5">
                <a:latin typeface="Times New Roman"/>
                <a:cs typeface="Times New Roman"/>
              </a:rPr>
              <a:t>looks of </a:t>
            </a:r>
            <a:r>
              <a:rPr dirty="0" sz="1450" spc="-10">
                <a:latin typeface="Times New Roman"/>
                <a:cs typeface="Times New Roman"/>
              </a:rPr>
              <a:t>terror and offended </a:t>
            </a:r>
            <a:r>
              <a:rPr dirty="0" sz="1450" spc="-20">
                <a:latin typeface="Times New Roman"/>
                <a:cs typeface="Times New Roman"/>
              </a:rPr>
              <a:t>delicacy, </a:t>
            </a:r>
            <a:r>
              <a:rPr dirty="0" sz="1450" spc="-10">
                <a:latin typeface="Times New Roman"/>
                <a:cs typeface="Times New Roman"/>
              </a:rPr>
              <a:t>while  the </a:t>
            </a:r>
            <a:r>
              <a:rPr dirty="0" sz="1450" spc="-20">
                <a:latin typeface="Times New Roman"/>
                <a:cs typeface="Times New Roman"/>
              </a:rPr>
              <a:t>other, </a:t>
            </a:r>
            <a:r>
              <a:rPr dirty="0" sz="1450" spc="-10">
                <a:latin typeface="Times New Roman"/>
                <a:cs typeface="Times New Roman"/>
              </a:rPr>
              <a:t>in his </a:t>
            </a:r>
            <a:r>
              <a:rPr dirty="0" sz="1450" spc="-25">
                <a:latin typeface="Times New Roman"/>
                <a:cs typeface="Times New Roman"/>
              </a:rPr>
              <a:t>witty, </a:t>
            </a:r>
            <a:r>
              <a:rPr dirty="0" sz="1450" spc="-10">
                <a:latin typeface="Times New Roman"/>
                <a:cs typeface="Times New Roman"/>
              </a:rPr>
              <a:t>ugly </a:t>
            </a:r>
            <a:r>
              <a:rPr dirty="0" sz="1450" spc="-35">
                <a:latin typeface="Times New Roman"/>
                <a:cs typeface="Times New Roman"/>
              </a:rPr>
              <a:t>way, </a:t>
            </a:r>
            <a:r>
              <a:rPr dirty="0" sz="1450" spc="-10">
                <a:latin typeface="Times New Roman"/>
                <a:cs typeface="Times New Roman"/>
              </a:rPr>
              <a:t>had been professing hostility to God, and an  extreme theatrical readiness to </a:t>
            </a:r>
            <a:r>
              <a:rPr dirty="0" sz="1450" spc="-5">
                <a:latin typeface="Times New Roman"/>
                <a:cs typeface="Times New Roman"/>
              </a:rPr>
              <a:t>be </a:t>
            </a:r>
            <a:r>
              <a:rPr dirty="0" sz="1450" spc="-10">
                <a:latin typeface="Times New Roman"/>
                <a:cs typeface="Times New Roman"/>
              </a:rPr>
              <a:t>shipwrecked </a:t>
            </a:r>
            <a:r>
              <a:rPr dirty="0" sz="1450" spc="-5">
                <a:latin typeface="Times New Roman"/>
                <a:cs typeface="Times New Roman"/>
              </a:rPr>
              <a:t>on </a:t>
            </a:r>
            <a:r>
              <a:rPr dirty="0" sz="1450" spc="-10">
                <a:latin typeface="Times New Roman"/>
                <a:cs typeface="Times New Roman"/>
              </a:rPr>
              <a:t>the spot. These utterances  </a:t>
            </a:r>
            <a:r>
              <a:rPr dirty="0" sz="1450" spc="-5">
                <a:latin typeface="Times New Roman"/>
                <a:cs typeface="Times New Roman"/>
              </a:rPr>
              <a:t>hurt </a:t>
            </a:r>
            <a:r>
              <a:rPr dirty="0" sz="1450" spc="-10">
                <a:latin typeface="Times New Roman"/>
                <a:cs typeface="Times New Roman"/>
              </a:rPr>
              <a:t>the little </a:t>
            </a:r>
            <a:r>
              <a:rPr dirty="0" sz="1450" spc="-20">
                <a:latin typeface="Times New Roman"/>
                <a:cs typeface="Times New Roman"/>
              </a:rPr>
              <a:t>coachman’s </a:t>
            </a:r>
            <a:r>
              <a:rPr dirty="0" sz="1450" spc="-10">
                <a:latin typeface="Times New Roman"/>
                <a:cs typeface="Times New Roman"/>
              </a:rPr>
              <a:t>modesty like </a:t>
            </a:r>
            <a:r>
              <a:rPr dirty="0" sz="1450" spc="-5">
                <a:latin typeface="Times New Roman"/>
                <a:cs typeface="Times New Roman"/>
              </a:rPr>
              <a:t>a </a:t>
            </a:r>
            <a:r>
              <a:rPr dirty="0" sz="1450" spc="-10">
                <a:latin typeface="Times New Roman"/>
                <a:cs typeface="Times New Roman"/>
              </a:rPr>
              <a:t>bad</a:t>
            </a:r>
            <a:r>
              <a:rPr dirty="0" sz="1450" spc="35">
                <a:latin typeface="Times New Roman"/>
                <a:cs typeface="Times New Roman"/>
              </a:rPr>
              <a:t> </a:t>
            </a:r>
            <a:r>
              <a:rPr dirty="0" sz="1450" spc="-10">
                <a:latin typeface="Times New Roman"/>
                <a:cs typeface="Times New Roman"/>
              </a:rPr>
              <a:t>word.</a:t>
            </a:r>
            <a:endParaRPr sz="1450">
              <a:latin typeface="Times New Roman"/>
              <a:cs typeface="Times New Roman"/>
            </a:endParaRPr>
          </a:p>
        </p:txBody>
      </p:sp>
      <p:sp>
        <p:nvSpPr>
          <p:cNvPr id="3" name="object 3"/>
          <p:cNvSpPr txBox="1"/>
          <p:nvPr/>
        </p:nvSpPr>
        <p:spPr>
          <a:xfrm>
            <a:off x="876300" y="3673247"/>
            <a:ext cx="5807710" cy="633666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THE SICK</a:t>
            </a:r>
            <a:r>
              <a:rPr dirty="0" sz="1450" spc="-5" b="1">
                <a:latin typeface="Times New Roman"/>
                <a:cs typeface="Times New Roman"/>
              </a:rPr>
              <a:t> </a:t>
            </a:r>
            <a:r>
              <a:rPr dirty="0" sz="1450" spc="-15" b="1">
                <a:latin typeface="Times New Roman"/>
                <a:cs typeface="Times New Roman"/>
              </a:rPr>
              <a:t>MAN</a:t>
            </a:r>
            <a:endParaRPr sz="1450">
              <a:latin typeface="Times New Roman"/>
              <a:cs typeface="Times New Roman"/>
            </a:endParaRPr>
          </a:p>
          <a:p>
            <a:pPr>
              <a:lnSpc>
                <a:spcPct val="100000"/>
              </a:lnSpc>
            </a:pPr>
            <a:endParaRPr sz="1600">
              <a:latin typeface="Times New Roman"/>
              <a:cs typeface="Times New Roman"/>
            </a:endParaRPr>
          </a:p>
          <a:p>
            <a:pPr algn="just" marL="12700" marR="5715">
              <a:lnSpc>
                <a:spcPts val="1730"/>
              </a:lnSpc>
              <a:spcBef>
                <a:spcPts val="1240"/>
              </a:spcBef>
            </a:pPr>
            <a:r>
              <a:rPr dirty="0" sz="1450" spc="-10">
                <a:latin typeface="Times New Roman"/>
                <a:cs typeface="Times New Roman"/>
              </a:rPr>
              <a:t>One </a:t>
            </a:r>
            <a:r>
              <a:rPr dirty="0" sz="1450" spc="-5">
                <a:latin typeface="Times New Roman"/>
                <a:cs typeface="Times New Roman"/>
              </a:rPr>
              <a:t>night </a:t>
            </a:r>
            <a:r>
              <a:rPr dirty="0" sz="1450" spc="-10">
                <a:latin typeface="Times New Roman"/>
                <a:cs typeface="Times New Roman"/>
              </a:rPr>
              <a:t>Jones, the </a:t>
            </a:r>
            <a:r>
              <a:rPr dirty="0" sz="1450" spc="-5">
                <a:latin typeface="Times New Roman"/>
                <a:cs typeface="Times New Roman"/>
              </a:rPr>
              <a:t>young </a:t>
            </a:r>
            <a:r>
              <a:rPr dirty="0" sz="1450" spc="-20">
                <a:latin typeface="Times New Roman"/>
                <a:cs typeface="Times New Roman"/>
              </a:rPr>
              <a:t>O’Reilly, </a:t>
            </a:r>
            <a:r>
              <a:rPr dirty="0" sz="1450" spc="-10">
                <a:latin typeface="Times New Roman"/>
                <a:cs typeface="Times New Roman"/>
              </a:rPr>
              <a:t>and myself were walking arm-in-arm  and briskly </a:t>
            </a:r>
            <a:r>
              <a:rPr dirty="0" sz="1450" spc="-5">
                <a:latin typeface="Times New Roman"/>
                <a:cs typeface="Times New Roman"/>
              </a:rPr>
              <a:t>up </a:t>
            </a:r>
            <a:r>
              <a:rPr dirty="0" sz="1450" spc="-10">
                <a:latin typeface="Times New Roman"/>
                <a:cs typeface="Times New Roman"/>
              </a:rPr>
              <a:t>and down the deck. Six bells had </a:t>
            </a:r>
            <a:r>
              <a:rPr dirty="0" sz="1450" spc="-5">
                <a:latin typeface="Times New Roman"/>
                <a:cs typeface="Times New Roman"/>
              </a:rPr>
              <a:t>rung; a </a:t>
            </a:r>
            <a:r>
              <a:rPr dirty="0" sz="1450" spc="-10">
                <a:latin typeface="Times New Roman"/>
                <a:cs typeface="Times New Roman"/>
              </a:rPr>
              <a:t>head-wind blew chill  and fitful, the fog was closing in with </a:t>
            </a:r>
            <a:r>
              <a:rPr dirty="0" sz="1450" spc="-5">
                <a:latin typeface="Times New Roman"/>
                <a:cs typeface="Times New Roman"/>
              </a:rPr>
              <a:t>a </a:t>
            </a:r>
            <a:r>
              <a:rPr dirty="0" sz="1450" spc="-10">
                <a:latin typeface="Times New Roman"/>
                <a:cs typeface="Times New Roman"/>
              </a:rPr>
              <a:t>sprinkle </a:t>
            </a:r>
            <a:r>
              <a:rPr dirty="0" sz="1450" spc="-5">
                <a:latin typeface="Times New Roman"/>
                <a:cs typeface="Times New Roman"/>
              </a:rPr>
              <a:t>of </a:t>
            </a:r>
            <a:r>
              <a:rPr dirty="0" sz="1450" spc="-10">
                <a:latin typeface="Times New Roman"/>
                <a:cs typeface="Times New Roman"/>
              </a:rPr>
              <a:t>rain, and the fog-whistle  had been turned </a:t>
            </a:r>
            <a:r>
              <a:rPr dirty="0" sz="1450" spc="-5">
                <a:latin typeface="Times New Roman"/>
                <a:cs typeface="Times New Roman"/>
              </a:rPr>
              <a:t>on, </a:t>
            </a:r>
            <a:r>
              <a:rPr dirty="0" sz="1450" spc="-10">
                <a:latin typeface="Times New Roman"/>
                <a:cs typeface="Times New Roman"/>
              </a:rPr>
              <a:t>and now divided time with its unwelcome outcries, loud  like </a:t>
            </a:r>
            <a:r>
              <a:rPr dirty="0" sz="1450" spc="-5">
                <a:latin typeface="Times New Roman"/>
                <a:cs typeface="Times New Roman"/>
              </a:rPr>
              <a:t>a </a:t>
            </a:r>
            <a:r>
              <a:rPr dirty="0" sz="1450" spc="-10">
                <a:latin typeface="Times New Roman"/>
                <a:cs typeface="Times New Roman"/>
              </a:rPr>
              <a:t>bull, thrilling and intense like </a:t>
            </a:r>
            <a:r>
              <a:rPr dirty="0" sz="1450" spc="-5">
                <a:latin typeface="Times New Roman"/>
                <a:cs typeface="Times New Roman"/>
              </a:rPr>
              <a:t>a </a:t>
            </a:r>
            <a:r>
              <a:rPr dirty="0" sz="1450" spc="-10">
                <a:latin typeface="Times New Roman"/>
                <a:cs typeface="Times New Roman"/>
              </a:rPr>
              <a:t>mosquito. Even the watch lay  somewhere snugly </a:t>
            </a:r>
            <a:r>
              <a:rPr dirty="0" sz="1450" spc="-5">
                <a:latin typeface="Times New Roman"/>
                <a:cs typeface="Times New Roman"/>
              </a:rPr>
              <a:t>out of</a:t>
            </a:r>
            <a:r>
              <a:rPr dirty="0" sz="1450">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For some time we observed something lying black and huddled in the  scuppers, which at last heaved </a:t>
            </a:r>
            <a:r>
              <a:rPr dirty="0" sz="1450" spc="-5">
                <a:latin typeface="Times New Roman"/>
                <a:cs typeface="Times New Roman"/>
              </a:rPr>
              <a:t>a </a:t>
            </a:r>
            <a:r>
              <a:rPr dirty="0" sz="1450" spc="-10">
                <a:latin typeface="Times New Roman"/>
                <a:cs typeface="Times New Roman"/>
              </a:rPr>
              <a:t>little and moaned aloud. </a:t>
            </a:r>
            <a:r>
              <a:rPr dirty="0" sz="1450" spc="-70">
                <a:latin typeface="Times New Roman"/>
                <a:cs typeface="Times New Roman"/>
              </a:rPr>
              <a:t>We </a:t>
            </a:r>
            <a:r>
              <a:rPr dirty="0" sz="1450" spc="-10">
                <a:latin typeface="Times New Roman"/>
                <a:cs typeface="Times New Roman"/>
              </a:rPr>
              <a:t>ran to the rails.  An elderly man, </a:t>
            </a:r>
            <a:r>
              <a:rPr dirty="0" sz="1450" spc="-5">
                <a:latin typeface="Times New Roman"/>
                <a:cs typeface="Times New Roman"/>
              </a:rPr>
              <a:t>but </a:t>
            </a:r>
            <a:r>
              <a:rPr dirty="0" sz="1450" spc="-10">
                <a:latin typeface="Times New Roman"/>
                <a:cs typeface="Times New Roman"/>
              </a:rPr>
              <a:t>whether passenger </a:t>
            </a:r>
            <a:r>
              <a:rPr dirty="0" sz="1450" spc="-5">
                <a:latin typeface="Times New Roman"/>
                <a:cs typeface="Times New Roman"/>
              </a:rPr>
              <a:t>or </a:t>
            </a:r>
            <a:r>
              <a:rPr dirty="0" sz="1450" spc="-10">
                <a:latin typeface="Times New Roman"/>
                <a:cs typeface="Times New Roman"/>
              </a:rPr>
              <a:t>seaman it was impossible in the  darkness to determine, lay grovelling </a:t>
            </a:r>
            <a:r>
              <a:rPr dirty="0" sz="1450" spc="-5">
                <a:latin typeface="Times New Roman"/>
                <a:cs typeface="Times New Roman"/>
              </a:rPr>
              <a:t>on </a:t>
            </a:r>
            <a:r>
              <a:rPr dirty="0" sz="1450" spc="-10">
                <a:latin typeface="Times New Roman"/>
                <a:cs typeface="Times New Roman"/>
              </a:rPr>
              <a:t>his belly in the wet scuppers, and  kicking feebly with his outspread toes. </a:t>
            </a:r>
            <a:r>
              <a:rPr dirty="0" sz="1450" spc="-70">
                <a:latin typeface="Times New Roman"/>
                <a:cs typeface="Times New Roman"/>
              </a:rPr>
              <a:t>We </a:t>
            </a:r>
            <a:r>
              <a:rPr dirty="0" sz="1450" spc="-10">
                <a:latin typeface="Times New Roman"/>
                <a:cs typeface="Times New Roman"/>
              </a:rPr>
              <a:t>asked him what was amiss, and </a:t>
            </a:r>
            <a:r>
              <a:rPr dirty="0" sz="1450" spc="-5">
                <a:latin typeface="Times New Roman"/>
                <a:cs typeface="Times New Roman"/>
              </a:rPr>
              <a:t>he  </a:t>
            </a:r>
            <a:r>
              <a:rPr dirty="0" sz="1450" spc="-10">
                <a:latin typeface="Times New Roman"/>
                <a:cs typeface="Times New Roman"/>
              </a:rPr>
              <a:t>replied </a:t>
            </a:r>
            <a:r>
              <a:rPr dirty="0" sz="1450" spc="-15">
                <a:latin typeface="Times New Roman"/>
                <a:cs typeface="Times New Roman"/>
              </a:rPr>
              <a:t>incoherently,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strange accent and in </a:t>
            </a:r>
            <a:r>
              <a:rPr dirty="0" sz="1450" spc="-5">
                <a:latin typeface="Times New Roman"/>
                <a:cs typeface="Times New Roman"/>
              </a:rPr>
              <a:t>a </a:t>
            </a:r>
            <a:r>
              <a:rPr dirty="0" sz="1450" spc="-10">
                <a:latin typeface="Times New Roman"/>
                <a:cs typeface="Times New Roman"/>
              </a:rPr>
              <a:t>voice unmanned </a:t>
            </a:r>
            <a:r>
              <a:rPr dirty="0" sz="1450" spc="-5">
                <a:latin typeface="Times New Roman"/>
                <a:cs typeface="Times New Roman"/>
              </a:rPr>
              <a:t>by </a:t>
            </a:r>
            <a:r>
              <a:rPr dirty="0" sz="1450" spc="-15">
                <a:latin typeface="Times New Roman"/>
                <a:cs typeface="Times New Roman"/>
              </a:rPr>
              <a:t>terror,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cramp in the stomach, that </a:t>
            </a:r>
            <a:r>
              <a:rPr dirty="0" sz="1450" spc="-5">
                <a:latin typeface="Times New Roman"/>
                <a:cs typeface="Times New Roman"/>
              </a:rPr>
              <a:t>he </a:t>
            </a:r>
            <a:r>
              <a:rPr dirty="0" sz="1450" spc="-10">
                <a:latin typeface="Times New Roman"/>
                <a:cs typeface="Times New Roman"/>
              </a:rPr>
              <a:t>had been ailing all </a:t>
            </a:r>
            <a:r>
              <a:rPr dirty="0" sz="1450" spc="-30">
                <a:latin typeface="Times New Roman"/>
                <a:cs typeface="Times New Roman"/>
              </a:rPr>
              <a:t>day, </a:t>
            </a:r>
            <a:r>
              <a:rPr dirty="0" sz="1450" spc="-10">
                <a:latin typeface="Times New Roman"/>
                <a:cs typeface="Times New Roman"/>
              </a:rPr>
              <a:t>had seen the  doctor twice, and had walked the deck against fatigue till </a:t>
            </a:r>
            <a:r>
              <a:rPr dirty="0" sz="1450" spc="-5">
                <a:latin typeface="Times New Roman"/>
                <a:cs typeface="Times New Roman"/>
              </a:rPr>
              <a:t>he </a:t>
            </a:r>
            <a:r>
              <a:rPr dirty="0" sz="1450" spc="-10">
                <a:latin typeface="Times New Roman"/>
                <a:cs typeface="Times New Roman"/>
              </a:rPr>
              <a:t>was overmastered  and had fallen where we found</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Jones remained </a:t>
            </a:r>
            <a:r>
              <a:rPr dirty="0" sz="1450" spc="-5">
                <a:latin typeface="Times New Roman"/>
                <a:cs typeface="Times New Roman"/>
              </a:rPr>
              <a:t>by </a:t>
            </a:r>
            <a:r>
              <a:rPr dirty="0" sz="1450" spc="-10">
                <a:latin typeface="Times New Roman"/>
                <a:cs typeface="Times New Roman"/>
              </a:rPr>
              <a:t>his side, while O’Reilly and </a:t>
            </a:r>
            <a:r>
              <a:rPr dirty="0" sz="1450" spc="-5">
                <a:latin typeface="Times New Roman"/>
                <a:cs typeface="Times New Roman"/>
              </a:rPr>
              <a:t>I </a:t>
            </a:r>
            <a:r>
              <a:rPr dirty="0" sz="1450" spc="-10">
                <a:latin typeface="Times New Roman"/>
                <a:cs typeface="Times New Roman"/>
              </a:rPr>
              <a:t>hurried </a:t>
            </a:r>
            <a:r>
              <a:rPr dirty="0" sz="1450" spc="-15">
                <a:latin typeface="Times New Roman"/>
                <a:cs typeface="Times New Roman"/>
              </a:rPr>
              <a:t>off </a:t>
            </a:r>
            <a:r>
              <a:rPr dirty="0" sz="1450" spc="-10">
                <a:latin typeface="Times New Roman"/>
                <a:cs typeface="Times New Roman"/>
              </a:rPr>
              <a:t>to seek the  </a:t>
            </a:r>
            <a:r>
              <a:rPr dirty="0" sz="1450" spc="-20">
                <a:latin typeface="Times New Roman"/>
                <a:cs typeface="Times New Roman"/>
              </a:rPr>
              <a:t>doctor.</a:t>
            </a:r>
            <a:r>
              <a:rPr dirty="0" sz="1450" spc="320">
                <a:latin typeface="Times New Roman"/>
                <a:cs typeface="Times New Roman"/>
              </a:rPr>
              <a:t> </a:t>
            </a:r>
            <a:r>
              <a:rPr dirty="0" sz="1450" spc="-70">
                <a:latin typeface="Times New Roman"/>
                <a:cs typeface="Times New Roman"/>
              </a:rPr>
              <a:t>We </a:t>
            </a:r>
            <a:r>
              <a:rPr dirty="0" sz="1450" spc="-10">
                <a:latin typeface="Times New Roman"/>
                <a:cs typeface="Times New Roman"/>
              </a:rPr>
              <a:t>knocked in vain at the doctor’s cabin; there came </a:t>
            </a:r>
            <a:r>
              <a:rPr dirty="0" sz="1450" spc="-5">
                <a:latin typeface="Times New Roman"/>
                <a:cs typeface="Times New Roman"/>
              </a:rPr>
              <a:t>no </a:t>
            </a:r>
            <a:r>
              <a:rPr dirty="0" sz="1450" spc="-10">
                <a:latin typeface="Times New Roman"/>
                <a:cs typeface="Times New Roman"/>
              </a:rPr>
              <a:t>reply; </a:t>
            </a:r>
            <a:r>
              <a:rPr dirty="0" sz="1450" spc="-5">
                <a:latin typeface="Times New Roman"/>
                <a:cs typeface="Times New Roman"/>
              </a:rPr>
              <a:t>nor  </a:t>
            </a:r>
            <a:r>
              <a:rPr dirty="0" sz="1450" spc="-10">
                <a:latin typeface="Times New Roman"/>
                <a:cs typeface="Times New Roman"/>
              </a:rPr>
              <a:t>could we find any </a:t>
            </a:r>
            <a:r>
              <a:rPr dirty="0" sz="1450" spc="-5">
                <a:latin typeface="Times New Roman"/>
                <a:cs typeface="Times New Roman"/>
              </a:rPr>
              <a:t>one </a:t>
            </a:r>
            <a:r>
              <a:rPr dirty="0" sz="1450" spc="-10">
                <a:latin typeface="Times New Roman"/>
                <a:cs typeface="Times New Roman"/>
              </a:rPr>
              <a:t>to guide us. It was </a:t>
            </a:r>
            <a:r>
              <a:rPr dirty="0" sz="1450" spc="-5">
                <a:latin typeface="Times New Roman"/>
                <a:cs typeface="Times New Roman"/>
              </a:rPr>
              <a:t>no </a:t>
            </a:r>
            <a:r>
              <a:rPr dirty="0" sz="1450" spc="-10">
                <a:latin typeface="Times New Roman"/>
                <a:cs typeface="Times New Roman"/>
              </a:rPr>
              <a:t>time for delicacy; so we ran once  more forward; and I, whipping </a:t>
            </a:r>
            <a:r>
              <a:rPr dirty="0" sz="1450" spc="-5">
                <a:latin typeface="Times New Roman"/>
                <a:cs typeface="Times New Roman"/>
              </a:rPr>
              <a:t>up a </a:t>
            </a:r>
            <a:r>
              <a:rPr dirty="0" sz="1450" spc="-10">
                <a:latin typeface="Times New Roman"/>
                <a:cs typeface="Times New Roman"/>
              </a:rPr>
              <a:t>ladder and touching my hat to the </a:t>
            </a:r>
            <a:r>
              <a:rPr dirty="0" sz="1450" spc="-15">
                <a:latin typeface="Times New Roman"/>
                <a:cs typeface="Times New Roman"/>
              </a:rPr>
              <a:t>officer  </a:t>
            </a:r>
            <a:r>
              <a:rPr dirty="0" sz="1450" spc="-5">
                <a:latin typeface="Times New Roman"/>
                <a:cs typeface="Times New Roman"/>
              </a:rPr>
              <a:t>of </a:t>
            </a:r>
            <a:r>
              <a:rPr dirty="0" sz="1450" spc="-10">
                <a:latin typeface="Times New Roman"/>
                <a:cs typeface="Times New Roman"/>
              </a:rPr>
              <a:t>the watch, addressed him as politely as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could—</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sir; </a:t>
            </a:r>
            <a:r>
              <a:rPr dirty="0" sz="1450" spc="-5">
                <a:latin typeface="Times New Roman"/>
                <a:cs typeface="Times New Roman"/>
              </a:rPr>
              <a:t>but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man lying bad with cramp in the lee  scuppers; and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find the</a:t>
            </a:r>
            <a:r>
              <a:rPr dirty="0" sz="1450" spc="20">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He looked at me peeringly in the darkness; and then, somewhat </a:t>
            </a:r>
            <a:r>
              <a:rPr dirty="0" sz="1450" spc="-20">
                <a:latin typeface="Times New Roman"/>
                <a:cs typeface="Times New Roman"/>
              </a:rPr>
              <a:t>harshly,  </a:t>
            </a:r>
            <a:r>
              <a:rPr dirty="0" sz="1450" spc="-30">
                <a:latin typeface="Times New Roman"/>
                <a:cs typeface="Times New Roman"/>
              </a:rPr>
              <a:t>‘Well, </a:t>
            </a:r>
            <a:r>
              <a:rPr dirty="0" sz="1450" spc="-5" i="1">
                <a:latin typeface="Times New Roman"/>
                <a:cs typeface="Times New Roman"/>
              </a:rPr>
              <a:t>I </a:t>
            </a:r>
            <a:r>
              <a:rPr dirty="0" sz="1450" spc="-15">
                <a:latin typeface="Times New Roman"/>
                <a:cs typeface="Times New Roman"/>
              </a:rPr>
              <a:t>can’t </a:t>
            </a:r>
            <a:r>
              <a:rPr dirty="0" sz="1450" spc="-10">
                <a:latin typeface="Times New Roman"/>
                <a:cs typeface="Times New Roman"/>
              </a:rPr>
              <a:t>leave the bridge, my man,’ said</a:t>
            </a:r>
            <a:r>
              <a:rPr dirty="0" sz="1450" spc="-45">
                <a:latin typeface="Times New Roman"/>
                <a:cs typeface="Times New Roman"/>
              </a:rPr>
              <a:t> </a:t>
            </a:r>
            <a:r>
              <a:rPr dirty="0" sz="1450" spc="-10">
                <a:latin typeface="Times New Roman"/>
                <a:cs typeface="Times New Roman"/>
              </a:rPr>
              <a:t>he.</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700" rIns="0" bIns="0" rtlCol="0" vert="horz">
            <a:spAutoFit/>
          </a:bodyPr>
          <a:lstStyle/>
          <a:p>
            <a:pPr algn="just" marL="12700" marR="2011045">
              <a:lnSpc>
                <a:spcPct val="149000"/>
              </a:lnSpc>
              <a:spcBef>
                <a:spcPts val="100"/>
              </a:spcBef>
            </a:pPr>
            <a:r>
              <a:rPr dirty="0" sz="1450" spc="-10">
                <a:latin typeface="Times New Roman"/>
                <a:cs typeface="Times New Roman"/>
              </a:rPr>
              <a:t>‘No, sir; </a:t>
            </a:r>
            <a:r>
              <a:rPr dirty="0" sz="1450" spc="-5">
                <a:latin typeface="Times New Roman"/>
                <a:cs typeface="Times New Roman"/>
              </a:rPr>
              <a:t>but you </a:t>
            </a:r>
            <a:r>
              <a:rPr dirty="0" sz="1450" spc="-10">
                <a:latin typeface="Times New Roman"/>
                <a:cs typeface="Times New Roman"/>
              </a:rPr>
              <a:t>can tell me what to </a:t>
            </a:r>
            <a:r>
              <a:rPr dirty="0" sz="1450" spc="-5">
                <a:latin typeface="Times New Roman"/>
                <a:cs typeface="Times New Roman"/>
              </a:rPr>
              <a:t>do,’ I </a:t>
            </a:r>
            <a:r>
              <a:rPr dirty="0" sz="1450" spc="-10">
                <a:latin typeface="Times New Roman"/>
                <a:cs typeface="Times New Roman"/>
              </a:rPr>
              <a:t>returned.  ‘Is it </a:t>
            </a:r>
            <a:r>
              <a:rPr dirty="0" sz="1450" spc="-5">
                <a:latin typeface="Times New Roman"/>
                <a:cs typeface="Times New Roman"/>
              </a:rPr>
              <a:t>one of </a:t>
            </a:r>
            <a:r>
              <a:rPr dirty="0" sz="1450" spc="-10">
                <a:latin typeface="Times New Roman"/>
                <a:cs typeface="Times New Roman"/>
              </a:rPr>
              <a:t>the crew?’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 believe him to </a:t>
            </a:r>
            <a:r>
              <a:rPr dirty="0" sz="1450" spc="-5">
                <a:latin typeface="Times New Roman"/>
                <a:cs typeface="Times New Roman"/>
              </a:rPr>
              <a:t>be a </a:t>
            </a:r>
            <a:r>
              <a:rPr dirty="0" sz="1450" spc="-10">
                <a:latin typeface="Times New Roman"/>
                <a:cs typeface="Times New Roman"/>
              </a:rPr>
              <a:t>fireman,’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marR="5080">
              <a:lnSpc>
                <a:spcPts val="1730"/>
              </a:lnSpc>
              <a:spcBef>
                <a:spcPts val="915"/>
              </a:spcBef>
            </a:pPr>
            <a:r>
              <a:rPr dirty="0" sz="1450" spc="-5">
                <a:latin typeface="Times New Roman"/>
                <a:cs typeface="Times New Roman"/>
              </a:rPr>
              <a:t>I </a:t>
            </a:r>
            <a:r>
              <a:rPr dirty="0" sz="1450" spc="-10">
                <a:latin typeface="Times New Roman"/>
                <a:cs typeface="Times New Roman"/>
              </a:rPr>
              <a:t>dare say </a:t>
            </a:r>
            <a:r>
              <a:rPr dirty="0" sz="1450" spc="-15">
                <a:latin typeface="Times New Roman"/>
                <a:cs typeface="Times New Roman"/>
              </a:rPr>
              <a:t>officers </a:t>
            </a:r>
            <a:r>
              <a:rPr dirty="0" sz="1450" spc="-10">
                <a:latin typeface="Times New Roman"/>
                <a:cs typeface="Times New Roman"/>
              </a:rPr>
              <a:t>are much annoyed </a:t>
            </a:r>
            <a:r>
              <a:rPr dirty="0" sz="1450" spc="-5">
                <a:latin typeface="Times New Roman"/>
                <a:cs typeface="Times New Roman"/>
              </a:rPr>
              <a:t>by </a:t>
            </a:r>
            <a:r>
              <a:rPr dirty="0" sz="1450" spc="-10">
                <a:latin typeface="Times New Roman"/>
                <a:cs typeface="Times New Roman"/>
              </a:rPr>
              <a:t>complaints and alarmist information  from their freight </a:t>
            </a:r>
            <a:r>
              <a:rPr dirty="0" sz="1450" spc="-5">
                <a:latin typeface="Times New Roman"/>
                <a:cs typeface="Times New Roman"/>
              </a:rPr>
              <a:t>of </a:t>
            </a:r>
            <a:r>
              <a:rPr dirty="0" sz="1450" spc="-10">
                <a:latin typeface="Times New Roman"/>
                <a:cs typeface="Times New Roman"/>
              </a:rPr>
              <a:t>human creatures; </a:t>
            </a:r>
            <a:r>
              <a:rPr dirty="0" sz="1450" spc="-5">
                <a:latin typeface="Times New Roman"/>
                <a:cs typeface="Times New Roman"/>
              </a:rPr>
              <a:t>but </a:t>
            </a:r>
            <a:r>
              <a:rPr dirty="0" sz="1450" spc="-20">
                <a:latin typeface="Times New Roman"/>
                <a:cs typeface="Times New Roman"/>
              </a:rPr>
              <a:t>certainly, </a:t>
            </a:r>
            <a:r>
              <a:rPr dirty="0" sz="1450" spc="-10">
                <a:latin typeface="Times New Roman"/>
                <a:cs typeface="Times New Roman"/>
              </a:rPr>
              <a:t>whether it was the idea  that the sick man was </a:t>
            </a:r>
            <a:r>
              <a:rPr dirty="0" sz="1450" spc="-5">
                <a:latin typeface="Times New Roman"/>
                <a:cs typeface="Times New Roman"/>
              </a:rPr>
              <a:t>one of </a:t>
            </a:r>
            <a:r>
              <a:rPr dirty="0" sz="1450" spc="-10">
                <a:latin typeface="Times New Roman"/>
                <a:cs typeface="Times New Roman"/>
              </a:rPr>
              <a:t>the </a:t>
            </a:r>
            <a:r>
              <a:rPr dirty="0" sz="1450" spc="-30">
                <a:latin typeface="Times New Roman"/>
                <a:cs typeface="Times New Roman"/>
              </a:rPr>
              <a:t>crew, </a:t>
            </a:r>
            <a:r>
              <a:rPr dirty="0" sz="1450" spc="-5">
                <a:latin typeface="Times New Roman"/>
                <a:cs typeface="Times New Roman"/>
              </a:rPr>
              <a:t>or </a:t>
            </a:r>
            <a:r>
              <a:rPr dirty="0" sz="1450" spc="-10">
                <a:latin typeface="Times New Roman"/>
                <a:cs typeface="Times New Roman"/>
              </a:rPr>
              <a:t>from something conciliatory in my  address, the </a:t>
            </a:r>
            <a:r>
              <a:rPr dirty="0" sz="1450" spc="-15">
                <a:latin typeface="Times New Roman"/>
                <a:cs typeface="Times New Roman"/>
              </a:rPr>
              <a:t>officer </a:t>
            </a:r>
            <a:r>
              <a:rPr dirty="0" sz="1450" spc="-10">
                <a:latin typeface="Times New Roman"/>
                <a:cs typeface="Times New Roman"/>
              </a:rPr>
              <a:t>in question was immediately relieved and mollified; and  speaking in </a:t>
            </a:r>
            <a:r>
              <a:rPr dirty="0" sz="1450" spc="-5">
                <a:latin typeface="Times New Roman"/>
                <a:cs typeface="Times New Roman"/>
              </a:rPr>
              <a:t>a </a:t>
            </a:r>
            <a:r>
              <a:rPr dirty="0" sz="1450" spc="-10">
                <a:latin typeface="Times New Roman"/>
                <a:cs typeface="Times New Roman"/>
              </a:rPr>
              <a:t>voice much freer from constraint, advised me to find </a:t>
            </a:r>
            <a:r>
              <a:rPr dirty="0" sz="1450" spc="-5">
                <a:latin typeface="Times New Roman"/>
                <a:cs typeface="Times New Roman"/>
              </a:rPr>
              <a:t>a </a:t>
            </a:r>
            <a:r>
              <a:rPr dirty="0" sz="1450" spc="-10">
                <a:latin typeface="Times New Roman"/>
                <a:cs typeface="Times New Roman"/>
              </a:rPr>
              <a:t>steward  and despatch him in quest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doctor, </a:t>
            </a:r>
            <a:r>
              <a:rPr dirty="0" sz="1450" spc="-10">
                <a:latin typeface="Times New Roman"/>
                <a:cs typeface="Times New Roman"/>
              </a:rPr>
              <a:t>who would now </a:t>
            </a:r>
            <a:r>
              <a:rPr dirty="0" sz="1450" spc="-5">
                <a:latin typeface="Times New Roman"/>
                <a:cs typeface="Times New Roman"/>
              </a:rPr>
              <a:t>be </a:t>
            </a:r>
            <a:r>
              <a:rPr dirty="0" sz="1450" spc="-10">
                <a:latin typeface="Times New Roman"/>
                <a:cs typeface="Times New Roman"/>
              </a:rPr>
              <a:t>in the smoking-  room over his</a:t>
            </a:r>
            <a:r>
              <a:rPr dirty="0" sz="1450">
                <a:latin typeface="Times New Roman"/>
                <a:cs typeface="Times New Roman"/>
              </a:rPr>
              <a:t> </a:t>
            </a:r>
            <a:r>
              <a:rPr dirty="0" sz="1450" spc="-10">
                <a:latin typeface="Times New Roman"/>
                <a:cs typeface="Times New Roman"/>
              </a:rPr>
              <a:t>pipe.</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 stewards was often enough to </a:t>
            </a:r>
            <a:r>
              <a:rPr dirty="0" sz="1450" spc="-5">
                <a:latin typeface="Times New Roman"/>
                <a:cs typeface="Times New Roman"/>
              </a:rPr>
              <a:t>be </a:t>
            </a:r>
            <a:r>
              <a:rPr dirty="0" sz="1450" spc="-10">
                <a:latin typeface="Times New Roman"/>
                <a:cs typeface="Times New Roman"/>
              </a:rPr>
              <a:t>found about this </a:t>
            </a:r>
            <a:r>
              <a:rPr dirty="0" sz="1450" spc="-5">
                <a:latin typeface="Times New Roman"/>
                <a:cs typeface="Times New Roman"/>
              </a:rPr>
              <a:t>hour </a:t>
            </a:r>
            <a:r>
              <a:rPr dirty="0" sz="1450" spc="-10">
                <a:latin typeface="Times New Roman"/>
                <a:cs typeface="Times New Roman"/>
              </a:rPr>
              <a:t>down </a:t>
            </a:r>
            <a:r>
              <a:rPr dirty="0" sz="1450" spc="-5">
                <a:latin typeface="Times New Roman"/>
                <a:cs typeface="Times New Roman"/>
              </a:rPr>
              <a:t>our  </a:t>
            </a:r>
            <a:r>
              <a:rPr dirty="0" sz="1450" spc="-10">
                <a:latin typeface="Times New Roman"/>
                <a:cs typeface="Times New Roman"/>
              </a:rPr>
              <a:t>companion, Steerage No. </a:t>
            </a:r>
            <a:r>
              <a:rPr dirty="0" sz="1450" spc="-5">
                <a:latin typeface="Times New Roman"/>
                <a:cs typeface="Times New Roman"/>
              </a:rPr>
              <a:t>2 </a:t>
            </a:r>
            <a:r>
              <a:rPr dirty="0" sz="1450" spc="-10">
                <a:latin typeface="Times New Roman"/>
                <a:cs typeface="Times New Roman"/>
              </a:rPr>
              <a:t>and </a:t>
            </a:r>
            <a:r>
              <a:rPr dirty="0" sz="1450" spc="-5">
                <a:latin typeface="Times New Roman"/>
                <a:cs typeface="Times New Roman"/>
              </a:rPr>
              <a:t>3; </a:t>
            </a:r>
            <a:r>
              <a:rPr dirty="0" sz="1450" spc="-10">
                <a:latin typeface="Times New Roman"/>
                <a:cs typeface="Times New Roman"/>
              </a:rPr>
              <a:t>that was his smoking-room </a:t>
            </a:r>
            <a:r>
              <a:rPr dirty="0" sz="1450" spc="-5">
                <a:latin typeface="Times New Roman"/>
                <a:cs typeface="Times New Roman"/>
              </a:rPr>
              <a:t>of a </a:t>
            </a:r>
            <a:r>
              <a:rPr dirty="0" sz="1450" spc="-10">
                <a:latin typeface="Times New Roman"/>
                <a:cs typeface="Times New Roman"/>
              </a:rPr>
              <a:t>night. Let  me call him Blackwood. O’Reilly and </a:t>
            </a:r>
            <a:r>
              <a:rPr dirty="0" sz="1450" spc="-5">
                <a:latin typeface="Times New Roman"/>
                <a:cs typeface="Times New Roman"/>
              </a:rPr>
              <a:t>I </a:t>
            </a:r>
            <a:r>
              <a:rPr dirty="0" sz="1450" spc="-10">
                <a:latin typeface="Times New Roman"/>
                <a:cs typeface="Times New Roman"/>
              </a:rPr>
              <a:t>rattled down the companion,  breathing hurry; and in his shirt-sleeves and perched across the carpenters  bench </a:t>
            </a:r>
            <a:r>
              <a:rPr dirty="0" sz="1450" spc="-5">
                <a:latin typeface="Times New Roman"/>
                <a:cs typeface="Times New Roman"/>
              </a:rPr>
              <a:t>upon one </a:t>
            </a:r>
            <a:r>
              <a:rPr dirty="0" sz="1450" spc="-10">
                <a:latin typeface="Times New Roman"/>
                <a:cs typeface="Times New Roman"/>
              </a:rPr>
              <a:t>thigh, found Blackwood; </a:t>
            </a:r>
            <a:r>
              <a:rPr dirty="0" sz="1450" spc="-5">
                <a:latin typeface="Times New Roman"/>
                <a:cs typeface="Times New Roman"/>
              </a:rPr>
              <a:t>a </a:t>
            </a:r>
            <a:r>
              <a:rPr dirty="0" sz="1450" spc="-10">
                <a:latin typeface="Times New Roman"/>
                <a:cs typeface="Times New Roman"/>
              </a:rPr>
              <a:t>neat, bright, </a:t>
            </a:r>
            <a:r>
              <a:rPr dirty="0" sz="1450" spc="-15">
                <a:latin typeface="Times New Roman"/>
                <a:cs typeface="Times New Roman"/>
              </a:rPr>
              <a:t>dapper, </a:t>
            </a:r>
            <a:r>
              <a:rPr dirty="0" sz="1450" spc="-10">
                <a:latin typeface="Times New Roman"/>
                <a:cs typeface="Times New Roman"/>
              </a:rPr>
              <a:t>Glasgow-  looking man, with </a:t>
            </a:r>
            <a:r>
              <a:rPr dirty="0" sz="1450" spc="-5">
                <a:latin typeface="Times New Roman"/>
                <a:cs typeface="Times New Roman"/>
              </a:rPr>
              <a:t>a </a:t>
            </a:r>
            <a:r>
              <a:rPr dirty="0" sz="1450" spc="-10">
                <a:latin typeface="Times New Roman"/>
                <a:cs typeface="Times New Roman"/>
              </a:rPr>
              <a:t>bead </a:t>
            </a:r>
            <a:r>
              <a:rPr dirty="0" sz="1450" spc="-5">
                <a:latin typeface="Times New Roman"/>
                <a:cs typeface="Times New Roman"/>
              </a:rPr>
              <a:t>of </a:t>
            </a:r>
            <a:r>
              <a:rPr dirty="0" sz="1450" spc="-10">
                <a:latin typeface="Times New Roman"/>
                <a:cs typeface="Times New Roman"/>
              </a:rPr>
              <a:t>an eye and </a:t>
            </a:r>
            <a:r>
              <a:rPr dirty="0" sz="1450" spc="-5">
                <a:latin typeface="Times New Roman"/>
                <a:cs typeface="Times New Roman"/>
              </a:rPr>
              <a:t>a </a:t>
            </a:r>
            <a:r>
              <a:rPr dirty="0" sz="1450" spc="-10">
                <a:latin typeface="Times New Roman"/>
                <a:cs typeface="Times New Roman"/>
              </a:rPr>
              <a:t>rank twang in his speech. </a:t>
            </a:r>
            <a:r>
              <a:rPr dirty="0" sz="1450" spc="-5">
                <a:latin typeface="Times New Roman"/>
                <a:cs typeface="Times New Roman"/>
              </a:rPr>
              <a:t>I </a:t>
            </a:r>
            <a:r>
              <a:rPr dirty="0" sz="1450" spc="-15">
                <a:latin typeface="Times New Roman"/>
                <a:cs typeface="Times New Roman"/>
              </a:rPr>
              <a:t>forget  </a:t>
            </a:r>
            <a:r>
              <a:rPr dirty="0" sz="1450" spc="-10">
                <a:latin typeface="Times New Roman"/>
                <a:cs typeface="Times New Roman"/>
              </a:rPr>
              <a:t>who was with him, </a:t>
            </a:r>
            <a:r>
              <a:rPr dirty="0" sz="1450" spc="-5">
                <a:latin typeface="Times New Roman"/>
                <a:cs typeface="Times New Roman"/>
              </a:rPr>
              <a:t>but </a:t>
            </a:r>
            <a:r>
              <a:rPr dirty="0" sz="1450" spc="-10">
                <a:latin typeface="Times New Roman"/>
                <a:cs typeface="Times New Roman"/>
              </a:rPr>
              <a:t>the pair were enjoying </a:t>
            </a:r>
            <a:r>
              <a:rPr dirty="0" sz="1450" spc="-5">
                <a:latin typeface="Times New Roman"/>
                <a:cs typeface="Times New Roman"/>
              </a:rPr>
              <a:t>a </a:t>
            </a:r>
            <a:r>
              <a:rPr dirty="0" sz="1450" spc="-10">
                <a:latin typeface="Times New Roman"/>
                <a:cs typeface="Times New Roman"/>
              </a:rPr>
              <a:t>deliberate talk over their  pipes.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he </a:t>
            </a:r>
            <a:r>
              <a:rPr dirty="0" sz="1450" spc="-10">
                <a:latin typeface="Times New Roman"/>
                <a:cs typeface="Times New Roman"/>
              </a:rPr>
              <a:t>was tired with his </a:t>
            </a:r>
            <a:r>
              <a:rPr dirty="0" sz="1450" spc="-25">
                <a:latin typeface="Times New Roman"/>
                <a:cs typeface="Times New Roman"/>
              </a:rPr>
              <a:t>day’s </a:t>
            </a:r>
            <a:r>
              <a:rPr dirty="0" sz="1450" spc="-10">
                <a:latin typeface="Times New Roman"/>
                <a:cs typeface="Times New Roman"/>
              </a:rPr>
              <a:t>work, and eminently comfortable  at that moment; and the truth is,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stop to consider his feelings, </a:t>
            </a:r>
            <a:r>
              <a:rPr dirty="0" sz="1450" spc="-5">
                <a:latin typeface="Times New Roman"/>
                <a:cs typeface="Times New Roman"/>
              </a:rPr>
              <a:t>but </a:t>
            </a:r>
            <a:r>
              <a:rPr dirty="0" sz="1450" spc="-10">
                <a:latin typeface="Times New Roman"/>
                <a:cs typeface="Times New Roman"/>
              </a:rPr>
              <a:t>told  my story in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breath.</a:t>
            </a:r>
            <a:endParaRPr sz="1450">
              <a:latin typeface="Times New Roman"/>
              <a:cs typeface="Times New Roman"/>
            </a:endParaRPr>
          </a:p>
          <a:p>
            <a:pPr algn="just" marL="12700" marR="8255">
              <a:lnSpc>
                <a:spcPts val="1730"/>
              </a:lnSpc>
              <a:spcBef>
                <a:spcPts val="850"/>
              </a:spcBef>
            </a:pPr>
            <a:r>
              <a:rPr dirty="0" sz="1450" spc="-10">
                <a:latin typeface="Times New Roman"/>
                <a:cs typeface="Times New Roman"/>
              </a:rPr>
              <a:t>‘Steward,’ said I,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man lying bad with cramp, and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find the  </a:t>
            </a:r>
            <a:r>
              <a:rPr dirty="0" sz="1450" spc="-20">
                <a:latin typeface="Times New Roman"/>
                <a:cs typeface="Times New Roman"/>
              </a:rPr>
              <a:t>doctor.’</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He turned </a:t>
            </a:r>
            <a:r>
              <a:rPr dirty="0" sz="1450" spc="-5">
                <a:latin typeface="Times New Roman"/>
                <a:cs typeface="Times New Roman"/>
              </a:rPr>
              <a:t>upon </a:t>
            </a:r>
            <a:r>
              <a:rPr dirty="0" sz="1450" spc="-10">
                <a:latin typeface="Times New Roman"/>
                <a:cs typeface="Times New Roman"/>
              </a:rPr>
              <a:t>me as pert as </a:t>
            </a:r>
            <a:r>
              <a:rPr dirty="0" sz="1450" spc="-5">
                <a:latin typeface="Times New Roman"/>
                <a:cs typeface="Times New Roman"/>
              </a:rPr>
              <a:t>a </a:t>
            </a:r>
            <a:r>
              <a:rPr dirty="0" sz="1450" spc="-20">
                <a:latin typeface="Times New Roman"/>
                <a:cs typeface="Times New Roman"/>
              </a:rPr>
              <a:t>sparrow,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black look that is the  prerogative </a:t>
            </a:r>
            <a:r>
              <a:rPr dirty="0" sz="1450" spc="-5">
                <a:latin typeface="Times New Roman"/>
                <a:cs typeface="Times New Roman"/>
              </a:rPr>
              <a:t>of </a:t>
            </a:r>
            <a:r>
              <a:rPr dirty="0" sz="1450" spc="-10">
                <a:latin typeface="Times New Roman"/>
                <a:cs typeface="Times New Roman"/>
              </a:rPr>
              <a:t>man; and taking his pipe </a:t>
            </a:r>
            <a:r>
              <a:rPr dirty="0" sz="1450" spc="-5">
                <a:latin typeface="Times New Roman"/>
                <a:cs typeface="Times New Roman"/>
              </a:rPr>
              <a:t>out of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algn="just" marL="12700">
              <a:lnSpc>
                <a:spcPct val="100000"/>
              </a:lnSpc>
              <a:spcBef>
                <a:spcPts val="795"/>
              </a:spcBef>
            </a:pPr>
            <a:r>
              <a:rPr dirty="0" sz="1450" spc="-20">
                <a:latin typeface="Times New Roman"/>
                <a:cs typeface="Times New Roman"/>
              </a:rPr>
              <a:t>‘That’s </a:t>
            </a:r>
            <a:r>
              <a:rPr dirty="0" sz="1450" spc="-5">
                <a:latin typeface="Times New Roman"/>
                <a:cs typeface="Times New Roman"/>
              </a:rPr>
              <a:t>none of </a:t>
            </a:r>
            <a:r>
              <a:rPr dirty="0" sz="1450" spc="-10">
                <a:latin typeface="Times New Roman"/>
                <a:cs typeface="Times New Roman"/>
              </a:rPr>
              <a:t>my business,’ said he. ‘I don’t</a:t>
            </a:r>
            <a:r>
              <a:rPr dirty="0" sz="1450" spc="-60">
                <a:latin typeface="Times New Roman"/>
                <a:cs typeface="Times New Roman"/>
              </a:rPr>
              <a:t> </a:t>
            </a:r>
            <a:r>
              <a:rPr dirty="0" sz="1450" spc="-10">
                <a:latin typeface="Times New Roman"/>
                <a:cs typeface="Times New Roman"/>
              </a:rPr>
              <a:t>care.’</a:t>
            </a:r>
            <a:endParaRPr sz="1450">
              <a:latin typeface="Times New Roman"/>
              <a:cs typeface="Times New Roman"/>
            </a:endParaRPr>
          </a:p>
          <a:p>
            <a:pPr algn="just" marL="12700" marR="8890">
              <a:lnSpc>
                <a:spcPts val="1730"/>
              </a:lnSpc>
              <a:spcBef>
                <a:spcPts val="920"/>
              </a:spcBef>
            </a:pPr>
            <a:r>
              <a:rPr dirty="0" sz="1450" spc="-5">
                <a:latin typeface="Times New Roman"/>
                <a:cs typeface="Times New Roman"/>
              </a:rPr>
              <a:t>I </a:t>
            </a:r>
            <a:r>
              <a:rPr dirty="0" sz="1450" spc="-10">
                <a:latin typeface="Times New Roman"/>
                <a:cs typeface="Times New Roman"/>
              </a:rPr>
              <a:t>could have strangled the little </a:t>
            </a:r>
            <a:r>
              <a:rPr dirty="0" sz="1450" spc="-15">
                <a:latin typeface="Times New Roman"/>
                <a:cs typeface="Times New Roman"/>
              </a:rPr>
              <a:t>ruffian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sat. The </a:t>
            </a:r>
            <a:r>
              <a:rPr dirty="0" sz="1450" spc="-5">
                <a:latin typeface="Times New Roman"/>
                <a:cs typeface="Times New Roman"/>
              </a:rPr>
              <a:t>thought of </a:t>
            </a:r>
            <a:r>
              <a:rPr dirty="0" sz="1450" spc="-10">
                <a:latin typeface="Times New Roman"/>
                <a:cs typeface="Times New Roman"/>
              </a:rPr>
              <a:t>his cabin  civility and cabin tips filled me with indignation. </a:t>
            </a:r>
            <a:r>
              <a:rPr dirty="0" sz="1450" spc="-5">
                <a:latin typeface="Times New Roman"/>
                <a:cs typeface="Times New Roman"/>
              </a:rPr>
              <a:t>I </a:t>
            </a:r>
            <a:r>
              <a:rPr dirty="0" sz="1450" spc="-10">
                <a:latin typeface="Times New Roman"/>
                <a:cs typeface="Times New Roman"/>
              </a:rPr>
              <a:t>glanced at O’Reilly; </a:t>
            </a:r>
            <a:r>
              <a:rPr dirty="0" sz="1450" spc="-5">
                <a:latin typeface="Times New Roman"/>
                <a:cs typeface="Times New Roman"/>
              </a:rPr>
              <a:t>he  </a:t>
            </a:r>
            <a:r>
              <a:rPr dirty="0" sz="1450" spc="-10">
                <a:latin typeface="Times New Roman"/>
                <a:cs typeface="Times New Roman"/>
              </a:rPr>
              <a:t>was pale and quivering, and looked like assault and </a:t>
            </a:r>
            <a:r>
              <a:rPr dirty="0" sz="1450" spc="-20">
                <a:latin typeface="Times New Roman"/>
                <a:cs typeface="Times New Roman"/>
              </a:rPr>
              <a:t>battery, </a:t>
            </a:r>
            <a:r>
              <a:rPr dirty="0" sz="1450" spc="-10">
                <a:latin typeface="Times New Roman"/>
                <a:cs typeface="Times New Roman"/>
              </a:rPr>
              <a:t>every inch </a:t>
            </a:r>
            <a:r>
              <a:rPr dirty="0" sz="1450" spc="-5">
                <a:latin typeface="Times New Roman"/>
                <a:cs typeface="Times New Roman"/>
              </a:rPr>
              <a:t>of  </a:t>
            </a:r>
            <a:r>
              <a:rPr dirty="0" sz="1450" spc="-10">
                <a:latin typeface="Times New Roman"/>
                <a:cs typeface="Times New Roman"/>
              </a:rPr>
              <a:t>him. But we had </a:t>
            </a:r>
            <a:r>
              <a:rPr dirty="0" sz="1450" spc="-5">
                <a:latin typeface="Times New Roman"/>
                <a:cs typeface="Times New Roman"/>
              </a:rPr>
              <a:t>a </a:t>
            </a:r>
            <a:r>
              <a:rPr dirty="0" sz="1450" spc="-10">
                <a:latin typeface="Times New Roman"/>
                <a:cs typeface="Times New Roman"/>
              </a:rPr>
              <a:t>better card than</a:t>
            </a:r>
            <a:r>
              <a:rPr dirty="0" sz="1450" spc="35">
                <a:latin typeface="Times New Roman"/>
                <a:cs typeface="Times New Roman"/>
              </a:rPr>
              <a:t> </a:t>
            </a:r>
            <a:r>
              <a:rPr dirty="0" sz="1450" spc="-10">
                <a:latin typeface="Times New Roman"/>
                <a:cs typeface="Times New Roman"/>
              </a:rPr>
              <a:t>violence.</a:t>
            </a:r>
            <a:endParaRPr sz="1450">
              <a:latin typeface="Times New Roman"/>
              <a:cs typeface="Times New Roman"/>
            </a:endParaRPr>
          </a:p>
          <a:p>
            <a:pPr algn="just" marL="12700" marR="8890">
              <a:lnSpc>
                <a:spcPts val="1730"/>
              </a:lnSpc>
              <a:spcBef>
                <a:spcPts val="855"/>
              </a:spcBef>
            </a:pPr>
            <a:r>
              <a:rPr dirty="0" sz="1450" spc="-45">
                <a:latin typeface="Times New Roman"/>
                <a:cs typeface="Times New Roman"/>
              </a:rPr>
              <a:t>‘You </a:t>
            </a:r>
            <a:r>
              <a:rPr dirty="0" sz="1450" spc="-10">
                <a:latin typeface="Times New Roman"/>
                <a:cs typeface="Times New Roman"/>
              </a:rPr>
              <a:t>will have to make it </a:t>
            </a:r>
            <a:r>
              <a:rPr dirty="0" sz="1450" spc="-5">
                <a:latin typeface="Times New Roman"/>
                <a:cs typeface="Times New Roman"/>
              </a:rPr>
              <a:t>your </a:t>
            </a:r>
            <a:r>
              <a:rPr dirty="0" sz="1450" spc="-10">
                <a:latin typeface="Times New Roman"/>
                <a:cs typeface="Times New Roman"/>
              </a:rPr>
              <a:t>business,’ said I, ‘for </a:t>
            </a:r>
            <a:r>
              <a:rPr dirty="0" sz="1450" spc="-5">
                <a:latin typeface="Times New Roman"/>
                <a:cs typeface="Times New Roman"/>
              </a:rPr>
              <a:t>I </a:t>
            </a:r>
            <a:r>
              <a:rPr dirty="0" sz="1450" spc="-10">
                <a:latin typeface="Times New Roman"/>
                <a:cs typeface="Times New Roman"/>
              </a:rPr>
              <a:t>am sent to </a:t>
            </a:r>
            <a:r>
              <a:rPr dirty="0" sz="1450" spc="-5">
                <a:latin typeface="Times New Roman"/>
                <a:cs typeface="Times New Roman"/>
              </a:rPr>
              <a:t>you by </a:t>
            </a:r>
            <a:r>
              <a:rPr dirty="0" sz="1450" spc="-10">
                <a:latin typeface="Times New Roman"/>
                <a:cs typeface="Times New Roman"/>
              </a:rPr>
              <a:t>the  </a:t>
            </a:r>
            <a:r>
              <a:rPr dirty="0" sz="1450" spc="-15">
                <a:latin typeface="Times New Roman"/>
                <a:cs typeface="Times New Roman"/>
              </a:rPr>
              <a:t>officer </a:t>
            </a:r>
            <a:r>
              <a:rPr dirty="0" sz="1450" spc="-5">
                <a:latin typeface="Times New Roman"/>
                <a:cs typeface="Times New Roman"/>
              </a:rPr>
              <a:t>on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bridge.’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Blackwood was fairly tripped. He made </a:t>
            </a:r>
            <a:r>
              <a:rPr dirty="0" sz="1450" spc="-5">
                <a:latin typeface="Times New Roman"/>
                <a:cs typeface="Times New Roman"/>
              </a:rPr>
              <a:t>no </a:t>
            </a:r>
            <a:r>
              <a:rPr dirty="0" sz="1450" spc="-20">
                <a:latin typeface="Times New Roman"/>
                <a:cs typeface="Times New Roman"/>
              </a:rPr>
              <a:t>answer, </a:t>
            </a:r>
            <a:r>
              <a:rPr dirty="0" sz="1450" spc="-5">
                <a:latin typeface="Times New Roman"/>
                <a:cs typeface="Times New Roman"/>
              </a:rPr>
              <a:t>but put out </a:t>
            </a:r>
            <a:r>
              <a:rPr dirty="0" sz="1450" spc="-10">
                <a:latin typeface="Times New Roman"/>
                <a:cs typeface="Times New Roman"/>
              </a:rPr>
              <a:t>his pipe, gave  me </a:t>
            </a:r>
            <a:r>
              <a:rPr dirty="0" sz="1450" spc="-5">
                <a:latin typeface="Times New Roman"/>
                <a:cs typeface="Times New Roman"/>
              </a:rPr>
              <a:t>one </a:t>
            </a:r>
            <a:r>
              <a:rPr dirty="0" sz="1450" spc="-10">
                <a:latin typeface="Times New Roman"/>
                <a:cs typeface="Times New Roman"/>
              </a:rPr>
              <a:t>murderous </a:t>
            </a:r>
            <a:r>
              <a:rPr dirty="0" sz="1450" spc="-5">
                <a:latin typeface="Times New Roman"/>
                <a:cs typeface="Times New Roman"/>
              </a:rPr>
              <a:t>look, </a:t>
            </a:r>
            <a:r>
              <a:rPr dirty="0" sz="1450" spc="-10">
                <a:latin typeface="Times New Roman"/>
                <a:cs typeface="Times New Roman"/>
              </a:rPr>
              <a:t>and set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his errand strolling. From that day  forward, </a:t>
            </a:r>
            <a:r>
              <a:rPr dirty="0" sz="1450" spc="-5">
                <a:latin typeface="Times New Roman"/>
                <a:cs typeface="Times New Roman"/>
              </a:rPr>
              <a:t>I </a:t>
            </a:r>
            <a:r>
              <a:rPr dirty="0" sz="1450" spc="-10">
                <a:latin typeface="Times New Roman"/>
                <a:cs typeface="Times New Roman"/>
              </a:rPr>
              <a:t>should </a:t>
            </a:r>
            <a:r>
              <a:rPr dirty="0" sz="1450" spc="-30">
                <a:latin typeface="Times New Roman"/>
                <a:cs typeface="Times New Roman"/>
              </a:rPr>
              <a:t>say, </a:t>
            </a:r>
            <a:r>
              <a:rPr dirty="0" sz="1450" spc="-5">
                <a:latin typeface="Times New Roman"/>
                <a:cs typeface="Times New Roman"/>
              </a:rPr>
              <a:t>he </a:t>
            </a:r>
            <a:r>
              <a:rPr dirty="0" sz="1450" spc="-10">
                <a:latin typeface="Times New Roman"/>
                <a:cs typeface="Times New Roman"/>
              </a:rPr>
              <a:t>improved to me in </a:t>
            </a:r>
            <a:r>
              <a:rPr dirty="0" sz="1450" spc="-20">
                <a:latin typeface="Times New Roman"/>
                <a:cs typeface="Times New Roman"/>
              </a:rPr>
              <a:t>courtesy, </a:t>
            </a:r>
            <a:r>
              <a:rPr dirty="0" sz="1450" spc="-10">
                <a:latin typeface="Times New Roman"/>
                <a:cs typeface="Times New Roman"/>
              </a:rPr>
              <a:t>as though </a:t>
            </a:r>
            <a:r>
              <a:rPr dirty="0" sz="1450" spc="-5">
                <a:latin typeface="Times New Roman"/>
                <a:cs typeface="Times New Roman"/>
              </a:rPr>
              <a:t>he </a:t>
            </a:r>
            <a:r>
              <a:rPr dirty="0" sz="1450" spc="-10">
                <a:latin typeface="Times New Roman"/>
                <a:cs typeface="Times New Roman"/>
              </a:rPr>
              <a:t>had  repented his evil speech and were anxious to leave </a:t>
            </a:r>
            <a:r>
              <a:rPr dirty="0" sz="1450" spc="-5">
                <a:latin typeface="Times New Roman"/>
                <a:cs typeface="Times New Roman"/>
              </a:rPr>
              <a:t>a </a:t>
            </a:r>
            <a:r>
              <a:rPr dirty="0" sz="1450" spc="-10">
                <a:latin typeface="Times New Roman"/>
                <a:cs typeface="Times New Roman"/>
              </a:rPr>
              <a:t>better</a:t>
            </a:r>
            <a:r>
              <a:rPr dirty="0" sz="1450" spc="80">
                <a:latin typeface="Times New Roman"/>
                <a:cs typeface="Times New Roman"/>
              </a:rPr>
              <a:t> </a:t>
            </a:r>
            <a:r>
              <a:rPr dirty="0" sz="1450" spc="-10">
                <a:latin typeface="Times New Roman"/>
                <a:cs typeface="Times New Roman"/>
              </a:rPr>
              <a:t>impression.</a:t>
            </a:r>
            <a:endParaRPr sz="1450">
              <a:latin typeface="Times New Roman"/>
              <a:cs typeface="Times New Roman"/>
            </a:endParaRPr>
          </a:p>
          <a:p>
            <a:pPr algn="just" marL="12700" marR="10795">
              <a:lnSpc>
                <a:spcPts val="1730"/>
              </a:lnSpc>
              <a:spcBef>
                <a:spcPts val="860"/>
              </a:spcBef>
            </a:pPr>
            <a:r>
              <a:rPr dirty="0" sz="1450" spc="-10">
                <a:latin typeface="Times New Roman"/>
                <a:cs typeface="Times New Roman"/>
              </a:rPr>
              <a:t>When we </a:t>
            </a:r>
            <a:r>
              <a:rPr dirty="0" sz="1450" spc="-5">
                <a:latin typeface="Times New Roman"/>
                <a:cs typeface="Times New Roman"/>
              </a:rPr>
              <a:t>got on </a:t>
            </a:r>
            <a:r>
              <a:rPr dirty="0" sz="1450" spc="-10">
                <a:latin typeface="Times New Roman"/>
                <a:cs typeface="Times New Roman"/>
              </a:rPr>
              <a:t>deck again, Jones was still beside the sick man; and two </a:t>
            </a:r>
            <a:r>
              <a:rPr dirty="0" sz="1450" spc="-5">
                <a:latin typeface="Times New Roman"/>
                <a:cs typeface="Times New Roman"/>
              </a:rPr>
              <a:t>or  </a:t>
            </a:r>
            <a:r>
              <a:rPr dirty="0" sz="1450" spc="-10">
                <a:latin typeface="Times New Roman"/>
                <a:cs typeface="Times New Roman"/>
              </a:rPr>
              <a:t>three</a:t>
            </a:r>
            <a:r>
              <a:rPr dirty="0" sz="1450" spc="110">
                <a:latin typeface="Times New Roman"/>
                <a:cs typeface="Times New Roman"/>
              </a:rPr>
              <a:t> </a:t>
            </a:r>
            <a:r>
              <a:rPr dirty="0" sz="1450" spc="-10">
                <a:latin typeface="Times New Roman"/>
                <a:cs typeface="Times New Roman"/>
              </a:rPr>
              <a:t>late</a:t>
            </a:r>
            <a:r>
              <a:rPr dirty="0" sz="1450" spc="110">
                <a:latin typeface="Times New Roman"/>
                <a:cs typeface="Times New Roman"/>
              </a:rPr>
              <a:t> </a:t>
            </a:r>
            <a:r>
              <a:rPr dirty="0" sz="1450" spc="-10">
                <a:latin typeface="Times New Roman"/>
                <a:cs typeface="Times New Roman"/>
              </a:rPr>
              <a:t>stragglers</a:t>
            </a:r>
            <a:r>
              <a:rPr dirty="0" sz="1450" spc="110">
                <a:latin typeface="Times New Roman"/>
                <a:cs typeface="Times New Roman"/>
              </a:rPr>
              <a:t> </a:t>
            </a:r>
            <a:r>
              <a:rPr dirty="0" sz="1450" spc="-10">
                <a:latin typeface="Times New Roman"/>
                <a:cs typeface="Times New Roman"/>
              </a:rPr>
              <a:t>had</a:t>
            </a:r>
            <a:r>
              <a:rPr dirty="0" sz="1450" spc="110">
                <a:latin typeface="Times New Roman"/>
                <a:cs typeface="Times New Roman"/>
              </a:rPr>
              <a:t> </a:t>
            </a:r>
            <a:r>
              <a:rPr dirty="0" sz="1450" spc="-10">
                <a:latin typeface="Times New Roman"/>
                <a:cs typeface="Times New Roman"/>
              </a:rPr>
              <a:t>gathered</a:t>
            </a:r>
            <a:r>
              <a:rPr dirty="0" sz="1450" spc="110">
                <a:latin typeface="Times New Roman"/>
                <a:cs typeface="Times New Roman"/>
              </a:rPr>
              <a:t> </a:t>
            </a:r>
            <a:r>
              <a:rPr dirty="0" sz="1450" spc="-5">
                <a:latin typeface="Times New Roman"/>
                <a:cs typeface="Times New Roman"/>
              </a:rPr>
              <a:t>round,</a:t>
            </a:r>
            <a:r>
              <a:rPr dirty="0" sz="1450" spc="11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were</a:t>
            </a:r>
            <a:r>
              <a:rPr dirty="0" sz="1450" spc="110">
                <a:latin typeface="Times New Roman"/>
                <a:cs typeface="Times New Roman"/>
              </a:rPr>
              <a:t> </a:t>
            </a:r>
            <a:r>
              <a:rPr dirty="0" sz="1450" spc="-10">
                <a:latin typeface="Times New Roman"/>
                <a:cs typeface="Times New Roman"/>
              </a:rPr>
              <a:t>offering</a:t>
            </a:r>
            <a:r>
              <a:rPr dirty="0" sz="1450" spc="110">
                <a:latin typeface="Times New Roman"/>
                <a:cs typeface="Times New Roman"/>
              </a:rPr>
              <a:t> </a:t>
            </a:r>
            <a:r>
              <a:rPr dirty="0" sz="1450" spc="-10">
                <a:latin typeface="Times New Roman"/>
                <a:cs typeface="Times New Roman"/>
              </a:rPr>
              <a:t>suggestions.</a:t>
            </a:r>
            <a:r>
              <a:rPr dirty="0" sz="1450" spc="235">
                <a:latin typeface="Times New Roman"/>
                <a:cs typeface="Times New Roman"/>
              </a:rPr>
              <a:t> </a:t>
            </a:r>
            <a:r>
              <a:rPr dirty="0" sz="1450" spc="-10">
                <a:latin typeface="Times New Roman"/>
                <a:cs typeface="Times New Roman"/>
              </a:rPr>
              <a:t>One</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proposed to give the patient </a:t>
            </a:r>
            <a:r>
              <a:rPr dirty="0" sz="1450" spc="-20">
                <a:latin typeface="Times New Roman"/>
                <a:cs typeface="Times New Roman"/>
              </a:rPr>
              <a:t>water, </a:t>
            </a:r>
            <a:r>
              <a:rPr dirty="0" sz="1450" spc="-10">
                <a:latin typeface="Times New Roman"/>
                <a:cs typeface="Times New Roman"/>
              </a:rPr>
              <a:t>which was promptly negatived. Another  bade </a:t>
            </a:r>
            <a:r>
              <a:rPr dirty="0" sz="1450" spc="-5">
                <a:latin typeface="Times New Roman"/>
                <a:cs typeface="Times New Roman"/>
              </a:rPr>
              <a:t>us </a:t>
            </a:r>
            <a:r>
              <a:rPr dirty="0" sz="1450" spc="-10">
                <a:latin typeface="Times New Roman"/>
                <a:cs typeface="Times New Roman"/>
              </a:rPr>
              <a:t>hold him </a:t>
            </a:r>
            <a:r>
              <a:rPr dirty="0" sz="1450" spc="-5">
                <a:latin typeface="Times New Roman"/>
                <a:cs typeface="Times New Roman"/>
              </a:rPr>
              <a:t>up; he </a:t>
            </a:r>
            <a:r>
              <a:rPr dirty="0" sz="1450" spc="-10">
                <a:latin typeface="Times New Roman"/>
                <a:cs typeface="Times New Roman"/>
              </a:rPr>
              <a:t>himself prayed to </a:t>
            </a:r>
            <a:r>
              <a:rPr dirty="0" sz="1450" spc="-5">
                <a:latin typeface="Times New Roman"/>
                <a:cs typeface="Times New Roman"/>
              </a:rPr>
              <a:t>be </a:t>
            </a:r>
            <a:r>
              <a:rPr dirty="0" sz="1450" spc="-10">
                <a:latin typeface="Times New Roman"/>
                <a:cs typeface="Times New Roman"/>
              </a:rPr>
              <a:t>let lie; </a:t>
            </a:r>
            <a:r>
              <a:rPr dirty="0" sz="1450" spc="-5">
                <a:latin typeface="Times New Roman"/>
                <a:cs typeface="Times New Roman"/>
              </a:rPr>
              <a:t>but </a:t>
            </a:r>
            <a:r>
              <a:rPr dirty="0" sz="1450" spc="-10">
                <a:latin typeface="Times New Roman"/>
                <a:cs typeface="Times New Roman"/>
              </a:rPr>
              <a:t>as it was at least as  well to keep him </a:t>
            </a:r>
            <a:r>
              <a:rPr dirty="0" sz="1450" spc="-15">
                <a:latin typeface="Times New Roman"/>
                <a:cs typeface="Times New Roman"/>
              </a:rPr>
              <a:t>off </a:t>
            </a:r>
            <a:r>
              <a:rPr dirty="0" sz="1450" spc="-10">
                <a:latin typeface="Times New Roman"/>
                <a:cs typeface="Times New Roman"/>
              </a:rPr>
              <a:t>the streaming decks, O’Reilly and </a:t>
            </a:r>
            <a:r>
              <a:rPr dirty="0" sz="1450" spc="-5">
                <a:latin typeface="Times New Roman"/>
                <a:cs typeface="Times New Roman"/>
              </a:rPr>
              <a:t>I </a:t>
            </a:r>
            <a:r>
              <a:rPr dirty="0" sz="1450" spc="-10">
                <a:latin typeface="Times New Roman"/>
                <a:cs typeface="Times New Roman"/>
              </a:rPr>
              <a:t>supported him  between us. It was only </a:t>
            </a:r>
            <a:r>
              <a:rPr dirty="0" sz="1450" spc="-5">
                <a:latin typeface="Times New Roman"/>
                <a:cs typeface="Times New Roman"/>
              </a:rPr>
              <a:t>by </a:t>
            </a:r>
            <a:r>
              <a:rPr dirty="0" sz="1450" spc="-10">
                <a:latin typeface="Times New Roman"/>
                <a:cs typeface="Times New Roman"/>
              </a:rPr>
              <a:t>main force that we did so, and neither an easy </a:t>
            </a:r>
            <a:r>
              <a:rPr dirty="0" sz="1450" spc="-5">
                <a:latin typeface="Times New Roman"/>
                <a:cs typeface="Times New Roman"/>
              </a:rPr>
              <a:t>nor  </a:t>
            </a:r>
            <a:r>
              <a:rPr dirty="0" sz="1450" spc="-10">
                <a:latin typeface="Times New Roman"/>
                <a:cs typeface="Times New Roman"/>
              </a:rPr>
              <a:t>an agreeable </a:t>
            </a:r>
            <a:r>
              <a:rPr dirty="0" sz="1450" spc="-5">
                <a:latin typeface="Times New Roman"/>
                <a:cs typeface="Times New Roman"/>
              </a:rPr>
              <a:t>duty; </a:t>
            </a:r>
            <a:r>
              <a:rPr dirty="0" sz="1450" spc="-10">
                <a:latin typeface="Times New Roman"/>
                <a:cs typeface="Times New Roman"/>
              </a:rPr>
              <a:t>for </a:t>
            </a:r>
            <a:r>
              <a:rPr dirty="0" sz="1450" spc="-5">
                <a:latin typeface="Times New Roman"/>
                <a:cs typeface="Times New Roman"/>
              </a:rPr>
              <a:t>he fought </a:t>
            </a:r>
            <a:r>
              <a:rPr dirty="0" sz="1450" spc="-10">
                <a:latin typeface="Times New Roman"/>
                <a:cs typeface="Times New Roman"/>
              </a:rPr>
              <a:t>in his paroxysms like </a:t>
            </a:r>
            <a:r>
              <a:rPr dirty="0" sz="1450" spc="-5">
                <a:latin typeface="Times New Roman"/>
                <a:cs typeface="Times New Roman"/>
              </a:rPr>
              <a:t>a </a:t>
            </a:r>
            <a:r>
              <a:rPr dirty="0" sz="1450" spc="-10">
                <a:latin typeface="Times New Roman"/>
                <a:cs typeface="Times New Roman"/>
              </a:rPr>
              <a:t>frightened child, and  moaned miserably when </a:t>
            </a:r>
            <a:r>
              <a:rPr dirty="0" sz="1450" spc="-5">
                <a:latin typeface="Times New Roman"/>
                <a:cs typeface="Times New Roman"/>
              </a:rPr>
              <a:t>he </a:t>
            </a:r>
            <a:r>
              <a:rPr dirty="0" sz="1450" spc="-10">
                <a:latin typeface="Times New Roman"/>
                <a:cs typeface="Times New Roman"/>
              </a:rPr>
              <a:t>resigned himself to </a:t>
            </a:r>
            <a:r>
              <a:rPr dirty="0" sz="1450" spc="-5">
                <a:latin typeface="Times New Roman"/>
                <a:cs typeface="Times New Roman"/>
              </a:rPr>
              <a:t>our</a:t>
            </a:r>
            <a:r>
              <a:rPr dirty="0" sz="1450" spc="30">
                <a:latin typeface="Times New Roman"/>
                <a:cs typeface="Times New Roman"/>
              </a:rPr>
              <a:t> </a:t>
            </a:r>
            <a:r>
              <a:rPr dirty="0" sz="1450" spc="-10">
                <a:latin typeface="Times New Roman"/>
                <a:cs typeface="Times New Roman"/>
              </a:rPr>
              <a:t>control.</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‘O let me lie!’ </a:t>
            </a:r>
            <a:r>
              <a:rPr dirty="0" sz="1450" spc="-5">
                <a:latin typeface="Times New Roman"/>
                <a:cs typeface="Times New Roman"/>
              </a:rPr>
              <a:t>he </a:t>
            </a:r>
            <a:r>
              <a:rPr dirty="0" sz="1450" spc="-10">
                <a:latin typeface="Times New Roman"/>
                <a:cs typeface="Times New Roman"/>
              </a:rPr>
              <a:t>pleaded. ‘I’ll </a:t>
            </a:r>
            <a:r>
              <a:rPr dirty="0" sz="1450" spc="-5">
                <a:latin typeface="Times New Roman"/>
                <a:cs typeface="Times New Roman"/>
              </a:rPr>
              <a:t>no’ </a:t>
            </a:r>
            <a:r>
              <a:rPr dirty="0" sz="1450" spc="-10">
                <a:latin typeface="Times New Roman"/>
                <a:cs typeface="Times New Roman"/>
              </a:rPr>
              <a:t>get better </a:t>
            </a:r>
            <a:r>
              <a:rPr dirty="0" sz="1450" spc="-20">
                <a:latin typeface="Times New Roman"/>
                <a:cs typeface="Times New Roman"/>
              </a:rPr>
              <a:t>anyway.’ </a:t>
            </a:r>
            <a:r>
              <a:rPr dirty="0" sz="1450" spc="-10">
                <a:latin typeface="Times New Roman"/>
                <a:cs typeface="Times New Roman"/>
              </a:rPr>
              <a:t>And then, with </a:t>
            </a:r>
            <a:r>
              <a:rPr dirty="0" sz="1450" spc="-5">
                <a:latin typeface="Times New Roman"/>
                <a:cs typeface="Times New Roman"/>
              </a:rPr>
              <a:t>a </a:t>
            </a:r>
            <a:r>
              <a:rPr dirty="0" sz="1450" spc="-10">
                <a:latin typeface="Times New Roman"/>
                <a:cs typeface="Times New Roman"/>
              </a:rPr>
              <a:t>moan  that went to my heart, ‘O why did </a:t>
            </a:r>
            <a:r>
              <a:rPr dirty="0" sz="1450" spc="-5">
                <a:latin typeface="Times New Roman"/>
                <a:cs typeface="Times New Roman"/>
              </a:rPr>
              <a:t>I </a:t>
            </a:r>
            <a:r>
              <a:rPr dirty="0" sz="1450" spc="-10">
                <a:latin typeface="Times New Roman"/>
                <a:cs typeface="Times New Roman"/>
              </a:rPr>
              <a:t>come </a:t>
            </a:r>
            <a:r>
              <a:rPr dirty="0" sz="1450" spc="-5">
                <a:latin typeface="Times New Roman"/>
                <a:cs typeface="Times New Roman"/>
              </a:rPr>
              <a:t>upon </a:t>
            </a:r>
            <a:r>
              <a:rPr dirty="0" sz="1450" spc="-10">
                <a:latin typeface="Times New Roman"/>
                <a:cs typeface="Times New Roman"/>
              </a:rPr>
              <a:t>this miserable</a:t>
            </a:r>
            <a:r>
              <a:rPr dirty="0" sz="1450" spc="80">
                <a:latin typeface="Times New Roman"/>
                <a:cs typeface="Times New Roman"/>
              </a:rPr>
              <a:t> </a:t>
            </a:r>
            <a:r>
              <a:rPr dirty="0" sz="1450" spc="-10">
                <a:latin typeface="Times New Roman"/>
                <a:cs typeface="Times New Roman"/>
              </a:rPr>
              <a:t>journey?’</a:t>
            </a:r>
            <a:endParaRPr sz="1450">
              <a:latin typeface="Times New Roman"/>
              <a:cs typeface="Times New Roman"/>
            </a:endParaRPr>
          </a:p>
          <a:p>
            <a:pPr algn="just" marL="12700" marR="5080">
              <a:lnSpc>
                <a:spcPts val="1730"/>
              </a:lnSpc>
              <a:spcBef>
                <a:spcPts val="860"/>
              </a:spcBef>
            </a:pPr>
            <a:r>
              <a:rPr dirty="0" sz="1450" spc="-5">
                <a:latin typeface="Times New Roman"/>
                <a:cs typeface="Times New Roman"/>
              </a:rPr>
              <a:t>I </a:t>
            </a:r>
            <a:r>
              <a:rPr dirty="0" sz="1450" spc="-10">
                <a:latin typeface="Times New Roman"/>
                <a:cs typeface="Times New Roman"/>
              </a:rPr>
              <a:t>was reminded </a:t>
            </a:r>
            <a:r>
              <a:rPr dirty="0" sz="1450" spc="-5">
                <a:latin typeface="Times New Roman"/>
                <a:cs typeface="Times New Roman"/>
              </a:rPr>
              <a:t>of </a:t>
            </a:r>
            <a:r>
              <a:rPr dirty="0" sz="1450" spc="-10">
                <a:latin typeface="Times New Roman"/>
                <a:cs typeface="Times New Roman"/>
              </a:rPr>
              <a:t>the song which </a:t>
            </a:r>
            <a:r>
              <a:rPr dirty="0" sz="1450" spc="-5">
                <a:latin typeface="Times New Roman"/>
                <a:cs typeface="Times New Roman"/>
              </a:rPr>
              <a:t>I </a:t>
            </a:r>
            <a:r>
              <a:rPr dirty="0" sz="1450" spc="-10">
                <a:latin typeface="Times New Roman"/>
                <a:cs typeface="Times New Roman"/>
              </a:rPr>
              <a:t>had heard </a:t>
            </a:r>
            <a:r>
              <a:rPr dirty="0" sz="1450" spc="-5">
                <a:latin typeface="Times New Roman"/>
                <a:cs typeface="Times New Roman"/>
              </a:rPr>
              <a:t>a </a:t>
            </a:r>
            <a:r>
              <a:rPr dirty="0" sz="1450" spc="-10">
                <a:latin typeface="Times New Roman"/>
                <a:cs typeface="Times New Roman"/>
              </a:rPr>
              <a:t>little while before in the close,  tossing steerage: ‘O why left </a:t>
            </a:r>
            <a:r>
              <a:rPr dirty="0" sz="1450" spc="-5">
                <a:latin typeface="Times New Roman"/>
                <a:cs typeface="Times New Roman"/>
              </a:rPr>
              <a:t>I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hame?’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Meantime Jones, relieved </a:t>
            </a:r>
            <a:r>
              <a:rPr dirty="0" sz="1450" spc="-5">
                <a:latin typeface="Times New Roman"/>
                <a:cs typeface="Times New Roman"/>
              </a:rPr>
              <a:t>of </a:t>
            </a:r>
            <a:r>
              <a:rPr dirty="0" sz="1450" spc="-10">
                <a:latin typeface="Times New Roman"/>
                <a:cs typeface="Times New Roman"/>
              </a:rPr>
              <a:t>his immediate </a:t>
            </a:r>
            <a:r>
              <a:rPr dirty="0" sz="1450" spc="-15">
                <a:latin typeface="Times New Roman"/>
                <a:cs typeface="Times New Roman"/>
              </a:rPr>
              <a:t>charge, </a:t>
            </a:r>
            <a:r>
              <a:rPr dirty="0" sz="1450" spc="-10">
                <a:latin typeface="Times New Roman"/>
                <a:cs typeface="Times New Roman"/>
              </a:rPr>
              <a:t>had </a:t>
            </a:r>
            <a:r>
              <a:rPr dirty="0" sz="1450" spc="-5">
                <a:latin typeface="Times New Roman"/>
                <a:cs typeface="Times New Roman"/>
              </a:rPr>
              <a:t>gone </a:t>
            </a:r>
            <a:r>
              <a:rPr dirty="0" sz="1450" spc="-15">
                <a:latin typeface="Times New Roman"/>
                <a:cs typeface="Times New Roman"/>
              </a:rPr>
              <a:t>off </a:t>
            </a:r>
            <a:r>
              <a:rPr dirty="0" sz="1450" spc="-10">
                <a:latin typeface="Times New Roman"/>
                <a:cs typeface="Times New Roman"/>
              </a:rPr>
              <a:t>to the </a:t>
            </a:r>
            <a:r>
              <a:rPr dirty="0" sz="1450" spc="-20">
                <a:latin typeface="Times New Roman"/>
                <a:cs typeface="Times New Roman"/>
              </a:rPr>
              <a:t>galley, </a:t>
            </a:r>
            <a:r>
              <a:rPr dirty="0" sz="1450" spc="320">
                <a:latin typeface="Times New Roman"/>
                <a:cs typeface="Times New Roman"/>
              </a:rPr>
              <a:t> </a:t>
            </a:r>
            <a:r>
              <a:rPr dirty="0" sz="1450" spc="-10">
                <a:latin typeface="Times New Roman"/>
                <a:cs typeface="Times New Roman"/>
              </a:rPr>
              <a:t>where we could see </a:t>
            </a:r>
            <a:r>
              <a:rPr dirty="0" sz="1450" spc="-5">
                <a:latin typeface="Times New Roman"/>
                <a:cs typeface="Times New Roman"/>
              </a:rPr>
              <a:t>a </a:t>
            </a:r>
            <a:r>
              <a:rPr dirty="0" sz="1450" spc="-10">
                <a:latin typeface="Times New Roman"/>
                <a:cs typeface="Times New Roman"/>
              </a:rPr>
              <a:t>light. There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belated cook scouring pans </a:t>
            </a:r>
            <a:r>
              <a:rPr dirty="0" sz="1450" spc="-5">
                <a:latin typeface="Times New Roman"/>
                <a:cs typeface="Times New Roman"/>
              </a:rPr>
              <a:t>by  </a:t>
            </a:r>
            <a:r>
              <a:rPr dirty="0" sz="1450" spc="-10">
                <a:latin typeface="Times New Roman"/>
                <a:cs typeface="Times New Roman"/>
              </a:rPr>
              <a:t>the radiance </a:t>
            </a:r>
            <a:r>
              <a:rPr dirty="0" sz="1450" spc="-5">
                <a:latin typeface="Times New Roman"/>
                <a:cs typeface="Times New Roman"/>
              </a:rPr>
              <a:t>of </a:t>
            </a:r>
            <a:r>
              <a:rPr dirty="0" sz="1450" spc="-10">
                <a:latin typeface="Times New Roman"/>
                <a:cs typeface="Times New Roman"/>
              </a:rPr>
              <a:t>two lanterns, and </a:t>
            </a:r>
            <a:r>
              <a:rPr dirty="0" sz="1450" spc="-5">
                <a:latin typeface="Times New Roman"/>
                <a:cs typeface="Times New Roman"/>
              </a:rPr>
              <a:t>one of </a:t>
            </a:r>
            <a:r>
              <a:rPr dirty="0" sz="1450" spc="-10">
                <a:latin typeface="Times New Roman"/>
                <a:cs typeface="Times New Roman"/>
              </a:rPr>
              <a:t>these </a:t>
            </a:r>
            <a:r>
              <a:rPr dirty="0" sz="1450" spc="-5">
                <a:latin typeface="Times New Roman"/>
                <a:cs typeface="Times New Roman"/>
              </a:rPr>
              <a:t>he sought </a:t>
            </a:r>
            <a:r>
              <a:rPr dirty="0" sz="1450" spc="-10">
                <a:latin typeface="Times New Roman"/>
                <a:cs typeface="Times New Roman"/>
              </a:rPr>
              <a:t>to </a:t>
            </a:r>
            <a:r>
              <a:rPr dirty="0" sz="1450" spc="-20">
                <a:latin typeface="Times New Roman"/>
                <a:cs typeface="Times New Roman"/>
              </a:rPr>
              <a:t>borrow.</a:t>
            </a:r>
            <a:r>
              <a:rPr dirty="0" sz="1450" spc="320">
                <a:latin typeface="Times New Roman"/>
                <a:cs typeface="Times New Roman"/>
              </a:rPr>
              <a:t> </a:t>
            </a:r>
            <a:r>
              <a:rPr dirty="0" sz="1450" spc="-10">
                <a:latin typeface="Times New Roman"/>
                <a:cs typeface="Times New Roman"/>
              </a:rPr>
              <a:t>The  scullion was backward. </a:t>
            </a:r>
            <a:r>
              <a:rPr dirty="0" sz="1450" spc="-40">
                <a:latin typeface="Times New Roman"/>
                <a:cs typeface="Times New Roman"/>
              </a:rPr>
              <a:t>‘Was </a:t>
            </a:r>
            <a:r>
              <a:rPr dirty="0" sz="1450" spc="-10">
                <a:latin typeface="Times New Roman"/>
                <a:cs typeface="Times New Roman"/>
              </a:rPr>
              <a:t>it </a:t>
            </a:r>
            <a:r>
              <a:rPr dirty="0" sz="1450" spc="-5">
                <a:latin typeface="Times New Roman"/>
                <a:cs typeface="Times New Roman"/>
              </a:rPr>
              <a:t>one of </a:t>
            </a:r>
            <a:r>
              <a:rPr dirty="0" sz="1450" spc="-10">
                <a:latin typeface="Times New Roman"/>
                <a:cs typeface="Times New Roman"/>
              </a:rPr>
              <a:t>the crew?’ </a:t>
            </a:r>
            <a:r>
              <a:rPr dirty="0" sz="1450" spc="-5">
                <a:latin typeface="Times New Roman"/>
                <a:cs typeface="Times New Roman"/>
              </a:rPr>
              <a:t>he </a:t>
            </a:r>
            <a:r>
              <a:rPr dirty="0" sz="1450" spc="-10">
                <a:latin typeface="Times New Roman"/>
                <a:cs typeface="Times New Roman"/>
              </a:rPr>
              <a:t>asked. And when Jones,  smitten with my </a:t>
            </a:r>
            <a:r>
              <a:rPr dirty="0" sz="1450" spc="-20">
                <a:latin typeface="Times New Roman"/>
                <a:cs typeface="Times New Roman"/>
              </a:rPr>
              <a:t>theory, </a:t>
            </a:r>
            <a:r>
              <a:rPr dirty="0" sz="1450" spc="-10">
                <a:latin typeface="Times New Roman"/>
                <a:cs typeface="Times New Roman"/>
              </a:rPr>
              <a:t>had assured him that it was </a:t>
            </a:r>
            <a:r>
              <a:rPr dirty="0" sz="1450" spc="-5">
                <a:latin typeface="Times New Roman"/>
                <a:cs typeface="Times New Roman"/>
              </a:rPr>
              <a:t>a </a:t>
            </a:r>
            <a:r>
              <a:rPr dirty="0" sz="1450" spc="-10">
                <a:latin typeface="Times New Roman"/>
                <a:cs typeface="Times New Roman"/>
              </a:rPr>
              <a:t>fireman, </a:t>
            </a:r>
            <a:r>
              <a:rPr dirty="0" sz="1450" spc="-5">
                <a:latin typeface="Times New Roman"/>
                <a:cs typeface="Times New Roman"/>
              </a:rPr>
              <a:t>he </a:t>
            </a:r>
            <a:r>
              <a:rPr dirty="0" sz="1450" spc="-10">
                <a:latin typeface="Times New Roman"/>
                <a:cs typeface="Times New Roman"/>
              </a:rPr>
              <a:t>reluctantly  left his scouring and came towards </a:t>
            </a:r>
            <a:r>
              <a:rPr dirty="0" sz="1450" spc="-5">
                <a:latin typeface="Times New Roman"/>
                <a:cs typeface="Times New Roman"/>
              </a:rPr>
              <a:t>us </a:t>
            </a:r>
            <a:r>
              <a:rPr dirty="0" sz="1450" spc="-10">
                <a:latin typeface="Times New Roman"/>
                <a:cs typeface="Times New Roman"/>
              </a:rPr>
              <a:t>at an easy pace, with </a:t>
            </a:r>
            <a:r>
              <a:rPr dirty="0" sz="1450" spc="-5">
                <a:latin typeface="Times New Roman"/>
                <a:cs typeface="Times New Roman"/>
              </a:rPr>
              <a:t>one of </a:t>
            </a:r>
            <a:r>
              <a:rPr dirty="0" sz="1450" spc="-10">
                <a:latin typeface="Times New Roman"/>
                <a:cs typeface="Times New Roman"/>
              </a:rPr>
              <a:t>the lanterns  swinging from his </a:t>
            </a:r>
            <a:r>
              <a:rPr dirty="0" sz="1450" spc="-20">
                <a:latin typeface="Times New Roman"/>
                <a:cs typeface="Times New Roman"/>
              </a:rPr>
              <a:t>finger.</a:t>
            </a:r>
            <a:r>
              <a:rPr dirty="0" sz="1450" spc="320">
                <a:latin typeface="Times New Roman"/>
                <a:cs typeface="Times New Roman"/>
              </a:rPr>
              <a:t> </a:t>
            </a:r>
            <a:r>
              <a:rPr dirty="0" sz="1450" spc="-10">
                <a:latin typeface="Times New Roman"/>
                <a:cs typeface="Times New Roman"/>
              </a:rPr>
              <a:t>The light, as it reached the spot, showed </a:t>
            </a:r>
            <a:r>
              <a:rPr dirty="0" sz="1450" spc="-5">
                <a:latin typeface="Times New Roman"/>
                <a:cs typeface="Times New Roman"/>
              </a:rPr>
              <a:t>us </a:t>
            </a:r>
            <a:r>
              <a:rPr dirty="0" sz="1450" spc="-10">
                <a:latin typeface="Times New Roman"/>
                <a:cs typeface="Times New Roman"/>
              </a:rPr>
              <a:t>an  elderly man, thick-set, and grizzled with years; </a:t>
            </a:r>
            <a:r>
              <a:rPr dirty="0" sz="1450" spc="-5">
                <a:latin typeface="Times New Roman"/>
                <a:cs typeface="Times New Roman"/>
              </a:rPr>
              <a:t>but </a:t>
            </a:r>
            <a:r>
              <a:rPr dirty="0" sz="1450" spc="-10">
                <a:latin typeface="Times New Roman"/>
                <a:cs typeface="Times New Roman"/>
              </a:rPr>
              <a:t>the shifting and coarse  shadows concealed from </a:t>
            </a:r>
            <a:r>
              <a:rPr dirty="0" sz="1450" spc="-5">
                <a:latin typeface="Times New Roman"/>
                <a:cs typeface="Times New Roman"/>
              </a:rPr>
              <a:t>us </a:t>
            </a:r>
            <a:r>
              <a:rPr dirty="0" sz="1450" spc="-10">
                <a:latin typeface="Times New Roman"/>
                <a:cs typeface="Times New Roman"/>
              </a:rPr>
              <a:t>the expression and even the design </a:t>
            </a:r>
            <a:r>
              <a:rPr dirty="0" sz="1450" spc="-5">
                <a:latin typeface="Times New Roman"/>
                <a:cs typeface="Times New Roman"/>
              </a:rPr>
              <a:t>of </a:t>
            </a:r>
            <a:r>
              <a:rPr dirty="0" sz="1450" spc="-10">
                <a:latin typeface="Times New Roman"/>
                <a:cs typeface="Times New Roman"/>
              </a:rPr>
              <a:t>his</a:t>
            </a:r>
            <a:r>
              <a:rPr dirty="0" sz="1450" spc="9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So soon as the cook set eyes </a:t>
            </a:r>
            <a:r>
              <a:rPr dirty="0" sz="1450" spc="-5">
                <a:latin typeface="Times New Roman"/>
                <a:cs typeface="Times New Roman"/>
              </a:rPr>
              <a:t>on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whistle.</a:t>
            </a:r>
            <a:endParaRPr sz="1450">
              <a:latin typeface="Times New Roman"/>
              <a:cs typeface="Times New Roman"/>
            </a:endParaRPr>
          </a:p>
          <a:p>
            <a:pPr algn="just" marL="12700" marR="7620">
              <a:lnSpc>
                <a:spcPts val="1730"/>
              </a:lnSpc>
              <a:spcBef>
                <a:spcPts val="919"/>
              </a:spcBef>
            </a:pPr>
            <a:r>
              <a:rPr dirty="0" sz="1450" spc="-45">
                <a:latin typeface="Times New Roman"/>
                <a:cs typeface="Times New Roman"/>
              </a:rPr>
              <a:t>‘</a:t>
            </a:r>
            <a:r>
              <a:rPr dirty="0" sz="1450" spc="-45" i="1">
                <a:latin typeface="Times New Roman"/>
                <a:cs typeface="Times New Roman"/>
              </a:rPr>
              <a:t>It’s </a:t>
            </a:r>
            <a:r>
              <a:rPr dirty="0" sz="1450" spc="-10" i="1">
                <a:latin typeface="Times New Roman"/>
                <a:cs typeface="Times New Roman"/>
              </a:rPr>
              <a:t>only </a:t>
            </a:r>
            <a:r>
              <a:rPr dirty="0" sz="1450" spc="-5" i="1">
                <a:latin typeface="Times New Roman"/>
                <a:cs typeface="Times New Roman"/>
              </a:rPr>
              <a:t>a </a:t>
            </a:r>
            <a:r>
              <a:rPr dirty="0" sz="1450" spc="-10" i="1">
                <a:latin typeface="Times New Roman"/>
                <a:cs typeface="Times New Roman"/>
              </a:rPr>
              <a:t>passenger</a:t>
            </a:r>
            <a:r>
              <a:rPr dirty="0" sz="1450" spc="-10">
                <a:latin typeface="Times New Roman"/>
                <a:cs typeface="Times New Roman"/>
              </a:rPr>
              <a:t>!’ said he; and turning about, made, lantern and all, for  the </a:t>
            </a:r>
            <a:r>
              <a:rPr dirty="0" sz="1450" spc="-20">
                <a:latin typeface="Times New Roman"/>
                <a:cs typeface="Times New Roman"/>
              </a:rPr>
              <a:t>galley.</a:t>
            </a:r>
            <a:endParaRPr sz="1450">
              <a:latin typeface="Times New Roman"/>
              <a:cs typeface="Times New Roman"/>
            </a:endParaRPr>
          </a:p>
          <a:p>
            <a:pPr algn="just" marL="12700">
              <a:lnSpc>
                <a:spcPct val="100000"/>
              </a:lnSpc>
              <a:spcBef>
                <a:spcPts val="795"/>
              </a:spcBef>
            </a:pPr>
            <a:r>
              <a:rPr dirty="0" sz="1450" spc="-25">
                <a:latin typeface="Times New Roman"/>
                <a:cs typeface="Times New Roman"/>
              </a:rPr>
              <a:t>‘He’s </a:t>
            </a:r>
            <a:r>
              <a:rPr dirty="0" sz="1450" spc="-5">
                <a:latin typeface="Times New Roman"/>
                <a:cs typeface="Times New Roman"/>
              </a:rPr>
              <a:t>a </a:t>
            </a:r>
            <a:r>
              <a:rPr dirty="0" sz="1450" spc="-10">
                <a:latin typeface="Times New Roman"/>
                <a:cs typeface="Times New Roman"/>
              </a:rPr>
              <a:t>man </a:t>
            </a:r>
            <a:r>
              <a:rPr dirty="0" sz="1450" spc="-20">
                <a:latin typeface="Times New Roman"/>
                <a:cs typeface="Times New Roman"/>
              </a:rPr>
              <a:t>anyway,’ </a:t>
            </a:r>
            <a:r>
              <a:rPr dirty="0" sz="1450" spc="-10">
                <a:latin typeface="Times New Roman"/>
                <a:cs typeface="Times New Roman"/>
              </a:rPr>
              <a:t>cried Jones in</a:t>
            </a:r>
            <a:r>
              <a:rPr dirty="0" sz="1450" spc="-60">
                <a:latin typeface="Times New Roman"/>
                <a:cs typeface="Times New Roman"/>
              </a:rPr>
              <a:t> </a:t>
            </a:r>
            <a:r>
              <a:rPr dirty="0" sz="1450" spc="-10">
                <a:latin typeface="Times New Roman"/>
                <a:cs typeface="Times New Roman"/>
              </a:rPr>
              <a:t>indignation.</a:t>
            </a:r>
            <a:endParaRPr sz="1450">
              <a:latin typeface="Times New Roman"/>
              <a:cs typeface="Times New Roman"/>
            </a:endParaRPr>
          </a:p>
          <a:p>
            <a:pPr algn="just" marL="12700" marR="8255">
              <a:lnSpc>
                <a:spcPts val="1730"/>
              </a:lnSpc>
              <a:spcBef>
                <a:spcPts val="920"/>
              </a:spcBef>
            </a:pPr>
            <a:r>
              <a:rPr dirty="0" sz="1450" spc="-10">
                <a:latin typeface="Times New Roman"/>
                <a:cs typeface="Times New Roman"/>
              </a:rPr>
              <a:t>‘Nobody said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woman,’ said </a:t>
            </a:r>
            <a:r>
              <a:rPr dirty="0" sz="1450" spc="-5">
                <a:latin typeface="Times New Roman"/>
                <a:cs typeface="Times New Roman"/>
              </a:rPr>
              <a:t>a </a:t>
            </a:r>
            <a:r>
              <a:rPr dirty="0" sz="1450" spc="-15">
                <a:latin typeface="Times New Roman"/>
                <a:cs typeface="Times New Roman"/>
              </a:rPr>
              <a:t>gruff </a:t>
            </a:r>
            <a:r>
              <a:rPr dirty="0" sz="1450" spc="-10">
                <a:latin typeface="Times New Roman"/>
                <a:cs typeface="Times New Roman"/>
              </a:rPr>
              <a:t>voice, which </a:t>
            </a:r>
            <a:r>
              <a:rPr dirty="0" sz="1450" spc="-5">
                <a:latin typeface="Times New Roman"/>
                <a:cs typeface="Times New Roman"/>
              </a:rPr>
              <a:t>I </a:t>
            </a:r>
            <a:r>
              <a:rPr dirty="0" sz="1450" spc="-10">
                <a:latin typeface="Times New Roman"/>
                <a:cs typeface="Times New Roman"/>
              </a:rPr>
              <a:t>recognised for that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bo’s’un.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All this while there was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Blackwood </a:t>
            </a:r>
            <a:r>
              <a:rPr dirty="0" sz="1450" spc="-5">
                <a:latin typeface="Times New Roman"/>
                <a:cs typeface="Times New Roman"/>
              </a:rPr>
              <a:t>or </a:t>
            </a:r>
            <a:r>
              <a:rPr dirty="0" sz="1450" spc="-10">
                <a:latin typeface="Times New Roman"/>
                <a:cs typeface="Times New Roman"/>
              </a:rPr>
              <a:t>the doctor; and now the  </a:t>
            </a:r>
            <a:r>
              <a:rPr dirty="0" sz="1450" spc="-15">
                <a:latin typeface="Times New Roman"/>
                <a:cs typeface="Times New Roman"/>
              </a:rPr>
              <a:t>officer </a:t>
            </a:r>
            <a:r>
              <a:rPr dirty="0" sz="1450" spc="-10">
                <a:latin typeface="Times New Roman"/>
                <a:cs typeface="Times New Roman"/>
              </a:rPr>
              <a:t>came to </a:t>
            </a:r>
            <a:r>
              <a:rPr dirty="0" sz="1450" spc="-5">
                <a:latin typeface="Times New Roman"/>
                <a:cs typeface="Times New Roman"/>
              </a:rPr>
              <a:t>our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the ship and asked, over the hurricane-deck rails, if  the doctor were </a:t>
            </a:r>
            <a:r>
              <a:rPr dirty="0" sz="1450" spc="-5">
                <a:latin typeface="Times New Roman"/>
                <a:cs typeface="Times New Roman"/>
              </a:rPr>
              <a:t>not </a:t>
            </a:r>
            <a:r>
              <a:rPr dirty="0" sz="1450" spc="-10">
                <a:latin typeface="Times New Roman"/>
                <a:cs typeface="Times New Roman"/>
              </a:rPr>
              <a:t>yet come. </a:t>
            </a:r>
            <a:r>
              <a:rPr dirty="0" sz="1450" spc="-70">
                <a:latin typeface="Times New Roman"/>
                <a:cs typeface="Times New Roman"/>
              </a:rPr>
              <a:t>We </a:t>
            </a:r>
            <a:r>
              <a:rPr dirty="0" sz="1450" spc="-10">
                <a:latin typeface="Times New Roman"/>
                <a:cs typeface="Times New Roman"/>
              </a:rPr>
              <a:t>told him</a:t>
            </a:r>
            <a:r>
              <a:rPr dirty="0" sz="1450" spc="10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‘No?’ </a:t>
            </a:r>
            <a:r>
              <a:rPr dirty="0" sz="1450" spc="-5">
                <a:latin typeface="Times New Roman"/>
                <a:cs typeface="Times New Roman"/>
              </a:rPr>
              <a:t>he </a:t>
            </a:r>
            <a:r>
              <a:rPr dirty="0" sz="1450" spc="-10">
                <a:latin typeface="Times New Roman"/>
                <a:cs typeface="Times New Roman"/>
              </a:rPr>
              <a:t>repeated with </a:t>
            </a:r>
            <a:r>
              <a:rPr dirty="0" sz="1450" spc="-5">
                <a:latin typeface="Times New Roman"/>
                <a:cs typeface="Times New Roman"/>
              </a:rPr>
              <a:t>a </a:t>
            </a:r>
            <a:r>
              <a:rPr dirty="0" sz="1450" spc="-10">
                <a:latin typeface="Times New Roman"/>
                <a:cs typeface="Times New Roman"/>
              </a:rPr>
              <a:t>breathing </a:t>
            </a:r>
            <a:r>
              <a:rPr dirty="0" sz="1450" spc="-5">
                <a:latin typeface="Times New Roman"/>
                <a:cs typeface="Times New Roman"/>
              </a:rPr>
              <a:t>of </a:t>
            </a:r>
            <a:r>
              <a:rPr dirty="0" sz="1450" spc="-10">
                <a:latin typeface="Times New Roman"/>
                <a:cs typeface="Times New Roman"/>
              </a:rPr>
              <a:t>anger; and we saw him hurry aft in  person.</a:t>
            </a:r>
            <a:endParaRPr sz="1450">
              <a:latin typeface="Times New Roman"/>
              <a:cs typeface="Times New Roman"/>
            </a:endParaRPr>
          </a:p>
          <a:p>
            <a:pPr algn="just" marL="12700" marR="6985">
              <a:lnSpc>
                <a:spcPts val="1730"/>
              </a:lnSpc>
              <a:spcBef>
                <a:spcPts val="860"/>
              </a:spcBef>
            </a:pPr>
            <a:r>
              <a:rPr dirty="0" sz="1450" spc="-45">
                <a:latin typeface="Times New Roman"/>
                <a:cs typeface="Times New Roman"/>
              </a:rPr>
              <a:t>Ten </a:t>
            </a:r>
            <a:r>
              <a:rPr dirty="0" sz="1450" spc="-10">
                <a:latin typeface="Times New Roman"/>
                <a:cs typeface="Times New Roman"/>
              </a:rPr>
              <a:t>minutes after the doctor made his appearance deliberately enough and  examined </a:t>
            </a:r>
            <a:r>
              <a:rPr dirty="0" sz="1450" spc="-5">
                <a:latin typeface="Times New Roman"/>
                <a:cs typeface="Times New Roman"/>
              </a:rPr>
              <a:t>our </a:t>
            </a:r>
            <a:r>
              <a:rPr dirty="0" sz="1450" spc="-10">
                <a:latin typeface="Times New Roman"/>
                <a:cs typeface="Times New Roman"/>
              </a:rPr>
              <a:t>patient with the lantern. He made little </a:t>
            </a:r>
            <a:r>
              <a:rPr dirty="0" sz="1450" spc="-5">
                <a:latin typeface="Times New Roman"/>
                <a:cs typeface="Times New Roman"/>
              </a:rPr>
              <a:t>of </a:t>
            </a:r>
            <a:r>
              <a:rPr dirty="0" sz="1450" spc="-10">
                <a:latin typeface="Times New Roman"/>
                <a:cs typeface="Times New Roman"/>
              </a:rPr>
              <a:t>the case, had the man  </a:t>
            </a:r>
            <a:r>
              <a:rPr dirty="0" sz="1450" spc="-5">
                <a:latin typeface="Times New Roman"/>
                <a:cs typeface="Times New Roman"/>
              </a:rPr>
              <a:t>brought </a:t>
            </a:r>
            <a:r>
              <a:rPr dirty="0" sz="1450" spc="-10">
                <a:latin typeface="Times New Roman"/>
                <a:cs typeface="Times New Roman"/>
              </a:rPr>
              <a:t>aft to the </a:t>
            </a:r>
            <a:r>
              <a:rPr dirty="0" sz="1450" spc="-20">
                <a:latin typeface="Times New Roman"/>
                <a:cs typeface="Times New Roman"/>
              </a:rPr>
              <a:t>dispensary, </a:t>
            </a:r>
            <a:r>
              <a:rPr dirty="0" sz="1450" spc="-10">
                <a:latin typeface="Times New Roman"/>
                <a:cs typeface="Times New Roman"/>
              </a:rPr>
              <a:t>dosed him, and sent him forward to his </a:t>
            </a:r>
            <a:r>
              <a:rPr dirty="0" sz="1450" spc="-5">
                <a:latin typeface="Times New Roman"/>
                <a:cs typeface="Times New Roman"/>
              </a:rPr>
              <a:t>bunk.  </a:t>
            </a:r>
            <a:r>
              <a:rPr dirty="0" sz="1450" spc="-45">
                <a:latin typeface="Times New Roman"/>
                <a:cs typeface="Times New Roman"/>
              </a:rPr>
              <a:t>Two</a:t>
            </a:r>
            <a:r>
              <a:rPr dirty="0" sz="1450" spc="270">
                <a:latin typeface="Times New Roman"/>
                <a:cs typeface="Times New Roman"/>
              </a:rPr>
              <a:t> </a:t>
            </a:r>
            <a:r>
              <a:rPr dirty="0" sz="1450" spc="-5">
                <a:latin typeface="Times New Roman"/>
                <a:cs typeface="Times New Roman"/>
              </a:rPr>
              <a:t>of </a:t>
            </a:r>
            <a:r>
              <a:rPr dirty="0" sz="1450" spc="-10">
                <a:latin typeface="Times New Roman"/>
                <a:cs typeface="Times New Roman"/>
              </a:rPr>
              <a:t>his neighbours in the steerage had now come to </a:t>
            </a:r>
            <a:r>
              <a:rPr dirty="0" sz="1450" spc="-5">
                <a:latin typeface="Times New Roman"/>
                <a:cs typeface="Times New Roman"/>
              </a:rPr>
              <a:t>our </a:t>
            </a:r>
            <a:r>
              <a:rPr dirty="0" sz="1450" spc="-10">
                <a:latin typeface="Times New Roman"/>
                <a:cs typeface="Times New Roman"/>
              </a:rPr>
              <a:t>assistance,  expressing loud sorrow that such ‘a fine cheery </a:t>
            </a:r>
            <a:r>
              <a:rPr dirty="0" sz="1450" spc="-5">
                <a:latin typeface="Times New Roman"/>
                <a:cs typeface="Times New Roman"/>
              </a:rPr>
              <a:t>body’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sick; and  these, claiming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possession, took him entirely under their own care.  The</a:t>
            </a:r>
            <a:r>
              <a:rPr dirty="0" sz="1450" spc="170">
                <a:latin typeface="Times New Roman"/>
                <a:cs typeface="Times New Roman"/>
              </a:rPr>
              <a:t> </a:t>
            </a:r>
            <a:r>
              <a:rPr dirty="0" sz="1450" spc="-10">
                <a:latin typeface="Times New Roman"/>
                <a:cs typeface="Times New Roman"/>
              </a:rPr>
              <a:t>drug</a:t>
            </a:r>
            <a:r>
              <a:rPr dirty="0" sz="1450" spc="170">
                <a:latin typeface="Times New Roman"/>
                <a:cs typeface="Times New Roman"/>
              </a:rPr>
              <a:t> </a:t>
            </a:r>
            <a:r>
              <a:rPr dirty="0" sz="1450" spc="-10">
                <a:latin typeface="Times New Roman"/>
                <a:cs typeface="Times New Roman"/>
              </a:rPr>
              <a:t>had</a:t>
            </a:r>
            <a:r>
              <a:rPr dirty="0" sz="1450" spc="175">
                <a:latin typeface="Times New Roman"/>
                <a:cs typeface="Times New Roman"/>
              </a:rPr>
              <a:t> </a:t>
            </a:r>
            <a:r>
              <a:rPr dirty="0" sz="1450" spc="-10">
                <a:latin typeface="Times New Roman"/>
                <a:cs typeface="Times New Roman"/>
              </a:rPr>
              <a:t>probably</a:t>
            </a:r>
            <a:r>
              <a:rPr dirty="0" sz="1450" spc="170">
                <a:latin typeface="Times New Roman"/>
                <a:cs typeface="Times New Roman"/>
              </a:rPr>
              <a:t> </a:t>
            </a:r>
            <a:r>
              <a:rPr dirty="0" sz="1450" spc="-10">
                <a:latin typeface="Times New Roman"/>
                <a:cs typeface="Times New Roman"/>
              </a:rPr>
              <a:t>relieved</a:t>
            </a:r>
            <a:r>
              <a:rPr dirty="0" sz="1450" spc="170">
                <a:latin typeface="Times New Roman"/>
                <a:cs typeface="Times New Roman"/>
              </a:rPr>
              <a:t> </a:t>
            </a:r>
            <a:r>
              <a:rPr dirty="0" sz="1450" spc="-10">
                <a:latin typeface="Times New Roman"/>
                <a:cs typeface="Times New Roman"/>
              </a:rPr>
              <a:t>him,</a:t>
            </a:r>
            <a:r>
              <a:rPr dirty="0" sz="1450" spc="175">
                <a:latin typeface="Times New Roman"/>
                <a:cs typeface="Times New Roman"/>
              </a:rPr>
              <a:t> </a:t>
            </a:r>
            <a:r>
              <a:rPr dirty="0" sz="1450" spc="-10">
                <a:latin typeface="Times New Roman"/>
                <a:cs typeface="Times New Roman"/>
              </a:rPr>
              <a:t>for</a:t>
            </a:r>
            <a:r>
              <a:rPr dirty="0" sz="1450" spc="170">
                <a:latin typeface="Times New Roman"/>
                <a:cs typeface="Times New Roman"/>
              </a:rPr>
              <a:t> </a:t>
            </a:r>
            <a:r>
              <a:rPr dirty="0" sz="1450" spc="-5">
                <a:latin typeface="Times New Roman"/>
                <a:cs typeface="Times New Roman"/>
              </a:rPr>
              <a:t>he</a:t>
            </a:r>
            <a:r>
              <a:rPr dirty="0" sz="1450" spc="175">
                <a:latin typeface="Times New Roman"/>
                <a:cs typeface="Times New Roman"/>
              </a:rPr>
              <a:t> </a:t>
            </a:r>
            <a:r>
              <a:rPr dirty="0" sz="1450" spc="-10">
                <a:latin typeface="Times New Roman"/>
                <a:cs typeface="Times New Roman"/>
              </a:rPr>
              <a:t>struggled</a:t>
            </a:r>
            <a:r>
              <a:rPr dirty="0" sz="1450" spc="170">
                <a:latin typeface="Times New Roman"/>
                <a:cs typeface="Times New Roman"/>
              </a:rPr>
              <a:t> </a:t>
            </a:r>
            <a:r>
              <a:rPr dirty="0" sz="1450" spc="-5">
                <a:latin typeface="Times New Roman"/>
                <a:cs typeface="Times New Roman"/>
              </a:rPr>
              <a:t>no</a:t>
            </a:r>
            <a:r>
              <a:rPr dirty="0" sz="1450" spc="170">
                <a:latin typeface="Times New Roman"/>
                <a:cs typeface="Times New Roman"/>
              </a:rPr>
              <a:t> </a:t>
            </a:r>
            <a:r>
              <a:rPr dirty="0" sz="1450" spc="-10">
                <a:latin typeface="Times New Roman"/>
                <a:cs typeface="Times New Roman"/>
              </a:rPr>
              <a:t>more,</a:t>
            </a:r>
            <a:r>
              <a:rPr dirty="0" sz="1450" spc="175">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led</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along plaintive and patient, </a:t>
            </a:r>
            <a:r>
              <a:rPr dirty="0" sz="1450" spc="-5">
                <a:latin typeface="Times New Roman"/>
                <a:cs typeface="Times New Roman"/>
              </a:rPr>
              <a:t>but </a:t>
            </a:r>
            <a:r>
              <a:rPr dirty="0" sz="1450" spc="-10">
                <a:latin typeface="Times New Roman"/>
                <a:cs typeface="Times New Roman"/>
              </a:rPr>
              <a:t>protesting. His heart recoiled at the </a:t>
            </a:r>
            <a:r>
              <a:rPr dirty="0" sz="1450" spc="-5">
                <a:latin typeface="Times New Roman"/>
                <a:cs typeface="Times New Roman"/>
              </a:rPr>
              <a:t>thought of  </a:t>
            </a:r>
            <a:r>
              <a:rPr dirty="0" sz="1450" spc="-10">
                <a:latin typeface="Times New Roman"/>
                <a:cs typeface="Times New Roman"/>
              </a:rPr>
              <a:t>the steerage. ‘O let me lie down </a:t>
            </a:r>
            <a:r>
              <a:rPr dirty="0" sz="1450" spc="-5">
                <a:latin typeface="Times New Roman"/>
                <a:cs typeface="Times New Roman"/>
              </a:rPr>
              <a:t>upon </a:t>
            </a:r>
            <a:r>
              <a:rPr dirty="0" sz="1450" spc="-10">
                <a:latin typeface="Times New Roman"/>
                <a:cs typeface="Times New Roman"/>
              </a:rPr>
              <a:t>the bieldy side,’ </a:t>
            </a:r>
            <a:r>
              <a:rPr dirty="0" sz="1450" spc="-5">
                <a:latin typeface="Times New Roman"/>
                <a:cs typeface="Times New Roman"/>
              </a:rPr>
              <a:t>he </a:t>
            </a:r>
            <a:r>
              <a:rPr dirty="0" sz="1450" spc="-10">
                <a:latin typeface="Times New Roman"/>
                <a:cs typeface="Times New Roman"/>
              </a:rPr>
              <a:t>cried; ‘O dinna take  me down!’ And again: ‘O why did ever </a:t>
            </a:r>
            <a:r>
              <a:rPr dirty="0" sz="1450" spc="-5">
                <a:latin typeface="Times New Roman"/>
                <a:cs typeface="Times New Roman"/>
              </a:rPr>
              <a:t>I </a:t>
            </a:r>
            <a:r>
              <a:rPr dirty="0" sz="1450" spc="-10">
                <a:latin typeface="Times New Roman"/>
                <a:cs typeface="Times New Roman"/>
              </a:rPr>
              <a:t>come </a:t>
            </a:r>
            <a:r>
              <a:rPr dirty="0" sz="1450" spc="-5">
                <a:latin typeface="Times New Roman"/>
                <a:cs typeface="Times New Roman"/>
              </a:rPr>
              <a:t>upon </a:t>
            </a:r>
            <a:r>
              <a:rPr dirty="0" sz="1450" spc="-10">
                <a:latin typeface="Times New Roman"/>
                <a:cs typeface="Times New Roman"/>
              </a:rPr>
              <a:t>this miserable voyage?’  And yet once more, with </a:t>
            </a:r>
            <a:r>
              <a:rPr dirty="0" sz="1450" spc="-5">
                <a:latin typeface="Times New Roman"/>
                <a:cs typeface="Times New Roman"/>
              </a:rPr>
              <a:t>a </a:t>
            </a:r>
            <a:r>
              <a:rPr dirty="0" sz="1450" spc="-10">
                <a:latin typeface="Times New Roman"/>
                <a:cs typeface="Times New Roman"/>
              </a:rPr>
              <a:t>gasp and </a:t>
            </a:r>
            <a:r>
              <a:rPr dirty="0" sz="1450" spc="-5">
                <a:latin typeface="Times New Roman"/>
                <a:cs typeface="Times New Roman"/>
              </a:rPr>
              <a:t>a </a:t>
            </a:r>
            <a:r>
              <a:rPr dirty="0" sz="1450" spc="-10">
                <a:latin typeface="Times New Roman"/>
                <a:cs typeface="Times New Roman"/>
              </a:rPr>
              <a:t>wailing prolongation </a:t>
            </a:r>
            <a:r>
              <a:rPr dirty="0" sz="1450" spc="-5">
                <a:latin typeface="Times New Roman"/>
                <a:cs typeface="Times New Roman"/>
              </a:rPr>
              <a:t>of </a:t>
            </a:r>
            <a:r>
              <a:rPr dirty="0" sz="1450" spc="-10">
                <a:latin typeface="Times New Roman"/>
                <a:cs typeface="Times New Roman"/>
              </a:rPr>
              <a:t>the fourth word:  ‘I had </a:t>
            </a:r>
            <a:r>
              <a:rPr dirty="0" sz="1450" spc="-5">
                <a:latin typeface="Times New Roman"/>
                <a:cs typeface="Times New Roman"/>
              </a:rPr>
              <a:t>no </a:t>
            </a:r>
            <a:r>
              <a:rPr dirty="0" sz="1450" spc="-10" i="1">
                <a:latin typeface="Times New Roman"/>
                <a:cs typeface="Times New Roman"/>
              </a:rPr>
              <a:t>call </a:t>
            </a:r>
            <a:r>
              <a:rPr dirty="0" sz="1450" spc="-10">
                <a:latin typeface="Times New Roman"/>
                <a:cs typeface="Times New Roman"/>
              </a:rPr>
              <a:t>to come.’ But there </a:t>
            </a:r>
            <a:r>
              <a:rPr dirty="0" sz="1450" spc="-5">
                <a:latin typeface="Times New Roman"/>
                <a:cs typeface="Times New Roman"/>
              </a:rPr>
              <a:t>he </a:t>
            </a:r>
            <a:r>
              <a:rPr dirty="0" sz="1450" spc="-10">
                <a:latin typeface="Times New Roman"/>
                <a:cs typeface="Times New Roman"/>
              </a:rPr>
              <a:t>was; and </a:t>
            </a:r>
            <a:r>
              <a:rPr dirty="0" sz="1450" spc="-5">
                <a:latin typeface="Times New Roman"/>
                <a:cs typeface="Times New Roman"/>
              </a:rPr>
              <a:t>by </a:t>
            </a:r>
            <a:r>
              <a:rPr dirty="0" sz="1450" spc="-10">
                <a:latin typeface="Times New Roman"/>
                <a:cs typeface="Times New Roman"/>
              </a:rPr>
              <a:t>the doctor’s orders and the  kind force </a:t>
            </a:r>
            <a:r>
              <a:rPr dirty="0" sz="1450" spc="-5">
                <a:latin typeface="Times New Roman"/>
                <a:cs typeface="Times New Roman"/>
              </a:rPr>
              <a:t>of </a:t>
            </a:r>
            <a:r>
              <a:rPr dirty="0" sz="1450" spc="-10">
                <a:latin typeface="Times New Roman"/>
                <a:cs typeface="Times New Roman"/>
              </a:rPr>
              <a:t>his two shipmates disappeared down the companion </a:t>
            </a:r>
            <a:r>
              <a:rPr dirty="0" sz="1450" spc="-5">
                <a:latin typeface="Times New Roman"/>
                <a:cs typeface="Times New Roman"/>
              </a:rPr>
              <a:t>of </a:t>
            </a:r>
            <a:r>
              <a:rPr dirty="0" sz="1450" spc="-10">
                <a:latin typeface="Times New Roman"/>
                <a:cs typeface="Times New Roman"/>
              </a:rPr>
              <a:t>Steerage  No. </a:t>
            </a:r>
            <a:r>
              <a:rPr dirty="0" sz="1450" spc="-5">
                <a:latin typeface="Times New Roman"/>
                <a:cs typeface="Times New Roman"/>
              </a:rPr>
              <a:t>1 </a:t>
            </a:r>
            <a:r>
              <a:rPr dirty="0" sz="1450" spc="-10">
                <a:latin typeface="Times New Roman"/>
                <a:cs typeface="Times New Roman"/>
              </a:rPr>
              <a:t>into the den allotted</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At the </a:t>
            </a:r>
            <a:r>
              <a:rPr dirty="0" sz="1450" spc="-5">
                <a:latin typeface="Times New Roman"/>
                <a:cs typeface="Times New Roman"/>
              </a:rPr>
              <a:t>foot of our </a:t>
            </a:r>
            <a:r>
              <a:rPr dirty="0" sz="1450" spc="-10">
                <a:latin typeface="Times New Roman"/>
                <a:cs typeface="Times New Roman"/>
              </a:rPr>
              <a:t>own companion, just where </a:t>
            </a:r>
            <a:r>
              <a:rPr dirty="0" sz="1450" spc="-5">
                <a:latin typeface="Times New Roman"/>
                <a:cs typeface="Times New Roman"/>
              </a:rPr>
              <a:t>I </a:t>
            </a:r>
            <a:r>
              <a:rPr dirty="0" sz="1450" spc="-10">
                <a:latin typeface="Times New Roman"/>
                <a:cs typeface="Times New Roman"/>
              </a:rPr>
              <a:t>found Blackwood, Jones and  the </a:t>
            </a:r>
            <a:r>
              <a:rPr dirty="0" sz="1450" spc="-20">
                <a:latin typeface="Times New Roman"/>
                <a:cs typeface="Times New Roman"/>
              </a:rPr>
              <a:t>bo’s’un </a:t>
            </a:r>
            <a:r>
              <a:rPr dirty="0" sz="1450" spc="-10">
                <a:latin typeface="Times New Roman"/>
                <a:cs typeface="Times New Roman"/>
              </a:rPr>
              <a:t>were now engaged in talk. This last was </a:t>
            </a:r>
            <a:r>
              <a:rPr dirty="0" sz="1450" spc="-5">
                <a:latin typeface="Times New Roman"/>
                <a:cs typeface="Times New Roman"/>
              </a:rPr>
              <a:t>a </a:t>
            </a:r>
            <a:r>
              <a:rPr dirty="0" sz="1450" spc="-15">
                <a:latin typeface="Times New Roman"/>
                <a:cs typeface="Times New Roman"/>
              </a:rPr>
              <a:t>gruff, </a:t>
            </a:r>
            <a:r>
              <a:rPr dirty="0" sz="1450" spc="-10">
                <a:latin typeface="Times New Roman"/>
                <a:cs typeface="Times New Roman"/>
              </a:rPr>
              <a:t>cruel-looking  seaman, who must have passed near half </a:t>
            </a:r>
            <a:r>
              <a:rPr dirty="0" sz="1450" spc="-5">
                <a:latin typeface="Times New Roman"/>
                <a:cs typeface="Times New Roman"/>
              </a:rPr>
              <a:t>a </a:t>
            </a:r>
            <a:r>
              <a:rPr dirty="0" sz="1450" spc="-10">
                <a:latin typeface="Times New Roman"/>
                <a:cs typeface="Times New Roman"/>
              </a:rPr>
              <a:t>century </a:t>
            </a:r>
            <a:r>
              <a:rPr dirty="0" sz="1450" spc="-5">
                <a:latin typeface="Times New Roman"/>
                <a:cs typeface="Times New Roman"/>
              </a:rPr>
              <a:t>upon </a:t>
            </a:r>
            <a:r>
              <a:rPr dirty="0" sz="1450" spc="-10">
                <a:latin typeface="Times New Roman"/>
                <a:cs typeface="Times New Roman"/>
              </a:rPr>
              <a:t>the seas; square-  headed, goat-bearded, with heavy blond eyebrows, and an eye without  radiance, </a:t>
            </a:r>
            <a:r>
              <a:rPr dirty="0" sz="1450" spc="-5">
                <a:latin typeface="Times New Roman"/>
                <a:cs typeface="Times New Roman"/>
              </a:rPr>
              <a:t>but </a:t>
            </a:r>
            <a:r>
              <a:rPr dirty="0" sz="1450" spc="-10">
                <a:latin typeface="Times New Roman"/>
                <a:cs typeface="Times New Roman"/>
              </a:rPr>
              <a:t>inflexibly steady and hard.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forgotten his rough speech;  </a:t>
            </a:r>
            <a:r>
              <a:rPr dirty="0" sz="1450" spc="-5">
                <a:latin typeface="Times New Roman"/>
                <a:cs typeface="Times New Roman"/>
              </a:rPr>
              <a:t>but I </a:t>
            </a:r>
            <a:r>
              <a:rPr dirty="0" sz="1450" spc="-10">
                <a:latin typeface="Times New Roman"/>
                <a:cs typeface="Times New Roman"/>
              </a:rPr>
              <a:t>remembered also that </a:t>
            </a:r>
            <a:r>
              <a:rPr dirty="0" sz="1450" spc="-5">
                <a:latin typeface="Times New Roman"/>
                <a:cs typeface="Times New Roman"/>
              </a:rPr>
              <a:t>he </a:t>
            </a:r>
            <a:r>
              <a:rPr dirty="0" sz="1450" spc="-10">
                <a:latin typeface="Times New Roman"/>
                <a:cs typeface="Times New Roman"/>
              </a:rPr>
              <a:t>had helped </a:t>
            </a:r>
            <a:r>
              <a:rPr dirty="0" sz="1450" spc="-5">
                <a:latin typeface="Times New Roman"/>
                <a:cs typeface="Times New Roman"/>
              </a:rPr>
              <a:t>us </a:t>
            </a:r>
            <a:r>
              <a:rPr dirty="0" sz="1450" spc="-10">
                <a:latin typeface="Times New Roman"/>
                <a:cs typeface="Times New Roman"/>
              </a:rPr>
              <a:t>about the lantern; and now seeing  him in conversation with Jones, and being choked with indignation, </a:t>
            </a:r>
            <a:r>
              <a:rPr dirty="0" sz="1450" spc="-5">
                <a:latin typeface="Times New Roman"/>
                <a:cs typeface="Times New Roman"/>
              </a:rPr>
              <a:t>I  </a:t>
            </a:r>
            <a:r>
              <a:rPr dirty="0" sz="1450" spc="-10">
                <a:latin typeface="Times New Roman"/>
                <a:cs typeface="Times New Roman"/>
              </a:rPr>
              <a:t>proceeded to blow </a:t>
            </a:r>
            <a:r>
              <a:rPr dirty="0" sz="1450" spc="-15">
                <a:latin typeface="Times New Roman"/>
                <a:cs typeface="Times New Roman"/>
              </a:rPr>
              <a:t>off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steam.</a:t>
            </a:r>
            <a:endParaRPr sz="1450">
              <a:latin typeface="Times New Roman"/>
              <a:cs typeface="Times New Roman"/>
            </a:endParaRPr>
          </a:p>
          <a:p>
            <a:pPr algn="just" marL="12700" marR="10160">
              <a:lnSpc>
                <a:spcPts val="1730"/>
              </a:lnSpc>
              <a:spcBef>
                <a:spcPts val="850"/>
              </a:spcBef>
            </a:pPr>
            <a:r>
              <a:rPr dirty="0" sz="1450" spc="-25">
                <a:latin typeface="Times New Roman"/>
                <a:cs typeface="Times New Roman"/>
              </a:rPr>
              <a:t>‘Well,’ </a:t>
            </a:r>
            <a:r>
              <a:rPr dirty="0" sz="1450" spc="-10">
                <a:latin typeface="Times New Roman"/>
                <a:cs typeface="Times New Roman"/>
              </a:rPr>
              <a:t>said I, ‘I make </a:t>
            </a:r>
            <a:r>
              <a:rPr dirty="0" sz="1450" spc="-5">
                <a:latin typeface="Times New Roman"/>
                <a:cs typeface="Times New Roman"/>
              </a:rPr>
              <a:t>you </a:t>
            </a:r>
            <a:r>
              <a:rPr dirty="0" sz="1450" spc="-10">
                <a:latin typeface="Times New Roman"/>
                <a:cs typeface="Times New Roman"/>
              </a:rPr>
              <a:t>my compliments </a:t>
            </a:r>
            <a:r>
              <a:rPr dirty="0" sz="1450" spc="-5">
                <a:latin typeface="Times New Roman"/>
                <a:cs typeface="Times New Roman"/>
              </a:rPr>
              <a:t>upon your </a:t>
            </a:r>
            <a:r>
              <a:rPr dirty="0" sz="1450" spc="-10">
                <a:latin typeface="Times New Roman"/>
                <a:cs typeface="Times New Roman"/>
              </a:rPr>
              <a:t>steward,’ and furiously  narrated what had</a:t>
            </a:r>
            <a:r>
              <a:rPr dirty="0" sz="1450">
                <a:latin typeface="Times New Roman"/>
                <a:cs typeface="Times New Roman"/>
              </a:rPr>
              <a:t> </a:t>
            </a:r>
            <a:r>
              <a:rPr dirty="0" sz="1450" spc="-10">
                <a:latin typeface="Times New Roman"/>
                <a:cs typeface="Times New Roman"/>
              </a:rPr>
              <a:t>happened.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‘I’ve nothing to </a:t>
            </a:r>
            <a:r>
              <a:rPr dirty="0" sz="1450" spc="-5">
                <a:latin typeface="Times New Roman"/>
                <a:cs typeface="Times New Roman"/>
              </a:rPr>
              <a:t>do </a:t>
            </a:r>
            <a:r>
              <a:rPr dirty="0" sz="1450" spc="-10">
                <a:latin typeface="Times New Roman"/>
                <a:cs typeface="Times New Roman"/>
              </a:rPr>
              <a:t>with him,’ replied the </a:t>
            </a:r>
            <a:r>
              <a:rPr dirty="0" sz="1450" spc="-20">
                <a:latin typeface="Times New Roman"/>
                <a:cs typeface="Times New Roman"/>
              </a:rPr>
              <a:t>bo’s’un.</a:t>
            </a:r>
            <a:r>
              <a:rPr dirty="0" sz="1450" spc="320">
                <a:latin typeface="Times New Roman"/>
                <a:cs typeface="Times New Roman"/>
              </a:rPr>
              <a:t> </a:t>
            </a:r>
            <a:r>
              <a:rPr dirty="0" sz="1450" spc="-10">
                <a:latin typeface="Times New Roman"/>
                <a:cs typeface="Times New Roman"/>
              </a:rPr>
              <a:t>‘They’re all alike. They  wouldn’t mind if they saw </a:t>
            </a:r>
            <a:r>
              <a:rPr dirty="0" sz="1450" spc="-5">
                <a:latin typeface="Times New Roman"/>
                <a:cs typeface="Times New Roman"/>
              </a:rPr>
              <a:t>you </a:t>
            </a:r>
            <a:r>
              <a:rPr dirty="0" sz="1450" spc="-10">
                <a:latin typeface="Times New Roman"/>
                <a:cs typeface="Times New Roman"/>
              </a:rPr>
              <a:t>all lying dead </a:t>
            </a:r>
            <a:r>
              <a:rPr dirty="0" sz="1450" spc="-5">
                <a:latin typeface="Times New Roman"/>
                <a:cs typeface="Times New Roman"/>
              </a:rPr>
              <a:t>one upon </a:t>
            </a:r>
            <a:r>
              <a:rPr dirty="0" sz="1450" spc="-10">
                <a:latin typeface="Times New Roman"/>
                <a:cs typeface="Times New Roman"/>
              </a:rPr>
              <a:t>the top </a:t>
            </a:r>
            <a:r>
              <a:rPr dirty="0" sz="1450" spc="-5">
                <a:latin typeface="Times New Roman"/>
                <a:cs typeface="Times New Roman"/>
              </a:rPr>
              <a:t>of</a:t>
            </a:r>
            <a:r>
              <a:rPr dirty="0" sz="1450" spc="60">
                <a:latin typeface="Times New Roman"/>
                <a:cs typeface="Times New Roman"/>
              </a:rPr>
              <a:t> </a:t>
            </a:r>
            <a:r>
              <a:rPr dirty="0" sz="1450" spc="-15">
                <a:latin typeface="Times New Roman"/>
                <a:cs typeface="Times New Roman"/>
              </a:rPr>
              <a:t>another.’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This was </a:t>
            </a:r>
            <a:r>
              <a:rPr dirty="0" sz="1450" spc="-5">
                <a:latin typeface="Times New Roman"/>
                <a:cs typeface="Times New Roman"/>
              </a:rPr>
              <a:t>enough. </a:t>
            </a:r>
            <a:r>
              <a:rPr dirty="0" sz="1450" spc="-10">
                <a:latin typeface="Times New Roman"/>
                <a:cs typeface="Times New Roman"/>
              </a:rPr>
              <a:t>A very little humanity went </a:t>
            </a:r>
            <a:r>
              <a:rPr dirty="0" sz="1450" spc="-5">
                <a:latin typeface="Times New Roman"/>
                <a:cs typeface="Times New Roman"/>
              </a:rPr>
              <a:t>a </a:t>
            </a:r>
            <a:r>
              <a:rPr dirty="0" sz="1450" spc="-10">
                <a:latin typeface="Times New Roman"/>
                <a:cs typeface="Times New Roman"/>
              </a:rPr>
              <a:t>long way with me after the  experience </a:t>
            </a:r>
            <a:r>
              <a:rPr dirty="0" sz="1450" spc="-5">
                <a:latin typeface="Times New Roman"/>
                <a:cs typeface="Times New Roman"/>
              </a:rPr>
              <a:t>of </a:t>
            </a:r>
            <a:r>
              <a:rPr dirty="0" sz="1450" spc="-10">
                <a:latin typeface="Times New Roman"/>
                <a:cs typeface="Times New Roman"/>
              </a:rPr>
              <a:t>the evening. A sympathy grew </a:t>
            </a:r>
            <a:r>
              <a:rPr dirty="0" sz="1450" spc="-5">
                <a:latin typeface="Times New Roman"/>
                <a:cs typeface="Times New Roman"/>
              </a:rPr>
              <a:t>up </a:t>
            </a:r>
            <a:r>
              <a:rPr dirty="0" sz="1450" spc="-10">
                <a:latin typeface="Times New Roman"/>
                <a:cs typeface="Times New Roman"/>
              </a:rPr>
              <a:t>at once between the </a:t>
            </a:r>
            <a:r>
              <a:rPr dirty="0" sz="1450" spc="-20">
                <a:latin typeface="Times New Roman"/>
                <a:cs typeface="Times New Roman"/>
              </a:rPr>
              <a:t>bo’s’un </a:t>
            </a:r>
            <a:r>
              <a:rPr dirty="0" sz="1450" spc="320">
                <a:latin typeface="Times New Roman"/>
                <a:cs typeface="Times New Roman"/>
              </a:rPr>
              <a:t> </a:t>
            </a:r>
            <a:r>
              <a:rPr dirty="0" sz="1450" spc="-10">
                <a:latin typeface="Times New Roman"/>
                <a:cs typeface="Times New Roman"/>
              </a:rPr>
              <a:t>and myself; and that night, and during the next few days, </a:t>
            </a:r>
            <a:r>
              <a:rPr dirty="0" sz="1450" spc="-5">
                <a:latin typeface="Times New Roman"/>
                <a:cs typeface="Times New Roman"/>
              </a:rPr>
              <a:t>I </a:t>
            </a:r>
            <a:r>
              <a:rPr dirty="0" sz="1450" spc="-10">
                <a:latin typeface="Times New Roman"/>
                <a:cs typeface="Times New Roman"/>
              </a:rPr>
              <a:t>learned to  appreciate him </a:t>
            </a:r>
            <a:r>
              <a:rPr dirty="0" sz="1450" spc="-20">
                <a:latin typeface="Times New Roman"/>
                <a:cs typeface="Times New Roman"/>
              </a:rPr>
              <a:t>better.</a:t>
            </a:r>
            <a:r>
              <a:rPr dirty="0" sz="1450" spc="320">
                <a:latin typeface="Times New Roman"/>
                <a:cs typeface="Times New Roman"/>
              </a:rPr>
              <a:t> </a:t>
            </a: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remarkable type, and </a:t>
            </a:r>
            <a:r>
              <a:rPr dirty="0" sz="1450" spc="-5">
                <a:latin typeface="Times New Roman"/>
                <a:cs typeface="Times New Roman"/>
              </a:rPr>
              <a:t>not </a:t>
            </a:r>
            <a:r>
              <a:rPr dirty="0" sz="1450" spc="-10">
                <a:latin typeface="Times New Roman"/>
                <a:cs typeface="Times New Roman"/>
              </a:rPr>
              <a:t>at all the kind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you </a:t>
            </a:r>
            <a:r>
              <a:rPr dirty="0" sz="1450" spc="-10">
                <a:latin typeface="Times New Roman"/>
                <a:cs typeface="Times New Roman"/>
              </a:rPr>
              <a:t>find in </a:t>
            </a:r>
            <a:r>
              <a:rPr dirty="0" sz="1450" spc="-5">
                <a:latin typeface="Times New Roman"/>
                <a:cs typeface="Times New Roman"/>
              </a:rPr>
              <a:t>books. </a:t>
            </a:r>
            <a:r>
              <a:rPr dirty="0" sz="1450" spc="-10">
                <a:latin typeface="Times New Roman"/>
                <a:cs typeface="Times New Roman"/>
              </a:rPr>
              <a:t>He had been at Sebastopol under English colours; and  again in </a:t>
            </a:r>
            <a:r>
              <a:rPr dirty="0" sz="1450" spc="-5">
                <a:latin typeface="Times New Roman"/>
                <a:cs typeface="Times New Roman"/>
              </a:rPr>
              <a:t>a </a:t>
            </a:r>
            <a:r>
              <a:rPr dirty="0" sz="1450" spc="-10">
                <a:latin typeface="Times New Roman"/>
                <a:cs typeface="Times New Roman"/>
              </a:rPr>
              <a:t>States ship, ‘after the </a:t>
            </a:r>
            <a:r>
              <a:rPr dirty="0" sz="1450" spc="-10" i="1">
                <a:latin typeface="Times New Roman"/>
                <a:cs typeface="Times New Roman"/>
              </a:rPr>
              <a:t>Alabama</a:t>
            </a:r>
            <a:r>
              <a:rPr dirty="0" sz="1450" spc="-10">
                <a:latin typeface="Times New Roman"/>
                <a:cs typeface="Times New Roman"/>
              </a:rPr>
              <a:t>, and praying God we shouldn’t find  </a:t>
            </a:r>
            <a:r>
              <a:rPr dirty="0" sz="1450" spc="-25">
                <a:latin typeface="Times New Roman"/>
                <a:cs typeface="Times New Roman"/>
              </a:rPr>
              <a:t>her.’ </a:t>
            </a: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high </a:t>
            </a:r>
            <a:r>
              <a:rPr dirty="0" sz="1450" spc="-35">
                <a:latin typeface="Times New Roman"/>
                <a:cs typeface="Times New Roman"/>
              </a:rPr>
              <a:t>Tory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high Englishman. No manufacturer could  have held opinions more hostile to the working man and his strikes. ‘The  workmen,’ </a:t>
            </a:r>
            <a:r>
              <a:rPr dirty="0" sz="1450" spc="-5">
                <a:latin typeface="Times New Roman"/>
                <a:cs typeface="Times New Roman"/>
              </a:rPr>
              <a:t>he </a:t>
            </a:r>
            <a:r>
              <a:rPr dirty="0" sz="1450" spc="-10">
                <a:latin typeface="Times New Roman"/>
                <a:cs typeface="Times New Roman"/>
              </a:rPr>
              <a:t>said, ‘think nothing </a:t>
            </a:r>
            <a:r>
              <a:rPr dirty="0" sz="1450" spc="-5">
                <a:latin typeface="Times New Roman"/>
                <a:cs typeface="Times New Roman"/>
              </a:rPr>
              <a:t>of </a:t>
            </a:r>
            <a:r>
              <a:rPr dirty="0" sz="1450" spc="-10">
                <a:latin typeface="Times New Roman"/>
                <a:cs typeface="Times New Roman"/>
              </a:rPr>
              <a:t>their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They think </a:t>
            </a:r>
            <a:r>
              <a:rPr dirty="0" sz="1450" spc="-5">
                <a:latin typeface="Times New Roman"/>
                <a:cs typeface="Times New Roman"/>
              </a:rPr>
              <a:t>of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themselves. They’re damned </a:t>
            </a:r>
            <a:r>
              <a:rPr dirty="0" sz="1450" spc="-20">
                <a:latin typeface="Times New Roman"/>
                <a:cs typeface="Times New Roman"/>
              </a:rPr>
              <a:t>greedy, </a:t>
            </a:r>
            <a:r>
              <a:rPr dirty="0" sz="1450" spc="-10">
                <a:latin typeface="Times New Roman"/>
                <a:cs typeface="Times New Roman"/>
              </a:rPr>
              <a:t>selfish fellows.’ He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the decadence </a:t>
            </a:r>
            <a:r>
              <a:rPr dirty="0" sz="1450" spc="-5">
                <a:latin typeface="Times New Roman"/>
                <a:cs typeface="Times New Roman"/>
              </a:rPr>
              <a:t>of </a:t>
            </a:r>
            <a:r>
              <a:rPr dirty="0" sz="1450" spc="-10">
                <a:latin typeface="Times New Roman"/>
                <a:cs typeface="Times New Roman"/>
              </a:rPr>
              <a:t>England. ‘They say they send </a:t>
            </a:r>
            <a:r>
              <a:rPr dirty="0" sz="1450" spc="-5">
                <a:latin typeface="Times New Roman"/>
                <a:cs typeface="Times New Roman"/>
              </a:rPr>
              <a:t>us </a:t>
            </a:r>
            <a:r>
              <a:rPr dirty="0" sz="1450" spc="-10">
                <a:latin typeface="Times New Roman"/>
                <a:cs typeface="Times New Roman"/>
              </a:rPr>
              <a:t>beef from America,’ </a:t>
            </a:r>
            <a:r>
              <a:rPr dirty="0" sz="1450" spc="-5">
                <a:latin typeface="Times New Roman"/>
                <a:cs typeface="Times New Roman"/>
              </a:rPr>
              <a:t>he  </a:t>
            </a:r>
            <a:r>
              <a:rPr dirty="0" sz="1450" spc="-10">
                <a:latin typeface="Times New Roman"/>
                <a:cs typeface="Times New Roman"/>
              </a:rPr>
              <a:t>argued; </a:t>
            </a:r>
            <a:r>
              <a:rPr dirty="0" sz="1450" spc="-5">
                <a:latin typeface="Times New Roman"/>
                <a:cs typeface="Times New Roman"/>
              </a:rPr>
              <a:t>‘but </a:t>
            </a:r>
            <a:r>
              <a:rPr dirty="0" sz="1450" spc="-10">
                <a:latin typeface="Times New Roman"/>
                <a:cs typeface="Times New Roman"/>
              </a:rPr>
              <a:t>who pays for it? All the money in the </a:t>
            </a:r>
            <a:r>
              <a:rPr dirty="0" sz="1450" spc="-20">
                <a:latin typeface="Times New Roman"/>
                <a:cs typeface="Times New Roman"/>
              </a:rPr>
              <a:t>world’s </a:t>
            </a:r>
            <a:r>
              <a:rPr dirty="0" sz="1450" spc="-10">
                <a:latin typeface="Times New Roman"/>
                <a:cs typeface="Times New Roman"/>
              </a:rPr>
              <a:t>in England.’ The  Royal Navy was the best </a:t>
            </a:r>
            <a:r>
              <a:rPr dirty="0" sz="1450" spc="-5">
                <a:latin typeface="Times New Roman"/>
                <a:cs typeface="Times New Roman"/>
              </a:rPr>
              <a:t>of </a:t>
            </a:r>
            <a:r>
              <a:rPr dirty="0" sz="1450" spc="-10">
                <a:latin typeface="Times New Roman"/>
                <a:cs typeface="Times New Roman"/>
              </a:rPr>
              <a:t>possible services, according to him. ‘Anyway the  </a:t>
            </a:r>
            <a:r>
              <a:rPr dirty="0" sz="1450" spc="-15">
                <a:latin typeface="Times New Roman"/>
                <a:cs typeface="Times New Roman"/>
              </a:rPr>
              <a:t>officers </a:t>
            </a:r>
            <a:r>
              <a:rPr dirty="0" sz="1450" spc="-10">
                <a:latin typeface="Times New Roman"/>
                <a:cs typeface="Times New Roman"/>
              </a:rPr>
              <a:t>are gentlemen,’ said he; ‘and </a:t>
            </a:r>
            <a:r>
              <a:rPr dirty="0" sz="1450" spc="-5">
                <a:latin typeface="Times New Roman"/>
                <a:cs typeface="Times New Roman"/>
              </a:rPr>
              <a:t>you </a:t>
            </a:r>
            <a:r>
              <a:rPr dirty="0" sz="1450" spc="-15">
                <a:latin typeface="Times New Roman"/>
                <a:cs typeface="Times New Roman"/>
              </a:rPr>
              <a:t>can’t </a:t>
            </a:r>
            <a:r>
              <a:rPr dirty="0" sz="1450" spc="-10">
                <a:latin typeface="Times New Roman"/>
                <a:cs typeface="Times New Roman"/>
              </a:rPr>
              <a:t>get hazed to death </a:t>
            </a:r>
            <a:r>
              <a:rPr dirty="0" sz="1450" spc="-5">
                <a:latin typeface="Times New Roman"/>
                <a:cs typeface="Times New Roman"/>
              </a:rPr>
              <a:t>by a  </a:t>
            </a:r>
            <a:r>
              <a:rPr dirty="0" sz="1450" spc="-10">
                <a:latin typeface="Times New Roman"/>
                <a:cs typeface="Times New Roman"/>
              </a:rPr>
              <a:t>damned non-commissioned—as </a:t>
            </a:r>
            <a:r>
              <a:rPr dirty="0" sz="1450" spc="-5">
                <a:latin typeface="Times New Roman"/>
                <a:cs typeface="Times New Roman"/>
              </a:rPr>
              <a:t>you </a:t>
            </a:r>
            <a:r>
              <a:rPr dirty="0" sz="1450" spc="-10">
                <a:latin typeface="Times New Roman"/>
                <a:cs typeface="Times New Roman"/>
              </a:rPr>
              <a:t>can in the </a:t>
            </a:r>
            <a:r>
              <a:rPr dirty="0" sz="1450" spc="-25">
                <a:latin typeface="Times New Roman"/>
                <a:cs typeface="Times New Roman"/>
              </a:rPr>
              <a:t>army.’ </a:t>
            </a:r>
            <a:r>
              <a:rPr dirty="0" sz="1450" spc="-10">
                <a:latin typeface="Times New Roman"/>
                <a:cs typeface="Times New Roman"/>
              </a:rPr>
              <a:t>Among nations,  England was the first; then came France. He respected the French navy and  liked the French people; and if </a:t>
            </a:r>
            <a:r>
              <a:rPr dirty="0" sz="1450" spc="-5">
                <a:latin typeface="Times New Roman"/>
                <a:cs typeface="Times New Roman"/>
              </a:rPr>
              <a:t>he </a:t>
            </a:r>
            <a:r>
              <a:rPr dirty="0" sz="1450" spc="-10">
                <a:latin typeface="Times New Roman"/>
                <a:cs typeface="Times New Roman"/>
              </a:rPr>
              <a:t>were forced to make </a:t>
            </a:r>
            <a:r>
              <a:rPr dirty="0" sz="1450" spc="-5">
                <a:latin typeface="Times New Roman"/>
                <a:cs typeface="Times New Roman"/>
              </a:rPr>
              <a:t>a </a:t>
            </a:r>
            <a:r>
              <a:rPr dirty="0" sz="1450" spc="-10">
                <a:latin typeface="Times New Roman"/>
                <a:cs typeface="Times New Roman"/>
              </a:rPr>
              <a:t>new choice in life,  ‘by God, </a:t>
            </a:r>
            <a:r>
              <a:rPr dirty="0" sz="1450" spc="-5">
                <a:latin typeface="Times New Roman"/>
                <a:cs typeface="Times New Roman"/>
              </a:rPr>
              <a:t>he </a:t>
            </a:r>
            <a:r>
              <a:rPr dirty="0" sz="1450" spc="-10">
                <a:latin typeface="Times New Roman"/>
                <a:cs typeface="Times New Roman"/>
              </a:rPr>
              <a:t>would try Frenchmen!’ For all his </a:t>
            </a:r>
            <a:r>
              <a:rPr dirty="0" sz="1450" spc="-5">
                <a:latin typeface="Times New Roman"/>
                <a:cs typeface="Times New Roman"/>
              </a:rPr>
              <a:t>looks </a:t>
            </a:r>
            <a:r>
              <a:rPr dirty="0" sz="1450" spc="-10">
                <a:latin typeface="Times New Roman"/>
                <a:cs typeface="Times New Roman"/>
              </a:rPr>
              <a:t>and </a:t>
            </a:r>
            <a:r>
              <a:rPr dirty="0" sz="1450" spc="-5">
                <a:latin typeface="Times New Roman"/>
                <a:cs typeface="Times New Roman"/>
              </a:rPr>
              <a:t>rough, </a:t>
            </a:r>
            <a:r>
              <a:rPr dirty="0" sz="1450" spc="-10">
                <a:latin typeface="Times New Roman"/>
                <a:cs typeface="Times New Roman"/>
              </a:rPr>
              <a:t>cold  manners, </a:t>
            </a:r>
            <a:r>
              <a:rPr dirty="0" sz="1450" spc="-5">
                <a:latin typeface="Times New Roman"/>
                <a:cs typeface="Times New Roman"/>
              </a:rPr>
              <a:t>I </a:t>
            </a:r>
            <a:r>
              <a:rPr dirty="0" sz="1450" spc="-10">
                <a:latin typeface="Times New Roman"/>
                <a:cs typeface="Times New Roman"/>
              </a:rPr>
              <a:t>observed that children were never frightened </a:t>
            </a:r>
            <a:r>
              <a:rPr dirty="0" sz="1450" spc="-5">
                <a:latin typeface="Times New Roman"/>
                <a:cs typeface="Times New Roman"/>
              </a:rPr>
              <a:t>by </a:t>
            </a:r>
            <a:r>
              <a:rPr dirty="0" sz="1450" spc="-10">
                <a:latin typeface="Times New Roman"/>
                <a:cs typeface="Times New Roman"/>
              </a:rPr>
              <a:t>him; they divined  him at once to </a:t>
            </a:r>
            <a:r>
              <a:rPr dirty="0" sz="1450" spc="-5">
                <a:latin typeface="Times New Roman"/>
                <a:cs typeface="Times New Roman"/>
              </a:rPr>
              <a:t>be a </a:t>
            </a:r>
            <a:r>
              <a:rPr dirty="0" sz="1450" spc="-10">
                <a:latin typeface="Times New Roman"/>
                <a:cs typeface="Times New Roman"/>
              </a:rPr>
              <a:t>friend; and </a:t>
            </a:r>
            <a:r>
              <a:rPr dirty="0" sz="1450" spc="-5">
                <a:latin typeface="Times New Roman"/>
                <a:cs typeface="Times New Roman"/>
              </a:rPr>
              <a:t>one night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chalked his hand and  clothes,</a:t>
            </a:r>
            <a:r>
              <a:rPr dirty="0" sz="1450" spc="70">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10">
                <a:latin typeface="Times New Roman"/>
                <a:cs typeface="Times New Roman"/>
              </a:rPr>
              <a:t>was</a:t>
            </a:r>
            <a:r>
              <a:rPr dirty="0" sz="1450" spc="75">
                <a:latin typeface="Times New Roman"/>
                <a:cs typeface="Times New Roman"/>
              </a:rPr>
              <a:t> </a:t>
            </a:r>
            <a:r>
              <a:rPr dirty="0" sz="1450" spc="-10">
                <a:latin typeface="Times New Roman"/>
                <a:cs typeface="Times New Roman"/>
              </a:rPr>
              <a:t>incongruous</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hear</a:t>
            </a:r>
            <a:r>
              <a:rPr dirty="0" sz="1450" spc="75">
                <a:latin typeface="Times New Roman"/>
                <a:cs typeface="Times New Roman"/>
              </a:rPr>
              <a:t> </a:t>
            </a:r>
            <a:r>
              <a:rPr dirty="0" sz="1450" spc="-10">
                <a:latin typeface="Times New Roman"/>
                <a:cs typeface="Times New Roman"/>
              </a:rPr>
              <a:t>this</a:t>
            </a:r>
            <a:r>
              <a:rPr dirty="0" sz="1450" spc="70">
                <a:latin typeface="Times New Roman"/>
                <a:cs typeface="Times New Roman"/>
              </a:rPr>
              <a:t> </a:t>
            </a:r>
            <a:r>
              <a:rPr dirty="0" sz="1450" spc="-10">
                <a:latin typeface="Times New Roman"/>
                <a:cs typeface="Times New Roman"/>
              </a:rPr>
              <a:t>formidable</a:t>
            </a:r>
            <a:r>
              <a:rPr dirty="0" sz="1450" spc="75">
                <a:latin typeface="Times New Roman"/>
                <a:cs typeface="Times New Roman"/>
              </a:rPr>
              <a:t> </a:t>
            </a:r>
            <a:r>
              <a:rPr dirty="0" sz="1450" spc="-10">
                <a:latin typeface="Times New Roman"/>
                <a:cs typeface="Times New Roman"/>
              </a:rPr>
              <a:t>old</a:t>
            </a:r>
            <a:r>
              <a:rPr dirty="0" sz="1450" spc="70">
                <a:latin typeface="Times New Roman"/>
                <a:cs typeface="Times New Roman"/>
              </a:rPr>
              <a:t> </a:t>
            </a:r>
            <a:r>
              <a:rPr dirty="0" sz="1450" spc="-10">
                <a:latin typeface="Times New Roman"/>
                <a:cs typeface="Times New Roman"/>
              </a:rPr>
              <a:t>salt</a:t>
            </a:r>
            <a:r>
              <a:rPr dirty="0" sz="1450" spc="70">
                <a:latin typeface="Times New Roman"/>
                <a:cs typeface="Times New Roman"/>
              </a:rPr>
              <a:t> </a:t>
            </a:r>
            <a:r>
              <a:rPr dirty="0" sz="1450" spc="-10">
                <a:latin typeface="Times New Roman"/>
                <a:cs typeface="Times New Roman"/>
              </a:rPr>
              <a:t>chuckling</a:t>
            </a:r>
            <a:r>
              <a:rPr dirty="0" sz="1450" spc="75">
                <a:latin typeface="Times New Roman"/>
                <a:cs typeface="Times New Roman"/>
              </a:rPr>
              <a:t> </a:t>
            </a:r>
            <a:r>
              <a:rPr dirty="0" sz="1450" spc="-10">
                <a:latin typeface="Times New Roman"/>
                <a:cs typeface="Times New Roman"/>
              </a:rPr>
              <a:t>over</a:t>
            </a:r>
            <a:r>
              <a:rPr dirty="0" sz="1450" spc="7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boyish monkey</a:t>
            </a:r>
            <a:r>
              <a:rPr dirty="0" sz="1450" spc="-5">
                <a:latin typeface="Times New Roman"/>
                <a:cs typeface="Times New Roman"/>
              </a:rPr>
              <a:t> </a:t>
            </a:r>
            <a:r>
              <a:rPr dirty="0" sz="1450" spc="-10">
                <a:latin typeface="Times New Roman"/>
                <a:cs typeface="Times New Roman"/>
              </a:rPr>
              <a:t>trick.</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In the morning, my first </a:t>
            </a:r>
            <a:r>
              <a:rPr dirty="0" sz="1450" spc="-5">
                <a:latin typeface="Times New Roman"/>
                <a:cs typeface="Times New Roman"/>
              </a:rPr>
              <a:t>thought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the sick man. </a:t>
            </a:r>
            <a:r>
              <a:rPr dirty="0" sz="1450" spc="-5">
                <a:latin typeface="Times New Roman"/>
                <a:cs typeface="Times New Roman"/>
              </a:rPr>
              <a:t>I </a:t>
            </a:r>
            <a:r>
              <a:rPr dirty="0" sz="1450" spc="-10">
                <a:latin typeface="Times New Roman"/>
                <a:cs typeface="Times New Roman"/>
              </a:rPr>
              <a:t>was afraid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recognise him, baffling had been the light </a:t>
            </a:r>
            <a:r>
              <a:rPr dirty="0" sz="1450" spc="-5">
                <a:latin typeface="Times New Roman"/>
                <a:cs typeface="Times New Roman"/>
              </a:rPr>
              <a:t>of </a:t>
            </a:r>
            <a:r>
              <a:rPr dirty="0" sz="1450" spc="-10">
                <a:latin typeface="Times New Roman"/>
                <a:cs typeface="Times New Roman"/>
              </a:rPr>
              <a:t>the lantern; and found myself  unable to decide if </a:t>
            </a:r>
            <a:r>
              <a:rPr dirty="0" sz="1450" spc="-5">
                <a:latin typeface="Times New Roman"/>
                <a:cs typeface="Times New Roman"/>
              </a:rPr>
              <a:t>he </a:t>
            </a:r>
            <a:r>
              <a:rPr dirty="0" sz="1450" spc="-10">
                <a:latin typeface="Times New Roman"/>
                <a:cs typeface="Times New Roman"/>
              </a:rPr>
              <a:t>were Scots, English, </a:t>
            </a:r>
            <a:r>
              <a:rPr dirty="0" sz="1450" spc="-5">
                <a:latin typeface="Times New Roman"/>
                <a:cs typeface="Times New Roman"/>
              </a:rPr>
              <a:t>or </a:t>
            </a:r>
            <a:r>
              <a:rPr dirty="0" sz="1450" spc="-10">
                <a:latin typeface="Times New Roman"/>
                <a:cs typeface="Times New Roman"/>
              </a:rPr>
              <a:t>Irish. He had certainly  employed north-country words and elisions; </a:t>
            </a:r>
            <a:r>
              <a:rPr dirty="0" sz="1450" spc="-5">
                <a:latin typeface="Times New Roman"/>
                <a:cs typeface="Times New Roman"/>
              </a:rPr>
              <a:t>but </a:t>
            </a:r>
            <a:r>
              <a:rPr dirty="0" sz="1450" spc="-10">
                <a:latin typeface="Times New Roman"/>
                <a:cs typeface="Times New Roman"/>
              </a:rPr>
              <a:t>the accent and the  pronunciation seemed unfamiliar and incongruous in my</a:t>
            </a:r>
            <a:r>
              <a:rPr dirty="0" sz="1450" spc="35">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5080">
              <a:lnSpc>
                <a:spcPts val="1730"/>
              </a:lnSpc>
              <a:spcBef>
                <a:spcPts val="860"/>
              </a:spcBef>
            </a:pPr>
            <a:r>
              <a:rPr dirty="0" sz="1450" spc="-60">
                <a:latin typeface="Times New Roman"/>
                <a:cs typeface="Times New Roman"/>
              </a:rPr>
              <a:t>To </a:t>
            </a:r>
            <a:r>
              <a:rPr dirty="0" sz="1450" spc="-10">
                <a:latin typeface="Times New Roman"/>
                <a:cs typeface="Times New Roman"/>
              </a:rPr>
              <a:t>descend </a:t>
            </a:r>
            <a:r>
              <a:rPr dirty="0" sz="1450" spc="-5">
                <a:latin typeface="Times New Roman"/>
                <a:cs typeface="Times New Roman"/>
              </a:rPr>
              <a:t>on </a:t>
            </a:r>
            <a:r>
              <a:rPr dirty="0" sz="1450" spc="-10">
                <a:latin typeface="Times New Roman"/>
                <a:cs typeface="Times New Roman"/>
              </a:rPr>
              <a:t>an empty stomach into Steerage No. </a:t>
            </a:r>
            <a:r>
              <a:rPr dirty="0" sz="1450" spc="-5">
                <a:latin typeface="Times New Roman"/>
                <a:cs typeface="Times New Roman"/>
              </a:rPr>
              <a:t>1, </a:t>
            </a:r>
            <a:r>
              <a:rPr dirty="0" sz="1450" spc="-10">
                <a:latin typeface="Times New Roman"/>
                <a:cs typeface="Times New Roman"/>
              </a:rPr>
              <a:t>was an adventure that  required some nerve. The stench was atrocious; each respiration tasted in the  throat like some horrible kind </a:t>
            </a:r>
            <a:r>
              <a:rPr dirty="0" sz="1450" spc="-5">
                <a:latin typeface="Times New Roman"/>
                <a:cs typeface="Times New Roman"/>
              </a:rPr>
              <a:t>of </a:t>
            </a:r>
            <a:r>
              <a:rPr dirty="0" sz="1450" spc="-10">
                <a:latin typeface="Times New Roman"/>
                <a:cs typeface="Times New Roman"/>
              </a:rPr>
              <a:t>cheese; and the squalid aspect </a:t>
            </a:r>
            <a:r>
              <a:rPr dirty="0" sz="1450" spc="-5">
                <a:latin typeface="Times New Roman"/>
                <a:cs typeface="Times New Roman"/>
              </a:rPr>
              <a:t>of </a:t>
            </a:r>
            <a:r>
              <a:rPr dirty="0" sz="1450" spc="-10">
                <a:latin typeface="Times New Roman"/>
                <a:cs typeface="Times New Roman"/>
              </a:rPr>
              <a:t>the place  was aggravated </a:t>
            </a:r>
            <a:r>
              <a:rPr dirty="0" sz="1450" spc="-5">
                <a:latin typeface="Times New Roman"/>
                <a:cs typeface="Times New Roman"/>
              </a:rPr>
              <a:t>by </a:t>
            </a:r>
            <a:r>
              <a:rPr dirty="0" sz="1450" spc="-10">
                <a:latin typeface="Times New Roman"/>
                <a:cs typeface="Times New Roman"/>
              </a:rPr>
              <a:t>so many people worming themselves into their clothes in  twilight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bunks. </a:t>
            </a:r>
            <a:r>
              <a:rPr dirty="0" sz="1450" spc="-60">
                <a:latin typeface="Times New Roman"/>
                <a:cs typeface="Times New Roman"/>
              </a:rPr>
              <a:t>You </a:t>
            </a:r>
            <a:r>
              <a:rPr dirty="0" sz="1450" spc="-10">
                <a:latin typeface="Times New Roman"/>
                <a:cs typeface="Times New Roman"/>
              </a:rPr>
              <a:t>may guess if </a:t>
            </a:r>
            <a:r>
              <a:rPr dirty="0" sz="1450" spc="-5">
                <a:latin typeface="Times New Roman"/>
                <a:cs typeface="Times New Roman"/>
              </a:rPr>
              <a:t>I </a:t>
            </a:r>
            <a:r>
              <a:rPr dirty="0" sz="1450" spc="-10">
                <a:latin typeface="Times New Roman"/>
                <a:cs typeface="Times New Roman"/>
              </a:rPr>
              <a:t>was pleased, </a:t>
            </a:r>
            <a:r>
              <a:rPr dirty="0" sz="1450" spc="-5">
                <a:latin typeface="Times New Roman"/>
                <a:cs typeface="Times New Roman"/>
              </a:rPr>
              <a:t>not </a:t>
            </a:r>
            <a:r>
              <a:rPr dirty="0" sz="1450" spc="-10">
                <a:latin typeface="Times New Roman"/>
                <a:cs typeface="Times New Roman"/>
              </a:rPr>
              <a:t>only for him, </a:t>
            </a:r>
            <a:r>
              <a:rPr dirty="0" sz="1450" spc="-5">
                <a:latin typeface="Times New Roman"/>
                <a:cs typeface="Times New Roman"/>
              </a:rPr>
              <a:t>but  </a:t>
            </a:r>
            <a:r>
              <a:rPr dirty="0" sz="1450" spc="-10">
                <a:latin typeface="Times New Roman"/>
                <a:cs typeface="Times New Roman"/>
              </a:rPr>
              <a:t>for myself also, when </a:t>
            </a:r>
            <a:r>
              <a:rPr dirty="0" sz="1450" spc="-5">
                <a:latin typeface="Times New Roman"/>
                <a:cs typeface="Times New Roman"/>
              </a:rPr>
              <a:t>I </a:t>
            </a:r>
            <a:r>
              <a:rPr dirty="0" sz="1450" spc="-10">
                <a:latin typeface="Times New Roman"/>
                <a:cs typeface="Times New Roman"/>
              </a:rPr>
              <a:t>heard that the sick man was better and had </a:t>
            </a:r>
            <a:r>
              <a:rPr dirty="0" sz="1450" spc="-5">
                <a:latin typeface="Times New Roman"/>
                <a:cs typeface="Times New Roman"/>
              </a:rPr>
              <a:t>gone on  </a:t>
            </a:r>
            <a:r>
              <a:rPr dirty="0" sz="1450" spc="-10">
                <a:latin typeface="Times New Roman"/>
                <a:cs typeface="Times New Roman"/>
              </a:rPr>
              <a:t>deck.</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morning was raw and </a:t>
            </a:r>
            <a:r>
              <a:rPr dirty="0" sz="1450" spc="-25">
                <a:latin typeface="Times New Roman"/>
                <a:cs typeface="Times New Roman"/>
              </a:rPr>
              <a:t>foggy, </a:t>
            </a:r>
            <a:r>
              <a:rPr dirty="0" sz="1450" spc="-10">
                <a:latin typeface="Times New Roman"/>
                <a:cs typeface="Times New Roman"/>
              </a:rPr>
              <a:t>though the sun </a:t>
            </a:r>
            <a:r>
              <a:rPr dirty="0" sz="1450" spc="-15">
                <a:latin typeface="Times New Roman"/>
                <a:cs typeface="Times New Roman"/>
              </a:rPr>
              <a:t>suffused </a:t>
            </a:r>
            <a:r>
              <a:rPr dirty="0" sz="1450" spc="-10">
                <a:latin typeface="Times New Roman"/>
                <a:cs typeface="Times New Roman"/>
              </a:rPr>
              <a:t>the fog with pink  and amber; the fog-horn still </a:t>
            </a:r>
            <a:r>
              <a:rPr dirty="0" sz="1450" spc="-30">
                <a:latin typeface="Times New Roman"/>
                <a:cs typeface="Times New Roman"/>
              </a:rPr>
              <a:t>blew, </a:t>
            </a:r>
            <a:r>
              <a:rPr dirty="0" sz="1450" spc="-10">
                <a:latin typeface="Times New Roman"/>
                <a:cs typeface="Times New Roman"/>
              </a:rPr>
              <a:t>stertorous and intermittent; and to add to  the discomfort, the seamen were just beginning to wash down the decks. But  for </a:t>
            </a:r>
            <a:r>
              <a:rPr dirty="0" sz="1450" spc="-5">
                <a:latin typeface="Times New Roman"/>
                <a:cs typeface="Times New Roman"/>
              </a:rPr>
              <a:t>a </a:t>
            </a:r>
            <a:r>
              <a:rPr dirty="0" sz="1450" spc="-10">
                <a:latin typeface="Times New Roman"/>
                <a:cs typeface="Times New Roman"/>
              </a:rPr>
              <a:t>sick man this was heaven compared to the steerage. </a:t>
            </a:r>
            <a:r>
              <a:rPr dirty="0" sz="1450" spc="-5">
                <a:latin typeface="Times New Roman"/>
                <a:cs typeface="Times New Roman"/>
              </a:rPr>
              <a:t>I </a:t>
            </a:r>
            <a:r>
              <a:rPr dirty="0" sz="1450" spc="-10">
                <a:latin typeface="Times New Roman"/>
                <a:cs typeface="Times New Roman"/>
              </a:rPr>
              <a:t>found him standing  </a:t>
            </a:r>
            <a:r>
              <a:rPr dirty="0" sz="1450" spc="-5">
                <a:latin typeface="Times New Roman"/>
                <a:cs typeface="Times New Roman"/>
              </a:rPr>
              <a:t>on </a:t>
            </a:r>
            <a:r>
              <a:rPr dirty="0" sz="1450" spc="-10">
                <a:latin typeface="Times New Roman"/>
                <a:cs typeface="Times New Roman"/>
              </a:rPr>
              <a:t>the hot-water pipe, just forward </a:t>
            </a:r>
            <a:r>
              <a:rPr dirty="0" sz="1450" spc="-5">
                <a:latin typeface="Times New Roman"/>
                <a:cs typeface="Times New Roman"/>
              </a:rPr>
              <a:t>of </a:t>
            </a:r>
            <a:r>
              <a:rPr dirty="0" sz="1450" spc="-10">
                <a:latin typeface="Times New Roman"/>
                <a:cs typeface="Times New Roman"/>
              </a:rPr>
              <a:t>the saloon deck house. He was smaller  than </a:t>
            </a:r>
            <a:r>
              <a:rPr dirty="0" sz="1450" spc="-5">
                <a:latin typeface="Times New Roman"/>
                <a:cs typeface="Times New Roman"/>
              </a:rPr>
              <a:t>I </a:t>
            </a:r>
            <a:r>
              <a:rPr dirty="0" sz="1450" spc="-10">
                <a:latin typeface="Times New Roman"/>
                <a:cs typeface="Times New Roman"/>
              </a:rPr>
              <a:t>had fancied, and plain-looking; </a:t>
            </a:r>
            <a:r>
              <a:rPr dirty="0" sz="1450" spc="-5">
                <a:latin typeface="Times New Roman"/>
                <a:cs typeface="Times New Roman"/>
              </a:rPr>
              <a:t>but </a:t>
            </a:r>
            <a:r>
              <a:rPr dirty="0" sz="1450" spc="-10">
                <a:latin typeface="Times New Roman"/>
                <a:cs typeface="Times New Roman"/>
              </a:rPr>
              <a:t>his face was distinguished </a:t>
            </a:r>
            <a:r>
              <a:rPr dirty="0" sz="1450" spc="-5">
                <a:latin typeface="Times New Roman"/>
                <a:cs typeface="Times New Roman"/>
              </a:rPr>
              <a:t>by  </a:t>
            </a:r>
            <a:r>
              <a:rPr dirty="0" sz="1450" spc="-10">
                <a:latin typeface="Times New Roman"/>
                <a:cs typeface="Times New Roman"/>
              </a:rPr>
              <a:t>strange and fascinating eyes, limpid grey from </a:t>
            </a:r>
            <a:r>
              <a:rPr dirty="0" sz="1450" spc="-5">
                <a:latin typeface="Times New Roman"/>
                <a:cs typeface="Times New Roman"/>
              </a:rPr>
              <a:t>a </a:t>
            </a:r>
            <a:r>
              <a:rPr dirty="0" sz="1450" spc="-10">
                <a:latin typeface="Times New Roman"/>
                <a:cs typeface="Times New Roman"/>
              </a:rPr>
              <a:t>distance, </a:t>
            </a:r>
            <a:r>
              <a:rPr dirty="0" sz="1450" spc="-5">
                <a:latin typeface="Times New Roman"/>
                <a:cs typeface="Times New Roman"/>
              </a:rPr>
              <a:t>but, </a:t>
            </a:r>
            <a:r>
              <a:rPr dirty="0" sz="1450" spc="-10">
                <a:latin typeface="Times New Roman"/>
                <a:cs typeface="Times New Roman"/>
              </a:rPr>
              <a:t>when looked  into, full </a:t>
            </a:r>
            <a:r>
              <a:rPr dirty="0" sz="1450" spc="-5">
                <a:latin typeface="Times New Roman"/>
                <a:cs typeface="Times New Roman"/>
              </a:rPr>
              <a:t>of </a:t>
            </a:r>
            <a:r>
              <a:rPr dirty="0" sz="1450" spc="-10">
                <a:latin typeface="Times New Roman"/>
                <a:cs typeface="Times New Roman"/>
              </a:rPr>
              <a:t>changing colours and grains </a:t>
            </a:r>
            <a:r>
              <a:rPr dirty="0" sz="1450" spc="-5">
                <a:latin typeface="Times New Roman"/>
                <a:cs typeface="Times New Roman"/>
              </a:rPr>
              <a:t>of gold. </a:t>
            </a:r>
            <a:r>
              <a:rPr dirty="0" sz="1450" spc="-10">
                <a:latin typeface="Times New Roman"/>
                <a:cs typeface="Times New Roman"/>
              </a:rPr>
              <a:t>His manners were mild and  uncompromisingly plain; and </a:t>
            </a:r>
            <a:r>
              <a:rPr dirty="0" sz="1450" spc="-5">
                <a:latin typeface="Times New Roman"/>
                <a:cs typeface="Times New Roman"/>
              </a:rPr>
              <a:t>I </a:t>
            </a:r>
            <a:r>
              <a:rPr dirty="0" sz="1450" spc="-10">
                <a:latin typeface="Times New Roman"/>
                <a:cs typeface="Times New Roman"/>
              </a:rPr>
              <a:t>soon saw that, when once started, </a:t>
            </a:r>
            <a:r>
              <a:rPr dirty="0" sz="1450" spc="-5">
                <a:latin typeface="Times New Roman"/>
                <a:cs typeface="Times New Roman"/>
              </a:rPr>
              <a:t>he </a:t>
            </a:r>
            <a:r>
              <a:rPr dirty="0" sz="1450" spc="-10">
                <a:latin typeface="Times New Roman"/>
                <a:cs typeface="Times New Roman"/>
              </a:rPr>
              <a:t>delighted  to talk. His accent and language had been formed in the most natural </a:t>
            </a:r>
            <a:r>
              <a:rPr dirty="0" sz="1450" spc="-35">
                <a:latin typeface="Times New Roman"/>
                <a:cs typeface="Times New Roman"/>
              </a:rPr>
              <a:t>way,  </a:t>
            </a:r>
            <a:r>
              <a:rPr dirty="0" sz="1450" spc="-10">
                <a:latin typeface="Times New Roman"/>
                <a:cs typeface="Times New Roman"/>
              </a:rPr>
              <a:t>since </a:t>
            </a:r>
            <a:r>
              <a:rPr dirty="0" sz="1450" spc="-5">
                <a:latin typeface="Times New Roman"/>
                <a:cs typeface="Times New Roman"/>
              </a:rPr>
              <a:t>he </a:t>
            </a:r>
            <a:r>
              <a:rPr dirty="0" sz="1450" spc="-10">
                <a:latin typeface="Times New Roman"/>
                <a:cs typeface="Times New Roman"/>
              </a:rPr>
              <a:t>was born in Ireland, had lived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century </a:t>
            </a:r>
            <a:r>
              <a:rPr dirty="0" sz="1450" spc="-5">
                <a:latin typeface="Times New Roman"/>
                <a:cs typeface="Times New Roman"/>
              </a:rPr>
              <a:t>on </a:t>
            </a:r>
            <a:r>
              <a:rPr dirty="0" sz="1450" spc="-10">
                <a:latin typeface="Times New Roman"/>
                <a:cs typeface="Times New Roman"/>
              </a:rPr>
              <a:t>the banks </a:t>
            </a:r>
            <a:r>
              <a:rPr dirty="0" sz="1450" spc="-5">
                <a:latin typeface="Times New Roman"/>
                <a:cs typeface="Times New Roman"/>
              </a:rPr>
              <a:t>of  </a:t>
            </a:r>
            <a:r>
              <a:rPr dirty="0" sz="1450" spc="-30">
                <a:latin typeface="Times New Roman"/>
                <a:cs typeface="Times New Roman"/>
              </a:rPr>
              <a:t>Tyne, </a:t>
            </a:r>
            <a:r>
              <a:rPr dirty="0" sz="1450" spc="-10">
                <a:latin typeface="Times New Roman"/>
                <a:cs typeface="Times New Roman"/>
              </a:rPr>
              <a:t>and was married to </a:t>
            </a:r>
            <a:r>
              <a:rPr dirty="0" sz="1450" spc="-5">
                <a:latin typeface="Times New Roman"/>
                <a:cs typeface="Times New Roman"/>
              </a:rPr>
              <a:t>a </a:t>
            </a:r>
            <a:r>
              <a:rPr dirty="0" sz="1450" spc="-10">
                <a:latin typeface="Times New Roman"/>
                <a:cs typeface="Times New Roman"/>
              </a:rPr>
              <a:t>Scots wife. A fisherman in the season, </a:t>
            </a:r>
            <a:r>
              <a:rPr dirty="0" sz="1450" spc="-5">
                <a:latin typeface="Times New Roman"/>
                <a:cs typeface="Times New Roman"/>
              </a:rPr>
              <a:t>he </a:t>
            </a:r>
            <a:r>
              <a:rPr dirty="0" sz="1450" spc="-10">
                <a:latin typeface="Times New Roman"/>
                <a:cs typeface="Times New Roman"/>
              </a:rPr>
              <a:t>had  fished the east coast from Fisherrow to </a:t>
            </a:r>
            <a:r>
              <a:rPr dirty="0" sz="1450" spc="-20">
                <a:latin typeface="Times New Roman"/>
                <a:cs typeface="Times New Roman"/>
              </a:rPr>
              <a:t>Whitby.</a:t>
            </a:r>
            <a:r>
              <a:rPr dirty="0" sz="1450" spc="320">
                <a:latin typeface="Times New Roman"/>
                <a:cs typeface="Times New Roman"/>
              </a:rPr>
              <a:t> </a:t>
            </a:r>
            <a:r>
              <a:rPr dirty="0" sz="1450" spc="-10">
                <a:latin typeface="Times New Roman"/>
                <a:cs typeface="Times New Roman"/>
              </a:rPr>
              <a:t>When the season was </a:t>
            </a:r>
            <a:r>
              <a:rPr dirty="0" sz="1450" spc="-20">
                <a:latin typeface="Times New Roman"/>
                <a:cs typeface="Times New Roman"/>
              </a:rPr>
              <a:t>over,  </a:t>
            </a:r>
            <a:r>
              <a:rPr dirty="0" sz="1450" spc="-10">
                <a:latin typeface="Times New Roman"/>
                <a:cs typeface="Times New Roman"/>
              </a:rPr>
              <a:t>and the great boats, which required extra hands, were once drawn </a:t>
            </a:r>
            <a:r>
              <a:rPr dirty="0" sz="1450" spc="-5">
                <a:latin typeface="Times New Roman"/>
                <a:cs typeface="Times New Roman"/>
              </a:rPr>
              <a:t>up on </a:t>
            </a:r>
            <a:r>
              <a:rPr dirty="0" sz="1450" spc="-10">
                <a:latin typeface="Times New Roman"/>
                <a:cs typeface="Times New Roman"/>
              </a:rPr>
              <a:t>shore  till the next spring, </a:t>
            </a:r>
            <a:r>
              <a:rPr dirty="0" sz="1450" spc="-5">
                <a:latin typeface="Times New Roman"/>
                <a:cs typeface="Times New Roman"/>
              </a:rPr>
              <a:t>he </a:t>
            </a:r>
            <a:r>
              <a:rPr dirty="0" sz="1450" spc="-10">
                <a:latin typeface="Times New Roman"/>
                <a:cs typeface="Times New Roman"/>
              </a:rPr>
              <a:t>worked as </a:t>
            </a:r>
            <a:r>
              <a:rPr dirty="0" sz="1450" spc="-5">
                <a:latin typeface="Times New Roman"/>
                <a:cs typeface="Times New Roman"/>
              </a:rPr>
              <a:t>a </a:t>
            </a:r>
            <a:r>
              <a:rPr dirty="0" sz="1450" spc="-10">
                <a:latin typeface="Times New Roman"/>
                <a:cs typeface="Times New Roman"/>
              </a:rPr>
              <a:t>labourer about chemical furnaces, </a:t>
            </a:r>
            <a:r>
              <a:rPr dirty="0" sz="1450" spc="-5">
                <a:latin typeface="Times New Roman"/>
                <a:cs typeface="Times New Roman"/>
              </a:rPr>
              <a:t>or </a:t>
            </a:r>
            <a:r>
              <a:rPr dirty="0" sz="1450" spc="-10">
                <a:latin typeface="Times New Roman"/>
                <a:cs typeface="Times New Roman"/>
              </a:rPr>
              <a:t>along  the wharves unloading vessels. In this comparatively humble way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he  </a:t>
            </a:r>
            <a:r>
              <a:rPr dirty="0" sz="1450" spc="-10">
                <a:latin typeface="Times New Roman"/>
                <a:cs typeface="Times New Roman"/>
              </a:rPr>
              <a:t>had gathered </a:t>
            </a:r>
            <a:r>
              <a:rPr dirty="0" sz="1450" spc="-5">
                <a:latin typeface="Times New Roman"/>
                <a:cs typeface="Times New Roman"/>
              </a:rPr>
              <a:t>a </a:t>
            </a:r>
            <a:r>
              <a:rPr dirty="0" sz="1450" spc="-10">
                <a:latin typeface="Times New Roman"/>
                <a:cs typeface="Times New Roman"/>
              </a:rPr>
              <a:t>competence, and could speak </a:t>
            </a:r>
            <a:r>
              <a:rPr dirty="0" sz="1450" spc="-5">
                <a:latin typeface="Times New Roman"/>
                <a:cs typeface="Times New Roman"/>
              </a:rPr>
              <a:t>of </a:t>
            </a:r>
            <a:r>
              <a:rPr dirty="0" sz="1450" spc="-10">
                <a:latin typeface="Times New Roman"/>
                <a:cs typeface="Times New Roman"/>
              </a:rPr>
              <a:t>his comfortable house, his  hayfield, and his garden. On this ship, where so many accomplished artisans  were fleeing from starvation, </a:t>
            </a:r>
            <a:r>
              <a:rPr dirty="0" sz="1450" spc="-5">
                <a:latin typeface="Times New Roman"/>
                <a:cs typeface="Times New Roman"/>
              </a:rPr>
              <a:t>he </a:t>
            </a:r>
            <a:r>
              <a:rPr dirty="0" sz="1450" spc="-10">
                <a:latin typeface="Times New Roman"/>
                <a:cs typeface="Times New Roman"/>
              </a:rPr>
              <a:t>was present </a:t>
            </a:r>
            <a:r>
              <a:rPr dirty="0" sz="1450" spc="-5">
                <a:latin typeface="Times New Roman"/>
                <a:cs typeface="Times New Roman"/>
              </a:rPr>
              <a:t>on a </a:t>
            </a:r>
            <a:r>
              <a:rPr dirty="0" sz="1450" spc="-10">
                <a:latin typeface="Times New Roman"/>
                <a:cs typeface="Times New Roman"/>
              </a:rPr>
              <a:t>pleasure trip to visit </a:t>
            </a:r>
            <a:r>
              <a:rPr dirty="0" sz="1450" spc="-5">
                <a:latin typeface="Times New Roman"/>
                <a:cs typeface="Times New Roman"/>
              </a:rPr>
              <a:t>a  </a:t>
            </a:r>
            <a:r>
              <a:rPr dirty="0" sz="1450" spc="-10">
                <a:latin typeface="Times New Roman"/>
                <a:cs typeface="Times New Roman"/>
              </a:rPr>
              <a:t>brother in New</a:t>
            </a:r>
            <a:r>
              <a:rPr dirty="0" sz="1450">
                <a:latin typeface="Times New Roman"/>
                <a:cs typeface="Times New Roman"/>
              </a:rPr>
              <a:t> </a:t>
            </a:r>
            <a:r>
              <a:rPr dirty="0" sz="1450" spc="-40">
                <a:latin typeface="Times New Roman"/>
                <a:cs typeface="Times New Roman"/>
              </a:rPr>
              <a:t>York.</a:t>
            </a:r>
            <a:endParaRPr sz="1450">
              <a:latin typeface="Times New Roman"/>
              <a:cs typeface="Times New Roman"/>
            </a:endParaRPr>
          </a:p>
          <a:p>
            <a:pPr algn="just" marL="12700" marR="7620">
              <a:lnSpc>
                <a:spcPts val="1730"/>
              </a:lnSpc>
              <a:spcBef>
                <a:spcPts val="835"/>
              </a:spcBef>
            </a:pPr>
            <a:r>
              <a:rPr dirty="0" sz="1450" spc="-10">
                <a:latin typeface="Times New Roman"/>
                <a:cs typeface="Times New Roman"/>
              </a:rPr>
              <a:t>Ere </a:t>
            </a:r>
            <a:r>
              <a:rPr dirty="0" sz="1450" spc="-5">
                <a:latin typeface="Times New Roman"/>
                <a:cs typeface="Times New Roman"/>
              </a:rPr>
              <a:t>he </a:t>
            </a:r>
            <a:r>
              <a:rPr dirty="0" sz="1450" spc="-10">
                <a:latin typeface="Times New Roman"/>
                <a:cs typeface="Times New Roman"/>
              </a:rPr>
              <a:t>started, </a:t>
            </a:r>
            <a:r>
              <a:rPr dirty="0" sz="1450" spc="-5">
                <a:latin typeface="Times New Roman"/>
                <a:cs typeface="Times New Roman"/>
              </a:rPr>
              <a:t>he </a:t>
            </a:r>
            <a:r>
              <a:rPr dirty="0" sz="1450" spc="-10">
                <a:latin typeface="Times New Roman"/>
                <a:cs typeface="Times New Roman"/>
              </a:rPr>
              <a:t>informed me, </a:t>
            </a:r>
            <a:r>
              <a:rPr dirty="0" sz="1450" spc="-5">
                <a:latin typeface="Times New Roman"/>
                <a:cs typeface="Times New Roman"/>
              </a:rPr>
              <a:t>he </a:t>
            </a:r>
            <a:r>
              <a:rPr dirty="0" sz="1450" spc="-10">
                <a:latin typeface="Times New Roman"/>
                <a:cs typeface="Times New Roman"/>
              </a:rPr>
              <a:t>had been warned against the steerage and  the steerage fare, and recommended to bring with him </a:t>
            </a:r>
            <a:r>
              <a:rPr dirty="0" sz="1450" spc="-5">
                <a:latin typeface="Times New Roman"/>
                <a:cs typeface="Times New Roman"/>
              </a:rPr>
              <a:t>a </a:t>
            </a:r>
            <a:r>
              <a:rPr dirty="0" sz="1450" spc="-10">
                <a:latin typeface="Times New Roman"/>
                <a:cs typeface="Times New Roman"/>
              </a:rPr>
              <a:t>ham and tea and </a:t>
            </a:r>
            <a:r>
              <a:rPr dirty="0" sz="1450" spc="-5">
                <a:latin typeface="Times New Roman"/>
                <a:cs typeface="Times New Roman"/>
              </a:rPr>
              <a:t>a  </a:t>
            </a:r>
            <a:r>
              <a:rPr dirty="0" sz="1450" spc="-10">
                <a:latin typeface="Times New Roman"/>
                <a:cs typeface="Times New Roman"/>
              </a:rPr>
              <a:t>spice loaf. But </a:t>
            </a:r>
            <a:r>
              <a:rPr dirty="0" sz="1450" spc="-5">
                <a:latin typeface="Times New Roman"/>
                <a:cs typeface="Times New Roman"/>
              </a:rPr>
              <a:t>he </a:t>
            </a:r>
            <a:r>
              <a:rPr dirty="0" sz="1450" spc="-10">
                <a:latin typeface="Times New Roman"/>
                <a:cs typeface="Times New Roman"/>
              </a:rPr>
              <a:t>laughed to scorn such counsels. ‘I’m </a:t>
            </a:r>
            <a:r>
              <a:rPr dirty="0" sz="1450" spc="-5">
                <a:latin typeface="Times New Roman"/>
                <a:cs typeface="Times New Roman"/>
              </a:rPr>
              <a:t>not </a:t>
            </a:r>
            <a:r>
              <a:rPr dirty="0" sz="1450" spc="-10">
                <a:latin typeface="Times New Roman"/>
                <a:cs typeface="Times New Roman"/>
              </a:rPr>
              <a:t>afraid,’ </a:t>
            </a:r>
            <a:r>
              <a:rPr dirty="0" sz="1450" spc="-5">
                <a:latin typeface="Times New Roman"/>
                <a:cs typeface="Times New Roman"/>
              </a:rPr>
              <a:t>he </a:t>
            </a:r>
            <a:r>
              <a:rPr dirty="0" sz="1450" spc="-10">
                <a:latin typeface="Times New Roman"/>
                <a:cs typeface="Times New Roman"/>
              </a:rPr>
              <a:t>had  told his adviser; ‘I’ll get </a:t>
            </a:r>
            <a:r>
              <a:rPr dirty="0" sz="1450" spc="-5">
                <a:latin typeface="Times New Roman"/>
                <a:cs typeface="Times New Roman"/>
              </a:rPr>
              <a:t>on </a:t>
            </a:r>
            <a:r>
              <a:rPr dirty="0" sz="1450" spc="-10">
                <a:latin typeface="Times New Roman"/>
                <a:cs typeface="Times New Roman"/>
              </a:rPr>
              <a:t>for ten days. I’ve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fisherman for  </a:t>
            </a:r>
            <a:r>
              <a:rPr dirty="0" sz="1450" spc="-5">
                <a:latin typeface="Times New Roman"/>
                <a:cs typeface="Times New Roman"/>
              </a:rPr>
              <a:t>nothing.’ </a:t>
            </a:r>
            <a:r>
              <a:rPr dirty="0" sz="1450" spc="-10">
                <a:latin typeface="Times New Roman"/>
                <a:cs typeface="Times New Roman"/>
              </a:rPr>
              <a:t>For it is </a:t>
            </a:r>
            <a:r>
              <a:rPr dirty="0" sz="1450" spc="-5">
                <a:latin typeface="Times New Roman"/>
                <a:cs typeface="Times New Roman"/>
              </a:rPr>
              <a:t>no </a:t>
            </a:r>
            <a:r>
              <a:rPr dirty="0" sz="1450" spc="-10">
                <a:latin typeface="Times New Roman"/>
                <a:cs typeface="Times New Roman"/>
              </a:rPr>
              <a:t>light </a:t>
            </a:r>
            <a:r>
              <a:rPr dirty="0" sz="1450" spc="-20">
                <a:latin typeface="Times New Roman"/>
                <a:cs typeface="Times New Roman"/>
              </a:rPr>
              <a:t>matter,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reminded me, to </a:t>
            </a:r>
            <a:r>
              <a:rPr dirty="0" sz="1450" spc="-5">
                <a:latin typeface="Times New Roman"/>
                <a:cs typeface="Times New Roman"/>
              </a:rPr>
              <a:t>be </a:t>
            </a:r>
            <a:r>
              <a:rPr dirty="0" sz="1450" spc="-10">
                <a:latin typeface="Times New Roman"/>
                <a:cs typeface="Times New Roman"/>
              </a:rPr>
              <a:t>in an open boat,  perhaps waist-deep with herrings, day breaking with </a:t>
            </a:r>
            <a:r>
              <a:rPr dirty="0" sz="1450" spc="-5">
                <a:latin typeface="Times New Roman"/>
                <a:cs typeface="Times New Roman"/>
              </a:rPr>
              <a:t>a </a:t>
            </a:r>
            <a:r>
              <a:rPr dirty="0" sz="1450" spc="-10">
                <a:latin typeface="Times New Roman"/>
                <a:cs typeface="Times New Roman"/>
              </a:rPr>
              <a:t>scowl, and for miles </a:t>
            </a:r>
            <a:r>
              <a:rPr dirty="0" sz="1450" spc="-5">
                <a:latin typeface="Times New Roman"/>
                <a:cs typeface="Times New Roman"/>
              </a:rPr>
              <a:t>on  </a:t>
            </a:r>
            <a:r>
              <a:rPr dirty="0" sz="1450" spc="-10">
                <a:latin typeface="Times New Roman"/>
                <a:cs typeface="Times New Roman"/>
              </a:rPr>
              <a:t>every</a:t>
            </a:r>
            <a:r>
              <a:rPr dirty="0" sz="1450" spc="265">
                <a:latin typeface="Times New Roman"/>
                <a:cs typeface="Times New Roman"/>
              </a:rPr>
              <a:t> </a:t>
            </a:r>
            <a:r>
              <a:rPr dirty="0" sz="1450" spc="-10">
                <a:latin typeface="Times New Roman"/>
                <a:cs typeface="Times New Roman"/>
              </a:rPr>
              <a:t>hand</a:t>
            </a:r>
            <a:r>
              <a:rPr dirty="0" sz="1450" spc="265">
                <a:latin typeface="Times New Roman"/>
                <a:cs typeface="Times New Roman"/>
              </a:rPr>
              <a:t> </a:t>
            </a:r>
            <a:r>
              <a:rPr dirty="0" sz="1450" spc="-10">
                <a:latin typeface="Times New Roman"/>
                <a:cs typeface="Times New Roman"/>
              </a:rPr>
              <a:t>lee-shores,</a:t>
            </a:r>
            <a:r>
              <a:rPr dirty="0" sz="1450" spc="270">
                <a:latin typeface="Times New Roman"/>
                <a:cs typeface="Times New Roman"/>
              </a:rPr>
              <a:t> </a:t>
            </a:r>
            <a:r>
              <a:rPr dirty="0" sz="1450" spc="-10">
                <a:latin typeface="Times New Roman"/>
                <a:cs typeface="Times New Roman"/>
              </a:rPr>
              <a:t>unbroken,</a:t>
            </a:r>
            <a:r>
              <a:rPr dirty="0" sz="1450" spc="265">
                <a:latin typeface="Times New Roman"/>
                <a:cs typeface="Times New Roman"/>
              </a:rPr>
              <a:t> </a:t>
            </a:r>
            <a:r>
              <a:rPr dirty="0" sz="1450" spc="-10">
                <a:latin typeface="Times New Roman"/>
                <a:cs typeface="Times New Roman"/>
              </a:rPr>
              <a:t>iron-bound,</a:t>
            </a:r>
            <a:r>
              <a:rPr dirty="0" sz="1450" spc="270">
                <a:latin typeface="Times New Roman"/>
                <a:cs typeface="Times New Roman"/>
              </a:rPr>
              <a:t> </a:t>
            </a:r>
            <a:r>
              <a:rPr dirty="0" sz="1450" spc="-10">
                <a:latin typeface="Times New Roman"/>
                <a:cs typeface="Times New Roman"/>
              </a:rPr>
              <a:t>surf-beat,</a:t>
            </a:r>
            <a:r>
              <a:rPr dirty="0" sz="1450" spc="265">
                <a:latin typeface="Times New Roman"/>
                <a:cs typeface="Times New Roman"/>
              </a:rPr>
              <a:t> </a:t>
            </a:r>
            <a:r>
              <a:rPr dirty="0" sz="1450" spc="-10">
                <a:latin typeface="Times New Roman"/>
                <a:cs typeface="Times New Roman"/>
              </a:rPr>
              <a:t>with</a:t>
            </a:r>
            <a:r>
              <a:rPr dirty="0" sz="1450" spc="270">
                <a:latin typeface="Times New Roman"/>
                <a:cs typeface="Times New Roman"/>
              </a:rPr>
              <a:t> </a:t>
            </a:r>
            <a:r>
              <a:rPr dirty="0" sz="1450" spc="-10">
                <a:latin typeface="Times New Roman"/>
                <a:cs typeface="Times New Roman"/>
              </a:rPr>
              <a:t>only</a:t>
            </a:r>
            <a:r>
              <a:rPr dirty="0" sz="1450" spc="265">
                <a:latin typeface="Times New Roman"/>
                <a:cs typeface="Times New Roman"/>
              </a:rPr>
              <a:t> </a:t>
            </a:r>
            <a:r>
              <a:rPr dirty="0" sz="1450" spc="-10">
                <a:latin typeface="Times New Roman"/>
                <a:cs typeface="Times New Roman"/>
              </a:rPr>
              <a:t>here</a:t>
            </a:r>
            <a:r>
              <a:rPr dirty="0" sz="1450" spc="2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there an anchorage where </a:t>
            </a:r>
            <a:r>
              <a:rPr dirty="0" sz="1450" spc="-5">
                <a:latin typeface="Times New Roman"/>
                <a:cs typeface="Times New Roman"/>
              </a:rPr>
              <a:t>you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lie, </a:t>
            </a:r>
            <a:r>
              <a:rPr dirty="0" sz="1450" spc="-5">
                <a:latin typeface="Times New Roman"/>
                <a:cs typeface="Times New Roman"/>
              </a:rPr>
              <a:t>or a </a:t>
            </a:r>
            <a:r>
              <a:rPr dirty="0" sz="1450" spc="-10">
                <a:latin typeface="Times New Roman"/>
                <a:cs typeface="Times New Roman"/>
              </a:rPr>
              <a:t>harbour impossible to enter  with the wind that blows. The life </a:t>
            </a:r>
            <a:r>
              <a:rPr dirty="0" sz="1450" spc="-5">
                <a:latin typeface="Times New Roman"/>
                <a:cs typeface="Times New Roman"/>
              </a:rPr>
              <a:t>of a </a:t>
            </a:r>
            <a:r>
              <a:rPr dirty="0" sz="1450" spc="-10">
                <a:latin typeface="Times New Roman"/>
                <a:cs typeface="Times New Roman"/>
              </a:rPr>
              <a:t>North Sea fisher is </a:t>
            </a:r>
            <a:r>
              <a:rPr dirty="0" sz="1450" spc="-5">
                <a:latin typeface="Times New Roman"/>
                <a:cs typeface="Times New Roman"/>
              </a:rPr>
              <a:t>one </a:t>
            </a:r>
            <a:r>
              <a:rPr dirty="0" sz="1450" spc="-10">
                <a:latin typeface="Times New Roman"/>
                <a:cs typeface="Times New Roman"/>
              </a:rPr>
              <a:t>long chapter </a:t>
            </a:r>
            <a:r>
              <a:rPr dirty="0" sz="1450" spc="-5">
                <a:latin typeface="Times New Roman"/>
                <a:cs typeface="Times New Roman"/>
              </a:rPr>
              <a:t>of  </a:t>
            </a:r>
            <a:r>
              <a:rPr dirty="0" sz="1450" spc="-10">
                <a:latin typeface="Times New Roman"/>
                <a:cs typeface="Times New Roman"/>
              </a:rPr>
              <a:t>exposure and hard work and insufficient fare; and even if </a:t>
            </a:r>
            <a:r>
              <a:rPr dirty="0" sz="1450" spc="-5">
                <a:latin typeface="Times New Roman"/>
                <a:cs typeface="Times New Roman"/>
              </a:rPr>
              <a:t>he </a:t>
            </a:r>
            <a:r>
              <a:rPr dirty="0" sz="1450" spc="-10">
                <a:latin typeface="Times New Roman"/>
                <a:cs typeface="Times New Roman"/>
              </a:rPr>
              <a:t>makes land at  some bleak fisher port, perhaps the season is bad </a:t>
            </a:r>
            <a:r>
              <a:rPr dirty="0" sz="1450" spc="-5">
                <a:latin typeface="Times New Roman"/>
                <a:cs typeface="Times New Roman"/>
              </a:rPr>
              <a:t>or </a:t>
            </a:r>
            <a:r>
              <a:rPr dirty="0" sz="1450" spc="-10">
                <a:latin typeface="Times New Roman"/>
                <a:cs typeface="Times New Roman"/>
              </a:rPr>
              <a:t>his boat has been unlucky  and after fifty hours’ unsleeping vigilance and toil, </a:t>
            </a:r>
            <a:r>
              <a:rPr dirty="0" sz="1450" spc="-5">
                <a:latin typeface="Times New Roman"/>
                <a:cs typeface="Times New Roman"/>
              </a:rPr>
              <a:t>not a </a:t>
            </a:r>
            <a:r>
              <a:rPr dirty="0" sz="1450" spc="-10">
                <a:latin typeface="Times New Roman"/>
                <a:cs typeface="Times New Roman"/>
              </a:rPr>
              <a:t>shop will give him  credit for </a:t>
            </a:r>
            <a:r>
              <a:rPr dirty="0" sz="1450" spc="-5">
                <a:latin typeface="Times New Roman"/>
                <a:cs typeface="Times New Roman"/>
              </a:rPr>
              <a:t>a </a:t>
            </a:r>
            <a:r>
              <a:rPr dirty="0" sz="1450" spc="-10">
                <a:latin typeface="Times New Roman"/>
                <a:cs typeface="Times New Roman"/>
              </a:rPr>
              <a:t>loaf </a:t>
            </a:r>
            <a:r>
              <a:rPr dirty="0" sz="1450" spc="-5">
                <a:latin typeface="Times New Roman"/>
                <a:cs typeface="Times New Roman"/>
              </a:rPr>
              <a:t>of </a:t>
            </a:r>
            <a:r>
              <a:rPr dirty="0" sz="1450" spc="-10">
                <a:latin typeface="Times New Roman"/>
                <a:cs typeface="Times New Roman"/>
              </a:rPr>
              <a:t>bread. </a:t>
            </a:r>
            <a:r>
              <a:rPr dirty="0" sz="1450" spc="-60">
                <a:latin typeface="Times New Roman"/>
                <a:cs typeface="Times New Roman"/>
              </a:rPr>
              <a:t>Yet </a:t>
            </a:r>
            <a:r>
              <a:rPr dirty="0" sz="1450" spc="-10">
                <a:latin typeface="Times New Roman"/>
                <a:cs typeface="Times New Roman"/>
              </a:rPr>
              <a:t>the steerage </a:t>
            </a:r>
            <a:r>
              <a:rPr dirty="0" sz="1450" spc="-5">
                <a:latin typeface="Times New Roman"/>
                <a:cs typeface="Times New Roman"/>
              </a:rPr>
              <a:t>of </a:t>
            </a:r>
            <a:r>
              <a:rPr dirty="0" sz="1450" spc="-10">
                <a:latin typeface="Times New Roman"/>
                <a:cs typeface="Times New Roman"/>
              </a:rPr>
              <a:t>the emigrant ship had been too  vile for the endurance </a:t>
            </a:r>
            <a:r>
              <a:rPr dirty="0" sz="1450" spc="-5">
                <a:latin typeface="Times New Roman"/>
                <a:cs typeface="Times New Roman"/>
              </a:rPr>
              <a:t>of a </a:t>
            </a:r>
            <a:r>
              <a:rPr dirty="0" sz="1450" spc="-10">
                <a:latin typeface="Times New Roman"/>
                <a:cs typeface="Times New Roman"/>
              </a:rPr>
              <a:t>man thus rudely trained. He had scarce eaten since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on </a:t>
            </a:r>
            <a:r>
              <a:rPr dirty="0" sz="1450" spc="-10">
                <a:latin typeface="Times New Roman"/>
                <a:cs typeface="Times New Roman"/>
              </a:rPr>
              <a:t>board, until the day before, when his appetite was tempted </a:t>
            </a:r>
            <a:r>
              <a:rPr dirty="0" sz="1450" spc="-5">
                <a:latin typeface="Times New Roman"/>
                <a:cs typeface="Times New Roman"/>
              </a:rPr>
              <a:t>by  </a:t>
            </a:r>
            <a:r>
              <a:rPr dirty="0" sz="1450" spc="-10">
                <a:latin typeface="Times New Roman"/>
                <a:cs typeface="Times New Roman"/>
              </a:rPr>
              <a:t>some excellent pea-soup. </a:t>
            </a:r>
            <a:r>
              <a:rPr dirty="0" sz="1450" spc="-70">
                <a:latin typeface="Times New Roman"/>
                <a:cs typeface="Times New Roman"/>
              </a:rPr>
              <a:t>We </a:t>
            </a:r>
            <a:r>
              <a:rPr dirty="0" sz="1450" spc="-10">
                <a:latin typeface="Times New Roman"/>
                <a:cs typeface="Times New Roman"/>
              </a:rPr>
              <a:t>were all much </a:t>
            </a:r>
            <a:r>
              <a:rPr dirty="0" sz="1450" spc="-5">
                <a:latin typeface="Times New Roman"/>
                <a:cs typeface="Times New Roman"/>
              </a:rPr>
              <a:t>of </a:t>
            </a:r>
            <a:r>
              <a:rPr dirty="0" sz="1450" spc="-10">
                <a:latin typeface="Times New Roman"/>
                <a:cs typeface="Times New Roman"/>
              </a:rPr>
              <a:t>the same mind </a:t>
            </a:r>
            <a:r>
              <a:rPr dirty="0" sz="1450" spc="-5">
                <a:latin typeface="Times New Roman"/>
                <a:cs typeface="Times New Roman"/>
              </a:rPr>
              <a:t>on </a:t>
            </a:r>
            <a:r>
              <a:rPr dirty="0" sz="1450" spc="-10">
                <a:latin typeface="Times New Roman"/>
                <a:cs typeface="Times New Roman"/>
              </a:rPr>
              <a:t>board, and  beginning with myself, had dined </a:t>
            </a:r>
            <a:r>
              <a:rPr dirty="0" sz="1450" spc="-5">
                <a:latin typeface="Times New Roman"/>
                <a:cs typeface="Times New Roman"/>
              </a:rPr>
              <a:t>upon </a:t>
            </a:r>
            <a:r>
              <a:rPr dirty="0" sz="1450" spc="-10">
                <a:latin typeface="Times New Roman"/>
                <a:cs typeface="Times New Roman"/>
              </a:rPr>
              <a:t>pea-soup </a:t>
            </a:r>
            <a:r>
              <a:rPr dirty="0" sz="1450" spc="-5">
                <a:latin typeface="Times New Roman"/>
                <a:cs typeface="Times New Roman"/>
              </a:rPr>
              <a:t>not </a:t>
            </a:r>
            <a:r>
              <a:rPr dirty="0" sz="1450" spc="-10">
                <a:latin typeface="Times New Roman"/>
                <a:cs typeface="Times New Roman"/>
              </a:rPr>
              <a:t>wisely </a:t>
            </a:r>
            <a:r>
              <a:rPr dirty="0" sz="1450" spc="-5">
                <a:latin typeface="Times New Roman"/>
                <a:cs typeface="Times New Roman"/>
              </a:rPr>
              <a:t>but </a:t>
            </a:r>
            <a:r>
              <a:rPr dirty="0" sz="1450" spc="-10">
                <a:latin typeface="Times New Roman"/>
                <a:cs typeface="Times New Roman"/>
              </a:rPr>
              <a:t>too well; only  with him the excess had been punished, perhaps because </a:t>
            </a:r>
            <a:r>
              <a:rPr dirty="0" sz="1450" spc="-5">
                <a:latin typeface="Times New Roman"/>
                <a:cs typeface="Times New Roman"/>
              </a:rPr>
              <a:t>he </a:t>
            </a:r>
            <a:r>
              <a:rPr dirty="0" sz="1450" spc="-10">
                <a:latin typeface="Times New Roman"/>
                <a:cs typeface="Times New Roman"/>
              </a:rPr>
              <a:t>was weakened </a:t>
            </a:r>
            <a:r>
              <a:rPr dirty="0" sz="1450" spc="-5">
                <a:latin typeface="Times New Roman"/>
                <a:cs typeface="Times New Roman"/>
              </a:rPr>
              <a:t>by  </a:t>
            </a:r>
            <a:r>
              <a:rPr dirty="0" sz="1450" spc="-10">
                <a:latin typeface="Times New Roman"/>
                <a:cs typeface="Times New Roman"/>
              </a:rPr>
              <a:t>former abstinence, and his first meal had resulted in </a:t>
            </a:r>
            <a:r>
              <a:rPr dirty="0" sz="1450" spc="-5">
                <a:latin typeface="Times New Roman"/>
                <a:cs typeface="Times New Roman"/>
              </a:rPr>
              <a:t>a </a:t>
            </a:r>
            <a:r>
              <a:rPr dirty="0" sz="1450" spc="-10">
                <a:latin typeface="Times New Roman"/>
                <a:cs typeface="Times New Roman"/>
              </a:rPr>
              <a:t>cramp. He had  determined to live henceforth </a:t>
            </a:r>
            <a:r>
              <a:rPr dirty="0" sz="1450" spc="-5">
                <a:latin typeface="Times New Roman"/>
                <a:cs typeface="Times New Roman"/>
              </a:rPr>
              <a:t>on </a:t>
            </a:r>
            <a:r>
              <a:rPr dirty="0" sz="1450" spc="-10">
                <a:latin typeface="Times New Roman"/>
                <a:cs typeface="Times New Roman"/>
              </a:rPr>
              <a:t>biscuit; and when, two months </a:t>
            </a:r>
            <a:r>
              <a:rPr dirty="0" sz="1450" spc="-20">
                <a:latin typeface="Times New Roman"/>
                <a:cs typeface="Times New Roman"/>
              </a:rPr>
              <a:t>later, </a:t>
            </a:r>
            <a:r>
              <a:rPr dirty="0" sz="1450" spc="-5">
                <a:latin typeface="Times New Roman"/>
                <a:cs typeface="Times New Roman"/>
              </a:rPr>
              <a:t>he  </a:t>
            </a:r>
            <a:r>
              <a:rPr dirty="0" sz="1450" spc="-10">
                <a:latin typeface="Times New Roman"/>
                <a:cs typeface="Times New Roman"/>
              </a:rPr>
              <a:t>should return to England, to make the passage </a:t>
            </a:r>
            <a:r>
              <a:rPr dirty="0" sz="1450" spc="-5">
                <a:latin typeface="Times New Roman"/>
                <a:cs typeface="Times New Roman"/>
              </a:rPr>
              <a:t>by </a:t>
            </a:r>
            <a:r>
              <a:rPr dirty="0" sz="1450" spc="-10">
                <a:latin typeface="Times New Roman"/>
                <a:cs typeface="Times New Roman"/>
              </a:rPr>
              <a:t>saloon. The second cabin,  after </a:t>
            </a:r>
            <a:r>
              <a:rPr dirty="0" sz="1450" spc="-5">
                <a:latin typeface="Times New Roman"/>
                <a:cs typeface="Times New Roman"/>
              </a:rPr>
              <a:t>due </a:t>
            </a:r>
            <a:r>
              <a:rPr dirty="0" sz="1450" spc="-20">
                <a:latin typeface="Times New Roman"/>
                <a:cs typeface="Times New Roman"/>
              </a:rPr>
              <a:t>inquiry, </a:t>
            </a:r>
            <a:r>
              <a:rPr dirty="0" sz="1450" spc="-5">
                <a:latin typeface="Times New Roman"/>
                <a:cs typeface="Times New Roman"/>
              </a:rPr>
              <a:t>he </a:t>
            </a:r>
            <a:r>
              <a:rPr dirty="0" sz="1450" spc="-10">
                <a:latin typeface="Times New Roman"/>
                <a:cs typeface="Times New Roman"/>
              </a:rPr>
              <a:t>scouted as another edition </a:t>
            </a:r>
            <a:r>
              <a:rPr dirty="0" sz="1450" spc="-5">
                <a:latin typeface="Times New Roman"/>
                <a:cs typeface="Times New Roman"/>
              </a:rPr>
              <a:t>of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steerage.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He spoke apologetically </a:t>
            </a:r>
            <a:r>
              <a:rPr dirty="0" sz="1450" spc="-5">
                <a:latin typeface="Times New Roman"/>
                <a:cs typeface="Times New Roman"/>
              </a:rPr>
              <a:t>of </a:t>
            </a:r>
            <a:r>
              <a:rPr dirty="0" sz="1450" spc="-10">
                <a:latin typeface="Times New Roman"/>
                <a:cs typeface="Times New Roman"/>
              </a:rPr>
              <a:t>his emotion when ill. </a:t>
            </a:r>
            <a:r>
              <a:rPr dirty="0" sz="1450" spc="-60">
                <a:latin typeface="Times New Roman"/>
                <a:cs typeface="Times New Roman"/>
              </a:rPr>
              <a:t>‘Ye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call to </a:t>
            </a:r>
            <a:r>
              <a:rPr dirty="0" sz="1450" spc="-5">
                <a:latin typeface="Times New Roman"/>
                <a:cs typeface="Times New Roman"/>
              </a:rPr>
              <a:t>be  </a:t>
            </a:r>
            <a:r>
              <a:rPr dirty="0" sz="1450" spc="-10">
                <a:latin typeface="Times New Roman"/>
                <a:cs typeface="Times New Roman"/>
              </a:rPr>
              <a:t>here,’ said he; ‘and </a:t>
            </a:r>
            <a:r>
              <a:rPr dirty="0" sz="1450" spc="-5">
                <a:latin typeface="Times New Roman"/>
                <a:cs typeface="Times New Roman"/>
              </a:rPr>
              <a:t>I thought </a:t>
            </a:r>
            <a:r>
              <a:rPr dirty="0" sz="1450" spc="-10">
                <a:latin typeface="Times New Roman"/>
                <a:cs typeface="Times New Roman"/>
              </a:rPr>
              <a:t>it was </a:t>
            </a:r>
            <a:r>
              <a:rPr dirty="0" sz="1450" spc="-5">
                <a:latin typeface="Times New Roman"/>
                <a:cs typeface="Times New Roman"/>
              </a:rPr>
              <a:t>by </a:t>
            </a:r>
            <a:r>
              <a:rPr dirty="0" sz="1450" spc="-10">
                <a:latin typeface="Times New Roman"/>
                <a:cs typeface="Times New Roman"/>
              </a:rPr>
              <a:t>with me last night. I’ve </a:t>
            </a:r>
            <a:r>
              <a:rPr dirty="0" sz="1450" spc="-5">
                <a:latin typeface="Times New Roman"/>
                <a:cs typeface="Times New Roman"/>
              </a:rPr>
              <a:t>a good </a:t>
            </a:r>
            <a:r>
              <a:rPr dirty="0" sz="1450" spc="-10">
                <a:latin typeface="Times New Roman"/>
                <a:cs typeface="Times New Roman"/>
              </a:rPr>
              <a:t>house  at home, and plenty to nurse me,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real call to leave them.’  Speaking </a:t>
            </a:r>
            <a:r>
              <a:rPr dirty="0" sz="1450" spc="-5">
                <a:latin typeface="Times New Roman"/>
                <a:cs typeface="Times New Roman"/>
              </a:rPr>
              <a:t>of </a:t>
            </a:r>
            <a:r>
              <a:rPr dirty="0" sz="1450" spc="-10">
                <a:latin typeface="Times New Roman"/>
                <a:cs typeface="Times New Roman"/>
              </a:rPr>
              <a:t>the attentions </a:t>
            </a:r>
            <a:r>
              <a:rPr dirty="0" sz="1450" spc="-5">
                <a:latin typeface="Times New Roman"/>
                <a:cs typeface="Times New Roman"/>
              </a:rPr>
              <a:t>he </a:t>
            </a:r>
            <a:r>
              <a:rPr dirty="0" sz="1450" spc="-10">
                <a:latin typeface="Times New Roman"/>
                <a:cs typeface="Times New Roman"/>
              </a:rPr>
              <a:t>had received from his shipmates </a:t>
            </a:r>
            <a:r>
              <a:rPr dirty="0" sz="1450" spc="-20">
                <a:latin typeface="Times New Roman"/>
                <a:cs typeface="Times New Roman"/>
              </a:rPr>
              <a:t>generally, </a:t>
            </a:r>
            <a:r>
              <a:rPr dirty="0" sz="1450" spc="-10">
                <a:latin typeface="Times New Roman"/>
                <a:cs typeface="Times New Roman"/>
              </a:rPr>
              <a:t>‘they  were all so </a:t>
            </a:r>
            <a:r>
              <a:rPr dirty="0" sz="1450" spc="-5">
                <a:latin typeface="Times New Roman"/>
                <a:cs typeface="Times New Roman"/>
              </a:rPr>
              <a:t>kind,’ he </a:t>
            </a:r>
            <a:r>
              <a:rPr dirty="0" sz="1450" spc="-10">
                <a:latin typeface="Times New Roman"/>
                <a:cs typeface="Times New Roman"/>
              </a:rPr>
              <a:t>said, ‘that </a:t>
            </a:r>
            <a:r>
              <a:rPr dirty="0" sz="1450" spc="-20">
                <a:latin typeface="Times New Roman"/>
                <a:cs typeface="Times New Roman"/>
              </a:rPr>
              <a:t>there’s </a:t>
            </a:r>
            <a:r>
              <a:rPr dirty="0" sz="1450" spc="-5">
                <a:latin typeface="Times New Roman"/>
                <a:cs typeface="Times New Roman"/>
              </a:rPr>
              <a:t>none </a:t>
            </a:r>
            <a:r>
              <a:rPr dirty="0" sz="1450" spc="-10">
                <a:latin typeface="Times New Roman"/>
                <a:cs typeface="Times New Roman"/>
              </a:rPr>
              <a:t>to mention.’ And except in so far  as </a:t>
            </a:r>
            <a:r>
              <a:rPr dirty="0" sz="1450" spc="-5">
                <a:latin typeface="Times New Roman"/>
                <a:cs typeface="Times New Roman"/>
              </a:rPr>
              <a:t>I </a:t>
            </a:r>
            <a:r>
              <a:rPr dirty="0" sz="1450" spc="-10">
                <a:latin typeface="Times New Roman"/>
                <a:cs typeface="Times New Roman"/>
              </a:rPr>
              <a:t>might share in this, </a:t>
            </a:r>
            <a:r>
              <a:rPr dirty="0" sz="1450" spc="-5">
                <a:latin typeface="Times New Roman"/>
                <a:cs typeface="Times New Roman"/>
              </a:rPr>
              <a:t>he </a:t>
            </a:r>
            <a:r>
              <a:rPr dirty="0" sz="1450" spc="-10">
                <a:latin typeface="Times New Roman"/>
                <a:cs typeface="Times New Roman"/>
              </a:rPr>
              <a:t>troubled me with </a:t>
            </a:r>
            <a:r>
              <a:rPr dirty="0" sz="1450" spc="-5">
                <a:latin typeface="Times New Roman"/>
                <a:cs typeface="Times New Roman"/>
              </a:rPr>
              <a:t>no </a:t>
            </a:r>
            <a:r>
              <a:rPr dirty="0" sz="1450" spc="-10">
                <a:latin typeface="Times New Roman"/>
                <a:cs typeface="Times New Roman"/>
              </a:rPr>
              <a:t>reference to my</a:t>
            </a:r>
            <a:r>
              <a:rPr dirty="0" sz="1450" spc="80">
                <a:latin typeface="Times New Roman"/>
                <a:cs typeface="Times New Roman"/>
              </a:rPr>
              <a:t> </a:t>
            </a:r>
            <a:r>
              <a:rPr dirty="0" sz="1450" spc="-10">
                <a:latin typeface="Times New Roman"/>
                <a:cs typeface="Times New Roman"/>
              </a:rPr>
              <a:t>services.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But what </a:t>
            </a:r>
            <a:r>
              <a:rPr dirty="0" sz="1450" spc="-15">
                <a:latin typeface="Times New Roman"/>
                <a:cs typeface="Times New Roman"/>
              </a:rPr>
              <a:t>affected </a:t>
            </a:r>
            <a:r>
              <a:rPr dirty="0" sz="1450" spc="-10">
                <a:latin typeface="Times New Roman"/>
                <a:cs typeface="Times New Roman"/>
              </a:rPr>
              <a:t>me in the most lively manner was the wealth </a:t>
            </a:r>
            <a:r>
              <a:rPr dirty="0" sz="1450" spc="-5">
                <a:latin typeface="Times New Roman"/>
                <a:cs typeface="Times New Roman"/>
              </a:rPr>
              <a:t>of </a:t>
            </a:r>
            <a:r>
              <a:rPr dirty="0" sz="1450" spc="-10">
                <a:latin typeface="Times New Roman"/>
                <a:cs typeface="Times New Roman"/>
              </a:rPr>
              <a:t>this day-  </a:t>
            </a:r>
            <a:r>
              <a:rPr dirty="0" sz="1450" spc="-15">
                <a:latin typeface="Times New Roman"/>
                <a:cs typeface="Times New Roman"/>
              </a:rPr>
              <a:t>labourer, </a:t>
            </a:r>
            <a:r>
              <a:rPr dirty="0" sz="1450" spc="-10">
                <a:latin typeface="Times New Roman"/>
                <a:cs typeface="Times New Roman"/>
              </a:rPr>
              <a:t>paying </a:t>
            </a:r>
            <a:r>
              <a:rPr dirty="0" sz="1450" spc="-5">
                <a:latin typeface="Times New Roman"/>
                <a:cs typeface="Times New Roman"/>
              </a:rPr>
              <a:t>a </a:t>
            </a:r>
            <a:r>
              <a:rPr dirty="0" sz="1450" spc="-10">
                <a:latin typeface="Times New Roman"/>
                <a:cs typeface="Times New Roman"/>
              </a:rPr>
              <a:t>two months’ pleasure visit to the States, and preparing to  return in the saloon, and the new testimony rendered </a:t>
            </a:r>
            <a:r>
              <a:rPr dirty="0" sz="1450" spc="-5">
                <a:latin typeface="Times New Roman"/>
                <a:cs typeface="Times New Roman"/>
              </a:rPr>
              <a:t>by </a:t>
            </a:r>
            <a:r>
              <a:rPr dirty="0" sz="1450" spc="-10">
                <a:latin typeface="Times New Roman"/>
                <a:cs typeface="Times New Roman"/>
              </a:rPr>
              <a:t>his </a:t>
            </a:r>
            <a:r>
              <a:rPr dirty="0" sz="1450" spc="-25">
                <a:latin typeface="Times New Roman"/>
                <a:cs typeface="Times New Roman"/>
              </a:rPr>
              <a:t>story, </a:t>
            </a:r>
            <a:r>
              <a:rPr dirty="0" sz="1450" spc="-5">
                <a:latin typeface="Times New Roman"/>
                <a:cs typeface="Times New Roman"/>
              </a:rPr>
              <a:t>not </a:t>
            </a:r>
            <a:r>
              <a:rPr dirty="0" sz="1450" spc="-10">
                <a:latin typeface="Times New Roman"/>
                <a:cs typeface="Times New Roman"/>
              </a:rPr>
              <a:t>so much  to the horrors </a:t>
            </a:r>
            <a:r>
              <a:rPr dirty="0" sz="1450" spc="-5">
                <a:latin typeface="Times New Roman"/>
                <a:cs typeface="Times New Roman"/>
              </a:rPr>
              <a:t>of </a:t>
            </a:r>
            <a:r>
              <a:rPr dirty="0" sz="1450" spc="-10">
                <a:latin typeface="Times New Roman"/>
                <a:cs typeface="Times New Roman"/>
              </a:rPr>
              <a:t>the steerage as to the habitual comfort </a:t>
            </a:r>
            <a:r>
              <a:rPr dirty="0" sz="1450" spc="-5">
                <a:latin typeface="Times New Roman"/>
                <a:cs typeface="Times New Roman"/>
              </a:rPr>
              <a:t>of </a:t>
            </a:r>
            <a:r>
              <a:rPr dirty="0" sz="1450" spc="-10">
                <a:latin typeface="Times New Roman"/>
                <a:cs typeface="Times New Roman"/>
              </a:rPr>
              <a:t>the working classes.  One </a:t>
            </a:r>
            <a:r>
              <a:rPr dirty="0" sz="1450" spc="-25">
                <a:latin typeface="Times New Roman"/>
                <a:cs typeface="Times New Roman"/>
              </a:rPr>
              <a:t>foggy, </a:t>
            </a:r>
            <a:r>
              <a:rPr dirty="0" sz="1450" spc="-10">
                <a:latin typeface="Times New Roman"/>
                <a:cs typeface="Times New Roman"/>
              </a:rPr>
              <a:t>frosty December evening, </a:t>
            </a:r>
            <a:r>
              <a:rPr dirty="0" sz="1450" spc="-5">
                <a:latin typeface="Times New Roman"/>
                <a:cs typeface="Times New Roman"/>
              </a:rPr>
              <a:t>I </a:t>
            </a:r>
            <a:r>
              <a:rPr dirty="0" sz="1450" spc="-10">
                <a:latin typeface="Times New Roman"/>
                <a:cs typeface="Times New Roman"/>
              </a:rPr>
              <a:t>encountered </a:t>
            </a:r>
            <a:r>
              <a:rPr dirty="0" sz="1450" spc="-5">
                <a:latin typeface="Times New Roman"/>
                <a:cs typeface="Times New Roman"/>
              </a:rPr>
              <a:t>on </a:t>
            </a:r>
            <a:r>
              <a:rPr dirty="0" sz="1450" spc="-10">
                <a:latin typeface="Times New Roman"/>
                <a:cs typeface="Times New Roman"/>
              </a:rPr>
              <a:t>Liberton Hill, near  Edinburgh, an Irish labourer trudging homeward from the fields. Our roads  lay </a:t>
            </a:r>
            <a:r>
              <a:rPr dirty="0" sz="1450" spc="-15">
                <a:latin typeface="Times New Roman"/>
                <a:cs typeface="Times New Roman"/>
              </a:rPr>
              <a:t>together, </a:t>
            </a:r>
            <a:r>
              <a:rPr dirty="0" sz="1450" spc="-10">
                <a:latin typeface="Times New Roman"/>
                <a:cs typeface="Times New Roman"/>
              </a:rPr>
              <a:t>and it was natural that we should fall into talk. He was covered  with mud; an inoffensive, ignorant creature, who </a:t>
            </a:r>
            <a:r>
              <a:rPr dirty="0" sz="1450" spc="-5">
                <a:latin typeface="Times New Roman"/>
                <a:cs typeface="Times New Roman"/>
              </a:rPr>
              <a:t>thought </a:t>
            </a:r>
            <a:r>
              <a:rPr dirty="0" sz="1450" spc="-10">
                <a:latin typeface="Times New Roman"/>
                <a:cs typeface="Times New Roman"/>
              </a:rPr>
              <a:t>the Atlantic Cable  was </a:t>
            </a:r>
            <a:r>
              <a:rPr dirty="0" sz="1450" spc="-5">
                <a:latin typeface="Times New Roman"/>
                <a:cs typeface="Times New Roman"/>
              </a:rPr>
              <a:t>a </a:t>
            </a:r>
            <a:r>
              <a:rPr dirty="0" sz="1450" spc="-10">
                <a:latin typeface="Times New Roman"/>
                <a:cs typeface="Times New Roman"/>
              </a:rPr>
              <a:t>secret contrivance </a:t>
            </a:r>
            <a:r>
              <a:rPr dirty="0" sz="1450" spc="-5">
                <a:latin typeface="Times New Roman"/>
                <a:cs typeface="Times New Roman"/>
              </a:rPr>
              <a:t>of </a:t>
            </a:r>
            <a:r>
              <a:rPr dirty="0" sz="1450" spc="-10">
                <a:latin typeface="Times New Roman"/>
                <a:cs typeface="Times New Roman"/>
              </a:rPr>
              <a:t>the masters the better to oppress labouring  mankind; and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I </a:t>
            </a:r>
            <a:r>
              <a:rPr dirty="0" sz="1450" spc="-10">
                <a:latin typeface="Times New Roman"/>
                <a:cs typeface="Times New Roman"/>
              </a:rPr>
              <a:t>was astonished to learn that </a:t>
            </a:r>
            <a:r>
              <a:rPr dirty="0" sz="1450" spc="-5">
                <a:latin typeface="Times New Roman"/>
                <a:cs typeface="Times New Roman"/>
              </a:rPr>
              <a:t>he </a:t>
            </a:r>
            <a:r>
              <a:rPr dirty="0" sz="1450" spc="-10">
                <a:latin typeface="Times New Roman"/>
                <a:cs typeface="Times New Roman"/>
              </a:rPr>
              <a:t>had nearly three  hundred </a:t>
            </a:r>
            <a:r>
              <a:rPr dirty="0" sz="1450" spc="-5">
                <a:latin typeface="Times New Roman"/>
                <a:cs typeface="Times New Roman"/>
              </a:rPr>
              <a:t>pounds </a:t>
            </a:r>
            <a:r>
              <a:rPr dirty="0" sz="1450" spc="-10">
                <a:latin typeface="Times New Roman"/>
                <a:cs typeface="Times New Roman"/>
              </a:rPr>
              <a:t>in the bank. But this man had travelled over most </a:t>
            </a:r>
            <a:r>
              <a:rPr dirty="0" sz="1450" spc="-5">
                <a:latin typeface="Times New Roman"/>
                <a:cs typeface="Times New Roman"/>
              </a:rPr>
              <a:t>of </a:t>
            </a:r>
            <a:r>
              <a:rPr dirty="0" sz="1450" spc="-10">
                <a:latin typeface="Times New Roman"/>
                <a:cs typeface="Times New Roman"/>
              </a:rPr>
              <a:t>the  world, and enjoyed wonderful opportunities </a:t>
            </a:r>
            <a:r>
              <a:rPr dirty="0" sz="1450" spc="-5">
                <a:latin typeface="Times New Roman"/>
                <a:cs typeface="Times New Roman"/>
              </a:rPr>
              <a:t>on </a:t>
            </a:r>
            <a:r>
              <a:rPr dirty="0" sz="1450" spc="-10">
                <a:latin typeface="Times New Roman"/>
                <a:cs typeface="Times New Roman"/>
              </a:rPr>
              <a:t>some American railroad, with  two dollars </a:t>
            </a:r>
            <a:r>
              <a:rPr dirty="0" sz="1450" spc="-5">
                <a:latin typeface="Times New Roman"/>
                <a:cs typeface="Times New Roman"/>
              </a:rPr>
              <a:t>a </a:t>
            </a:r>
            <a:r>
              <a:rPr dirty="0" sz="1450" spc="-10">
                <a:latin typeface="Times New Roman"/>
                <a:cs typeface="Times New Roman"/>
              </a:rPr>
              <a:t>shift and </a:t>
            </a:r>
            <a:r>
              <a:rPr dirty="0" sz="1450" spc="-5">
                <a:latin typeface="Times New Roman"/>
                <a:cs typeface="Times New Roman"/>
              </a:rPr>
              <a:t>double </a:t>
            </a:r>
            <a:r>
              <a:rPr dirty="0" sz="1450" spc="-10">
                <a:latin typeface="Times New Roman"/>
                <a:cs typeface="Times New Roman"/>
              </a:rPr>
              <a:t>pay </a:t>
            </a:r>
            <a:r>
              <a:rPr dirty="0" sz="1450" spc="-5">
                <a:latin typeface="Times New Roman"/>
                <a:cs typeface="Times New Roman"/>
              </a:rPr>
              <a:t>on </a:t>
            </a:r>
            <a:r>
              <a:rPr dirty="0" sz="1450" spc="-10">
                <a:latin typeface="Times New Roman"/>
                <a:cs typeface="Times New Roman"/>
              </a:rPr>
              <a:t>Sunday and at night; whereas my fellow-  passenger had never quitted </a:t>
            </a:r>
            <a:r>
              <a:rPr dirty="0" sz="1450" spc="-20">
                <a:latin typeface="Times New Roman"/>
                <a:cs typeface="Times New Roman"/>
              </a:rPr>
              <a:t>Tyneside, </a:t>
            </a:r>
            <a:r>
              <a:rPr dirty="0" sz="1450" spc="-10">
                <a:latin typeface="Times New Roman"/>
                <a:cs typeface="Times New Roman"/>
              </a:rPr>
              <a:t>and had made all that </a:t>
            </a:r>
            <a:r>
              <a:rPr dirty="0" sz="1450" spc="-5">
                <a:latin typeface="Times New Roman"/>
                <a:cs typeface="Times New Roman"/>
              </a:rPr>
              <a:t>he </a:t>
            </a:r>
            <a:r>
              <a:rPr dirty="0" sz="1450" spc="-10">
                <a:latin typeface="Times New Roman"/>
                <a:cs typeface="Times New Roman"/>
              </a:rPr>
              <a:t>possessed in  that same accursed, down-falling England, whence skilled mechanics,  engineers, millwrights, and carpenters were fleeing as from the native country  </a:t>
            </a:r>
            <a:r>
              <a:rPr dirty="0" sz="1450" spc="-5">
                <a:latin typeface="Times New Roman"/>
                <a:cs typeface="Times New Roman"/>
              </a:rPr>
              <a:t>of</a:t>
            </a:r>
            <a:r>
              <a:rPr dirty="0" sz="1450" spc="-10">
                <a:latin typeface="Times New Roman"/>
                <a:cs typeface="Times New Roman"/>
              </a:rPr>
              <a:t> starvation.</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Fitly </a:t>
            </a:r>
            <a:r>
              <a:rPr dirty="0" sz="1450" spc="-5">
                <a:latin typeface="Times New Roman"/>
                <a:cs typeface="Times New Roman"/>
              </a:rPr>
              <a:t>enough, </a:t>
            </a:r>
            <a:r>
              <a:rPr dirty="0" sz="1450" spc="-10">
                <a:latin typeface="Times New Roman"/>
                <a:cs typeface="Times New Roman"/>
              </a:rPr>
              <a:t>we slid </a:t>
            </a:r>
            <a:r>
              <a:rPr dirty="0" sz="1450" spc="-15">
                <a:latin typeface="Times New Roman"/>
                <a:cs typeface="Times New Roman"/>
              </a:rPr>
              <a:t>off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strikes and wages and hard times.  Being from the </a:t>
            </a:r>
            <a:r>
              <a:rPr dirty="0" sz="1450" spc="-30">
                <a:latin typeface="Times New Roman"/>
                <a:cs typeface="Times New Roman"/>
              </a:rPr>
              <a:t>Tyne,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man who had gained and lost in his own pocket </a:t>
            </a:r>
            <a:r>
              <a:rPr dirty="0" sz="1450" spc="-5">
                <a:latin typeface="Times New Roman"/>
                <a:cs typeface="Times New Roman"/>
              </a:rPr>
              <a:t>by  </a:t>
            </a:r>
            <a:r>
              <a:rPr dirty="0" sz="1450" spc="-10">
                <a:latin typeface="Times New Roman"/>
                <a:cs typeface="Times New Roman"/>
              </a:rPr>
              <a:t>these</a:t>
            </a:r>
            <a:r>
              <a:rPr dirty="0" sz="1450" spc="45">
                <a:latin typeface="Times New Roman"/>
                <a:cs typeface="Times New Roman"/>
              </a:rPr>
              <a:t> </a:t>
            </a:r>
            <a:r>
              <a:rPr dirty="0" sz="1450" spc="-10">
                <a:latin typeface="Times New Roman"/>
                <a:cs typeface="Times New Roman"/>
              </a:rPr>
              <a:t>fluctuations,</a:t>
            </a:r>
            <a:r>
              <a:rPr dirty="0" sz="1450" spc="45">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had</a:t>
            </a:r>
            <a:r>
              <a:rPr dirty="0" sz="1450" spc="45">
                <a:latin typeface="Times New Roman"/>
                <a:cs typeface="Times New Roman"/>
              </a:rPr>
              <a:t> </a:t>
            </a:r>
            <a:r>
              <a:rPr dirty="0" sz="1450" spc="-10">
                <a:latin typeface="Times New Roman"/>
                <a:cs typeface="Times New Roman"/>
              </a:rPr>
              <a:t>much</a:t>
            </a:r>
            <a:r>
              <a:rPr dirty="0" sz="1450" spc="5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30">
                <a:latin typeface="Times New Roman"/>
                <a:cs typeface="Times New Roman"/>
              </a:rPr>
              <a:t>say,</a:t>
            </a:r>
            <a:r>
              <a:rPr dirty="0" sz="1450" spc="7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held</a:t>
            </a:r>
            <a:r>
              <a:rPr dirty="0" sz="1450" spc="50">
                <a:latin typeface="Times New Roman"/>
                <a:cs typeface="Times New Roman"/>
              </a:rPr>
              <a:t> </a:t>
            </a:r>
            <a:r>
              <a:rPr dirty="0" sz="1450" spc="-10">
                <a:latin typeface="Times New Roman"/>
                <a:cs typeface="Times New Roman"/>
              </a:rPr>
              <a:t>strong</a:t>
            </a:r>
            <a:r>
              <a:rPr dirty="0" sz="1450" spc="45">
                <a:latin typeface="Times New Roman"/>
                <a:cs typeface="Times New Roman"/>
              </a:rPr>
              <a:t> </a:t>
            </a:r>
            <a:r>
              <a:rPr dirty="0" sz="1450" spc="-10">
                <a:latin typeface="Times New Roman"/>
                <a:cs typeface="Times New Roman"/>
              </a:rPr>
              <a:t>opinions</a:t>
            </a:r>
            <a:r>
              <a:rPr dirty="0" sz="1450" spc="50">
                <a:latin typeface="Times New Roman"/>
                <a:cs typeface="Times New Roman"/>
              </a:rPr>
              <a:t> </a:t>
            </a:r>
            <a:r>
              <a:rPr dirty="0" sz="1450" spc="-5">
                <a:latin typeface="Times New Roman"/>
                <a:cs typeface="Times New Roman"/>
              </a:rPr>
              <a:t>on</a:t>
            </a:r>
            <a:r>
              <a:rPr dirty="0" sz="1450" spc="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smack </a:t>
            </a:r>
            <a:r>
              <a:rPr dirty="0" sz="1450" spc="-5">
                <a:latin typeface="Times New Roman"/>
                <a:cs typeface="Times New Roman"/>
              </a:rPr>
              <a:t>of </a:t>
            </a:r>
            <a:r>
              <a:rPr dirty="0" sz="1450" spc="-10">
                <a:latin typeface="Times New Roman"/>
                <a:cs typeface="Times New Roman"/>
              </a:rPr>
              <a:t>the parental hand in</a:t>
            </a:r>
            <a:r>
              <a:rPr dirty="0" sz="1450" spc="15">
                <a:latin typeface="Times New Roman"/>
                <a:cs typeface="Times New Roman"/>
              </a:rPr>
              <a:t> </a:t>
            </a:r>
            <a:r>
              <a:rPr dirty="0" sz="1450" spc="-10">
                <a:latin typeface="Times New Roman"/>
                <a:cs typeface="Times New Roman"/>
              </a:rPr>
              <a:t>chastisement.</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There are, </a:t>
            </a:r>
            <a:r>
              <a:rPr dirty="0" sz="1450" spc="-15">
                <a:latin typeface="Times New Roman"/>
                <a:cs typeface="Times New Roman"/>
              </a:rPr>
              <a:t>however, </a:t>
            </a:r>
            <a:r>
              <a:rPr dirty="0" sz="1450" spc="-10">
                <a:latin typeface="Times New Roman"/>
                <a:cs typeface="Times New Roman"/>
              </a:rPr>
              <a:t>many advantages for the inhabitant </a:t>
            </a:r>
            <a:r>
              <a:rPr dirty="0" sz="1450" spc="-5">
                <a:latin typeface="Times New Roman"/>
                <a:cs typeface="Times New Roman"/>
              </a:rPr>
              <a:t>of </a:t>
            </a:r>
            <a:r>
              <a:rPr dirty="0" sz="1450" spc="-10">
                <a:latin typeface="Times New Roman"/>
                <a:cs typeface="Times New Roman"/>
              </a:rPr>
              <a:t>this strip. He does  </a:t>
            </a:r>
            <a:r>
              <a:rPr dirty="0" sz="1450" spc="-5">
                <a:latin typeface="Times New Roman"/>
                <a:cs typeface="Times New Roman"/>
              </a:rPr>
              <a:t>not </a:t>
            </a:r>
            <a:r>
              <a:rPr dirty="0" sz="1450" spc="-10">
                <a:latin typeface="Times New Roman"/>
                <a:cs typeface="Times New Roman"/>
              </a:rPr>
              <a:t>require to bring his own bedding </a:t>
            </a:r>
            <a:r>
              <a:rPr dirty="0" sz="1450" spc="-5">
                <a:latin typeface="Times New Roman"/>
                <a:cs typeface="Times New Roman"/>
              </a:rPr>
              <a:t>or </a:t>
            </a:r>
            <a:r>
              <a:rPr dirty="0" sz="1450" spc="-10">
                <a:latin typeface="Times New Roman"/>
                <a:cs typeface="Times New Roman"/>
              </a:rPr>
              <a:t>dishes, </a:t>
            </a:r>
            <a:r>
              <a:rPr dirty="0" sz="1450" spc="-5">
                <a:latin typeface="Times New Roman"/>
                <a:cs typeface="Times New Roman"/>
              </a:rPr>
              <a:t>but </a:t>
            </a:r>
            <a:r>
              <a:rPr dirty="0" sz="1450" spc="-10">
                <a:latin typeface="Times New Roman"/>
                <a:cs typeface="Times New Roman"/>
              </a:rPr>
              <a:t>finds berths and </a:t>
            </a:r>
            <a:r>
              <a:rPr dirty="0" sz="1450" spc="-5">
                <a:latin typeface="Times New Roman"/>
                <a:cs typeface="Times New Roman"/>
              </a:rPr>
              <a:t>a </a:t>
            </a:r>
            <a:r>
              <a:rPr dirty="0" sz="1450" spc="-10">
                <a:latin typeface="Times New Roman"/>
                <a:cs typeface="Times New Roman"/>
              </a:rPr>
              <a:t>table  completely if somewhat roughly furnished. He enjoys </a:t>
            </a:r>
            <a:r>
              <a:rPr dirty="0" sz="1450" spc="-5">
                <a:latin typeface="Times New Roman"/>
                <a:cs typeface="Times New Roman"/>
              </a:rPr>
              <a:t>a </a:t>
            </a:r>
            <a:r>
              <a:rPr dirty="0" sz="1450" spc="-10">
                <a:latin typeface="Times New Roman"/>
                <a:cs typeface="Times New Roman"/>
              </a:rPr>
              <a:t>distinct superiority in  diet; </a:t>
            </a:r>
            <a:r>
              <a:rPr dirty="0" sz="1450" spc="-5">
                <a:latin typeface="Times New Roman"/>
                <a:cs typeface="Times New Roman"/>
              </a:rPr>
              <a:t>but </a:t>
            </a:r>
            <a:r>
              <a:rPr dirty="0" sz="1450" spc="-10">
                <a:latin typeface="Times New Roman"/>
                <a:cs typeface="Times New Roman"/>
              </a:rPr>
              <a:t>this, strange to </a:t>
            </a:r>
            <a:r>
              <a:rPr dirty="0" sz="1450" spc="-30">
                <a:latin typeface="Times New Roman"/>
                <a:cs typeface="Times New Roman"/>
              </a:rPr>
              <a:t>say, </a:t>
            </a:r>
            <a:r>
              <a:rPr dirty="0" sz="1450" spc="-15">
                <a:latin typeface="Times New Roman"/>
                <a:cs typeface="Times New Roman"/>
              </a:rPr>
              <a:t>differs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on </a:t>
            </a:r>
            <a:r>
              <a:rPr dirty="0" sz="1450" spc="-10">
                <a:latin typeface="Times New Roman"/>
                <a:cs typeface="Times New Roman"/>
              </a:rPr>
              <a:t>different ships, </a:t>
            </a:r>
            <a:r>
              <a:rPr dirty="0" sz="1450" spc="-5">
                <a:latin typeface="Times New Roman"/>
                <a:cs typeface="Times New Roman"/>
              </a:rPr>
              <a:t>but on </a:t>
            </a:r>
            <a:r>
              <a:rPr dirty="0" sz="1450" spc="-10">
                <a:latin typeface="Times New Roman"/>
                <a:cs typeface="Times New Roman"/>
              </a:rPr>
              <a:t>the  same ship according as her head is to the east </a:t>
            </a:r>
            <a:r>
              <a:rPr dirty="0" sz="1450" spc="-5">
                <a:latin typeface="Times New Roman"/>
                <a:cs typeface="Times New Roman"/>
              </a:rPr>
              <a:t>or </a:t>
            </a:r>
            <a:r>
              <a:rPr dirty="0" sz="1450" spc="-10">
                <a:latin typeface="Times New Roman"/>
                <a:cs typeface="Times New Roman"/>
              </a:rPr>
              <a:t>west. In my own experience,  the principal difference between </a:t>
            </a:r>
            <a:r>
              <a:rPr dirty="0" sz="1450" spc="-5">
                <a:latin typeface="Times New Roman"/>
                <a:cs typeface="Times New Roman"/>
              </a:rPr>
              <a:t>our </a:t>
            </a:r>
            <a:r>
              <a:rPr dirty="0" sz="1450" spc="-10">
                <a:latin typeface="Times New Roman"/>
                <a:cs typeface="Times New Roman"/>
              </a:rPr>
              <a:t>table and that </a:t>
            </a:r>
            <a:r>
              <a:rPr dirty="0" sz="1450" spc="-5">
                <a:latin typeface="Times New Roman"/>
                <a:cs typeface="Times New Roman"/>
              </a:rPr>
              <a:t>of </a:t>
            </a:r>
            <a:r>
              <a:rPr dirty="0" sz="1450" spc="-10">
                <a:latin typeface="Times New Roman"/>
                <a:cs typeface="Times New Roman"/>
              </a:rPr>
              <a:t>the true steerage  passenger was the table itself, and the crockery plates from which we ate. But  lest </a:t>
            </a:r>
            <a:r>
              <a:rPr dirty="0" sz="1450" spc="-5">
                <a:latin typeface="Times New Roman"/>
                <a:cs typeface="Times New Roman"/>
              </a:rPr>
              <a:t>I </a:t>
            </a:r>
            <a:r>
              <a:rPr dirty="0" sz="1450" spc="-10">
                <a:latin typeface="Times New Roman"/>
                <a:cs typeface="Times New Roman"/>
              </a:rPr>
              <a:t>should show myself ungrateful, let me recapitulate every advantage. At  breakfast we had </a:t>
            </a:r>
            <a:r>
              <a:rPr dirty="0" sz="1450" spc="-5">
                <a:latin typeface="Times New Roman"/>
                <a:cs typeface="Times New Roman"/>
              </a:rPr>
              <a:t>a </a:t>
            </a:r>
            <a:r>
              <a:rPr dirty="0" sz="1450" spc="-10">
                <a:latin typeface="Times New Roman"/>
                <a:cs typeface="Times New Roman"/>
              </a:rPr>
              <a:t>choice between tea and </a:t>
            </a:r>
            <a:r>
              <a:rPr dirty="0" sz="1450" spc="-15">
                <a:latin typeface="Times New Roman"/>
                <a:cs typeface="Times New Roman"/>
              </a:rPr>
              <a:t>coffee </a:t>
            </a:r>
            <a:r>
              <a:rPr dirty="0" sz="1450" spc="-10">
                <a:latin typeface="Times New Roman"/>
                <a:cs typeface="Times New Roman"/>
              </a:rPr>
              <a:t>for beverage; </a:t>
            </a:r>
            <a:r>
              <a:rPr dirty="0" sz="1450" spc="-5">
                <a:latin typeface="Times New Roman"/>
                <a:cs typeface="Times New Roman"/>
              </a:rPr>
              <a:t>a </a:t>
            </a:r>
            <a:r>
              <a:rPr dirty="0" sz="1450" spc="-10">
                <a:latin typeface="Times New Roman"/>
                <a:cs typeface="Times New Roman"/>
              </a:rPr>
              <a:t>choice </a:t>
            </a:r>
            <a:r>
              <a:rPr dirty="0" sz="1450" spc="-5">
                <a:latin typeface="Times New Roman"/>
                <a:cs typeface="Times New Roman"/>
              </a:rPr>
              <a:t>not  </a:t>
            </a:r>
            <a:r>
              <a:rPr dirty="0" sz="1450" spc="-10">
                <a:latin typeface="Times New Roman"/>
                <a:cs typeface="Times New Roman"/>
              </a:rPr>
              <a:t>easy to make, the two were so surprisingly alike. </a:t>
            </a:r>
            <a:r>
              <a:rPr dirty="0" sz="1450" spc="-5">
                <a:latin typeface="Times New Roman"/>
                <a:cs typeface="Times New Roman"/>
              </a:rPr>
              <a:t>I </a:t>
            </a:r>
            <a:r>
              <a:rPr dirty="0" sz="1450" spc="-10">
                <a:latin typeface="Times New Roman"/>
                <a:cs typeface="Times New Roman"/>
              </a:rPr>
              <a:t>found that </a:t>
            </a:r>
            <a:r>
              <a:rPr dirty="0" sz="1450" spc="-5">
                <a:latin typeface="Times New Roman"/>
                <a:cs typeface="Times New Roman"/>
              </a:rPr>
              <a:t>I </a:t>
            </a:r>
            <a:r>
              <a:rPr dirty="0" sz="1450" spc="-10">
                <a:latin typeface="Times New Roman"/>
                <a:cs typeface="Times New Roman"/>
              </a:rPr>
              <a:t>could sleep  after the </a:t>
            </a:r>
            <a:r>
              <a:rPr dirty="0" sz="1450" spc="-15">
                <a:latin typeface="Times New Roman"/>
                <a:cs typeface="Times New Roman"/>
              </a:rPr>
              <a:t>coffee </a:t>
            </a:r>
            <a:r>
              <a:rPr dirty="0" sz="1450" spc="-10">
                <a:latin typeface="Times New Roman"/>
                <a:cs typeface="Times New Roman"/>
              </a:rPr>
              <a:t>and lay awake after the tea, which is </a:t>
            </a:r>
            <a:r>
              <a:rPr dirty="0" sz="1450" spc="-5">
                <a:latin typeface="Times New Roman"/>
                <a:cs typeface="Times New Roman"/>
              </a:rPr>
              <a:t>proof </a:t>
            </a:r>
            <a:r>
              <a:rPr dirty="0" sz="1450" spc="-10">
                <a:latin typeface="Times New Roman"/>
                <a:cs typeface="Times New Roman"/>
              </a:rPr>
              <a:t>conclusive </a:t>
            </a:r>
            <a:r>
              <a:rPr dirty="0" sz="1450" spc="-5">
                <a:latin typeface="Times New Roman"/>
                <a:cs typeface="Times New Roman"/>
              </a:rPr>
              <a:t>of </a:t>
            </a:r>
            <a:r>
              <a:rPr dirty="0" sz="1450" spc="-10">
                <a:latin typeface="Times New Roman"/>
                <a:cs typeface="Times New Roman"/>
              </a:rPr>
              <a:t>some  chemical disparity; and even </a:t>
            </a:r>
            <a:r>
              <a:rPr dirty="0" sz="1450" spc="-5">
                <a:latin typeface="Times New Roman"/>
                <a:cs typeface="Times New Roman"/>
              </a:rPr>
              <a:t>by </a:t>
            </a:r>
            <a:r>
              <a:rPr dirty="0" sz="1450" spc="-10">
                <a:latin typeface="Times New Roman"/>
                <a:cs typeface="Times New Roman"/>
              </a:rPr>
              <a:t>the palate </a:t>
            </a:r>
            <a:r>
              <a:rPr dirty="0" sz="1450" spc="-5">
                <a:latin typeface="Times New Roman"/>
                <a:cs typeface="Times New Roman"/>
              </a:rPr>
              <a:t>I </a:t>
            </a:r>
            <a:r>
              <a:rPr dirty="0" sz="1450" spc="-10">
                <a:latin typeface="Times New Roman"/>
                <a:cs typeface="Times New Roman"/>
              </a:rPr>
              <a:t>could distinguish </a:t>
            </a:r>
            <a:r>
              <a:rPr dirty="0" sz="1450" spc="-5">
                <a:latin typeface="Times New Roman"/>
                <a:cs typeface="Times New Roman"/>
              </a:rPr>
              <a:t>a </a:t>
            </a:r>
            <a:r>
              <a:rPr dirty="0" sz="1450" spc="-10">
                <a:latin typeface="Times New Roman"/>
                <a:cs typeface="Times New Roman"/>
              </a:rPr>
              <a:t>smack </a:t>
            </a:r>
            <a:r>
              <a:rPr dirty="0" sz="1450" spc="-5">
                <a:latin typeface="Times New Roman"/>
                <a:cs typeface="Times New Roman"/>
              </a:rPr>
              <a:t>of </a:t>
            </a:r>
            <a:r>
              <a:rPr dirty="0" sz="1450" spc="-15">
                <a:latin typeface="Times New Roman"/>
                <a:cs typeface="Times New Roman"/>
              </a:rPr>
              <a:t>snuff  </a:t>
            </a:r>
            <a:r>
              <a:rPr dirty="0" sz="1450" spc="-10">
                <a:latin typeface="Times New Roman"/>
                <a:cs typeface="Times New Roman"/>
              </a:rPr>
              <a:t>in the former from </a:t>
            </a:r>
            <a:r>
              <a:rPr dirty="0" sz="1450" spc="-5">
                <a:latin typeface="Times New Roman"/>
                <a:cs typeface="Times New Roman"/>
              </a:rPr>
              <a:t>a </a:t>
            </a:r>
            <a:r>
              <a:rPr dirty="0" sz="1450" spc="-10">
                <a:latin typeface="Times New Roman"/>
                <a:cs typeface="Times New Roman"/>
              </a:rPr>
              <a:t>flavour </a:t>
            </a:r>
            <a:r>
              <a:rPr dirty="0" sz="1450" spc="-5">
                <a:latin typeface="Times New Roman"/>
                <a:cs typeface="Times New Roman"/>
              </a:rPr>
              <a:t>of </a:t>
            </a:r>
            <a:r>
              <a:rPr dirty="0" sz="1450" spc="-10">
                <a:latin typeface="Times New Roman"/>
                <a:cs typeface="Times New Roman"/>
              </a:rPr>
              <a:t>boiling and dish-cloths in the second.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a:t>
            </a:r>
            <a:r>
              <a:rPr dirty="0" sz="1450" spc="-5">
                <a:latin typeface="Times New Roman"/>
                <a:cs typeface="Times New Roman"/>
              </a:rPr>
              <a:t>I </a:t>
            </a:r>
            <a:r>
              <a:rPr dirty="0" sz="1450" spc="-10">
                <a:latin typeface="Times New Roman"/>
                <a:cs typeface="Times New Roman"/>
              </a:rPr>
              <a:t>have seen passengers, after many sips, still doubting which  had been supplied them. In the way </a:t>
            </a:r>
            <a:r>
              <a:rPr dirty="0" sz="1450" spc="-5">
                <a:latin typeface="Times New Roman"/>
                <a:cs typeface="Times New Roman"/>
              </a:rPr>
              <a:t>of </a:t>
            </a:r>
            <a:r>
              <a:rPr dirty="0" sz="1450" spc="-10">
                <a:latin typeface="Times New Roman"/>
                <a:cs typeface="Times New Roman"/>
              </a:rPr>
              <a:t>eatables at the same meal we were  gloriously favoured; for in addition to porridge, which was common to all, we  had Irish </a:t>
            </a:r>
            <a:r>
              <a:rPr dirty="0" sz="1450" spc="-30">
                <a:latin typeface="Times New Roman"/>
                <a:cs typeface="Times New Roman"/>
              </a:rPr>
              <a:t>stew, </a:t>
            </a:r>
            <a:r>
              <a:rPr dirty="0" sz="1450" spc="-10">
                <a:latin typeface="Times New Roman"/>
                <a:cs typeface="Times New Roman"/>
              </a:rPr>
              <a:t>sometimes </a:t>
            </a:r>
            <a:r>
              <a:rPr dirty="0" sz="1450" spc="-5">
                <a:latin typeface="Times New Roman"/>
                <a:cs typeface="Times New Roman"/>
              </a:rPr>
              <a:t>a bit of </a:t>
            </a:r>
            <a:r>
              <a:rPr dirty="0" sz="1450" spc="-10">
                <a:latin typeface="Times New Roman"/>
                <a:cs typeface="Times New Roman"/>
              </a:rPr>
              <a:t>fish, and sometimes rissoles. The dinner </a:t>
            </a:r>
            <a:r>
              <a:rPr dirty="0" sz="1450" spc="-5">
                <a:latin typeface="Times New Roman"/>
                <a:cs typeface="Times New Roman"/>
              </a:rPr>
              <a:t>of  soup, </a:t>
            </a:r>
            <a:r>
              <a:rPr dirty="0" sz="1450" spc="-10">
                <a:latin typeface="Times New Roman"/>
                <a:cs typeface="Times New Roman"/>
              </a:rPr>
              <a:t>roast fresh beef, boiled salt </a:t>
            </a:r>
            <a:r>
              <a:rPr dirty="0" sz="1450" spc="-5">
                <a:latin typeface="Times New Roman"/>
                <a:cs typeface="Times New Roman"/>
              </a:rPr>
              <a:t>junk, </a:t>
            </a:r>
            <a:r>
              <a:rPr dirty="0" sz="1450" spc="-10">
                <a:latin typeface="Times New Roman"/>
                <a:cs typeface="Times New Roman"/>
              </a:rPr>
              <a:t>and potatoes, was, </a:t>
            </a:r>
            <a:r>
              <a:rPr dirty="0" sz="1450" spc="-5">
                <a:latin typeface="Times New Roman"/>
                <a:cs typeface="Times New Roman"/>
              </a:rPr>
              <a:t>I </a:t>
            </a:r>
            <a:r>
              <a:rPr dirty="0" sz="1450" spc="-10">
                <a:latin typeface="Times New Roman"/>
                <a:cs typeface="Times New Roman"/>
              </a:rPr>
              <a:t>believe, exactly  common to the steerage and the second cabin; only </a:t>
            </a:r>
            <a:r>
              <a:rPr dirty="0" sz="1450" spc="-5">
                <a:latin typeface="Times New Roman"/>
                <a:cs typeface="Times New Roman"/>
              </a:rPr>
              <a:t>I </a:t>
            </a:r>
            <a:r>
              <a:rPr dirty="0" sz="1450" spc="-10">
                <a:latin typeface="Times New Roman"/>
                <a:cs typeface="Times New Roman"/>
              </a:rPr>
              <a:t>have heard it rumoured  that </a:t>
            </a:r>
            <a:r>
              <a:rPr dirty="0" sz="1450" spc="-5">
                <a:latin typeface="Times New Roman"/>
                <a:cs typeface="Times New Roman"/>
              </a:rPr>
              <a:t>our </a:t>
            </a:r>
            <a:r>
              <a:rPr dirty="0" sz="1450" spc="-10">
                <a:latin typeface="Times New Roman"/>
                <a:cs typeface="Times New Roman"/>
              </a:rPr>
              <a:t>potatoes were </a:t>
            </a:r>
            <a:r>
              <a:rPr dirty="0" sz="1450" spc="-5">
                <a:latin typeface="Times New Roman"/>
                <a:cs typeface="Times New Roman"/>
              </a:rPr>
              <a:t>of a </a:t>
            </a:r>
            <a:r>
              <a:rPr dirty="0" sz="1450" spc="-10">
                <a:latin typeface="Times New Roman"/>
                <a:cs typeface="Times New Roman"/>
              </a:rPr>
              <a:t>superior brand; and twice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on </a:t>
            </a:r>
            <a:r>
              <a:rPr dirty="0" sz="1450" spc="-10">
                <a:latin typeface="Times New Roman"/>
                <a:cs typeface="Times New Roman"/>
              </a:rPr>
              <a:t>pudding-days,  instead </a:t>
            </a:r>
            <a:r>
              <a:rPr dirty="0" sz="1450" spc="-5">
                <a:latin typeface="Times New Roman"/>
                <a:cs typeface="Times New Roman"/>
              </a:rPr>
              <a:t>of </a:t>
            </a:r>
            <a:r>
              <a:rPr dirty="0" sz="1450" spc="-15">
                <a:latin typeface="Times New Roman"/>
                <a:cs typeface="Times New Roman"/>
              </a:rPr>
              <a:t>duff, </a:t>
            </a:r>
            <a:r>
              <a:rPr dirty="0" sz="1450" spc="-10">
                <a:latin typeface="Times New Roman"/>
                <a:cs typeface="Times New Roman"/>
              </a:rPr>
              <a:t>we had </a:t>
            </a:r>
            <a:r>
              <a:rPr dirty="0" sz="1450" spc="-5">
                <a:latin typeface="Times New Roman"/>
                <a:cs typeface="Times New Roman"/>
              </a:rPr>
              <a:t>a </a:t>
            </a:r>
            <a:r>
              <a:rPr dirty="0" sz="1450" spc="-10">
                <a:latin typeface="Times New Roman"/>
                <a:cs typeface="Times New Roman"/>
              </a:rPr>
              <a:t>saddle-bag filled with currants under the name </a:t>
            </a:r>
            <a:r>
              <a:rPr dirty="0" sz="1450" spc="-5">
                <a:latin typeface="Times New Roman"/>
                <a:cs typeface="Times New Roman"/>
              </a:rPr>
              <a:t>of a  </a:t>
            </a:r>
            <a:r>
              <a:rPr dirty="0" sz="1450" spc="-10">
                <a:latin typeface="Times New Roman"/>
                <a:cs typeface="Times New Roman"/>
              </a:rPr>
              <a:t>plum-pudding. At tea we were served with some broken meat from the  saloon; sometimes in the comparatively elegant form </a:t>
            </a:r>
            <a:r>
              <a:rPr dirty="0" sz="1450" spc="-5">
                <a:latin typeface="Times New Roman"/>
                <a:cs typeface="Times New Roman"/>
              </a:rPr>
              <a:t>of </a:t>
            </a:r>
            <a:r>
              <a:rPr dirty="0" sz="1450" spc="-10">
                <a:latin typeface="Times New Roman"/>
                <a:cs typeface="Times New Roman"/>
              </a:rPr>
              <a:t>spare patties </a:t>
            </a:r>
            <a:r>
              <a:rPr dirty="0" sz="1450" spc="-5">
                <a:latin typeface="Times New Roman"/>
                <a:cs typeface="Times New Roman"/>
              </a:rPr>
              <a:t>or  </a:t>
            </a:r>
            <a:r>
              <a:rPr dirty="0" sz="1450" spc="-10">
                <a:latin typeface="Times New Roman"/>
                <a:cs typeface="Times New Roman"/>
              </a:rPr>
              <a:t>rissoles;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general thing mere chicken-bones and flakes </a:t>
            </a:r>
            <a:r>
              <a:rPr dirty="0" sz="1450" spc="-5">
                <a:latin typeface="Times New Roman"/>
                <a:cs typeface="Times New Roman"/>
              </a:rPr>
              <a:t>of </a:t>
            </a:r>
            <a:r>
              <a:rPr dirty="0" sz="1450" spc="-10">
                <a:latin typeface="Times New Roman"/>
                <a:cs typeface="Times New Roman"/>
              </a:rPr>
              <a:t>fish, neither  </a:t>
            </a:r>
            <a:r>
              <a:rPr dirty="0" sz="1450" spc="-5">
                <a:latin typeface="Times New Roman"/>
                <a:cs typeface="Times New Roman"/>
              </a:rPr>
              <a:t>hot nor </a:t>
            </a:r>
            <a:r>
              <a:rPr dirty="0" sz="1450" spc="-10">
                <a:latin typeface="Times New Roman"/>
                <a:cs typeface="Times New Roman"/>
              </a:rPr>
              <a:t>cold. If these were </a:t>
            </a:r>
            <a:r>
              <a:rPr dirty="0" sz="1450" spc="-5">
                <a:latin typeface="Times New Roman"/>
                <a:cs typeface="Times New Roman"/>
              </a:rPr>
              <a:t>not </a:t>
            </a:r>
            <a:r>
              <a:rPr dirty="0" sz="1450" spc="-10">
                <a:latin typeface="Times New Roman"/>
                <a:cs typeface="Times New Roman"/>
              </a:rPr>
              <a:t>the scrapings </a:t>
            </a:r>
            <a:r>
              <a:rPr dirty="0" sz="1450" spc="-5">
                <a:latin typeface="Times New Roman"/>
                <a:cs typeface="Times New Roman"/>
              </a:rPr>
              <a:t>of </a:t>
            </a:r>
            <a:r>
              <a:rPr dirty="0" sz="1450" spc="-10">
                <a:latin typeface="Times New Roman"/>
                <a:cs typeface="Times New Roman"/>
              </a:rPr>
              <a:t>plates their </a:t>
            </a:r>
            <a:r>
              <a:rPr dirty="0" sz="1450" spc="-5">
                <a:latin typeface="Times New Roman"/>
                <a:cs typeface="Times New Roman"/>
              </a:rPr>
              <a:t>looks </a:t>
            </a:r>
            <a:r>
              <a:rPr dirty="0" sz="1450" spc="-10">
                <a:latin typeface="Times New Roman"/>
                <a:cs typeface="Times New Roman"/>
              </a:rPr>
              <a:t>belied them  sorely; yet we were all too hungry to </a:t>
            </a:r>
            <a:r>
              <a:rPr dirty="0" sz="1450" spc="-5">
                <a:latin typeface="Times New Roman"/>
                <a:cs typeface="Times New Roman"/>
              </a:rPr>
              <a:t>be proud, </a:t>
            </a:r>
            <a:r>
              <a:rPr dirty="0" sz="1450" spc="-10">
                <a:latin typeface="Times New Roman"/>
                <a:cs typeface="Times New Roman"/>
              </a:rPr>
              <a:t>and fell to these leavings  </a:t>
            </a:r>
            <a:r>
              <a:rPr dirty="0" sz="1450" spc="-20">
                <a:latin typeface="Times New Roman"/>
                <a:cs typeface="Times New Roman"/>
              </a:rPr>
              <a:t>greedily.</a:t>
            </a:r>
            <a:r>
              <a:rPr dirty="0" sz="1450" spc="320">
                <a:latin typeface="Times New Roman"/>
                <a:cs typeface="Times New Roman"/>
              </a:rPr>
              <a:t> </a:t>
            </a:r>
            <a:r>
              <a:rPr dirty="0" sz="1450" spc="-10">
                <a:latin typeface="Times New Roman"/>
                <a:cs typeface="Times New Roman"/>
              </a:rPr>
              <a:t>These, the bread, which was excellent, and the soup and porridge  which were both </a:t>
            </a:r>
            <a:r>
              <a:rPr dirty="0" sz="1450" spc="-5">
                <a:latin typeface="Times New Roman"/>
                <a:cs typeface="Times New Roman"/>
              </a:rPr>
              <a:t>good, </a:t>
            </a:r>
            <a:r>
              <a:rPr dirty="0" sz="1450" spc="-10">
                <a:latin typeface="Times New Roman"/>
                <a:cs typeface="Times New Roman"/>
              </a:rPr>
              <a:t>formed my whole diet throughout the voyage; so that  except for the broken meat and the convenience </a:t>
            </a:r>
            <a:r>
              <a:rPr dirty="0" sz="1450" spc="-5">
                <a:latin typeface="Times New Roman"/>
                <a:cs typeface="Times New Roman"/>
              </a:rPr>
              <a:t>of a </a:t>
            </a:r>
            <a:r>
              <a:rPr dirty="0" sz="1450" spc="-10">
                <a:latin typeface="Times New Roman"/>
                <a:cs typeface="Times New Roman"/>
              </a:rPr>
              <a:t>table </a:t>
            </a:r>
            <a:r>
              <a:rPr dirty="0" sz="1450" spc="-5">
                <a:latin typeface="Times New Roman"/>
                <a:cs typeface="Times New Roman"/>
              </a:rPr>
              <a:t>I </a:t>
            </a:r>
            <a:r>
              <a:rPr dirty="0" sz="1450" spc="-10">
                <a:latin typeface="Times New Roman"/>
                <a:cs typeface="Times New Roman"/>
              </a:rPr>
              <a:t>might as well have  been in the steerage outright. Had they given me porridge again in the  evening, </a:t>
            </a:r>
            <a:r>
              <a:rPr dirty="0" sz="1450" spc="-5">
                <a:latin typeface="Times New Roman"/>
                <a:cs typeface="Times New Roman"/>
              </a:rPr>
              <a:t>I </a:t>
            </a:r>
            <a:r>
              <a:rPr dirty="0" sz="1450" spc="-10">
                <a:latin typeface="Times New Roman"/>
                <a:cs typeface="Times New Roman"/>
              </a:rPr>
              <a:t>should have been perfectly contented with the fare. As it was, with  </a:t>
            </a:r>
            <a:r>
              <a:rPr dirty="0" sz="1450" spc="-5">
                <a:latin typeface="Times New Roman"/>
                <a:cs typeface="Times New Roman"/>
              </a:rPr>
              <a:t>a </a:t>
            </a:r>
            <a:r>
              <a:rPr dirty="0" sz="1450" spc="-10">
                <a:latin typeface="Times New Roman"/>
                <a:cs typeface="Times New Roman"/>
              </a:rPr>
              <a:t>few biscuits and some whisky and water before turning </a:t>
            </a:r>
            <a:r>
              <a:rPr dirty="0" sz="1450" spc="-5">
                <a:latin typeface="Times New Roman"/>
                <a:cs typeface="Times New Roman"/>
              </a:rPr>
              <a:t>in, I </a:t>
            </a:r>
            <a:r>
              <a:rPr dirty="0" sz="1450" spc="-10">
                <a:latin typeface="Times New Roman"/>
                <a:cs typeface="Times New Roman"/>
              </a:rPr>
              <a:t>kept my </a:t>
            </a:r>
            <a:r>
              <a:rPr dirty="0" sz="1450" spc="-5">
                <a:latin typeface="Times New Roman"/>
                <a:cs typeface="Times New Roman"/>
              </a:rPr>
              <a:t>body  </a:t>
            </a:r>
            <a:r>
              <a:rPr dirty="0" sz="1450" spc="-10">
                <a:latin typeface="Times New Roman"/>
                <a:cs typeface="Times New Roman"/>
              </a:rPr>
              <a:t>going and my spirits </a:t>
            </a:r>
            <a:r>
              <a:rPr dirty="0" sz="1450" spc="-5">
                <a:latin typeface="Times New Roman"/>
                <a:cs typeface="Times New Roman"/>
              </a:rPr>
              <a:t>up </a:t>
            </a:r>
            <a:r>
              <a:rPr dirty="0" sz="1450" spc="-10">
                <a:latin typeface="Times New Roman"/>
                <a:cs typeface="Times New Roman"/>
              </a:rPr>
              <a:t>to the</a:t>
            </a:r>
            <a:r>
              <a:rPr dirty="0" sz="1450" spc="15">
                <a:latin typeface="Times New Roman"/>
                <a:cs typeface="Times New Roman"/>
              </a:rPr>
              <a:t> </a:t>
            </a:r>
            <a:r>
              <a:rPr dirty="0" sz="1450" spc="-10">
                <a:latin typeface="Times New Roman"/>
                <a:cs typeface="Times New Roman"/>
              </a:rPr>
              <a:t>mark.</a:t>
            </a:r>
            <a:endParaRPr sz="1450">
              <a:latin typeface="Times New Roman"/>
              <a:cs typeface="Times New Roman"/>
            </a:endParaRPr>
          </a:p>
          <a:p>
            <a:pPr algn="just" marL="12700" marR="5715">
              <a:lnSpc>
                <a:spcPts val="1730"/>
              </a:lnSpc>
              <a:spcBef>
                <a:spcPts val="815"/>
              </a:spcBef>
            </a:pPr>
            <a:r>
              <a:rPr dirty="0" sz="1450" spc="-10">
                <a:latin typeface="Times New Roman"/>
                <a:cs typeface="Times New Roman"/>
              </a:rPr>
              <a:t>The last particular in which the second cabin passenger remarkably stands  ahead </a:t>
            </a:r>
            <a:r>
              <a:rPr dirty="0" sz="1450" spc="-5">
                <a:latin typeface="Times New Roman"/>
                <a:cs typeface="Times New Roman"/>
              </a:rPr>
              <a:t>of </a:t>
            </a:r>
            <a:r>
              <a:rPr dirty="0" sz="1450" spc="-10">
                <a:latin typeface="Times New Roman"/>
                <a:cs typeface="Times New Roman"/>
              </a:rPr>
              <a:t>his brother </a:t>
            </a:r>
            <a:r>
              <a:rPr dirty="0" sz="1450" spc="-5">
                <a:latin typeface="Times New Roman"/>
                <a:cs typeface="Times New Roman"/>
              </a:rPr>
              <a:t>of </a:t>
            </a:r>
            <a:r>
              <a:rPr dirty="0" sz="1450" spc="-10">
                <a:latin typeface="Times New Roman"/>
                <a:cs typeface="Times New Roman"/>
              </a:rPr>
              <a:t>the steerage is </a:t>
            </a:r>
            <a:r>
              <a:rPr dirty="0" sz="1450" spc="-5">
                <a:latin typeface="Times New Roman"/>
                <a:cs typeface="Times New Roman"/>
              </a:rPr>
              <a:t>one </a:t>
            </a:r>
            <a:r>
              <a:rPr dirty="0" sz="1450" spc="-10">
                <a:latin typeface="Times New Roman"/>
                <a:cs typeface="Times New Roman"/>
              </a:rPr>
              <a:t>altogether </a:t>
            </a:r>
            <a:r>
              <a:rPr dirty="0" sz="1450" spc="-5">
                <a:latin typeface="Times New Roman"/>
                <a:cs typeface="Times New Roman"/>
              </a:rPr>
              <a:t>of </a:t>
            </a:r>
            <a:r>
              <a:rPr dirty="0" sz="1450" spc="-10">
                <a:latin typeface="Times New Roman"/>
                <a:cs typeface="Times New Roman"/>
              </a:rPr>
              <a:t>sentiment. In the  steerage there are males and females; in the second cabin ladies and  gentlemen. For some time after </a:t>
            </a:r>
            <a:r>
              <a:rPr dirty="0" sz="1450" spc="-5">
                <a:latin typeface="Times New Roman"/>
                <a:cs typeface="Times New Roman"/>
              </a:rPr>
              <a:t>I </a:t>
            </a:r>
            <a:r>
              <a:rPr dirty="0" sz="1450" spc="-10">
                <a:latin typeface="Times New Roman"/>
                <a:cs typeface="Times New Roman"/>
              </a:rPr>
              <a:t>came aboard </a:t>
            </a:r>
            <a:r>
              <a:rPr dirty="0" sz="1450" spc="-5">
                <a:latin typeface="Times New Roman"/>
                <a:cs typeface="Times New Roman"/>
              </a:rPr>
              <a:t>I thought I </a:t>
            </a:r>
            <a:r>
              <a:rPr dirty="0" sz="1450" spc="-10">
                <a:latin typeface="Times New Roman"/>
                <a:cs typeface="Times New Roman"/>
              </a:rPr>
              <a:t>was only </a:t>
            </a:r>
            <a:r>
              <a:rPr dirty="0" sz="1450" spc="-5">
                <a:latin typeface="Times New Roman"/>
                <a:cs typeface="Times New Roman"/>
              </a:rPr>
              <a:t>a </a:t>
            </a:r>
            <a:r>
              <a:rPr dirty="0" sz="1450" spc="-10">
                <a:latin typeface="Times New Roman"/>
                <a:cs typeface="Times New Roman"/>
              </a:rPr>
              <a:t>male;  </a:t>
            </a:r>
            <a:r>
              <a:rPr dirty="0" sz="1450" spc="-5">
                <a:latin typeface="Times New Roman"/>
                <a:cs typeface="Times New Roman"/>
              </a:rPr>
              <a:t>but </a:t>
            </a:r>
            <a:r>
              <a:rPr dirty="0" sz="1450" spc="-10">
                <a:latin typeface="Times New Roman"/>
                <a:cs typeface="Times New Roman"/>
              </a:rPr>
              <a:t>in the course </a:t>
            </a:r>
            <a:r>
              <a:rPr dirty="0" sz="1450" spc="-5">
                <a:latin typeface="Times New Roman"/>
                <a:cs typeface="Times New Roman"/>
              </a:rPr>
              <a:t>of a </a:t>
            </a:r>
            <a:r>
              <a:rPr dirty="0" sz="1450" spc="-10">
                <a:latin typeface="Times New Roman"/>
                <a:cs typeface="Times New Roman"/>
              </a:rPr>
              <a:t>voyage </a:t>
            </a:r>
            <a:r>
              <a:rPr dirty="0" sz="1450" spc="-5">
                <a:latin typeface="Times New Roman"/>
                <a:cs typeface="Times New Roman"/>
              </a:rPr>
              <a:t>of </a:t>
            </a:r>
            <a:r>
              <a:rPr dirty="0" sz="1450" spc="-10">
                <a:latin typeface="Times New Roman"/>
                <a:cs typeface="Times New Roman"/>
              </a:rPr>
              <a:t>discovery between decks,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on a </a:t>
            </a:r>
            <a:r>
              <a:rPr dirty="0" sz="1450" spc="-10">
                <a:latin typeface="Times New Roman"/>
                <a:cs typeface="Times New Roman"/>
              </a:rPr>
              <a:t>brass  plate, and learned that </a:t>
            </a:r>
            <a:r>
              <a:rPr dirty="0" sz="1450" spc="-5">
                <a:latin typeface="Times New Roman"/>
                <a:cs typeface="Times New Roman"/>
              </a:rPr>
              <a:t>I </a:t>
            </a:r>
            <a:r>
              <a:rPr dirty="0" sz="1450" spc="-10">
                <a:latin typeface="Times New Roman"/>
                <a:cs typeface="Times New Roman"/>
              </a:rPr>
              <a:t>was still </a:t>
            </a:r>
            <a:r>
              <a:rPr dirty="0" sz="1450" spc="-5">
                <a:latin typeface="Times New Roman"/>
                <a:cs typeface="Times New Roman"/>
              </a:rPr>
              <a:t>a </a:t>
            </a:r>
            <a:r>
              <a:rPr dirty="0" sz="1450" spc="-10">
                <a:latin typeface="Times New Roman"/>
                <a:cs typeface="Times New Roman"/>
              </a:rPr>
              <a:t>gentleman. Nobody knew it,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was</a:t>
            </a:r>
            <a:r>
              <a:rPr dirty="0" sz="1450" spc="195">
                <a:latin typeface="Times New Roman"/>
                <a:cs typeface="Times New Roman"/>
              </a:rPr>
              <a:t> </a:t>
            </a:r>
            <a:r>
              <a:rPr dirty="0" sz="1450" spc="-10">
                <a:latin typeface="Times New Roman"/>
                <a:cs typeface="Times New Roman"/>
              </a:rPr>
              <a:t>lost</a:t>
            </a:r>
            <a:r>
              <a:rPr dirty="0" sz="1450" spc="200">
                <a:latin typeface="Times New Roman"/>
                <a:cs typeface="Times New Roman"/>
              </a:rPr>
              <a:t> </a:t>
            </a:r>
            <a:r>
              <a:rPr dirty="0" sz="1450" spc="-10">
                <a:latin typeface="Times New Roman"/>
                <a:cs typeface="Times New Roman"/>
              </a:rPr>
              <a:t>in</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crowd</a:t>
            </a:r>
            <a:r>
              <a:rPr dirty="0" sz="1450" spc="204">
                <a:latin typeface="Times New Roman"/>
                <a:cs typeface="Times New Roman"/>
              </a:rPr>
              <a:t> </a:t>
            </a:r>
            <a:r>
              <a:rPr dirty="0" sz="1450" spc="-5">
                <a:latin typeface="Times New Roman"/>
                <a:cs typeface="Times New Roman"/>
              </a:rPr>
              <a:t>of</a:t>
            </a:r>
            <a:r>
              <a:rPr dirty="0" sz="1450" spc="195">
                <a:latin typeface="Times New Roman"/>
                <a:cs typeface="Times New Roman"/>
              </a:rPr>
              <a:t> </a:t>
            </a:r>
            <a:r>
              <a:rPr dirty="0" sz="1450" spc="-10">
                <a:latin typeface="Times New Roman"/>
                <a:cs typeface="Times New Roman"/>
              </a:rPr>
              <a:t>males</a:t>
            </a:r>
            <a:r>
              <a:rPr dirty="0" sz="1450" spc="20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females,</a:t>
            </a:r>
            <a:r>
              <a:rPr dirty="0" sz="1450" spc="204">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rigorously</a:t>
            </a:r>
            <a:r>
              <a:rPr dirty="0" sz="1450" spc="200">
                <a:latin typeface="Times New Roman"/>
                <a:cs typeface="Times New Roman"/>
              </a:rPr>
              <a:t> </a:t>
            </a:r>
            <a:r>
              <a:rPr dirty="0" sz="1450" spc="-10">
                <a:latin typeface="Times New Roman"/>
                <a:cs typeface="Times New Roman"/>
              </a:rPr>
              <a:t>confined</a:t>
            </a:r>
            <a:r>
              <a:rPr dirty="0" sz="1450" spc="195">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74535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subject. He spoke sharply </a:t>
            </a:r>
            <a:r>
              <a:rPr dirty="0" sz="1450" spc="-5">
                <a:latin typeface="Times New Roman"/>
                <a:cs typeface="Times New Roman"/>
              </a:rPr>
              <a:t>of </a:t>
            </a:r>
            <a:r>
              <a:rPr dirty="0" sz="1450" spc="-10">
                <a:latin typeface="Times New Roman"/>
                <a:cs typeface="Times New Roman"/>
              </a:rPr>
              <a:t>the masters, and, when </a:t>
            </a:r>
            <a:r>
              <a:rPr dirty="0" sz="1450" spc="-5">
                <a:latin typeface="Times New Roman"/>
                <a:cs typeface="Times New Roman"/>
              </a:rPr>
              <a:t>I </a:t>
            </a:r>
            <a:r>
              <a:rPr dirty="0" sz="1450" spc="-10">
                <a:latin typeface="Times New Roman"/>
                <a:cs typeface="Times New Roman"/>
              </a:rPr>
              <a:t>led him </a:t>
            </a:r>
            <a:r>
              <a:rPr dirty="0" sz="1450" spc="-5">
                <a:latin typeface="Times New Roman"/>
                <a:cs typeface="Times New Roman"/>
              </a:rPr>
              <a:t>on, of </a:t>
            </a:r>
            <a:r>
              <a:rPr dirty="0" sz="1450" spc="-10">
                <a:latin typeface="Times New Roman"/>
                <a:cs typeface="Times New Roman"/>
              </a:rPr>
              <a:t>the men  also. The masters had been selfish and obstructive, the men selfish, </a:t>
            </a:r>
            <a:r>
              <a:rPr dirty="0" sz="1450" spc="-25">
                <a:latin typeface="Times New Roman"/>
                <a:cs typeface="Times New Roman"/>
              </a:rPr>
              <a:t>silly, </a:t>
            </a:r>
            <a:r>
              <a:rPr dirty="0" sz="1450" spc="-10">
                <a:latin typeface="Times New Roman"/>
                <a:cs typeface="Times New Roman"/>
              </a:rPr>
              <a:t>and  light-headed. He rehearsed to me the course </a:t>
            </a:r>
            <a:r>
              <a:rPr dirty="0" sz="1450" spc="-5">
                <a:latin typeface="Times New Roman"/>
                <a:cs typeface="Times New Roman"/>
              </a:rPr>
              <a:t>of a </a:t>
            </a:r>
            <a:r>
              <a:rPr dirty="0" sz="1450" spc="-10">
                <a:latin typeface="Times New Roman"/>
                <a:cs typeface="Times New Roman"/>
              </a:rPr>
              <a:t>meeting at which </a:t>
            </a:r>
            <a:r>
              <a:rPr dirty="0" sz="1450" spc="-5">
                <a:latin typeface="Times New Roman"/>
                <a:cs typeface="Times New Roman"/>
              </a:rPr>
              <a:t>he </a:t>
            </a:r>
            <a:r>
              <a:rPr dirty="0" sz="1450" spc="-10">
                <a:latin typeface="Times New Roman"/>
                <a:cs typeface="Times New Roman"/>
              </a:rPr>
              <a:t>had  been present, and the somewhat long discourse which </a:t>
            </a:r>
            <a:r>
              <a:rPr dirty="0" sz="1450" spc="-5">
                <a:latin typeface="Times New Roman"/>
                <a:cs typeface="Times New Roman"/>
              </a:rPr>
              <a:t>he </a:t>
            </a:r>
            <a:r>
              <a:rPr dirty="0" sz="1450" spc="-10">
                <a:latin typeface="Times New Roman"/>
                <a:cs typeface="Times New Roman"/>
              </a:rPr>
              <a:t>had there  pronounced, calling into question the wisdom and even the </a:t>
            </a:r>
            <a:r>
              <a:rPr dirty="0" sz="1450" spc="-5">
                <a:latin typeface="Times New Roman"/>
                <a:cs typeface="Times New Roman"/>
              </a:rPr>
              <a:t>good </a:t>
            </a:r>
            <a:r>
              <a:rPr dirty="0" sz="1450" spc="-10">
                <a:latin typeface="Times New Roman"/>
                <a:cs typeface="Times New Roman"/>
              </a:rPr>
              <a:t>faith </a:t>
            </a:r>
            <a:r>
              <a:rPr dirty="0" sz="1450" spc="-5">
                <a:latin typeface="Times New Roman"/>
                <a:cs typeface="Times New Roman"/>
              </a:rPr>
              <a:t>of </a:t>
            </a:r>
            <a:r>
              <a:rPr dirty="0" sz="1450" spc="-10">
                <a:latin typeface="Times New Roman"/>
                <a:cs typeface="Times New Roman"/>
              </a:rPr>
              <a:t>the  Union delegates; and although </a:t>
            </a:r>
            <a:r>
              <a:rPr dirty="0" sz="1450" spc="-5">
                <a:latin typeface="Times New Roman"/>
                <a:cs typeface="Times New Roman"/>
              </a:rPr>
              <a:t>he </a:t>
            </a:r>
            <a:r>
              <a:rPr dirty="0" sz="1450" spc="-10">
                <a:latin typeface="Times New Roman"/>
                <a:cs typeface="Times New Roman"/>
              </a:rPr>
              <a:t>had escaped himself through flush times and  starvation times with </a:t>
            </a:r>
            <a:r>
              <a:rPr dirty="0" sz="1450" spc="-5">
                <a:latin typeface="Times New Roman"/>
                <a:cs typeface="Times New Roman"/>
              </a:rPr>
              <a:t>a </a:t>
            </a:r>
            <a:r>
              <a:rPr dirty="0" sz="1450" spc="-10">
                <a:latin typeface="Times New Roman"/>
                <a:cs typeface="Times New Roman"/>
              </a:rPr>
              <a:t>handsomely provided purse, </a:t>
            </a:r>
            <a:r>
              <a:rPr dirty="0" sz="1450" spc="-5">
                <a:latin typeface="Times New Roman"/>
                <a:cs typeface="Times New Roman"/>
              </a:rPr>
              <a:t>he </a:t>
            </a:r>
            <a:r>
              <a:rPr dirty="0" sz="1450" spc="-10">
                <a:latin typeface="Times New Roman"/>
                <a:cs typeface="Times New Roman"/>
              </a:rPr>
              <a:t>had so little faith in  either man </a:t>
            </a:r>
            <a:r>
              <a:rPr dirty="0" sz="1450" spc="-5">
                <a:latin typeface="Times New Roman"/>
                <a:cs typeface="Times New Roman"/>
              </a:rPr>
              <a:t>or </a:t>
            </a:r>
            <a:r>
              <a:rPr dirty="0" sz="1450" spc="-20">
                <a:latin typeface="Times New Roman"/>
                <a:cs typeface="Times New Roman"/>
              </a:rPr>
              <a:t>master, </a:t>
            </a:r>
            <a:r>
              <a:rPr dirty="0" sz="1450" spc="-10">
                <a:latin typeface="Times New Roman"/>
                <a:cs typeface="Times New Roman"/>
              </a:rPr>
              <a:t>and so profound </a:t>
            </a:r>
            <a:r>
              <a:rPr dirty="0" sz="1450" spc="-5">
                <a:latin typeface="Times New Roman"/>
                <a:cs typeface="Times New Roman"/>
              </a:rPr>
              <a:t>a </a:t>
            </a:r>
            <a:r>
              <a:rPr dirty="0" sz="1450" spc="-10">
                <a:latin typeface="Times New Roman"/>
                <a:cs typeface="Times New Roman"/>
              </a:rPr>
              <a:t>terror for the unerring Nemesis </a:t>
            </a:r>
            <a:r>
              <a:rPr dirty="0" sz="1450" spc="-5">
                <a:latin typeface="Times New Roman"/>
                <a:cs typeface="Times New Roman"/>
              </a:rPr>
              <a:t>of  </a:t>
            </a:r>
            <a:r>
              <a:rPr dirty="0" sz="1450" spc="-10">
                <a:latin typeface="Times New Roman"/>
                <a:cs typeface="Times New Roman"/>
              </a:rPr>
              <a:t>mercantile </a:t>
            </a:r>
            <a:r>
              <a:rPr dirty="0" sz="1450" spc="-15">
                <a:latin typeface="Times New Roman"/>
                <a:cs typeface="Times New Roman"/>
              </a:rPr>
              <a:t>affairs,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could think </a:t>
            </a:r>
            <a:r>
              <a:rPr dirty="0" sz="1450" spc="-5">
                <a:latin typeface="Times New Roman"/>
                <a:cs typeface="Times New Roman"/>
              </a:rPr>
              <a:t>of no hope </a:t>
            </a:r>
            <a:r>
              <a:rPr dirty="0" sz="1450" spc="-10">
                <a:latin typeface="Times New Roman"/>
                <a:cs typeface="Times New Roman"/>
              </a:rPr>
              <a:t>for </a:t>
            </a:r>
            <a:r>
              <a:rPr dirty="0" sz="1450" spc="-5">
                <a:latin typeface="Times New Roman"/>
                <a:cs typeface="Times New Roman"/>
              </a:rPr>
              <a:t>our </a:t>
            </a:r>
            <a:r>
              <a:rPr dirty="0" sz="1450" spc="-10">
                <a:latin typeface="Times New Roman"/>
                <a:cs typeface="Times New Roman"/>
              </a:rPr>
              <a:t>country outside </a:t>
            </a:r>
            <a:r>
              <a:rPr dirty="0" sz="1450" spc="-5">
                <a:latin typeface="Times New Roman"/>
                <a:cs typeface="Times New Roman"/>
              </a:rPr>
              <a:t>of a  </a:t>
            </a:r>
            <a:r>
              <a:rPr dirty="0" sz="1450" spc="-10">
                <a:latin typeface="Times New Roman"/>
                <a:cs typeface="Times New Roman"/>
              </a:rPr>
              <a:t>sudden and complete political subversion. Down must </a:t>
            </a:r>
            <a:r>
              <a:rPr dirty="0" sz="1450" spc="-5">
                <a:latin typeface="Times New Roman"/>
                <a:cs typeface="Times New Roman"/>
              </a:rPr>
              <a:t>go </a:t>
            </a:r>
            <a:r>
              <a:rPr dirty="0" sz="1450" spc="-10">
                <a:latin typeface="Times New Roman"/>
                <a:cs typeface="Times New Roman"/>
              </a:rPr>
              <a:t>Lords and Church  and Army; and capital, </a:t>
            </a:r>
            <a:r>
              <a:rPr dirty="0" sz="1450" spc="-5">
                <a:latin typeface="Times New Roman"/>
                <a:cs typeface="Times New Roman"/>
              </a:rPr>
              <a:t>by </a:t>
            </a:r>
            <a:r>
              <a:rPr dirty="0" sz="1450" spc="-10">
                <a:latin typeface="Times New Roman"/>
                <a:cs typeface="Times New Roman"/>
              </a:rPr>
              <a:t>some happy direction, must change hands from  worse to </a:t>
            </a:r>
            <a:r>
              <a:rPr dirty="0" sz="1450" spc="-15">
                <a:latin typeface="Times New Roman"/>
                <a:cs typeface="Times New Roman"/>
              </a:rPr>
              <a:t>better, </a:t>
            </a:r>
            <a:r>
              <a:rPr dirty="0" sz="1450" spc="-5">
                <a:latin typeface="Times New Roman"/>
                <a:cs typeface="Times New Roman"/>
              </a:rPr>
              <a:t>or </a:t>
            </a:r>
            <a:r>
              <a:rPr dirty="0" sz="1450" spc="-10">
                <a:latin typeface="Times New Roman"/>
                <a:cs typeface="Times New Roman"/>
              </a:rPr>
              <a:t>England stood condemned. Such principles, </a:t>
            </a:r>
            <a:r>
              <a:rPr dirty="0" sz="1450" spc="-5">
                <a:latin typeface="Times New Roman"/>
                <a:cs typeface="Times New Roman"/>
              </a:rPr>
              <a:t>he </a:t>
            </a:r>
            <a:r>
              <a:rPr dirty="0" sz="1450" spc="-10">
                <a:latin typeface="Times New Roman"/>
                <a:cs typeface="Times New Roman"/>
              </a:rPr>
              <a:t>said, were  growing ‘like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seed.’</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From this mild, soft, domestic man, these words sounded unusually ominous  and grave. </a:t>
            </a:r>
            <a:r>
              <a:rPr dirty="0" sz="1450" spc="-5">
                <a:latin typeface="Times New Roman"/>
                <a:cs typeface="Times New Roman"/>
              </a:rPr>
              <a:t>I </a:t>
            </a:r>
            <a:r>
              <a:rPr dirty="0" sz="1450" spc="-10">
                <a:latin typeface="Times New Roman"/>
                <a:cs typeface="Times New Roman"/>
              </a:rPr>
              <a:t>had heard enough revolutionary talk among my workmen fellow-  passengers; </a:t>
            </a:r>
            <a:r>
              <a:rPr dirty="0" sz="1450" spc="-5">
                <a:latin typeface="Times New Roman"/>
                <a:cs typeface="Times New Roman"/>
              </a:rPr>
              <a:t>but </a:t>
            </a:r>
            <a:r>
              <a:rPr dirty="0" sz="1450" spc="-10">
                <a:latin typeface="Times New Roman"/>
                <a:cs typeface="Times New Roman"/>
              </a:rPr>
              <a:t>most </a:t>
            </a:r>
            <a:r>
              <a:rPr dirty="0" sz="1450" spc="-5">
                <a:latin typeface="Times New Roman"/>
                <a:cs typeface="Times New Roman"/>
              </a:rPr>
              <a:t>of </a:t>
            </a:r>
            <a:r>
              <a:rPr dirty="0" sz="1450" spc="-10">
                <a:latin typeface="Times New Roman"/>
                <a:cs typeface="Times New Roman"/>
              </a:rPr>
              <a:t>it was </a:t>
            </a:r>
            <a:r>
              <a:rPr dirty="0" sz="1450" spc="-5">
                <a:latin typeface="Times New Roman"/>
                <a:cs typeface="Times New Roman"/>
              </a:rPr>
              <a:t>hot </a:t>
            </a:r>
            <a:r>
              <a:rPr dirty="0" sz="1450" spc="-10">
                <a:latin typeface="Times New Roman"/>
                <a:cs typeface="Times New Roman"/>
              </a:rPr>
              <a:t>and turgid, and fell discredited from the lips  </a:t>
            </a:r>
            <a:r>
              <a:rPr dirty="0" sz="1450" spc="-5">
                <a:latin typeface="Times New Roman"/>
                <a:cs typeface="Times New Roman"/>
              </a:rPr>
              <a:t>of </a:t>
            </a:r>
            <a:r>
              <a:rPr dirty="0" sz="1450" spc="-10">
                <a:latin typeface="Times New Roman"/>
                <a:cs typeface="Times New Roman"/>
              </a:rPr>
              <a:t>unsuccessful men. This man was calm; </a:t>
            </a:r>
            <a:r>
              <a:rPr dirty="0" sz="1450" spc="-5">
                <a:latin typeface="Times New Roman"/>
                <a:cs typeface="Times New Roman"/>
              </a:rPr>
              <a:t>he </a:t>
            </a:r>
            <a:r>
              <a:rPr dirty="0" sz="1450" spc="-10">
                <a:latin typeface="Times New Roman"/>
                <a:cs typeface="Times New Roman"/>
              </a:rPr>
              <a:t>had attained prosperity and ease;  </a:t>
            </a:r>
            <a:r>
              <a:rPr dirty="0" sz="1450" spc="-5">
                <a:latin typeface="Times New Roman"/>
                <a:cs typeface="Times New Roman"/>
              </a:rPr>
              <a:t>he </a:t>
            </a:r>
            <a:r>
              <a:rPr dirty="0" sz="1450" spc="-10">
                <a:latin typeface="Times New Roman"/>
                <a:cs typeface="Times New Roman"/>
              </a:rPr>
              <a:t>disapproved the policy which had been pursued </a:t>
            </a:r>
            <a:r>
              <a:rPr dirty="0" sz="1450" spc="-5">
                <a:latin typeface="Times New Roman"/>
                <a:cs typeface="Times New Roman"/>
              </a:rPr>
              <a:t>by </a:t>
            </a:r>
            <a:r>
              <a:rPr dirty="0" sz="1450" spc="-10">
                <a:latin typeface="Times New Roman"/>
                <a:cs typeface="Times New Roman"/>
              </a:rPr>
              <a:t>labour in the past; and  yet this was his panacea,—to rend the old country from end to end, and from  top to bottom, and in clamour and civil discord remodel it with the hand </a:t>
            </a:r>
            <a:r>
              <a:rPr dirty="0" sz="1450" spc="-5">
                <a:latin typeface="Times New Roman"/>
                <a:cs typeface="Times New Roman"/>
              </a:rPr>
              <a:t>of  </a:t>
            </a:r>
            <a:r>
              <a:rPr dirty="0" sz="1450" spc="-10">
                <a:latin typeface="Times New Roman"/>
                <a:cs typeface="Times New Roman"/>
              </a:rPr>
              <a:t>violence.</a:t>
            </a:r>
            <a:endParaRPr sz="1450">
              <a:latin typeface="Times New Roman"/>
              <a:cs typeface="Times New Roman"/>
            </a:endParaRPr>
          </a:p>
        </p:txBody>
      </p:sp>
      <p:sp>
        <p:nvSpPr>
          <p:cNvPr id="3" name="object 3"/>
          <p:cNvSpPr txBox="1"/>
          <p:nvPr/>
        </p:nvSpPr>
        <p:spPr>
          <a:xfrm>
            <a:off x="876300" y="5978108"/>
            <a:ext cx="5807075" cy="4031615"/>
          </a:xfrm>
          <a:prstGeom prst="rect">
            <a:avLst/>
          </a:prstGeom>
        </p:spPr>
        <p:txBody>
          <a:bodyPr wrap="square" lIns="0" tIns="11430" rIns="0" bIns="0" rtlCol="0" vert="horz">
            <a:spAutoFit/>
          </a:bodyPr>
          <a:lstStyle/>
          <a:p>
            <a:pPr algn="ctr" marL="635">
              <a:lnSpc>
                <a:spcPct val="100000"/>
              </a:lnSpc>
              <a:spcBef>
                <a:spcPts val="90"/>
              </a:spcBef>
            </a:pPr>
            <a:r>
              <a:rPr dirty="0" sz="1450" spc="-10" b="1">
                <a:latin typeface="Times New Roman"/>
                <a:cs typeface="Times New Roman"/>
              </a:rPr>
              <a:t>THE </a:t>
            </a:r>
            <a:r>
              <a:rPr dirty="0" sz="1450" spc="-85" b="1">
                <a:latin typeface="Times New Roman"/>
                <a:cs typeface="Times New Roman"/>
              </a:rPr>
              <a:t>STOWAWAYS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On the </a:t>
            </a:r>
            <a:r>
              <a:rPr dirty="0" sz="1450" spc="-20">
                <a:latin typeface="Times New Roman"/>
                <a:cs typeface="Times New Roman"/>
              </a:rPr>
              <a:t>Sunday, </a:t>
            </a:r>
            <a:r>
              <a:rPr dirty="0" sz="1450" spc="-10">
                <a:latin typeface="Times New Roman"/>
                <a:cs typeface="Times New Roman"/>
              </a:rPr>
              <a:t>among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men who were talking in </a:t>
            </a:r>
            <a:r>
              <a:rPr dirty="0" sz="1450" spc="-5">
                <a:latin typeface="Times New Roman"/>
                <a:cs typeface="Times New Roman"/>
              </a:rPr>
              <a:t>our </a:t>
            </a:r>
            <a:r>
              <a:rPr dirty="0" sz="1450" spc="-10">
                <a:latin typeface="Times New Roman"/>
                <a:cs typeface="Times New Roman"/>
              </a:rPr>
              <a:t>companion,  Steerage No. </a:t>
            </a:r>
            <a:r>
              <a:rPr dirty="0" sz="1450" spc="-5">
                <a:latin typeface="Times New Roman"/>
                <a:cs typeface="Times New Roman"/>
              </a:rPr>
              <a:t>2 </a:t>
            </a:r>
            <a:r>
              <a:rPr dirty="0" sz="1450" spc="-10">
                <a:latin typeface="Times New Roman"/>
                <a:cs typeface="Times New Roman"/>
              </a:rPr>
              <a:t>and </a:t>
            </a:r>
            <a:r>
              <a:rPr dirty="0" sz="1450" spc="-5">
                <a:latin typeface="Times New Roman"/>
                <a:cs typeface="Times New Roman"/>
              </a:rPr>
              <a:t>3, </a:t>
            </a:r>
            <a:r>
              <a:rPr dirty="0" sz="1450" spc="-10">
                <a:latin typeface="Times New Roman"/>
                <a:cs typeface="Times New Roman"/>
              </a:rPr>
              <a:t>we remarked </a:t>
            </a:r>
            <a:r>
              <a:rPr dirty="0" sz="1450" spc="-5">
                <a:latin typeface="Times New Roman"/>
                <a:cs typeface="Times New Roman"/>
              </a:rPr>
              <a:t>a </a:t>
            </a:r>
            <a:r>
              <a:rPr dirty="0" sz="1450" spc="-10">
                <a:latin typeface="Times New Roman"/>
                <a:cs typeface="Times New Roman"/>
              </a:rPr>
              <a:t>new figure. He wore tweed clothes, well  enough made if </a:t>
            </a:r>
            <a:r>
              <a:rPr dirty="0" sz="1450" spc="-5">
                <a:latin typeface="Times New Roman"/>
                <a:cs typeface="Times New Roman"/>
              </a:rPr>
              <a:t>not </a:t>
            </a:r>
            <a:r>
              <a:rPr dirty="0" sz="1450" spc="-10">
                <a:latin typeface="Times New Roman"/>
                <a:cs typeface="Times New Roman"/>
              </a:rPr>
              <a:t>very fresh, and </a:t>
            </a:r>
            <a:r>
              <a:rPr dirty="0" sz="1450" spc="-5">
                <a:latin typeface="Times New Roman"/>
                <a:cs typeface="Times New Roman"/>
              </a:rPr>
              <a:t>a </a:t>
            </a:r>
            <a:r>
              <a:rPr dirty="0" sz="1450" spc="-10">
                <a:latin typeface="Times New Roman"/>
                <a:cs typeface="Times New Roman"/>
              </a:rPr>
              <a:t>plain smoking-cap. His face was pale,  with pale eyes, and spiritedly enough designed; </a:t>
            </a:r>
            <a:r>
              <a:rPr dirty="0" sz="1450" spc="-5">
                <a:latin typeface="Times New Roman"/>
                <a:cs typeface="Times New Roman"/>
              </a:rPr>
              <a:t>but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yet </a:t>
            </a:r>
            <a:r>
              <a:rPr dirty="0" sz="1450" spc="-20">
                <a:latin typeface="Times New Roman"/>
                <a:cs typeface="Times New Roman"/>
              </a:rPr>
              <a:t>thirty,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blackguardly degeneration had already overtaken his features. The fine  nose had grown fleshy towards the point, the pale eyes were sunk in fat. His  hands were strong and elegant; his experience </a:t>
            </a:r>
            <a:r>
              <a:rPr dirty="0" sz="1450" spc="-5">
                <a:latin typeface="Times New Roman"/>
                <a:cs typeface="Times New Roman"/>
              </a:rPr>
              <a:t>of </a:t>
            </a:r>
            <a:r>
              <a:rPr dirty="0" sz="1450" spc="-10">
                <a:latin typeface="Times New Roman"/>
                <a:cs typeface="Times New Roman"/>
              </a:rPr>
              <a:t>life evidently varied; his  speech full </a:t>
            </a:r>
            <a:r>
              <a:rPr dirty="0" sz="1450" spc="-5">
                <a:latin typeface="Times New Roman"/>
                <a:cs typeface="Times New Roman"/>
              </a:rPr>
              <a:t>of </a:t>
            </a:r>
            <a:r>
              <a:rPr dirty="0" sz="1450" spc="-10">
                <a:latin typeface="Times New Roman"/>
                <a:cs typeface="Times New Roman"/>
              </a:rPr>
              <a:t>pith and verve; his manners forward, </a:t>
            </a:r>
            <a:r>
              <a:rPr dirty="0" sz="1450" spc="-5">
                <a:latin typeface="Times New Roman"/>
                <a:cs typeface="Times New Roman"/>
              </a:rPr>
              <a:t>but </a:t>
            </a:r>
            <a:r>
              <a:rPr dirty="0" sz="1450" spc="-10">
                <a:latin typeface="Times New Roman"/>
                <a:cs typeface="Times New Roman"/>
              </a:rPr>
              <a:t>perfectly presentable.  The lad who helped in the second cabin told me, in answer to </a:t>
            </a:r>
            <a:r>
              <a:rPr dirty="0" sz="1450" spc="-5">
                <a:latin typeface="Times New Roman"/>
                <a:cs typeface="Times New Roman"/>
              </a:rPr>
              <a:t>a </a:t>
            </a:r>
            <a:r>
              <a:rPr dirty="0" sz="1450" spc="-10">
                <a:latin typeface="Times New Roman"/>
                <a:cs typeface="Times New Roman"/>
              </a:rPr>
              <a:t>question,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who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but </a:t>
            </a:r>
            <a:r>
              <a:rPr dirty="0" sz="1450" spc="-10">
                <a:latin typeface="Times New Roman"/>
                <a:cs typeface="Times New Roman"/>
              </a:rPr>
              <a:t>thought, ‘by his way </a:t>
            </a:r>
            <a:r>
              <a:rPr dirty="0" sz="1450" spc="-5">
                <a:latin typeface="Times New Roman"/>
                <a:cs typeface="Times New Roman"/>
              </a:rPr>
              <a:t>of </a:t>
            </a:r>
            <a:r>
              <a:rPr dirty="0" sz="1450" spc="-10">
                <a:latin typeface="Times New Roman"/>
                <a:cs typeface="Times New Roman"/>
              </a:rPr>
              <a:t>speaking, and  because </a:t>
            </a:r>
            <a:r>
              <a:rPr dirty="0" sz="1450" spc="-5">
                <a:latin typeface="Times New Roman"/>
                <a:cs typeface="Times New Roman"/>
              </a:rPr>
              <a:t>he </a:t>
            </a:r>
            <a:r>
              <a:rPr dirty="0" sz="1450" spc="-10">
                <a:latin typeface="Times New Roman"/>
                <a:cs typeface="Times New Roman"/>
              </a:rPr>
              <a:t>was so polite, that </a:t>
            </a:r>
            <a:r>
              <a:rPr dirty="0" sz="1450" spc="-5">
                <a:latin typeface="Times New Roman"/>
                <a:cs typeface="Times New Roman"/>
              </a:rPr>
              <a:t>he </a:t>
            </a:r>
            <a:r>
              <a:rPr dirty="0" sz="1450" spc="-10">
                <a:latin typeface="Times New Roman"/>
                <a:cs typeface="Times New Roman"/>
              </a:rPr>
              <a:t>was some </a:t>
            </a:r>
            <a:r>
              <a:rPr dirty="0" sz="1450" spc="-5">
                <a:latin typeface="Times New Roman"/>
                <a:cs typeface="Times New Roman"/>
              </a:rPr>
              <a:t>one </a:t>
            </a:r>
            <a:r>
              <a:rPr dirty="0" sz="1450" spc="-10">
                <a:latin typeface="Times New Roman"/>
                <a:cs typeface="Times New Roman"/>
              </a:rPr>
              <a:t>from the</a:t>
            </a:r>
            <a:r>
              <a:rPr dirty="0" sz="1450" spc="50">
                <a:latin typeface="Times New Roman"/>
                <a:cs typeface="Times New Roman"/>
              </a:rPr>
              <a:t> </a:t>
            </a:r>
            <a:r>
              <a:rPr dirty="0" sz="1450" spc="-10">
                <a:latin typeface="Times New Roman"/>
                <a:cs typeface="Times New Roman"/>
              </a:rPr>
              <a:t>saloon.’</a:t>
            </a:r>
            <a:endParaRPr sz="1450">
              <a:latin typeface="Times New Roman"/>
              <a:cs typeface="Times New Roman"/>
            </a:endParaRPr>
          </a:p>
          <a:p>
            <a:pPr algn="just" marL="12700" marR="5715">
              <a:lnSpc>
                <a:spcPts val="1730"/>
              </a:lnSpc>
              <a:spcBef>
                <a:spcPts val="844"/>
              </a:spcBef>
            </a:pP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so sure, for to me there was something equivocal in his air and  bearing. He might have been, </a:t>
            </a:r>
            <a:r>
              <a:rPr dirty="0" sz="1450" spc="-5">
                <a:latin typeface="Times New Roman"/>
                <a:cs typeface="Times New Roman"/>
              </a:rPr>
              <a:t>I </a:t>
            </a:r>
            <a:r>
              <a:rPr dirty="0" sz="1450" spc="-10">
                <a:latin typeface="Times New Roman"/>
                <a:cs typeface="Times New Roman"/>
              </a:rPr>
              <a:t>thought, the son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good </a:t>
            </a:r>
            <a:r>
              <a:rPr dirty="0" sz="1450" spc="-10">
                <a:latin typeface="Times New Roman"/>
                <a:cs typeface="Times New Roman"/>
              </a:rPr>
              <a:t>family who had  fallen early into dissipation and run from home. But, making every allowance,  how</a:t>
            </a:r>
            <a:r>
              <a:rPr dirty="0" sz="1450" spc="170">
                <a:latin typeface="Times New Roman"/>
                <a:cs typeface="Times New Roman"/>
              </a:rPr>
              <a:t> </a:t>
            </a:r>
            <a:r>
              <a:rPr dirty="0" sz="1450" spc="-10">
                <a:latin typeface="Times New Roman"/>
                <a:cs typeface="Times New Roman"/>
              </a:rPr>
              <a:t>admirable</a:t>
            </a:r>
            <a:r>
              <a:rPr dirty="0" sz="1450" spc="17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his</a:t>
            </a:r>
            <a:r>
              <a:rPr dirty="0" sz="1450" spc="175">
                <a:latin typeface="Times New Roman"/>
                <a:cs typeface="Times New Roman"/>
              </a:rPr>
              <a:t> </a:t>
            </a:r>
            <a:r>
              <a:rPr dirty="0" sz="1450" spc="-10">
                <a:latin typeface="Times New Roman"/>
                <a:cs typeface="Times New Roman"/>
              </a:rPr>
              <a:t>talk!</a:t>
            </a:r>
            <a:r>
              <a:rPr dirty="0" sz="1450" spc="5">
                <a:latin typeface="Times New Roman"/>
                <a:cs typeface="Times New Roman"/>
              </a:rPr>
              <a:t> </a:t>
            </a:r>
            <a:r>
              <a:rPr dirty="0" sz="1450" spc="-5">
                <a:latin typeface="Times New Roman"/>
                <a:cs typeface="Times New Roman"/>
              </a:rPr>
              <a:t>I</a:t>
            </a:r>
            <a:r>
              <a:rPr dirty="0" sz="1450" spc="175">
                <a:latin typeface="Times New Roman"/>
                <a:cs typeface="Times New Roman"/>
              </a:rPr>
              <a:t> </a:t>
            </a:r>
            <a:r>
              <a:rPr dirty="0" sz="1450" spc="-10">
                <a:latin typeface="Times New Roman"/>
                <a:cs typeface="Times New Roman"/>
              </a:rPr>
              <a:t>wish</a:t>
            </a:r>
            <a:r>
              <a:rPr dirty="0" sz="1450" spc="170">
                <a:latin typeface="Times New Roman"/>
                <a:cs typeface="Times New Roman"/>
              </a:rPr>
              <a:t> </a:t>
            </a:r>
            <a:r>
              <a:rPr dirty="0" sz="1450" spc="-5">
                <a:latin typeface="Times New Roman"/>
                <a:cs typeface="Times New Roman"/>
              </a:rPr>
              <a:t>you</a:t>
            </a:r>
            <a:r>
              <a:rPr dirty="0" sz="1450" spc="175">
                <a:latin typeface="Times New Roman"/>
                <a:cs typeface="Times New Roman"/>
              </a:rPr>
              <a:t> </a:t>
            </a:r>
            <a:r>
              <a:rPr dirty="0" sz="1450" spc="-10">
                <a:latin typeface="Times New Roman"/>
                <a:cs typeface="Times New Roman"/>
              </a:rPr>
              <a:t>could</a:t>
            </a:r>
            <a:r>
              <a:rPr dirty="0" sz="1450" spc="175">
                <a:latin typeface="Times New Roman"/>
                <a:cs typeface="Times New Roman"/>
              </a:rPr>
              <a:t> </a:t>
            </a:r>
            <a:r>
              <a:rPr dirty="0" sz="1450" spc="-10">
                <a:latin typeface="Times New Roman"/>
                <a:cs typeface="Times New Roman"/>
              </a:rPr>
              <a:t>have</a:t>
            </a:r>
            <a:r>
              <a:rPr dirty="0" sz="1450" spc="175">
                <a:latin typeface="Times New Roman"/>
                <a:cs typeface="Times New Roman"/>
              </a:rPr>
              <a:t> </a:t>
            </a:r>
            <a:r>
              <a:rPr dirty="0" sz="1450" spc="-10">
                <a:latin typeface="Times New Roman"/>
                <a:cs typeface="Times New Roman"/>
              </a:rPr>
              <a:t>heard</a:t>
            </a:r>
            <a:r>
              <a:rPr dirty="0" sz="1450" spc="175">
                <a:latin typeface="Times New Roman"/>
                <a:cs typeface="Times New Roman"/>
              </a:rPr>
              <a:t> </a:t>
            </a:r>
            <a:r>
              <a:rPr dirty="0" sz="1450" spc="-10">
                <a:latin typeface="Times New Roman"/>
                <a:cs typeface="Times New Roman"/>
              </a:rPr>
              <a:t>him</a:t>
            </a:r>
            <a:r>
              <a:rPr dirty="0" sz="1450" spc="170">
                <a:latin typeface="Times New Roman"/>
                <a:cs typeface="Times New Roman"/>
              </a:rPr>
              <a:t> </a:t>
            </a:r>
            <a:r>
              <a:rPr dirty="0" sz="1450" spc="-10">
                <a:latin typeface="Times New Roman"/>
                <a:cs typeface="Times New Roman"/>
              </a:rPr>
              <a:t>tell</a:t>
            </a:r>
            <a:r>
              <a:rPr dirty="0" sz="1450" spc="175">
                <a:latin typeface="Times New Roman"/>
                <a:cs typeface="Times New Roman"/>
              </a:rPr>
              <a:t> </a:t>
            </a:r>
            <a:r>
              <a:rPr dirty="0" sz="1450" spc="-10">
                <a:latin typeface="Times New Roman"/>
                <a:cs typeface="Times New Roman"/>
              </a:rPr>
              <a:t>his</a:t>
            </a:r>
            <a:r>
              <a:rPr dirty="0" sz="1450" spc="175">
                <a:latin typeface="Times New Roman"/>
                <a:cs typeface="Times New Roman"/>
              </a:rPr>
              <a:t> </a:t>
            </a:r>
            <a:r>
              <a:rPr dirty="0" sz="1450" spc="-10">
                <a:latin typeface="Times New Roman"/>
                <a:cs typeface="Times New Roman"/>
              </a:rPr>
              <a:t>own</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stories. They were so swingingly set forth, in such dramatic language, and  illustrated here and there </a:t>
            </a:r>
            <a:r>
              <a:rPr dirty="0" sz="1450" spc="-5">
                <a:latin typeface="Times New Roman"/>
                <a:cs typeface="Times New Roman"/>
              </a:rPr>
              <a:t>by </a:t>
            </a:r>
            <a:r>
              <a:rPr dirty="0" sz="1450" spc="-10">
                <a:latin typeface="Times New Roman"/>
                <a:cs typeface="Times New Roman"/>
              </a:rPr>
              <a:t>such luminous bits </a:t>
            </a:r>
            <a:r>
              <a:rPr dirty="0" sz="1450" spc="-5">
                <a:latin typeface="Times New Roman"/>
                <a:cs typeface="Times New Roman"/>
              </a:rPr>
              <a:t>of </a:t>
            </a:r>
            <a:r>
              <a:rPr dirty="0" sz="1450" spc="-10">
                <a:latin typeface="Times New Roman"/>
                <a:cs typeface="Times New Roman"/>
              </a:rPr>
              <a:t>acting, that they could only  lose in any reproduction. There were tales </a:t>
            </a:r>
            <a:r>
              <a:rPr dirty="0" sz="1450" spc="-5">
                <a:latin typeface="Times New Roman"/>
                <a:cs typeface="Times New Roman"/>
              </a:rPr>
              <a:t>of </a:t>
            </a:r>
            <a:r>
              <a:rPr dirty="0" sz="1450" spc="-10">
                <a:latin typeface="Times New Roman"/>
                <a:cs typeface="Times New Roman"/>
              </a:rPr>
              <a:t>the </a:t>
            </a:r>
            <a:r>
              <a:rPr dirty="0" sz="1450" spc="-90">
                <a:latin typeface="Times New Roman"/>
                <a:cs typeface="Times New Roman"/>
              </a:rPr>
              <a:t>P. </a:t>
            </a:r>
            <a:r>
              <a:rPr dirty="0" sz="1450" spc="-10">
                <a:latin typeface="Times New Roman"/>
                <a:cs typeface="Times New Roman"/>
              </a:rPr>
              <a:t>and O. </a:t>
            </a:r>
            <a:r>
              <a:rPr dirty="0" sz="1450" spc="-20">
                <a:latin typeface="Times New Roman"/>
                <a:cs typeface="Times New Roman"/>
              </a:rPr>
              <a:t>Company,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had been an </a:t>
            </a:r>
            <a:r>
              <a:rPr dirty="0" sz="1450" spc="-15">
                <a:latin typeface="Times New Roman"/>
                <a:cs typeface="Times New Roman"/>
              </a:rPr>
              <a:t>officer; </a:t>
            </a:r>
            <a:r>
              <a:rPr dirty="0" sz="1450" spc="-5">
                <a:latin typeface="Times New Roman"/>
                <a:cs typeface="Times New Roman"/>
              </a:rPr>
              <a:t>of </a:t>
            </a:r>
            <a:r>
              <a:rPr dirty="0" sz="1450" spc="-10">
                <a:latin typeface="Times New Roman"/>
                <a:cs typeface="Times New Roman"/>
              </a:rPr>
              <a:t>the East Indies, where in former years </a:t>
            </a:r>
            <a:r>
              <a:rPr dirty="0" sz="1450" spc="-5">
                <a:latin typeface="Times New Roman"/>
                <a:cs typeface="Times New Roman"/>
              </a:rPr>
              <a:t>he </a:t>
            </a:r>
            <a:r>
              <a:rPr dirty="0" sz="1450" spc="-10">
                <a:latin typeface="Times New Roman"/>
                <a:cs typeface="Times New Roman"/>
              </a:rPr>
              <a:t>had lived  lavishly; </a:t>
            </a:r>
            <a:r>
              <a:rPr dirty="0" sz="1450" spc="-5">
                <a:latin typeface="Times New Roman"/>
                <a:cs typeface="Times New Roman"/>
              </a:rPr>
              <a:t>of </a:t>
            </a:r>
            <a:r>
              <a:rPr dirty="0" sz="1450" spc="-10">
                <a:latin typeface="Times New Roman"/>
                <a:cs typeface="Times New Roman"/>
              </a:rPr>
              <a:t>the Royal Engineers, where </a:t>
            </a:r>
            <a:r>
              <a:rPr dirty="0" sz="1450" spc="-5">
                <a:latin typeface="Times New Roman"/>
                <a:cs typeface="Times New Roman"/>
              </a:rPr>
              <a:t>he </a:t>
            </a:r>
            <a:r>
              <a:rPr dirty="0" sz="1450" spc="-10">
                <a:latin typeface="Times New Roman"/>
                <a:cs typeface="Times New Roman"/>
              </a:rPr>
              <a:t>had served for </a:t>
            </a:r>
            <a:r>
              <a:rPr dirty="0" sz="1450" spc="-5">
                <a:latin typeface="Times New Roman"/>
                <a:cs typeface="Times New Roman"/>
              </a:rPr>
              <a:t>a </a:t>
            </a:r>
            <a:r>
              <a:rPr dirty="0" sz="1450" spc="-10">
                <a:latin typeface="Times New Roman"/>
                <a:cs typeface="Times New Roman"/>
              </a:rPr>
              <a:t>period; and </a:t>
            </a:r>
            <a:r>
              <a:rPr dirty="0" sz="1450" spc="-5">
                <a:latin typeface="Times New Roman"/>
                <a:cs typeface="Times New Roman"/>
              </a:rPr>
              <a:t>of a  </a:t>
            </a:r>
            <a:r>
              <a:rPr dirty="0" sz="1450" spc="-10">
                <a:latin typeface="Times New Roman"/>
                <a:cs typeface="Times New Roman"/>
              </a:rPr>
              <a:t>dozen other sides </a:t>
            </a:r>
            <a:r>
              <a:rPr dirty="0" sz="1450" spc="-5">
                <a:latin typeface="Times New Roman"/>
                <a:cs typeface="Times New Roman"/>
              </a:rPr>
              <a:t>of </a:t>
            </a:r>
            <a:r>
              <a:rPr dirty="0" sz="1450" spc="-10">
                <a:latin typeface="Times New Roman"/>
                <a:cs typeface="Times New Roman"/>
              </a:rPr>
              <a:t>life, each introducing some vigorous thumb-nail portrait.  He had the talk to himself that night, we were all so glad to listen. The best  talkers usually address themselves to some particular society; there they are  kings, elsewhere camp-followers, as </a:t>
            </a:r>
            <a:r>
              <a:rPr dirty="0" sz="1450" spc="-5">
                <a:latin typeface="Times New Roman"/>
                <a:cs typeface="Times New Roman"/>
              </a:rPr>
              <a:t>a </a:t>
            </a:r>
            <a:r>
              <a:rPr dirty="0" sz="1450" spc="-10">
                <a:latin typeface="Times New Roman"/>
                <a:cs typeface="Times New Roman"/>
              </a:rPr>
              <a:t>man may know Russian and yet </a:t>
            </a:r>
            <a:r>
              <a:rPr dirty="0" sz="1450" spc="-5">
                <a:latin typeface="Times New Roman"/>
                <a:cs typeface="Times New Roman"/>
              </a:rPr>
              <a:t>be  </a:t>
            </a:r>
            <a:r>
              <a:rPr dirty="0" sz="1450" spc="-10">
                <a:latin typeface="Times New Roman"/>
                <a:cs typeface="Times New Roman"/>
              </a:rPr>
              <a:t>ignorant </a:t>
            </a:r>
            <a:r>
              <a:rPr dirty="0" sz="1450" spc="-5">
                <a:latin typeface="Times New Roman"/>
                <a:cs typeface="Times New Roman"/>
              </a:rPr>
              <a:t>of </a:t>
            </a:r>
            <a:r>
              <a:rPr dirty="0" sz="1450" spc="-10">
                <a:latin typeface="Times New Roman"/>
                <a:cs typeface="Times New Roman"/>
              </a:rPr>
              <a:t>Spanish; </a:t>
            </a:r>
            <a:r>
              <a:rPr dirty="0" sz="1450" spc="-5">
                <a:latin typeface="Times New Roman"/>
                <a:cs typeface="Times New Roman"/>
              </a:rPr>
              <a:t>but </a:t>
            </a:r>
            <a:r>
              <a:rPr dirty="0" sz="1450" spc="-10">
                <a:latin typeface="Times New Roman"/>
                <a:cs typeface="Times New Roman"/>
              </a:rPr>
              <a:t>this fellow had </a:t>
            </a:r>
            <a:r>
              <a:rPr dirty="0" sz="1450" spc="-5">
                <a:latin typeface="Times New Roman"/>
                <a:cs typeface="Times New Roman"/>
              </a:rPr>
              <a:t>a </a:t>
            </a:r>
            <a:r>
              <a:rPr dirty="0" sz="1450" spc="-10">
                <a:latin typeface="Times New Roman"/>
                <a:cs typeface="Times New Roman"/>
              </a:rPr>
              <a:t>frank, headlong power </a:t>
            </a:r>
            <a:r>
              <a:rPr dirty="0" sz="1450" spc="-5">
                <a:latin typeface="Times New Roman"/>
                <a:cs typeface="Times New Roman"/>
              </a:rPr>
              <a:t>of </a:t>
            </a:r>
            <a:r>
              <a:rPr dirty="0" sz="1450" spc="-10">
                <a:latin typeface="Times New Roman"/>
                <a:cs typeface="Times New Roman"/>
              </a:rPr>
              <a:t>style, and  </a:t>
            </a:r>
            <a:r>
              <a:rPr dirty="0" sz="1450" spc="-5">
                <a:latin typeface="Times New Roman"/>
                <a:cs typeface="Times New Roman"/>
              </a:rPr>
              <a:t>a </a:t>
            </a:r>
            <a:r>
              <a:rPr dirty="0" sz="1450" spc="-10">
                <a:latin typeface="Times New Roman"/>
                <a:cs typeface="Times New Roman"/>
              </a:rPr>
              <a:t>broad, human choice </a:t>
            </a:r>
            <a:r>
              <a:rPr dirty="0" sz="1450" spc="-5">
                <a:latin typeface="Times New Roman"/>
                <a:cs typeface="Times New Roman"/>
              </a:rPr>
              <a:t>of </a:t>
            </a:r>
            <a:r>
              <a:rPr dirty="0" sz="1450" spc="-10">
                <a:latin typeface="Times New Roman"/>
                <a:cs typeface="Times New Roman"/>
              </a:rPr>
              <a:t>subject, that would have turned any circle in the  world into </a:t>
            </a:r>
            <a:r>
              <a:rPr dirty="0" sz="1450" spc="-5">
                <a:latin typeface="Times New Roman"/>
                <a:cs typeface="Times New Roman"/>
              </a:rPr>
              <a:t>a </a:t>
            </a:r>
            <a:r>
              <a:rPr dirty="0" sz="1450" spc="-10">
                <a:latin typeface="Times New Roman"/>
                <a:cs typeface="Times New Roman"/>
              </a:rPr>
              <a:t>circle </a:t>
            </a:r>
            <a:r>
              <a:rPr dirty="0" sz="1450" spc="-5">
                <a:latin typeface="Times New Roman"/>
                <a:cs typeface="Times New Roman"/>
              </a:rPr>
              <a:t>of </a:t>
            </a:r>
            <a:r>
              <a:rPr dirty="0" sz="1450" spc="-10">
                <a:latin typeface="Times New Roman"/>
                <a:cs typeface="Times New Roman"/>
              </a:rPr>
              <a:t>hearers. He was </a:t>
            </a:r>
            <a:r>
              <a:rPr dirty="0" sz="1450" spc="-5">
                <a:latin typeface="Times New Roman"/>
                <a:cs typeface="Times New Roman"/>
              </a:rPr>
              <a:t>a </a:t>
            </a:r>
            <a:r>
              <a:rPr dirty="0" sz="1450" spc="-10">
                <a:latin typeface="Times New Roman"/>
                <a:cs typeface="Times New Roman"/>
              </a:rPr>
              <a:t>Homeric </a:t>
            </a:r>
            <a:r>
              <a:rPr dirty="0" sz="1450" spc="-15">
                <a:latin typeface="Times New Roman"/>
                <a:cs typeface="Times New Roman"/>
              </a:rPr>
              <a:t>talker, </a:t>
            </a:r>
            <a:r>
              <a:rPr dirty="0" sz="1450" spc="-10">
                <a:latin typeface="Times New Roman"/>
                <a:cs typeface="Times New Roman"/>
              </a:rPr>
              <a:t>plain, strong, and  cheerful; and the things and the people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spoke became readily and  clearly present to the minds </a:t>
            </a:r>
            <a:r>
              <a:rPr dirty="0" sz="1450" spc="-5">
                <a:latin typeface="Times New Roman"/>
                <a:cs typeface="Times New Roman"/>
              </a:rPr>
              <a:t>of </a:t>
            </a:r>
            <a:r>
              <a:rPr dirty="0" sz="1450" spc="-10">
                <a:latin typeface="Times New Roman"/>
                <a:cs typeface="Times New Roman"/>
              </a:rPr>
              <a:t>those who heard him. This, with </a:t>
            </a:r>
            <a:r>
              <a:rPr dirty="0" sz="1450" spc="-5">
                <a:latin typeface="Times New Roman"/>
                <a:cs typeface="Times New Roman"/>
              </a:rPr>
              <a:t>a </a:t>
            </a:r>
            <a:r>
              <a:rPr dirty="0" sz="1450" spc="-10">
                <a:latin typeface="Times New Roman"/>
                <a:cs typeface="Times New Roman"/>
              </a:rPr>
              <a:t>certain  added colouring </a:t>
            </a:r>
            <a:r>
              <a:rPr dirty="0" sz="1450" spc="-5">
                <a:latin typeface="Times New Roman"/>
                <a:cs typeface="Times New Roman"/>
              </a:rPr>
              <a:t>of </a:t>
            </a:r>
            <a:r>
              <a:rPr dirty="0" sz="1450" spc="-10">
                <a:latin typeface="Times New Roman"/>
                <a:cs typeface="Times New Roman"/>
              </a:rPr>
              <a:t>rhetoric and rodomontade, must have been the style </a:t>
            </a:r>
            <a:r>
              <a:rPr dirty="0" sz="1450" spc="-5">
                <a:latin typeface="Times New Roman"/>
                <a:cs typeface="Times New Roman"/>
              </a:rPr>
              <a:t>of  </a:t>
            </a:r>
            <a:r>
              <a:rPr dirty="0" sz="1450" spc="-10">
                <a:latin typeface="Times New Roman"/>
                <a:cs typeface="Times New Roman"/>
              </a:rPr>
              <a:t>Burns, who equally charmed the ears </a:t>
            </a:r>
            <a:r>
              <a:rPr dirty="0" sz="1450" spc="-5">
                <a:latin typeface="Times New Roman"/>
                <a:cs typeface="Times New Roman"/>
              </a:rPr>
              <a:t>of </a:t>
            </a:r>
            <a:r>
              <a:rPr dirty="0" sz="1450" spc="-10">
                <a:latin typeface="Times New Roman"/>
                <a:cs typeface="Times New Roman"/>
              </a:rPr>
              <a:t>duchesses and</a:t>
            </a:r>
            <a:r>
              <a:rPr dirty="0" sz="1450" spc="45">
                <a:latin typeface="Times New Roman"/>
                <a:cs typeface="Times New Roman"/>
              </a:rPr>
              <a:t> </a:t>
            </a:r>
            <a:r>
              <a:rPr dirty="0" sz="1450" spc="-10">
                <a:latin typeface="Times New Roman"/>
                <a:cs typeface="Times New Roman"/>
              </a:rPr>
              <a:t>hostlers.</a:t>
            </a:r>
            <a:endParaRPr sz="1450">
              <a:latin typeface="Times New Roman"/>
              <a:cs typeface="Times New Roman"/>
            </a:endParaRPr>
          </a:p>
          <a:p>
            <a:pPr algn="just" marL="12700" marR="5715">
              <a:lnSpc>
                <a:spcPts val="1730"/>
              </a:lnSpc>
              <a:spcBef>
                <a:spcPts val="840"/>
              </a:spcBef>
            </a:pPr>
            <a:r>
              <a:rPr dirty="0" sz="1450" spc="-60">
                <a:latin typeface="Times New Roman"/>
                <a:cs typeface="Times New Roman"/>
              </a:rPr>
              <a:t>Yet </a:t>
            </a:r>
            <a:r>
              <a:rPr dirty="0" sz="1450" spc="-10">
                <a:latin typeface="Times New Roman"/>
                <a:cs typeface="Times New Roman"/>
              </a:rPr>
              <a:t>freely and personally as </a:t>
            </a:r>
            <a:r>
              <a:rPr dirty="0" sz="1450" spc="-5">
                <a:latin typeface="Times New Roman"/>
                <a:cs typeface="Times New Roman"/>
              </a:rPr>
              <a:t>he </a:t>
            </a:r>
            <a:r>
              <a:rPr dirty="0" sz="1450" spc="-10">
                <a:latin typeface="Times New Roman"/>
                <a:cs typeface="Times New Roman"/>
              </a:rPr>
              <a:t>spoke, many points remained obscure in his  narration. The Engineers, for instance, was </a:t>
            </a:r>
            <a:r>
              <a:rPr dirty="0" sz="1450" spc="-5">
                <a:latin typeface="Times New Roman"/>
                <a:cs typeface="Times New Roman"/>
              </a:rPr>
              <a:t>a </a:t>
            </a:r>
            <a:r>
              <a:rPr dirty="0" sz="1450" spc="-10">
                <a:latin typeface="Times New Roman"/>
                <a:cs typeface="Times New Roman"/>
              </a:rPr>
              <a:t>service which </a:t>
            </a:r>
            <a:r>
              <a:rPr dirty="0" sz="1450" spc="-5">
                <a:latin typeface="Times New Roman"/>
                <a:cs typeface="Times New Roman"/>
              </a:rPr>
              <a:t>he </a:t>
            </a:r>
            <a:r>
              <a:rPr dirty="0" sz="1450" spc="-10">
                <a:latin typeface="Times New Roman"/>
                <a:cs typeface="Times New Roman"/>
              </a:rPr>
              <a:t>praised highly;  it is true there would </a:t>
            </a:r>
            <a:r>
              <a:rPr dirty="0" sz="1450" spc="-5">
                <a:latin typeface="Times New Roman"/>
                <a:cs typeface="Times New Roman"/>
              </a:rPr>
              <a:t>be </a:t>
            </a:r>
            <a:r>
              <a:rPr dirty="0" sz="1450" spc="-10">
                <a:latin typeface="Times New Roman"/>
                <a:cs typeface="Times New Roman"/>
              </a:rPr>
              <a:t>trouble with the sergeants; </a:t>
            </a:r>
            <a:r>
              <a:rPr dirty="0" sz="1450" spc="-5">
                <a:latin typeface="Times New Roman"/>
                <a:cs typeface="Times New Roman"/>
              </a:rPr>
              <a:t>but </a:t>
            </a:r>
            <a:r>
              <a:rPr dirty="0" sz="1450" spc="-10">
                <a:latin typeface="Times New Roman"/>
                <a:cs typeface="Times New Roman"/>
              </a:rPr>
              <a:t>then the </a:t>
            </a:r>
            <a:r>
              <a:rPr dirty="0" sz="1450" spc="-15">
                <a:latin typeface="Times New Roman"/>
                <a:cs typeface="Times New Roman"/>
              </a:rPr>
              <a:t>officers </a:t>
            </a:r>
            <a:r>
              <a:rPr dirty="0" sz="1450" spc="-10">
                <a:latin typeface="Times New Roman"/>
                <a:cs typeface="Times New Roman"/>
              </a:rPr>
              <a:t>were  gentlemen, and his own, in </a:t>
            </a:r>
            <a:r>
              <a:rPr dirty="0" sz="1450" spc="-15">
                <a:latin typeface="Times New Roman"/>
                <a:cs typeface="Times New Roman"/>
              </a:rPr>
              <a:t>particular, </a:t>
            </a:r>
            <a:r>
              <a:rPr dirty="0" sz="1450" spc="-5">
                <a:latin typeface="Times New Roman"/>
                <a:cs typeface="Times New Roman"/>
              </a:rPr>
              <a:t>one </a:t>
            </a:r>
            <a:r>
              <a:rPr dirty="0" sz="1450" spc="-10">
                <a:latin typeface="Times New Roman"/>
                <a:cs typeface="Times New Roman"/>
              </a:rPr>
              <a:t>among ten thousand. It sounded so  far exactly like an episode in the rakish, topsy-turvy life </a:t>
            </a:r>
            <a:r>
              <a:rPr dirty="0" sz="1450" spc="-5">
                <a:latin typeface="Times New Roman"/>
                <a:cs typeface="Times New Roman"/>
              </a:rPr>
              <a:t>of </a:t>
            </a:r>
            <a:r>
              <a:rPr dirty="0" sz="1450" spc="-10">
                <a:latin typeface="Times New Roman"/>
                <a:cs typeface="Times New Roman"/>
              </a:rPr>
              <a:t>such an </a:t>
            </a:r>
            <a:r>
              <a:rPr dirty="0" sz="1450" spc="-5">
                <a:latin typeface="Times New Roman"/>
                <a:cs typeface="Times New Roman"/>
              </a:rPr>
              <a:t>one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had imagined. But then there came incidents more doubtful, which showed an  almost impudent greed after gratuities, and </a:t>
            </a:r>
            <a:r>
              <a:rPr dirty="0" sz="1450" spc="-5">
                <a:latin typeface="Times New Roman"/>
                <a:cs typeface="Times New Roman"/>
              </a:rPr>
              <a:t>a </a:t>
            </a:r>
            <a:r>
              <a:rPr dirty="0" sz="1450" spc="-10">
                <a:latin typeface="Times New Roman"/>
                <a:cs typeface="Times New Roman"/>
              </a:rPr>
              <a:t>truly impudent disregard for  truth. And then there was the tale </a:t>
            </a:r>
            <a:r>
              <a:rPr dirty="0" sz="1450" spc="-5">
                <a:latin typeface="Times New Roman"/>
                <a:cs typeface="Times New Roman"/>
              </a:rPr>
              <a:t>of </a:t>
            </a:r>
            <a:r>
              <a:rPr dirty="0" sz="1450" spc="-10">
                <a:latin typeface="Times New Roman"/>
                <a:cs typeface="Times New Roman"/>
              </a:rPr>
              <a:t>his departure. He had wearied, it seems,  </a:t>
            </a:r>
            <a:r>
              <a:rPr dirty="0" sz="1450" spc="-5">
                <a:latin typeface="Times New Roman"/>
                <a:cs typeface="Times New Roman"/>
              </a:rPr>
              <a:t>of </a:t>
            </a:r>
            <a:r>
              <a:rPr dirty="0" sz="1450" spc="-25">
                <a:latin typeface="Times New Roman"/>
                <a:cs typeface="Times New Roman"/>
              </a:rPr>
              <a:t>Woolwich,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fine </a:t>
            </a:r>
            <a:r>
              <a:rPr dirty="0" sz="1450" spc="-30">
                <a:latin typeface="Times New Roman"/>
                <a:cs typeface="Times New Roman"/>
              </a:rPr>
              <a:t>day,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companion, slipped </a:t>
            </a:r>
            <a:r>
              <a:rPr dirty="0" sz="1450" spc="-5">
                <a:latin typeface="Times New Roman"/>
                <a:cs typeface="Times New Roman"/>
              </a:rPr>
              <a:t>up </a:t>
            </a:r>
            <a:r>
              <a:rPr dirty="0" sz="1450" spc="-10">
                <a:latin typeface="Times New Roman"/>
                <a:cs typeface="Times New Roman"/>
              </a:rPr>
              <a:t>to London for </a:t>
            </a:r>
            <a:r>
              <a:rPr dirty="0" sz="1450" spc="-5">
                <a:latin typeface="Times New Roman"/>
                <a:cs typeface="Times New Roman"/>
              </a:rPr>
              <a:t>a  </a:t>
            </a:r>
            <a:r>
              <a:rPr dirty="0" sz="1450" spc="-10">
                <a:latin typeface="Times New Roman"/>
                <a:cs typeface="Times New Roman"/>
              </a:rPr>
              <a:t>spree.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suspicion that spree was meant to </a:t>
            </a:r>
            <a:r>
              <a:rPr dirty="0" sz="1450" spc="-5">
                <a:latin typeface="Times New Roman"/>
                <a:cs typeface="Times New Roman"/>
              </a:rPr>
              <a:t>be a </a:t>
            </a:r>
            <a:r>
              <a:rPr dirty="0" sz="1450" spc="-10">
                <a:latin typeface="Times New Roman"/>
                <a:cs typeface="Times New Roman"/>
              </a:rPr>
              <a:t>long one; </a:t>
            </a:r>
            <a:r>
              <a:rPr dirty="0" sz="1450" spc="-5">
                <a:latin typeface="Times New Roman"/>
                <a:cs typeface="Times New Roman"/>
              </a:rPr>
              <a:t>but </a:t>
            </a:r>
            <a:r>
              <a:rPr dirty="0" sz="1450" spc="-10">
                <a:latin typeface="Times New Roman"/>
                <a:cs typeface="Times New Roman"/>
              </a:rPr>
              <a:t>God  disposes all things; and </a:t>
            </a:r>
            <a:r>
              <a:rPr dirty="0" sz="1450" spc="-5">
                <a:latin typeface="Times New Roman"/>
                <a:cs typeface="Times New Roman"/>
              </a:rPr>
              <a:t>one </a:t>
            </a:r>
            <a:r>
              <a:rPr dirty="0" sz="1450" spc="-10">
                <a:latin typeface="Times New Roman"/>
                <a:cs typeface="Times New Roman"/>
              </a:rPr>
              <a:t>morning, near </a:t>
            </a:r>
            <a:r>
              <a:rPr dirty="0" sz="1450" spc="-20">
                <a:latin typeface="Times New Roman"/>
                <a:cs typeface="Times New Roman"/>
              </a:rPr>
              <a:t>Westminster </a:t>
            </a:r>
            <a:r>
              <a:rPr dirty="0" sz="1450" spc="-10">
                <a:latin typeface="Times New Roman"/>
                <a:cs typeface="Times New Roman"/>
              </a:rPr>
              <a:t>Bridge, whom should  </a:t>
            </a:r>
            <a:r>
              <a:rPr dirty="0" sz="1450" spc="-5">
                <a:latin typeface="Times New Roman"/>
                <a:cs typeface="Times New Roman"/>
              </a:rPr>
              <a:t>he </a:t>
            </a:r>
            <a:r>
              <a:rPr dirty="0" sz="1450" spc="-10">
                <a:latin typeface="Times New Roman"/>
                <a:cs typeface="Times New Roman"/>
              </a:rPr>
              <a:t>come across </a:t>
            </a:r>
            <a:r>
              <a:rPr dirty="0" sz="1450" spc="-5">
                <a:latin typeface="Times New Roman"/>
                <a:cs typeface="Times New Roman"/>
              </a:rPr>
              <a:t>but </a:t>
            </a:r>
            <a:r>
              <a:rPr dirty="0" sz="1450" spc="-10">
                <a:latin typeface="Times New Roman"/>
                <a:cs typeface="Times New Roman"/>
              </a:rPr>
              <a:t>the very </a:t>
            </a:r>
            <a:r>
              <a:rPr dirty="0" sz="1450" spc="-15">
                <a:latin typeface="Times New Roman"/>
                <a:cs typeface="Times New Roman"/>
              </a:rPr>
              <a:t>sergeant </a:t>
            </a:r>
            <a:r>
              <a:rPr dirty="0" sz="1450" spc="-10">
                <a:latin typeface="Times New Roman"/>
                <a:cs typeface="Times New Roman"/>
              </a:rPr>
              <a:t>who had recruited him at first! What  followed? He himself indicated cavalierly that </a:t>
            </a:r>
            <a:r>
              <a:rPr dirty="0" sz="1450" spc="-5">
                <a:latin typeface="Times New Roman"/>
                <a:cs typeface="Times New Roman"/>
              </a:rPr>
              <a:t>he </a:t>
            </a:r>
            <a:r>
              <a:rPr dirty="0" sz="1450" spc="-10">
                <a:latin typeface="Times New Roman"/>
                <a:cs typeface="Times New Roman"/>
              </a:rPr>
              <a:t>had then resigned. Let </a:t>
            </a:r>
            <a:r>
              <a:rPr dirty="0" sz="1450" spc="-5">
                <a:latin typeface="Times New Roman"/>
                <a:cs typeface="Times New Roman"/>
              </a:rPr>
              <a:t>us  put </a:t>
            </a:r>
            <a:r>
              <a:rPr dirty="0" sz="1450" spc="-10">
                <a:latin typeface="Times New Roman"/>
                <a:cs typeface="Times New Roman"/>
              </a:rPr>
              <a:t>it so. But these resignations are sometimes very</a:t>
            </a:r>
            <a:r>
              <a:rPr dirty="0" sz="1450" spc="55">
                <a:latin typeface="Times New Roman"/>
                <a:cs typeface="Times New Roman"/>
              </a:rPr>
              <a:t> </a:t>
            </a:r>
            <a:r>
              <a:rPr dirty="0" sz="1450" spc="-10">
                <a:latin typeface="Times New Roman"/>
                <a:cs typeface="Times New Roman"/>
              </a:rPr>
              <a:t>trying.</a:t>
            </a:r>
            <a:endParaRPr sz="1450">
              <a:latin typeface="Times New Roman"/>
              <a:cs typeface="Times New Roman"/>
            </a:endParaRPr>
          </a:p>
          <a:p>
            <a:pPr algn="just" marL="12700" marR="6985">
              <a:lnSpc>
                <a:spcPts val="1730"/>
              </a:lnSpc>
              <a:spcBef>
                <a:spcPts val="840"/>
              </a:spcBef>
            </a:pPr>
            <a:r>
              <a:rPr dirty="0" sz="1450" spc="-10">
                <a:latin typeface="Times New Roman"/>
                <a:cs typeface="Times New Roman"/>
              </a:rPr>
              <a:t>At length, after having delighted </a:t>
            </a:r>
            <a:r>
              <a:rPr dirty="0" sz="1450" spc="-5">
                <a:latin typeface="Times New Roman"/>
                <a:cs typeface="Times New Roman"/>
              </a:rPr>
              <a:t>us </a:t>
            </a:r>
            <a:r>
              <a:rPr dirty="0" sz="1450" spc="-10">
                <a:latin typeface="Times New Roman"/>
                <a:cs typeface="Times New Roman"/>
              </a:rPr>
              <a:t>for hours, </a:t>
            </a:r>
            <a:r>
              <a:rPr dirty="0" sz="1450" spc="-5">
                <a:latin typeface="Times New Roman"/>
                <a:cs typeface="Times New Roman"/>
              </a:rPr>
              <a:t>he </a:t>
            </a:r>
            <a:r>
              <a:rPr dirty="0" sz="1450" spc="-10">
                <a:latin typeface="Times New Roman"/>
                <a:cs typeface="Times New Roman"/>
              </a:rPr>
              <a:t>took himself away from the  companion; and </a:t>
            </a:r>
            <a:r>
              <a:rPr dirty="0" sz="1450" spc="-5">
                <a:latin typeface="Times New Roman"/>
                <a:cs typeface="Times New Roman"/>
              </a:rPr>
              <a:t>I </a:t>
            </a:r>
            <a:r>
              <a:rPr dirty="0" sz="1450" spc="-10">
                <a:latin typeface="Times New Roman"/>
                <a:cs typeface="Times New Roman"/>
              </a:rPr>
              <a:t>could ask Mackay who and what </a:t>
            </a:r>
            <a:r>
              <a:rPr dirty="0" sz="1450" spc="-5">
                <a:latin typeface="Times New Roman"/>
                <a:cs typeface="Times New Roman"/>
              </a:rPr>
              <a:t>he </a:t>
            </a:r>
            <a:r>
              <a:rPr dirty="0" sz="1450" spc="-10">
                <a:latin typeface="Times New Roman"/>
                <a:cs typeface="Times New Roman"/>
              </a:rPr>
              <a:t>was. ‘That?’ said  </a:t>
            </a:r>
            <a:r>
              <a:rPr dirty="0" sz="1450" spc="-25">
                <a:latin typeface="Times New Roman"/>
                <a:cs typeface="Times New Roman"/>
              </a:rPr>
              <a:t>Mackay. </a:t>
            </a:r>
            <a:r>
              <a:rPr dirty="0" sz="1450" spc="-30">
                <a:latin typeface="Times New Roman"/>
                <a:cs typeface="Times New Roman"/>
              </a:rPr>
              <a:t>‘Why, </a:t>
            </a:r>
            <a:r>
              <a:rPr dirty="0" sz="1450" spc="-25">
                <a:latin typeface="Times New Roman"/>
                <a:cs typeface="Times New Roman"/>
              </a:rPr>
              <a:t>that’s </a:t>
            </a:r>
            <a:r>
              <a:rPr dirty="0" sz="1450" spc="-5">
                <a:latin typeface="Times New Roman"/>
                <a:cs typeface="Times New Roman"/>
              </a:rPr>
              <a:t>one of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stowaways.’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‘No man,’ said the same </a:t>
            </a:r>
            <a:r>
              <a:rPr dirty="0" sz="1450" spc="-20">
                <a:latin typeface="Times New Roman"/>
                <a:cs typeface="Times New Roman"/>
              </a:rPr>
              <a:t>authority, </a:t>
            </a:r>
            <a:r>
              <a:rPr dirty="0" sz="1450" spc="-10">
                <a:latin typeface="Times New Roman"/>
                <a:cs typeface="Times New Roman"/>
              </a:rPr>
              <a:t>‘who has had anything to </a:t>
            </a:r>
            <a:r>
              <a:rPr dirty="0" sz="1450" spc="-5">
                <a:latin typeface="Times New Roman"/>
                <a:cs typeface="Times New Roman"/>
              </a:rPr>
              <a:t>do </a:t>
            </a:r>
            <a:r>
              <a:rPr dirty="0" sz="1450" spc="-10">
                <a:latin typeface="Times New Roman"/>
                <a:cs typeface="Times New Roman"/>
              </a:rPr>
              <a:t>with the sea,  would ever think </a:t>
            </a:r>
            <a:r>
              <a:rPr dirty="0" sz="1450" spc="-5">
                <a:latin typeface="Times New Roman"/>
                <a:cs typeface="Times New Roman"/>
              </a:rPr>
              <a:t>of </a:t>
            </a:r>
            <a:r>
              <a:rPr dirty="0" sz="1450" spc="-10">
                <a:latin typeface="Times New Roman"/>
                <a:cs typeface="Times New Roman"/>
              </a:rPr>
              <a:t>paying for </a:t>
            </a:r>
            <a:r>
              <a:rPr dirty="0" sz="1450" spc="-5">
                <a:latin typeface="Times New Roman"/>
                <a:cs typeface="Times New Roman"/>
              </a:rPr>
              <a:t>a </a:t>
            </a:r>
            <a:r>
              <a:rPr dirty="0" sz="1450" spc="-10">
                <a:latin typeface="Times New Roman"/>
                <a:cs typeface="Times New Roman"/>
              </a:rPr>
              <a:t>passage.’ </a:t>
            </a:r>
            <a:r>
              <a:rPr dirty="0" sz="1450" spc="-5">
                <a:latin typeface="Times New Roman"/>
                <a:cs typeface="Times New Roman"/>
              </a:rPr>
              <a:t>I </a:t>
            </a:r>
            <a:r>
              <a:rPr dirty="0" sz="1450" spc="-10">
                <a:latin typeface="Times New Roman"/>
                <a:cs typeface="Times New Roman"/>
              </a:rPr>
              <a:t>give the statement as </a:t>
            </a:r>
            <a:r>
              <a:rPr dirty="0" sz="1450" spc="-20">
                <a:latin typeface="Times New Roman"/>
                <a:cs typeface="Times New Roman"/>
              </a:rPr>
              <a:t>Mackay’s,  </a:t>
            </a:r>
            <a:r>
              <a:rPr dirty="0" sz="1450" spc="-10">
                <a:latin typeface="Times New Roman"/>
                <a:cs typeface="Times New Roman"/>
              </a:rPr>
              <a:t>without endorsement; yet </a:t>
            </a:r>
            <a:r>
              <a:rPr dirty="0" sz="1450" spc="-5">
                <a:latin typeface="Times New Roman"/>
                <a:cs typeface="Times New Roman"/>
              </a:rPr>
              <a:t>I </a:t>
            </a:r>
            <a:r>
              <a:rPr dirty="0" sz="1450" spc="-10">
                <a:latin typeface="Times New Roman"/>
                <a:cs typeface="Times New Roman"/>
              </a:rPr>
              <a:t>am tempted to believe that it contains </a:t>
            </a:r>
            <a:r>
              <a:rPr dirty="0" sz="1450" spc="-5">
                <a:latin typeface="Times New Roman"/>
                <a:cs typeface="Times New Roman"/>
              </a:rPr>
              <a:t>a </a:t>
            </a:r>
            <a:r>
              <a:rPr dirty="0" sz="1450" spc="-10">
                <a:latin typeface="Times New Roman"/>
                <a:cs typeface="Times New Roman"/>
              </a:rPr>
              <a:t>grain </a:t>
            </a:r>
            <a:r>
              <a:rPr dirty="0" sz="1450" spc="-5">
                <a:latin typeface="Times New Roman"/>
                <a:cs typeface="Times New Roman"/>
              </a:rPr>
              <a:t>of  </a:t>
            </a:r>
            <a:r>
              <a:rPr dirty="0" sz="1450" spc="-10">
                <a:latin typeface="Times New Roman"/>
                <a:cs typeface="Times New Roman"/>
              </a:rPr>
              <a:t>truth; and if </a:t>
            </a:r>
            <a:r>
              <a:rPr dirty="0" sz="1450" spc="-5">
                <a:latin typeface="Times New Roman"/>
                <a:cs typeface="Times New Roman"/>
              </a:rPr>
              <a:t>you </a:t>
            </a:r>
            <a:r>
              <a:rPr dirty="0" sz="1450" spc="-10">
                <a:latin typeface="Times New Roman"/>
                <a:cs typeface="Times New Roman"/>
              </a:rPr>
              <a:t>add that the man shall </a:t>
            </a:r>
            <a:r>
              <a:rPr dirty="0" sz="1450" spc="-5">
                <a:latin typeface="Times New Roman"/>
                <a:cs typeface="Times New Roman"/>
              </a:rPr>
              <a:t>be </a:t>
            </a:r>
            <a:r>
              <a:rPr dirty="0" sz="1450" spc="-10">
                <a:latin typeface="Times New Roman"/>
                <a:cs typeface="Times New Roman"/>
              </a:rPr>
              <a:t>impudent and thievish, </a:t>
            </a:r>
            <a:r>
              <a:rPr dirty="0" sz="1450" spc="-5">
                <a:latin typeface="Times New Roman"/>
                <a:cs typeface="Times New Roman"/>
              </a:rPr>
              <a:t>or </a:t>
            </a:r>
            <a:r>
              <a:rPr dirty="0" sz="1450" spc="-10">
                <a:latin typeface="Times New Roman"/>
                <a:cs typeface="Times New Roman"/>
              </a:rPr>
              <a:t>else dead-  broke, it may even pass for </a:t>
            </a:r>
            <a:r>
              <a:rPr dirty="0" sz="1450" spc="-5">
                <a:latin typeface="Times New Roman"/>
                <a:cs typeface="Times New Roman"/>
              </a:rPr>
              <a:t>a </a:t>
            </a:r>
            <a:r>
              <a:rPr dirty="0" sz="1450" spc="-10">
                <a:latin typeface="Times New Roman"/>
                <a:cs typeface="Times New Roman"/>
              </a:rPr>
              <a:t>fair representation </a:t>
            </a:r>
            <a:r>
              <a:rPr dirty="0" sz="1450" spc="-5">
                <a:latin typeface="Times New Roman"/>
                <a:cs typeface="Times New Roman"/>
              </a:rPr>
              <a:t>of </a:t>
            </a:r>
            <a:r>
              <a:rPr dirty="0" sz="1450" spc="-10">
                <a:latin typeface="Times New Roman"/>
                <a:cs typeface="Times New Roman"/>
              </a:rPr>
              <a:t>the facts. </a:t>
            </a:r>
            <a:r>
              <a:rPr dirty="0" sz="1450" spc="-70">
                <a:latin typeface="Times New Roman"/>
                <a:cs typeface="Times New Roman"/>
              </a:rPr>
              <a:t>We </a:t>
            </a:r>
            <a:r>
              <a:rPr dirty="0" sz="1450" spc="-10">
                <a:latin typeface="Times New Roman"/>
                <a:cs typeface="Times New Roman"/>
              </a:rPr>
              <a:t>gentlemen </a:t>
            </a:r>
            <a:r>
              <a:rPr dirty="0" sz="1450" spc="-5">
                <a:latin typeface="Times New Roman"/>
                <a:cs typeface="Times New Roman"/>
              </a:rPr>
              <a:t>of  </a:t>
            </a:r>
            <a:r>
              <a:rPr dirty="0" sz="1450" spc="-10">
                <a:latin typeface="Times New Roman"/>
                <a:cs typeface="Times New Roman"/>
              </a:rPr>
              <a:t>England who live at home at ease have, </a:t>
            </a:r>
            <a:r>
              <a:rPr dirty="0" sz="1450" spc="-5">
                <a:latin typeface="Times New Roman"/>
                <a:cs typeface="Times New Roman"/>
              </a:rPr>
              <a:t>I </a:t>
            </a:r>
            <a:r>
              <a:rPr dirty="0" sz="1450" spc="-10">
                <a:latin typeface="Times New Roman"/>
                <a:cs typeface="Times New Roman"/>
              </a:rPr>
              <a:t>suspect, very insufficient ideas </a:t>
            </a:r>
            <a:r>
              <a:rPr dirty="0" sz="1450" spc="-5">
                <a:latin typeface="Times New Roman"/>
                <a:cs typeface="Times New Roman"/>
              </a:rPr>
              <a:t>on  </a:t>
            </a:r>
            <a:r>
              <a:rPr dirty="0" sz="1450" spc="-10">
                <a:latin typeface="Times New Roman"/>
                <a:cs typeface="Times New Roman"/>
              </a:rPr>
              <a:t>the subject. All the world </a:t>
            </a:r>
            <a:r>
              <a:rPr dirty="0" sz="1450" spc="-20">
                <a:latin typeface="Times New Roman"/>
                <a:cs typeface="Times New Roman"/>
              </a:rPr>
              <a:t>over, </a:t>
            </a:r>
            <a:r>
              <a:rPr dirty="0" sz="1450" spc="-10">
                <a:latin typeface="Times New Roman"/>
                <a:cs typeface="Times New Roman"/>
              </a:rPr>
              <a:t>people are stowing away in coal-holes and  dark corners, and when ships are once </a:t>
            </a:r>
            <a:r>
              <a:rPr dirty="0" sz="1450" spc="-5">
                <a:latin typeface="Times New Roman"/>
                <a:cs typeface="Times New Roman"/>
              </a:rPr>
              <a:t>out </a:t>
            </a:r>
            <a:r>
              <a:rPr dirty="0" sz="1450" spc="-10">
                <a:latin typeface="Times New Roman"/>
                <a:cs typeface="Times New Roman"/>
              </a:rPr>
              <a:t>to sea, appearing</a:t>
            </a:r>
            <a:r>
              <a:rPr dirty="0" sz="1450" spc="310">
                <a:latin typeface="Times New Roman"/>
                <a:cs typeface="Times New Roman"/>
              </a:rPr>
              <a:t> </a:t>
            </a:r>
            <a:r>
              <a:rPr dirty="0" sz="1450" spc="-10">
                <a:latin typeface="Times New Roman"/>
                <a:cs typeface="Times New Roman"/>
              </a:rPr>
              <a:t>again, begrimed</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bashful, </a:t>
            </a:r>
            <a:r>
              <a:rPr dirty="0" sz="1450" spc="-5">
                <a:latin typeface="Times New Roman"/>
                <a:cs typeface="Times New Roman"/>
              </a:rPr>
              <a:t>upon </a:t>
            </a:r>
            <a:r>
              <a:rPr dirty="0" sz="1450" spc="-10">
                <a:latin typeface="Times New Roman"/>
                <a:cs typeface="Times New Roman"/>
              </a:rPr>
              <a:t>deck. The career </a:t>
            </a:r>
            <a:r>
              <a:rPr dirty="0" sz="1450" spc="-5">
                <a:latin typeface="Times New Roman"/>
                <a:cs typeface="Times New Roman"/>
              </a:rPr>
              <a:t>of </a:t>
            </a:r>
            <a:r>
              <a:rPr dirty="0" sz="1450" spc="-10">
                <a:latin typeface="Times New Roman"/>
                <a:cs typeface="Times New Roman"/>
              </a:rPr>
              <a:t>these sea-tramps partakes </a:t>
            </a:r>
            <a:r>
              <a:rPr dirty="0" sz="1450" spc="-15">
                <a:latin typeface="Times New Roman"/>
                <a:cs typeface="Times New Roman"/>
              </a:rPr>
              <a:t>largely </a:t>
            </a:r>
            <a:r>
              <a:rPr dirty="0" sz="1450" spc="-5">
                <a:latin typeface="Times New Roman"/>
                <a:cs typeface="Times New Roman"/>
              </a:rPr>
              <a:t>of </a:t>
            </a:r>
            <a:r>
              <a:rPr dirty="0" sz="1450" spc="-10">
                <a:latin typeface="Times New Roman"/>
                <a:cs typeface="Times New Roman"/>
              </a:rPr>
              <a:t>the  adventurous. They may </a:t>
            </a:r>
            <a:r>
              <a:rPr dirty="0" sz="1450" spc="-5">
                <a:latin typeface="Times New Roman"/>
                <a:cs typeface="Times New Roman"/>
              </a:rPr>
              <a:t>be </a:t>
            </a:r>
            <a:r>
              <a:rPr dirty="0" sz="1450" spc="-10">
                <a:latin typeface="Times New Roman"/>
                <a:cs typeface="Times New Roman"/>
              </a:rPr>
              <a:t>poisoned </a:t>
            </a:r>
            <a:r>
              <a:rPr dirty="0" sz="1450" spc="-5">
                <a:latin typeface="Times New Roman"/>
                <a:cs typeface="Times New Roman"/>
              </a:rPr>
              <a:t>by </a:t>
            </a:r>
            <a:r>
              <a:rPr dirty="0" sz="1450" spc="-10">
                <a:latin typeface="Times New Roman"/>
                <a:cs typeface="Times New Roman"/>
              </a:rPr>
              <a:t>coal-gas, </a:t>
            </a:r>
            <a:r>
              <a:rPr dirty="0" sz="1450" spc="-5">
                <a:latin typeface="Times New Roman"/>
                <a:cs typeface="Times New Roman"/>
              </a:rPr>
              <a:t>or </a:t>
            </a:r>
            <a:r>
              <a:rPr dirty="0" sz="1450" spc="-10">
                <a:latin typeface="Times New Roman"/>
                <a:cs typeface="Times New Roman"/>
              </a:rPr>
              <a:t>die </a:t>
            </a:r>
            <a:r>
              <a:rPr dirty="0" sz="1450" spc="-5">
                <a:latin typeface="Times New Roman"/>
                <a:cs typeface="Times New Roman"/>
              </a:rPr>
              <a:t>by </a:t>
            </a:r>
            <a:r>
              <a:rPr dirty="0" sz="1450" spc="-10">
                <a:latin typeface="Times New Roman"/>
                <a:cs typeface="Times New Roman"/>
              </a:rPr>
              <a:t>starvation in their  place </a:t>
            </a:r>
            <a:r>
              <a:rPr dirty="0" sz="1450" spc="-5">
                <a:latin typeface="Times New Roman"/>
                <a:cs typeface="Times New Roman"/>
              </a:rPr>
              <a:t>of </a:t>
            </a:r>
            <a:r>
              <a:rPr dirty="0" sz="1450" spc="-10">
                <a:latin typeface="Times New Roman"/>
                <a:cs typeface="Times New Roman"/>
              </a:rPr>
              <a:t>concealment; </a:t>
            </a:r>
            <a:r>
              <a:rPr dirty="0" sz="1450" spc="-5">
                <a:latin typeface="Times New Roman"/>
                <a:cs typeface="Times New Roman"/>
              </a:rPr>
              <a:t>or </a:t>
            </a:r>
            <a:r>
              <a:rPr dirty="0" sz="1450" spc="-10">
                <a:latin typeface="Times New Roman"/>
                <a:cs typeface="Times New Roman"/>
              </a:rPr>
              <a:t>when found they may </a:t>
            </a:r>
            <a:r>
              <a:rPr dirty="0" sz="1450" spc="-5">
                <a:latin typeface="Times New Roman"/>
                <a:cs typeface="Times New Roman"/>
              </a:rPr>
              <a:t>be </a:t>
            </a:r>
            <a:r>
              <a:rPr dirty="0" sz="1450" spc="-10">
                <a:latin typeface="Times New Roman"/>
                <a:cs typeface="Times New Roman"/>
              </a:rPr>
              <a:t>clapped at once and  ignominiously into irons, thus to </a:t>
            </a:r>
            <a:r>
              <a:rPr dirty="0" sz="1450" spc="-5">
                <a:latin typeface="Times New Roman"/>
                <a:cs typeface="Times New Roman"/>
              </a:rPr>
              <a:t>be </a:t>
            </a:r>
            <a:r>
              <a:rPr dirty="0" sz="1450" spc="-10">
                <a:latin typeface="Times New Roman"/>
                <a:cs typeface="Times New Roman"/>
              </a:rPr>
              <a:t>carried to their promised land, the </a:t>
            </a:r>
            <a:r>
              <a:rPr dirty="0" sz="1450" spc="-5">
                <a:latin typeface="Times New Roman"/>
                <a:cs typeface="Times New Roman"/>
              </a:rPr>
              <a:t>port of  </a:t>
            </a:r>
            <a:r>
              <a:rPr dirty="0" sz="1450" spc="-10">
                <a:latin typeface="Times New Roman"/>
                <a:cs typeface="Times New Roman"/>
              </a:rPr>
              <a:t>destination, and alas! </a:t>
            </a:r>
            <a:r>
              <a:rPr dirty="0" sz="1450" spc="-5">
                <a:latin typeface="Times New Roman"/>
                <a:cs typeface="Times New Roman"/>
              </a:rPr>
              <a:t>brought </a:t>
            </a:r>
            <a:r>
              <a:rPr dirty="0" sz="1450" spc="-10">
                <a:latin typeface="Times New Roman"/>
                <a:cs typeface="Times New Roman"/>
              </a:rPr>
              <a:t>back in the same way to that from which they  started, and there delivered over to the magistrates and the seclusion </a:t>
            </a:r>
            <a:r>
              <a:rPr dirty="0" sz="1450" spc="-5">
                <a:latin typeface="Times New Roman"/>
                <a:cs typeface="Times New Roman"/>
              </a:rPr>
              <a:t>of a  </a:t>
            </a:r>
            <a:r>
              <a:rPr dirty="0" sz="1450" spc="-10">
                <a:latin typeface="Times New Roman"/>
                <a:cs typeface="Times New Roman"/>
              </a:rPr>
              <a:t>county jail. Since </a:t>
            </a:r>
            <a:r>
              <a:rPr dirty="0" sz="1450" spc="-5">
                <a:latin typeface="Times New Roman"/>
                <a:cs typeface="Times New Roman"/>
              </a:rPr>
              <a:t>I </a:t>
            </a:r>
            <a:r>
              <a:rPr dirty="0" sz="1450" spc="-10">
                <a:latin typeface="Times New Roman"/>
                <a:cs typeface="Times New Roman"/>
              </a:rPr>
              <a:t>crossed the Atlantic, </a:t>
            </a:r>
            <a:r>
              <a:rPr dirty="0" sz="1450" spc="-5">
                <a:latin typeface="Times New Roman"/>
                <a:cs typeface="Times New Roman"/>
              </a:rPr>
              <a:t>one </a:t>
            </a:r>
            <a:r>
              <a:rPr dirty="0" sz="1450" spc="-10">
                <a:latin typeface="Times New Roman"/>
                <a:cs typeface="Times New Roman"/>
              </a:rPr>
              <a:t>miserable stowaway was found  in </a:t>
            </a:r>
            <a:r>
              <a:rPr dirty="0" sz="1450" spc="-5">
                <a:latin typeface="Times New Roman"/>
                <a:cs typeface="Times New Roman"/>
              </a:rPr>
              <a:t>a </a:t>
            </a:r>
            <a:r>
              <a:rPr dirty="0" sz="1450" spc="-10">
                <a:latin typeface="Times New Roman"/>
                <a:cs typeface="Times New Roman"/>
              </a:rPr>
              <a:t>dying state among the fuel, uttered </a:t>
            </a:r>
            <a:r>
              <a:rPr dirty="0" sz="1450" spc="-5">
                <a:latin typeface="Times New Roman"/>
                <a:cs typeface="Times New Roman"/>
              </a:rPr>
              <a:t>but 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and departed for </a:t>
            </a:r>
            <a:r>
              <a:rPr dirty="0" sz="1450" spc="-5">
                <a:latin typeface="Times New Roman"/>
                <a:cs typeface="Times New Roman"/>
              </a:rPr>
              <a:t>a  </a:t>
            </a:r>
            <a:r>
              <a:rPr dirty="0" sz="1450" spc="-10">
                <a:latin typeface="Times New Roman"/>
                <a:cs typeface="Times New Roman"/>
              </a:rPr>
              <a:t>farther country than</a:t>
            </a:r>
            <a:r>
              <a:rPr dirty="0" sz="1450">
                <a:latin typeface="Times New Roman"/>
                <a:cs typeface="Times New Roman"/>
              </a:rPr>
              <a:t> </a:t>
            </a:r>
            <a:r>
              <a:rPr dirty="0" sz="1450" spc="-10">
                <a:latin typeface="Times New Roman"/>
                <a:cs typeface="Times New Roman"/>
              </a:rPr>
              <a:t>America.</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When the stowaway appears </a:t>
            </a:r>
            <a:r>
              <a:rPr dirty="0" sz="1450" spc="-5">
                <a:latin typeface="Times New Roman"/>
                <a:cs typeface="Times New Roman"/>
              </a:rPr>
              <a:t>on </a:t>
            </a:r>
            <a:r>
              <a:rPr dirty="0" sz="1450" spc="-10">
                <a:latin typeface="Times New Roman"/>
                <a:cs typeface="Times New Roman"/>
              </a:rPr>
              <a:t>deck,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but one </a:t>
            </a:r>
            <a:r>
              <a:rPr dirty="0" sz="1450" spc="-10">
                <a:latin typeface="Times New Roman"/>
                <a:cs typeface="Times New Roman"/>
              </a:rPr>
              <a:t>thing to pray for: that </a:t>
            </a:r>
            <a:r>
              <a:rPr dirty="0" sz="1450" spc="-5">
                <a:latin typeface="Times New Roman"/>
                <a:cs typeface="Times New Roman"/>
              </a:rPr>
              <a:t>he  be </a:t>
            </a:r>
            <a:r>
              <a:rPr dirty="0" sz="1450" spc="-10">
                <a:latin typeface="Times New Roman"/>
                <a:cs typeface="Times New Roman"/>
              </a:rPr>
              <a:t>set to work, which is the price and sign </a:t>
            </a:r>
            <a:r>
              <a:rPr dirty="0" sz="1450" spc="-5">
                <a:latin typeface="Times New Roman"/>
                <a:cs typeface="Times New Roman"/>
              </a:rPr>
              <a:t>of </a:t>
            </a:r>
            <a:r>
              <a:rPr dirty="0" sz="1450" spc="-10">
                <a:latin typeface="Times New Roman"/>
                <a:cs typeface="Times New Roman"/>
              </a:rPr>
              <a:t>his forgiveness. After half an  </a:t>
            </a:r>
            <a:r>
              <a:rPr dirty="0" sz="1450" spc="-5">
                <a:latin typeface="Times New Roman"/>
                <a:cs typeface="Times New Roman"/>
              </a:rPr>
              <a:t>hour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swab </a:t>
            </a:r>
            <a:r>
              <a:rPr dirty="0" sz="1450" spc="-5">
                <a:latin typeface="Times New Roman"/>
                <a:cs typeface="Times New Roman"/>
              </a:rPr>
              <a:t>or a </a:t>
            </a:r>
            <a:r>
              <a:rPr dirty="0" sz="1450" spc="-10">
                <a:latin typeface="Times New Roman"/>
                <a:cs typeface="Times New Roman"/>
              </a:rPr>
              <a:t>bucket, </a:t>
            </a:r>
            <a:r>
              <a:rPr dirty="0" sz="1450" spc="-5">
                <a:latin typeface="Times New Roman"/>
                <a:cs typeface="Times New Roman"/>
              </a:rPr>
              <a:t>he </a:t>
            </a:r>
            <a:r>
              <a:rPr dirty="0" sz="1450" spc="-10">
                <a:latin typeface="Times New Roman"/>
                <a:cs typeface="Times New Roman"/>
              </a:rPr>
              <a:t>feels himself as secure as if </a:t>
            </a:r>
            <a:r>
              <a:rPr dirty="0" sz="1450" spc="-5">
                <a:latin typeface="Times New Roman"/>
                <a:cs typeface="Times New Roman"/>
              </a:rPr>
              <a:t>he </a:t>
            </a:r>
            <a:r>
              <a:rPr dirty="0" sz="1450" spc="-10">
                <a:latin typeface="Times New Roman"/>
                <a:cs typeface="Times New Roman"/>
              </a:rPr>
              <a:t>had paid for  his passage. It is </a:t>
            </a:r>
            <a:r>
              <a:rPr dirty="0" sz="1450" spc="-5">
                <a:latin typeface="Times New Roman"/>
                <a:cs typeface="Times New Roman"/>
              </a:rPr>
              <a:t>not </a:t>
            </a:r>
            <a:r>
              <a:rPr dirty="0" sz="1450" spc="-10">
                <a:latin typeface="Times New Roman"/>
                <a:cs typeface="Times New Roman"/>
              </a:rPr>
              <a:t>altogether </a:t>
            </a:r>
            <a:r>
              <a:rPr dirty="0" sz="1450" spc="-5">
                <a:latin typeface="Times New Roman"/>
                <a:cs typeface="Times New Roman"/>
              </a:rPr>
              <a:t>a </a:t>
            </a:r>
            <a:r>
              <a:rPr dirty="0" sz="1450" spc="-10">
                <a:latin typeface="Times New Roman"/>
                <a:cs typeface="Times New Roman"/>
              </a:rPr>
              <a:t>bad thing for the </a:t>
            </a:r>
            <a:r>
              <a:rPr dirty="0" sz="1450" spc="-20">
                <a:latin typeface="Times New Roman"/>
                <a:cs typeface="Times New Roman"/>
              </a:rPr>
              <a:t>company, </a:t>
            </a:r>
            <a:r>
              <a:rPr dirty="0" sz="1450" spc="-10">
                <a:latin typeface="Times New Roman"/>
                <a:cs typeface="Times New Roman"/>
              </a:rPr>
              <a:t>who get more </a:t>
            </a:r>
            <a:r>
              <a:rPr dirty="0" sz="1450" spc="-5">
                <a:latin typeface="Times New Roman"/>
                <a:cs typeface="Times New Roman"/>
              </a:rPr>
              <a:t>or  </a:t>
            </a:r>
            <a:r>
              <a:rPr dirty="0" sz="1450" spc="-10">
                <a:latin typeface="Times New Roman"/>
                <a:cs typeface="Times New Roman"/>
              </a:rPr>
              <a:t>less </a:t>
            </a:r>
            <a:r>
              <a:rPr dirty="0" sz="1450" spc="-15">
                <a:latin typeface="Times New Roman"/>
                <a:cs typeface="Times New Roman"/>
              </a:rPr>
              <a:t>efficient </a:t>
            </a:r>
            <a:r>
              <a:rPr dirty="0" sz="1450" spc="-10">
                <a:latin typeface="Times New Roman"/>
                <a:cs typeface="Times New Roman"/>
              </a:rPr>
              <a:t>hands for nothing </a:t>
            </a:r>
            <a:r>
              <a:rPr dirty="0" sz="1450" spc="-5">
                <a:latin typeface="Times New Roman"/>
                <a:cs typeface="Times New Roman"/>
              </a:rPr>
              <a:t>but a </a:t>
            </a:r>
            <a:r>
              <a:rPr dirty="0" sz="1450" spc="-10">
                <a:latin typeface="Times New Roman"/>
                <a:cs typeface="Times New Roman"/>
              </a:rPr>
              <a:t>few plates </a:t>
            </a:r>
            <a:r>
              <a:rPr dirty="0" sz="1450" spc="-5">
                <a:latin typeface="Times New Roman"/>
                <a:cs typeface="Times New Roman"/>
              </a:rPr>
              <a:t>of </a:t>
            </a:r>
            <a:r>
              <a:rPr dirty="0" sz="1450" spc="-10">
                <a:latin typeface="Times New Roman"/>
                <a:cs typeface="Times New Roman"/>
              </a:rPr>
              <a:t>junk and </a:t>
            </a:r>
            <a:r>
              <a:rPr dirty="0" sz="1450" spc="-15">
                <a:latin typeface="Times New Roman"/>
                <a:cs typeface="Times New Roman"/>
              </a:rPr>
              <a:t>duff; </a:t>
            </a:r>
            <a:r>
              <a:rPr dirty="0" sz="1450" spc="-10">
                <a:latin typeface="Times New Roman"/>
                <a:cs typeface="Times New Roman"/>
              </a:rPr>
              <a:t>and every  now and again find themselves better paid than </a:t>
            </a:r>
            <a:r>
              <a:rPr dirty="0" sz="1450" spc="-5">
                <a:latin typeface="Times New Roman"/>
                <a:cs typeface="Times New Roman"/>
              </a:rPr>
              <a:t>by a </a:t>
            </a:r>
            <a:r>
              <a:rPr dirty="0" sz="1450" spc="-10">
                <a:latin typeface="Times New Roman"/>
                <a:cs typeface="Times New Roman"/>
              </a:rPr>
              <a:t>whole family </a:t>
            </a:r>
            <a:r>
              <a:rPr dirty="0" sz="1450" spc="-5">
                <a:latin typeface="Times New Roman"/>
                <a:cs typeface="Times New Roman"/>
              </a:rPr>
              <a:t>of </a:t>
            </a:r>
            <a:r>
              <a:rPr dirty="0" sz="1450" spc="-10">
                <a:latin typeface="Times New Roman"/>
                <a:cs typeface="Times New Roman"/>
              </a:rPr>
              <a:t>cabin  passengers. Not long ago, for instance, </a:t>
            </a:r>
            <a:r>
              <a:rPr dirty="0" sz="1450" spc="-5">
                <a:latin typeface="Times New Roman"/>
                <a:cs typeface="Times New Roman"/>
              </a:rPr>
              <a:t>a </a:t>
            </a:r>
            <a:r>
              <a:rPr dirty="0" sz="1450" spc="-10">
                <a:latin typeface="Times New Roman"/>
                <a:cs typeface="Times New Roman"/>
              </a:rPr>
              <a:t>packet was saved from nearly certain  loss </a:t>
            </a:r>
            <a:r>
              <a:rPr dirty="0" sz="1450" spc="-5">
                <a:latin typeface="Times New Roman"/>
                <a:cs typeface="Times New Roman"/>
              </a:rPr>
              <a:t>by </a:t>
            </a:r>
            <a:r>
              <a:rPr dirty="0" sz="1450" spc="-10">
                <a:latin typeface="Times New Roman"/>
                <a:cs typeface="Times New Roman"/>
              </a:rPr>
              <a:t>the skill and courage </a:t>
            </a:r>
            <a:r>
              <a:rPr dirty="0" sz="1450" spc="-5">
                <a:latin typeface="Times New Roman"/>
                <a:cs typeface="Times New Roman"/>
              </a:rPr>
              <a:t>of a </a:t>
            </a:r>
            <a:r>
              <a:rPr dirty="0" sz="1450" spc="-10">
                <a:latin typeface="Times New Roman"/>
                <a:cs typeface="Times New Roman"/>
              </a:rPr>
              <a:t>stowaway </a:t>
            </a:r>
            <a:r>
              <a:rPr dirty="0" sz="1450" spc="-20">
                <a:latin typeface="Times New Roman"/>
                <a:cs typeface="Times New Roman"/>
              </a:rPr>
              <a:t>engineer.</a:t>
            </a:r>
            <a:r>
              <a:rPr dirty="0" sz="1450" spc="320">
                <a:latin typeface="Times New Roman"/>
                <a:cs typeface="Times New Roman"/>
              </a:rPr>
              <a:t> </a:t>
            </a:r>
            <a:r>
              <a:rPr dirty="0" sz="1450" spc="-10">
                <a:latin typeface="Times New Roman"/>
                <a:cs typeface="Times New Roman"/>
              </a:rPr>
              <a:t>As was </a:t>
            </a:r>
            <a:r>
              <a:rPr dirty="0" sz="1450" spc="-5">
                <a:latin typeface="Times New Roman"/>
                <a:cs typeface="Times New Roman"/>
              </a:rPr>
              <a:t>no </a:t>
            </a:r>
            <a:r>
              <a:rPr dirty="0" sz="1450" spc="-10">
                <a:latin typeface="Times New Roman"/>
                <a:cs typeface="Times New Roman"/>
              </a:rPr>
              <a:t>more than  just, </a:t>
            </a:r>
            <a:r>
              <a:rPr dirty="0" sz="1450" spc="-5">
                <a:latin typeface="Times New Roman"/>
                <a:cs typeface="Times New Roman"/>
              </a:rPr>
              <a:t>a </a:t>
            </a:r>
            <a:r>
              <a:rPr dirty="0" sz="1450" spc="-10">
                <a:latin typeface="Times New Roman"/>
                <a:cs typeface="Times New Roman"/>
              </a:rPr>
              <a:t>handsome subscription rewarded him for his success: </a:t>
            </a:r>
            <a:r>
              <a:rPr dirty="0" sz="1450" spc="-5">
                <a:latin typeface="Times New Roman"/>
                <a:cs typeface="Times New Roman"/>
              </a:rPr>
              <a:t>but </a:t>
            </a:r>
            <a:r>
              <a:rPr dirty="0" sz="1450" spc="-10">
                <a:latin typeface="Times New Roman"/>
                <a:cs typeface="Times New Roman"/>
              </a:rPr>
              <a:t>even without  such exceptional </a:t>
            </a:r>
            <a:r>
              <a:rPr dirty="0" sz="1450" spc="-5">
                <a:latin typeface="Times New Roman"/>
                <a:cs typeface="Times New Roman"/>
              </a:rPr>
              <a:t>good </a:t>
            </a:r>
            <a:r>
              <a:rPr dirty="0" sz="1450" spc="-10">
                <a:latin typeface="Times New Roman"/>
                <a:cs typeface="Times New Roman"/>
              </a:rPr>
              <a:t>fortune, as things stand in England and America, the  stowaway will often make </a:t>
            </a:r>
            <a:r>
              <a:rPr dirty="0" sz="1450" spc="-5">
                <a:latin typeface="Times New Roman"/>
                <a:cs typeface="Times New Roman"/>
              </a:rPr>
              <a:t>a good </a:t>
            </a:r>
            <a:r>
              <a:rPr dirty="0" sz="1450" spc="-10">
                <a:latin typeface="Times New Roman"/>
                <a:cs typeface="Times New Roman"/>
              </a:rPr>
              <a:t>profit </a:t>
            </a:r>
            <a:r>
              <a:rPr dirty="0" sz="1450" spc="-5">
                <a:latin typeface="Times New Roman"/>
                <a:cs typeface="Times New Roman"/>
              </a:rPr>
              <a:t>out of </a:t>
            </a:r>
            <a:r>
              <a:rPr dirty="0" sz="1450" spc="-10">
                <a:latin typeface="Times New Roman"/>
                <a:cs typeface="Times New Roman"/>
              </a:rPr>
              <a:t>his adventure. Four engineers  stowed away last summer </a:t>
            </a:r>
            <a:r>
              <a:rPr dirty="0" sz="1450" spc="-5">
                <a:latin typeface="Times New Roman"/>
                <a:cs typeface="Times New Roman"/>
              </a:rPr>
              <a:t>on </a:t>
            </a:r>
            <a:r>
              <a:rPr dirty="0" sz="1450" spc="-10">
                <a:latin typeface="Times New Roman"/>
                <a:cs typeface="Times New Roman"/>
              </a:rPr>
              <a:t>the same ship, the </a:t>
            </a:r>
            <a:r>
              <a:rPr dirty="0" sz="1450" spc="-15" i="1">
                <a:latin typeface="Times New Roman"/>
                <a:cs typeface="Times New Roman"/>
              </a:rPr>
              <a:t>Circassia</a:t>
            </a:r>
            <a:r>
              <a:rPr dirty="0" sz="1450" spc="-15">
                <a:latin typeface="Times New Roman"/>
                <a:cs typeface="Times New Roman"/>
              </a:rPr>
              <a:t>; </a:t>
            </a:r>
            <a:r>
              <a:rPr dirty="0" sz="1450" spc="-10">
                <a:latin typeface="Times New Roman"/>
                <a:cs typeface="Times New Roman"/>
              </a:rPr>
              <a:t>and before two  days after their arrival each </a:t>
            </a:r>
            <a:r>
              <a:rPr dirty="0" sz="1450" spc="-5">
                <a:latin typeface="Times New Roman"/>
                <a:cs typeface="Times New Roman"/>
              </a:rPr>
              <a:t>of </a:t>
            </a:r>
            <a:r>
              <a:rPr dirty="0" sz="1450" spc="-10">
                <a:latin typeface="Times New Roman"/>
                <a:cs typeface="Times New Roman"/>
              </a:rPr>
              <a:t>the four had found </a:t>
            </a:r>
            <a:r>
              <a:rPr dirty="0" sz="1450" spc="-5">
                <a:latin typeface="Times New Roman"/>
                <a:cs typeface="Times New Roman"/>
              </a:rPr>
              <a:t>a </a:t>
            </a:r>
            <a:r>
              <a:rPr dirty="0" sz="1450" spc="-10">
                <a:latin typeface="Times New Roman"/>
                <a:cs typeface="Times New Roman"/>
              </a:rPr>
              <a:t>comfortable berth. This  was the most hopeful tale </a:t>
            </a:r>
            <a:r>
              <a:rPr dirty="0" sz="1450" spc="-5">
                <a:latin typeface="Times New Roman"/>
                <a:cs typeface="Times New Roman"/>
              </a:rPr>
              <a:t>of </a:t>
            </a:r>
            <a:r>
              <a:rPr dirty="0" sz="1450" spc="-10">
                <a:latin typeface="Times New Roman"/>
                <a:cs typeface="Times New Roman"/>
              </a:rPr>
              <a:t>emigration that </a:t>
            </a:r>
            <a:r>
              <a:rPr dirty="0" sz="1450" spc="-5">
                <a:latin typeface="Times New Roman"/>
                <a:cs typeface="Times New Roman"/>
              </a:rPr>
              <a:t>I </a:t>
            </a:r>
            <a:r>
              <a:rPr dirty="0" sz="1450" spc="-10">
                <a:latin typeface="Times New Roman"/>
                <a:cs typeface="Times New Roman"/>
              </a:rPr>
              <a:t>heard from first to last; and as  </a:t>
            </a:r>
            <a:r>
              <a:rPr dirty="0" sz="1450" spc="-5">
                <a:latin typeface="Times New Roman"/>
                <a:cs typeface="Times New Roman"/>
              </a:rPr>
              <a:t>you </a:t>
            </a:r>
            <a:r>
              <a:rPr dirty="0" sz="1450" spc="-10">
                <a:latin typeface="Times New Roman"/>
                <a:cs typeface="Times New Roman"/>
              </a:rPr>
              <a:t>see, the luck was for</a:t>
            </a:r>
            <a:r>
              <a:rPr dirty="0" sz="1450" spc="10">
                <a:latin typeface="Times New Roman"/>
                <a:cs typeface="Times New Roman"/>
              </a:rPr>
              <a:t> </a:t>
            </a:r>
            <a:r>
              <a:rPr dirty="0" sz="1450" spc="-10">
                <a:latin typeface="Times New Roman"/>
                <a:cs typeface="Times New Roman"/>
              </a:rPr>
              <a:t>stowaways.</a:t>
            </a:r>
            <a:endParaRPr sz="1450">
              <a:latin typeface="Times New Roman"/>
              <a:cs typeface="Times New Roman"/>
            </a:endParaRPr>
          </a:p>
          <a:p>
            <a:pPr algn="just" marL="12700" marR="6985">
              <a:lnSpc>
                <a:spcPts val="1730"/>
              </a:lnSpc>
              <a:spcBef>
                <a:spcPts val="840"/>
              </a:spcBef>
            </a:pPr>
            <a:r>
              <a:rPr dirty="0" sz="1450" spc="-10">
                <a:latin typeface="Times New Roman"/>
                <a:cs typeface="Times New Roman"/>
              </a:rPr>
              <a:t>My curiosity was much inflamed </a:t>
            </a:r>
            <a:r>
              <a:rPr dirty="0" sz="1450" spc="-5">
                <a:latin typeface="Times New Roman"/>
                <a:cs typeface="Times New Roman"/>
              </a:rPr>
              <a:t>by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heard; and the next morning, as </a:t>
            </a:r>
            <a:r>
              <a:rPr dirty="0" sz="1450" spc="-5">
                <a:latin typeface="Times New Roman"/>
                <a:cs typeface="Times New Roman"/>
              </a:rPr>
              <a:t>I  </a:t>
            </a:r>
            <a:r>
              <a:rPr dirty="0" sz="1450" spc="-10">
                <a:latin typeface="Times New Roman"/>
                <a:cs typeface="Times New Roman"/>
              </a:rPr>
              <a:t>was making the round </a:t>
            </a:r>
            <a:r>
              <a:rPr dirty="0" sz="1450" spc="-5">
                <a:latin typeface="Times New Roman"/>
                <a:cs typeface="Times New Roman"/>
              </a:rPr>
              <a:t>of </a:t>
            </a:r>
            <a:r>
              <a:rPr dirty="0" sz="1450" spc="-10">
                <a:latin typeface="Times New Roman"/>
                <a:cs typeface="Times New Roman"/>
              </a:rPr>
              <a:t>the ship, </a:t>
            </a:r>
            <a:r>
              <a:rPr dirty="0" sz="1450" spc="-5">
                <a:latin typeface="Times New Roman"/>
                <a:cs typeface="Times New Roman"/>
              </a:rPr>
              <a:t>I </a:t>
            </a:r>
            <a:r>
              <a:rPr dirty="0" sz="1450" spc="-10">
                <a:latin typeface="Times New Roman"/>
                <a:cs typeface="Times New Roman"/>
              </a:rPr>
              <a:t>was delighted to find the ex-Royal  Engineer engaged in washing down the white paint </a:t>
            </a:r>
            <a:r>
              <a:rPr dirty="0" sz="1450" spc="-5">
                <a:latin typeface="Times New Roman"/>
                <a:cs typeface="Times New Roman"/>
              </a:rPr>
              <a:t>of a </a:t>
            </a:r>
            <a:r>
              <a:rPr dirty="0" sz="1450" spc="-10">
                <a:latin typeface="Times New Roman"/>
                <a:cs typeface="Times New Roman"/>
              </a:rPr>
              <a:t>deck house. There  was another fellow at work beside him, </a:t>
            </a:r>
            <a:r>
              <a:rPr dirty="0" sz="1450" spc="-5">
                <a:latin typeface="Times New Roman"/>
                <a:cs typeface="Times New Roman"/>
              </a:rPr>
              <a:t>a </a:t>
            </a:r>
            <a:r>
              <a:rPr dirty="0" sz="1450" spc="-10">
                <a:latin typeface="Times New Roman"/>
                <a:cs typeface="Times New Roman"/>
              </a:rPr>
              <a:t>lad </a:t>
            </a:r>
            <a:r>
              <a:rPr dirty="0" sz="1450" spc="-5">
                <a:latin typeface="Times New Roman"/>
                <a:cs typeface="Times New Roman"/>
              </a:rPr>
              <a:t>not </a:t>
            </a:r>
            <a:r>
              <a:rPr dirty="0" sz="1450" spc="-10">
                <a:latin typeface="Times New Roman"/>
                <a:cs typeface="Times New Roman"/>
              </a:rPr>
              <a:t>more than </a:t>
            </a:r>
            <a:r>
              <a:rPr dirty="0" sz="1450" spc="-25">
                <a:latin typeface="Times New Roman"/>
                <a:cs typeface="Times New Roman"/>
              </a:rPr>
              <a:t>twenty, </a:t>
            </a:r>
            <a:r>
              <a:rPr dirty="0" sz="1450" spc="-10">
                <a:latin typeface="Times New Roman"/>
                <a:cs typeface="Times New Roman"/>
              </a:rPr>
              <a:t>in the most  miraculous tatters, his handsome face sown with grains </a:t>
            </a:r>
            <a:r>
              <a:rPr dirty="0" sz="1450" spc="-5">
                <a:latin typeface="Times New Roman"/>
                <a:cs typeface="Times New Roman"/>
              </a:rPr>
              <a:t>of </a:t>
            </a:r>
            <a:r>
              <a:rPr dirty="0" sz="1450" spc="-10">
                <a:latin typeface="Times New Roman"/>
                <a:cs typeface="Times New Roman"/>
              </a:rPr>
              <a:t>beauty and lighted  </a:t>
            </a:r>
            <a:r>
              <a:rPr dirty="0" sz="1450" spc="-5">
                <a:latin typeface="Times New Roman"/>
                <a:cs typeface="Times New Roman"/>
              </a:rPr>
              <a:t>up by </a:t>
            </a:r>
            <a:r>
              <a:rPr dirty="0" sz="1450" spc="-10">
                <a:latin typeface="Times New Roman"/>
                <a:cs typeface="Times New Roman"/>
              </a:rPr>
              <a:t>expressive eyes. Four stowaways had been found aboard </a:t>
            </a:r>
            <a:r>
              <a:rPr dirty="0" sz="1450" spc="-5">
                <a:latin typeface="Times New Roman"/>
                <a:cs typeface="Times New Roman"/>
              </a:rPr>
              <a:t>our </a:t>
            </a:r>
            <a:r>
              <a:rPr dirty="0" sz="1450" spc="-10">
                <a:latin typeface="Times New Roman"/>
                <a:cs typeface="Times New Roman"/>
              </a:rPr>
              <a:t>ship  before she left the Clyde, </a:t>
            </a:r>
            <a:r>
              <a:rPr dirty="0" sz="1450" spc="-5">
                <a:latin typeface="Times New Roman"/>
                <a:cs typeface="Times New Roman"/>
              </a:rPr>
              <a:t>but </a:t>
            </a:r>
            <a:r>
              <a:rPr dirty="0" sz="1450" spc="-10">
                <a:latin typeface="Times New Roman"/>
                <a:cs typeface="Times New Roman"/>
              </a:rPr>
              <a:t>these two had alone escaped the ignominy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put </a:t>
            </a:r>
            <a:r>
              <a:rPr dirty="0" sz="1450" spc="-10">
                <a:latin typeface="Times New Roman"/>
                <a:cs typeface="Times New Roman"/>
              </a:rPr>
              <a:t>ashore. Alick, my acquaintance </a:t>
            </a:r>
            <a:r>
              <a:rPr dirty="0" sz="1450" spc="-5">
                <a:latin typeface="Times New Roman"/>
                <a:cs typeface="Times New Roman"/>
              </a:rPr>
              <a:t>of </a:t>
            </a:r>
            <a:r>
              <a:rPr dirty="0" sz="1450" spc="-10">
                <a:latin typeface="Times New Roman"/>
                <a:cs typeface="Times New Roman"/>
              </a:rPr>
              <a:t>last night, was Scots </a:t>
            </a:r>
            <a:r>
              <a:rPr dirty="0" sz="1450" spc="-5">
                <a:latin typeface="Times New Roman"/>
                <a:cs typeface="Times New Roman"/>
              </a:rPr>
              <a:t>by </a:t>
            </a:r>
            <a:r>
              <a:rPr dirty="0" sz="1450" spc="-10">
                <a:latin typeface="Times New Roman"/>
                <a:cs typeface="Times New Roman"/>
              </a:rPr>
              <a:t>birth,  and </a:t>
            </a:r>
            <a:r>
              <a:rPr dirty="0" sz="1450" spc="-5">
                <a:latin typeface="Times New Roman"/>
                <a:cs typeface="Times New Roman"/>
              </a:rPr>
              <a:t>by </a:t>
            </a:r>
            <a:r>
              <a:rPr dirty="0" sz="1450" spc="-10">
                <a:latin typeface="Times New Roman"/>
                <a:cs typeface="Times New Roman"/>
              </a:rPr>
              <a:t>trade </a:t>
            </a:r>
            <a:r>
              <a:rPr dirty="0" sz="1450" spc="-5">
                <a:latin typeface="Times New Roman"/>
                <a:cs typeface="Times New Roman"/>
              </a:rPr>
              <a:t>a </a:t>
            </a:r>
            <a:r>
              <a:rPr dirty="0" sz="1450" spc="-10">
                <a:latin typeface="Times New Roman"/>
                <a:cs typeface="Times New Roman"/>
              </a:rPr>
              <a:t>practical engineer; the other was from Devonshire, and had  been to sea before the mast. </a:t>
            </a:r>
            <a:r>
              <a:rPr dirty="0" sz="1450" spc="-45">
                <a:latin typeface="Times New Roman"/>
                <a:cs typeface="Times New Roman"/>
              </a:rPr>
              <a:t>Two </a:t>
            </a:r>
            <a:r>
              <a:rPr dirty="0" sz="1450" spc="-10">
                <a:latin typeface="Times New Roman"/>
                <a:cs typeface="Times New Roman"/>
              </a:rPr>
              <a:t>people more unlike </a:t>
            </a:r>
            <a:r>
              <a:rPr dirty="0" sz="1450" spc="-5">
                <a:latin typeface="Times New Roman"/>
                <a:cs typeface="Times New Roman"/>
              </a:rPr>
              <a:t>by </a:t>
            </a:r>
            <a:r>
              <a:rPr dirty="0" sz="1450" spc="-10">
                <a:latin typeface="Times New Roman"/>
                <a:cs typeface="Times New Roman"/>
              </a:rPr>
              <a:t>training, </a:t>
            </a:r>
            <a:r>
              <a:rPr dirty="0" sz="1450" spc="-15">
                <a:latin typeface="Times New Roman"/>
                <a:cs typeface="Times New Roman"/>
              </a:rPr>
              <a:t>character,  </a:t>
            </a:r>
            <a:r>
              <a:rPr dirty="0" sz="1450" spc="-10">
                <a:latin typeface="Times New Roman"/>
                <a:cs typeface="Times New Roman"/>
              </a:rPr>
              <a:t>and habits it would </a:t>
            </a:r>
            <a:r>
              <a:rPr dirty="0" sz="1450" spc="-5">
                <a:latin typeface="Times New Roman"/>
                <a:cs typeface="Times New Roman"/>
              </a:rPr>
              <a:t>be </a:t>
            </a:r>
            <a:r>
              <a:rPr dirty="0" sz="1450" spc="-10">
                <a:latin typeface="Times New Roman"/>
                <a:cs typeface="Times New Roman"/>
              </a:rPr>
              <a:t>hard to imagine; yet here they were </a:t>
            </a:r>
            <a:r>
              <a:rPr dirty="0" sz="1450" spc="-15">
                <a:latin typeface="Times New Roman"/>
                <a:cs typeface="Times New Roman"/>
              </a:rPr>
              <a:t>together, </a:t>
            </a:r>
            <a:r>
              <a:rPr dirty="0" sz="1450" spc="-10">
                <a:latin typeface="Times New Roman"/>
                <a:cs typeface="Times New Roman"/>
              </a:rPr>
              <a:t>scrubbing  paint.</a:t>
            </a:r>
            <a:endParaRPr sz="1450">
              <a:latin typeface="Times New Roman"/>
              <a:cs typeface="Times New Roman"/>
            </a:endParaRPr>
          </a:p>
          <a:p>
            <a:pPr algn="just" marL="12700" marR="6985">
              <a:lnSpc>
                <a:spcPts val="1730"/>
              </a:lnSpc>
              <a:spcBef>
                <a:spcPts val="844"/>
              </a:spcBef>
            </a:pPr>
            <a:r>
              <a:rPr dirty="0" sz="1450" spc="-10">
                <a:latin typeface="Times New Roman"/>
                <a:cs typeface="Times New Roman"/>
              </a:rPr>
              <a:t>Alick had held all sorts </a:t>
            </a:r>
            <a:r>
              <a:rPr dirty="0" sz="1450" spc="-5">
                <a:latin typeface="Times New Roman"/>
                <a:cs typeface="Times New Roman"/>
              </a:rPr>
              <a:t>of good </a:t>
            </a:r>
            <a:r>
              <a:rPr dirty="0" sz="1450" spc="-10">
                <a:latin typeface="Times New Roman"/>
                <a:cs typeface="Times New Roman"/>
              </a:rPr>
              <a:t>situations, and wasted many opportunities in  life. </a:t>
            </a:r>
            <a:r>
              <a:rPr dirty="0" sz="1450" spc="-5">
                <a:latin typeface="Times New Roman"/>
                <a:cs typeface="Times New Roman"/>
              </a:rPr>
              <a:t>I </a:t>
            </a:r>
            <a:r>
              <a:rPr dirty="0" sz="1450" spc="-10">
                <a:latin typeface="Times New Roman"/>
                <a:cs typeface="Times New Roman"/>
              </a:rPr>
              <a:t>have heard him end </a:t>
            </a:r>
            <a:r>
              <a:rPr dirty="0" sz="1450" spc="-5">
                <a:latin typeface="Times New Roman"/>
                <a:cs typeface="Times New Roman"/>
              </a:rPr>
              <a:t>a </a:t>
            </a:r>
            <a:r>
              <a:rPr dirty="0" sz="1450" spc="-10">
                <a:latin typeface="Times New Roman"/>
                <a:cs typeface="Times New Roman"/>
              </a:rPr>
              <a:t>story with these words: ‘That was in my golden  days, when </a:t>
            </a:r>
            <a:r>
              <a:rPr dirty="0" sz="1450" spc="-5">
                <a:latin typeface="Times New Roman"/>
                <a:cs typeface="Times New Roman"/>
              </a:rPr>
              <a:t>I </a:t>
            </a:r>
            <a:r>
              <a:rPr dirty="0" sz="1450" spc="-10">
                <a:latin typeface="Times New Roman"/>
                <a:cs typeface="Times New Roman"/>
              </a:rPr>
              <a:t>used finger-glasses.’ Situation after situation failed him; then  followed the depression </a:t>
            </a:r>
            <a:r>
              <a:rPr dirty="0" sz="1450" spc="-5">
                <a:latin typeface="Times New Roman"/>
                <a:cs typeface="Times New Roman"/>
              </a:rPr>
              <a:t>of </a:t>
            </a:r>
            <a:r>
              <a:rPr dirty="0" sz="1450" spc="-10">
                <a:latin typeface="Times New Roman"/>
                <a:cs typeface="Times New Roman"/>
              </a:rPr>
              <a:t>trade, and for months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hung </a:t>
            </a:r>
            <a:r>
              <a:rPr dirty="0" sz="1450" spc="-10">
                <a:latin typeface="Times New Roman"/>
                <a:cs typeface="Times New Roman"/>
              </a:rPr>
              <a:t>round with other  idlers,</a:t>
            </a:r>
            <a:r>
              <a:rPr dirty="0" sz="1450" spc="150">
                <a:latin typeface="Times New Roman"/>
                <a:cs typeface="Times New Roman"/>
              </a:rPr>
              <a:t> </a:t>
            </a:r>
            <a:r>
              <a:rPr dirty="0" sz="1450" spc="-10">
                <a:latin typeface="Times New Roman"/>
                <a:cs typeface="Times New Roman"/>
              </a:rPr>
              <a:t>playing</a:t>
            </a:r>
            <a:r>
              <a:rPr dirty="0" sz="1450" spc="150">
                <a:latin typeface="Times New Roman"/>
                <a:cs typeface="Times New Roman"/>
              </a:rPr>
              <a:t> </a:t>
            </a:r>
            <a:r>
              <a:rPr dirty="0" sz="1450" spc="-10">
                <a:latin typeface="Times New Roman"/>
                <a:cs typeface="Times New Roman"/>
              </a:rPr>
              <a:t>marbles</a:t>
            </a:r>
            <a:r>
              <a:rPr dirty="0" sz="1450" spc="155">
                <a:latin typeface="Times New Roman"/>
                <a:cs typeface="Times New Roman"/>
              </a:rPr>
              <a:t> </a:t>
            </a:r>
            <a:r>
              <a:rPr dirty="0" sz="1450" spc="-10">
                <a:latin typeface="Times New Roman"/>
                <a:cs typeface="Times New Roman"/>
              </a:rPr>
              <a:t>all</a:t>
            </a:r>
            <a:r>
              <a:rPr dirty="0" sz="1450" spc="150">
                <a:latin typeface="Times New Roman"/>
                <a:cs typeface="Times New Roman"/>
              </a:rPr>
              <a:t> </a:t>
            </a:r>
            <a:r>
              <a:rPr dirty="0" sz="1450" spc="-10">
                <a:latin typeface="Times New Roman"/>
                <a:cs typeface="Times New Roman"/>
              </a:rPr>
              <a:t>day</a:t>
            </a:r>
            <a:r>
              <a:rPr dirty="0" sz="1450" spc="155">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40">
                <a:latin typeface="Times New Roman"/>
                <a:cs typeface="Times New Roman"/>
              </a:rPr>
              <a:t>West</a:t>
            </a:r>
            <a:r>
              <a:rPr dirty="0" sz="1450" spc="150">
                <a:latin typeface="Times New Roman"/>
                <a:cs typeface="Times New Roman"/>
              </a:rPr>
              <a:t> </a:t>
            </a:r>
            <a:r>
              <a:rPr dirty="0" sz="1450" spc="-10">
                <a:latin typeface="Times New Roman"/>
                <a:cs typeface="Times New Roman"/>
              </a:rPr>
              <a:t>Park,</a:t>
            </a:r>
            <a:r>
              <a:rPr dirty="0" sz="1450" spc="15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going</a:t>
            </a:r>
            <a:r>
              <a:rPr dirty="0" sz="1450" spc="150">
                <a:latin typeface="Times New Roman"/>
                <a:cs typeface="Times New Roman"/>
              </a:rPr>
              <a:t> </a:t>
            </a:r>
            <a:r>
              <a:rPr dirty="0" sz="1450" spc="-10">
                <a:latin typeface="Times New Roman"/>
                <a:cs typeface="Times New Roman"/>
              </a:rPr>
              <a:t>home</a:t>
            </a:r>
            <a:r>
              <a:rPr dirty="0" sz="1450" spc="155">
                <a:latin typeface="Times New Roman"/>
                <a:cs typeface="Times New Roman"/>
              </a:rPr>
              <a:t> </a:t>
            </a:r>
            <a:r>
              <a:rPr dirty="0" sz="1450" spc="-10">
                <a:latin typeface="Times New Roman"/>
                <a:cs typeface="Times New Roman"/>
              </a:rPr>
              <a:t>at</a:t>
            </a:r>
            <a:r>
              <a:rPr dirty="0" sz="1450" spc="150">
                <a:latin typeface="Times New Roman"/>
                <a:cs typeface="Times New Roman"/>
              </a:rPr>
              <a:t> </a:t>
            </a:r>
            <a:r>
              <a:rPr dirty="0" sz="1450" spc="-5">
                <a:latin typeface="Times New Roman"/>
                <a:cs typeface="Times New Roman"/>
              </a:rPr>
              <a:t>night</a:t>
            </a:r>
            <a:r>
              <a:rPr dirty="0" sz="1450" spc="15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tell his landlady how </a:t>
            </a:r>
            <a:r>
              <a:rPr dirty="0" sz="1450" spc="-5">
                <a:latin typeface="Times New Roman"/>
                <a:cs typeface="Times New Roman"/>
              </a:rPr>
              <a:t>he </a:t>
            </a:r>
            <a:r>
              <a:rPr dirty="0" sz="1450" spc="-10">
                <a:latin typeface="Times New Roman"/>
                <a:cs typeface="Times New Roman"/>
              </a:rPr>
              <a:t>had been seeking for </a:t>
            </a:r>
            <a:r>
              <a:rPr dirty="0" sz="1450" spc="-5">
                <a:latin typeface="Times New Roman"/>
                <a:cs typeface="Times New Roman"/>
              </a:rPr>
              <a:t>a job. I </a:t>
            </a:r>
            <a:r>
              <a:rPr dirty="0" sz="1450" spc="-10">
                <a:latin typeface="Times New Roman"/>
                <a:cs typeface="Times New Roman"/>
              </a:rPr>
              <a:t>believe this kind </a:t>
            </a:r>
            <a:r>
              <a:rPr dirty="0" sz="1450" spc="-5">
                <a:latin typeface="Times New Roman"/>
                <a:cs typeface="Times New Roman"/>
              </a:rPr>
              <a:t>of  </a:t>
            </a:r>
            <a:r>
              <a:rPr dirty="0" sz="1450" spc="-10">
                <a:latin typeface="Times New Roman"/>
                <a:cs typeface="Times New Roman"/>
              </a:rPr>
              <a:t>existence was </a:t>
            </a:r>
            <a:r>
              <a:rPr dirty="0" sz="1450" spc="-5">
                <a:latin typeface="Times New Roman"/>
                <a:cs typeface="Times New Roman"/>
              </a:rPr>
              <a:t>not </a:t>
            </a:r>
            <a:r>
              <a:rPr dirty="0" sz="1450" spc="-10">
                <a:latin typeface="Times New Roman"/>
                <a:cs typeface="Times New Roman"/>
              </a:rPr>
              <a:t>unpleasant to Alick himself, and </a:t>
            </a:r>
            <a:r>
              <a:rPr dirty="0" sz="1450" spc="-5">
                <a:latin typeface="Times New Roman"/>
                <a:cs typeface="Times New Roman"/>
              </a:rPr>
              <a:t>he </a:t>
            </a:r>
            <a:r>
              <a:rPr dirty="0" sz="1450" spc="-10">
                <a:latin typeface="Times New Roman"/>
                <a:cs typeface="Times New Roman"/>
              </a:rPr>
              <a:t>might have long  continued to enjoy idleness and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on </a:t>
            </a:r>
            <a:r>
              <a:rPr dirty="0" sz="1450" spc="-10">
                <a:latin typeface="Times New Roman"/>
                <a:cs typeface="Times New Roman"/>
              </a:rPr>
              <a:t>tick;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comrade, let </a:t>
            </a:r>
            <a:r>
              <a:rPr dirty="0" sz="1450" spc="-5">
                <a:latin typeface="Times New Roman"/>
                <a:cs typeface="Times New Roman"/>
              </a:rPr>
              <a:t>us </a:t>
            </a:r>
            <a:r>
              <a:rPr dirty="0" sz="1450" spc="-10">
                <a:latin typeface="Times New Roman"/>
                <a:cs typeface="Times New Roman"/>
              </a:rPr>
              <a:t>call  him Brown, who grew restive. This fellow was continually threatening to slip  his cable for the States, and at last, </a:t>
            </a:r>
            <a:r>
              <a:rPr dirty="0" sz="1450" spc="-5">
                <a:latin typeface="Times New Roman"/>
                <a:cs typeface="Times New Roman"/>
              </a:rPr>
              <a:t>one </a:t>
            </a:r>
            <a:r>
              <a:rPr dirty="0" sz="1450" spc="-30">
                <a:latin typeface="Times New Roman"/>
                <a:cs typeface="Times New Roman"/>
              </a:rPr>
              <a:t>Wednesday, </a:t>
            </a:r>
            <a:r>
              <a:rPr dirty="0" sz="1450" spc="-10">
                <a:latin typeface="Times New Roman"/>
                <a:cs typeface="Times New Roman"/>
              </a:rPr>
              <a:t>Glasgow was left  widowed </a:t>
            </a:r>
            <a:r>
              <a:rPr dirty="0" sz="1450" spc="-5">
                <a:latin typeface="Times New Roman"/>
                <a:cs typeface="Times New Roman"/>
              </a:rPr>
              <a:t>of </a:t>
            </a:r>
            <a:r>
              <a:rPr dirty="0" sz="1450" spc="-10">
                <a:latin typeface="Times New Roman"/>
                <a:cs typeface="Times New Roman"/>
              </a:rPr>
              <a:t>her Brown. Some months afterwards, Alick met another old  chum in Sauchiehall</a:t>
            </a:r>
            <a:r>
              <a:rPr dirty="0" sz="145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‘By the bye, Alick,’ said he, ‘I met </a:t>
            </a:r>
            <a:r>
              <a:rPr dirty="0" sz="1450" spc="-5">
                <a:latin typeface="Times New Roman"/>
                <a:cs typeface="Times New Roman"/>
              </a:rPr>
              <a:t>a </a:t>
            </a:r>
            <a:r>
              <a:rPr dirty="0" sz="1450" spc="-10">
                <a:latin typeface="Times New Roman"/>
                <a:cs typeface="Times New Roman"/>
              </a:rPr>
              <a:t>gentleman in New </a:t>
            </a:r>
            <a:r>
              <a:rPr dirty="0" sz="1450" spc="-45">
                <a:latin typeface="Times New Roman"/>
                <a:cs typeface="Times New Roman"/>
              </a:rPr>
              <a:t>York </a:t>
            </a:r>
            <a:r>
              <a:rPr dirty="0" sz="1450" spc="-10">
                <a:latin typeface="Times New Roman"/>
                <a:cs typeface="Times New Roman"/>
              </a:rPr>
              <a:t>who was asking  for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‘Who was that?’ asked</a:t>
            </a:r>
            <a:r>
              <a:rPr dirty="0" sz="1450" spc="-100">
                <a:latin typeface="Times New Roman"/>
                <a:cs typeface="Times New Roman"/>
              </a:rPr>
              <a:t> </a:t>
            </a:r>
            <a:r>
              <a:rPr dirty="0" sz="1450" spc="-10">
                <a:latin typeface="Times New Roman"/>
                <a:cs typeface="Times New Roman"/>
              </a:rPr>
              <a:t>Alick.</a:t>
            </a:r>
            <a:endParaRPr sz="1450">
              <a:latin typeface="Times New Roman"/>
              <a:cs typeface="Times New Roman"/>
            </a:endParaRPr>
          </a:p>
          <a:p>
            <a:pPr algn="just" marL="12700" marR="965835">
              <a:lnSpc>
                <a:spcPct val="149000"/>
              </a:lnSpc>
            </a:pPr>
            <a:r>
              <a:rPr dirty="0" sz="1450" spc="-10">
                <a:latin typeface="Times New Roman"/>
                <a:cs typeface="Times New Roman"/>
              </a:rPr>
              <a:t>‘The new second engineer </a:t>
            </a:r>
            <a:r>
              <a:rPr dirty="0" sz="1450" spc="-5">
                <a:latin typeface="Times New Roman"/>
                <a:cs typeface="Times New Roman"/>
              </a:rPr>
              <a:t>on </a:t>
            </a:r>
            <a:r>
              <a:rPr dirty="0" sz="1450" spc="-10">
                <a:latin typeface="Times New Roman"/>
                <a:cs typeface="Times New Roman"/>
              </a:rPr>
              <a:t>board the </a:t>
            </a:r>
            <a:r>
              <a:rPr dirty="0" sz="1450" spc="-10" i="1">
                <a:latin typeface="Times New Roman"/>
                <a:cs typeface="Times New Roman"/>
              </a:rPr>
              <a:t>So-and-so</a:t>
            </a:r>
            <a:r>
              <a:rPr dirty="0" sz="1450" spc="-10">
                <a:latin typeface="Times New Roman"/>
                <a:cs typeface="Times New Roman"/>
              </a:rPr>
              <a:t>,’ was the </a:t>
            </a:r>
            <a:r>
              <a:rPr dirty="0" sz="1450" spc="-25">
                <a:latin typeface="Times New Roman"/>
                <a:cs typeface="Times New Roman"/>
              </a:rPr>
              <a:t>reply.  </a:t>
            </a:r>
            <a:r>
              <a:rPr dirty="0" sz="1450" spc="-30">
                <a:latin typeface="Times New Roman"/>
                <a:cs typeface="Times New Roman"/>
              </a:rPr>
              <a:t>‘Well, </a:t>
            </a:r>
            <a:r>
              <a:rPr dirty="0" sz="1450" spc="-10">
                <a:latin typeface="Times New Roman"/>
                <a:cs typeface="Times New Roman"/>
              </a:rPr>
              <a:t>and who is</a:t>
            </a:r>
            <a:r>
              <a:rPr dirty="0" sz="1450" spc="2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‘Brown, to </a:t>
            </a:r>
            <a:r>
              <a:rPr dirty="0" sz="1450" spc="-5">
                <a:latin typeface="Times New Roman"/>
                <a:cs typeface="Times New Roman"/>
              </a:rPr>
              <a:t>be</a:t>
            </a:r>
            <a:r>
              <a:rPr dirty="0" sz="1450">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For Brown had been </a:t>
            </a:r>
            <a:r>
              <a:rPr dirty="0" sz="1450" spc="-5">
                <a:latin typeface="Times New Roman"/>
                <a:cs typeface="Times New Roman"/>
              </a:rPr>
              <a:t>one of </a:t>
            </a:r>
            <a:r>
              <a:rPr dirty="0" sz="1450" spc="-10">
                <a:latin typeface="Times New Roman"/>
                <a:cs typeface="Times New Roman"/>
              </a:rPr>
              <a:t>the fortunate quartette aboard the </a:t>
            </a:r>
            <a:r>
              <a:rPr dirty="0" sz="1450" spc="-15" i="1">
                <a:latin typeface="Times New Roman"/>
                <a:cs typeface="Times New Roman"/>
              </a:rPr>
              <a:t>Circassia</a:t>
            </a:r>
            <a:r>
              <a:rPr dirty="0" sz="1450" spc="-15">
                <a:latin typeface="Times New Roman"/>
                <a:cs typeface="Times New Roman"/>
              </a:rPr>
              <a:t>. </a:t>
            </a:r>
            <a:r>
              <a:rPr dirty="0" sz="1450" spc="-10">
                <a:latin typeface="Times New Roman"/>
                <a:cs typeface="Times New Roman"/>
              </a:rPr>
              <a:t>If  that was the way </a:t>
            </a:r>
            <a:r>
              <a:rPr dirty="0" sz="1450" spc="-5">
                <a:latin typeface="Times New Roman"/>
                <a:cs typeface="Times New Roman"/>
              </a:rPr>
              <a:t>of </a:t>
            </a:r>
            <a:r>
              <a:rPr dirty="0" sz="1450" spc="-10">
                <a:latin typeface="Times New Roman"/>
                <a:cs typeface="Times New Roman"/>
              </a:rPr>
              <a:t>it in the States, Alick </a:t>
            </a:r>
            <a:r>
              <a:rPr dirty="0" sz="1450" spc="-5">
                <a:latin typeface="Times New Roman"/>
                <a:cs typeface="Times New Roman"/>
              </a:rPr>
              <a:t>thought </a:t>
            </a:r>
            <a:r>
              <a:rPr dirty="0" sz="1450" spc="-10">
                <a:latin typeface="Times New Roman"/>
                <a:cs typeface="Times New Roman"/>
              </a:rPr>
              <a:t>it was high time to follow  </a:t>
            </a:r>
            <a:r>
              <a:rPr dirty="0" sz="1450" spc="-20">
                <a:latin typeface="Times New Roman"/>
                <a:cs typeface="Times New Roman"/>
              </a:rPr>
              <a:t>Brown’s</a:t>
            </a:r>
            <a:r>
              <a:rPr dirty="0" sz="1450" spc="320">
                <a:latin typeface="Times New Roman"/>
                <a:cs typeface="Times New Roman"/>
              </a:rPr>
              <a:t> </a:t>
            </a:r>
            <a:r>
              <a:rPr dirty="0" sz="1450" spc="-10">
                <a:latin typeface="Times New Roman"/>
                <a:cs typeface="Times New Roman"/>
              </a:rPr>
              <a:t>example. He spent his last </a:t>
            </a:r>
            <a:r>
              <a:rPr dirty="0" sz="1450" spc="-30">
                <a:latin typeface="Times New Roman"/>
                <a:cs typeface="Times New Roman"/>
              </a:rPr>
              <a:t>day, </a:t>
            </a:r>
            <a:r>
              <a:rPr dirty="0" sz="1450" spc="-10">
                <a:latin typeface="Times New Roman"/>
                <a:cs typeface="Times New Roman"/>
              </a:rPr>
              <a:t>as </a:t>
            </a:r>
            <a:r>
              <a:rPr dirty="0" sz="1450" spc="-5">
                <a:latin typeface="Times New Roman"/>
                <a:cs typeface="Times New Roman"/>
              </a:rPr>
              <a:t>he put </a:t>
            </a:r>
            <a:r>
              <a:rPr dirty="0" sz="1450" spc="-10">
                <a:latin typeface="Times New Roman"/>
                <a:cs typeface="Times New Roman"/>
              </a:rPr>
              <a:t>it, ‘reviewing the  </a:t>
            </a:r>
            <a:r>
              <a:rPr dirty="0" sz="1450" spc="-20">
                <a:latin typeface="Times New Roman"/>
                <a:cs typeface="Times New Roman"/>
              </a:rPr>
              <a:t>yeomanry,’ </a:t>
            </a:r>
            <a:r>
              <a:rPr dirty="0" sz="1450" spc="-10">
                <a:latin typeface="Times New Roman"/>
                <a:cs typeface="Times New Roman"/>
              </a:rPr>
              <a:t>and the next morning says </a:t>
            </a:r>
            <a:r>
              <a:rPr dirty="0" sz="1450" spc="-5">
                <a:latin typeface="Times New Roman"/>
                <a:cs typeface="Times New Roman"/>
              </a:rPr>
              <a:t>he </a:t>
            </a:r>
            <a:r>
              <a:rPr dirty="0" sz="1450" spc="-10">
                <a:latin typeface="Times New Roman"/>
                <a:cs typeface="Times New Roman"/>
              </a:rPr>
              <a:t>to his </a:t>
            </a:r>
            <a:r>
              <a:rPr dirty="0" sz="1450" spc="-20">
                <a:latin typeface="Times New Roman"/>
                <a:cs typeface="Times New Roman"/>
              </a:rPr>
              <a:t>landlady, </a:t>
            </a:r>
            <a:r>
              <a:rPr dirty="0" sz="1450" spc="-10">
                <a:latin typeface="Times New Roman"/>
                <a:cs typeface="Times New Roman"/>
              </a:rPr>
              <a:t>‘Mrs. X., I’ll </a:t>
            </a:r>
            <a:r>
              <a:rPr dirty="0" sz="1450" spc="-5">
                <a:latin typeface="Times New Roman"/>
                <a:cs typeface="Times New Roman"/>
              </a:rPr>
              <a:t>not </a:t>
            </a:r>
            <a:r>
              <a:rPr dirty="0" sz="1450" spc="-10">
                <a:latin typeface="Times New Roman"/>
                <a:cs typeface="Times New Roman"/>
              </a:rPr>
              <a:t>take  porridge </a:t>
            </a:r>
            <a:r>
              <a:rPr dirty="0" sz="1450" spc="-20">
                <a:latin typeface="Times New Roman"/>
                <a:cs typeface="Times New Roman"/>
              </a:rPr>
              <a:t>to-day, </a:t>
            </a:r>
            <a:r>
              <a:rPr dirty="0" sz="1450" spc="-10">
                <a:latin typeface="Times New Roman"/>
                <a:cs typeface="Times New Roman"/>
              </a:rPr>
              <a:t>please; I’ll take some</a:t>
            </a:r>
            <a:r>
              <a:rPr dirty="0" sz="1450" spc="30">
                <a:latin typeface="Times New Roman"/>
                <a:cs typeface="Times New Roman"/>
              </a:rPr>
              <a:t> </a:t>
            </a:r>
            <a:r>
              <a:rPr dirty="0" sz="1450" spc="-10">
                <a:latin typeface="Times New Roman"/>
                <a:cs typeface="Times New Roman"/>
              </a:rPr>
              <a:t>eggs.’</a:t>
            </a:r>
            <a:endParaRPr sz="1450">
              <a:latin typeface="Times New Roman"/>
              <a:cs typeface="Times New Roman"/>
            </a:endParaRPr>
          </a:p>
          <a:p>
            <a:pPr algn="just" marL="12700">
              <a:lnSpc>
                <a:spcPct val="100000"/>
              </a:lnSpc>
              <a:spcBef>
                <a:spcPts val="790"/>
              </a:spcBef>
            </a:pPr>
            <a:r>
              <a:rPr dirty="0" sz="1450" spc="-30">
                <a:latin typeface="Times New Roman"/>
                <a:cs typeface="Times New Roman"/>
              </a:rPr>
              <a:t>‘Why,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job?’ she asked,</a:t>
            </a:r>
            <a:r>
              <a:rPr dirty="0" sz="1450" spc="-60">
                <a:latin typeface="Times New Roman"/>
                <a:cs typeface="Times New Roman"/>
              </a:rPr>
              <a:t> </a:t>
            </a:r>
            <a:r>
              <a:rPr dirty="0" sz="1450" spc="-10">
                <a:latin typeface="Times New Roman"/>
                <a:cs typeface="Times New Roman"/>
              </a:rPr>
              <a:t>delighted.</a:t>
            </a:r>
            <a:endParaRPr sz="1450">
              <a:latin typeface="Times New Roman"/>
              <a:cs typeface="Times New Roman"/>
            </a:endParaRPr>
          </a:p>
          <a:p>
            <a:pPr algn="just" marL="12700">
              <a:lnSpc>
                <a:spcPct val="100000"/>
              </a:lnSpc>
              <a:spcBef>
                <a:spcPts val="850"/>
              </a:spcBef>
            </a:pPr>
            <a:r>
              <a:rPr dirty="0" sz="1450" spc="-30">
                <a:latin typeface="Times New Roman"/>
                <a:cs typeface="Times New Roman"/>
              </a:rPr>
              <a:t>‘Well, </a:t>
            </a:r>
            <a:r>
              <a:rPr dirty="0" sz="1450" spc="-10">
                <a:latin typeface="Times New Roman"/>
                <a:cs typeface="Times New Roman"/>
              </a:rPr>
              <a:t>yes,’ returned the perfidious Alick; ‘I think I’ll start</a:t>
            </a:r>
            <a:r>
              <a:rPr dirty="0" sz="1450" spc="-15">
                <a:latin typeface="Times New Roman"/>
                <a:cs typeface="Times New Roman"/>
              </a:rPr>
              <a:t> </a:t>
            </a:r>
            <a:r>
              <a:rPr dirty="0" sz="1450" spc="-20">
                <a:latin typeface="Times New Roman"/>
                <a:cs typeface="Times New Roman"/>
              </a:rPr>
              <a:t>to-day.’</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And so, well lined with eggs, start </a:t>
            </a:r>
            <a:r>
              <a:rPr dirty="0" sz="1450" spc="-5">
                <a:latin typeface="Times New Roman"/>
                <a:cs typeface="Times New Roman"/>
              </a:rPr>
              <a:t>he did, but </a:t>
            </a:r>
            <a:r>
              <a:rPr dirty="0" sz="1450" spc="-10">
                <a:latin typeface="Times New Roman"/>
                <a:cs typeface="Times New Roman"/>
              </a:rPr>
              <a:t>for America. </a:t>
            </a:r>
            <a:r>
              <a:rPr dirty="0" sz="1450" spc="-5">
                <a:latin typeface="Times New Roman"/>
                <a:cs typeface="Times New Roman"/>
              </a:rPr>
              <a:t>I </a:t>
            </a:r>
            <a:r>
              <a:rPr dirty="0" sz="1450" spc="-10">
                <a:latin typeface="Times New Roman"/>
                <a:cs typeface="Times New Roman"/>
              </a:rPr>
              <a:t>am afraid that  landlady has seen the last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It was easy enough to get </a:t>
            </a:r>
            <a:r>
              <a:rPr dirty="0" sz="1450" spc="-5">
                <a:latin typeface="Times New Roman"/>
                <a:cs typeface="Times New Roman"/>
              </a:rPr>
              <a:t>on </a:t>
            </a:r>
            <a:r>
              <a:rPr dirty="0" sz="1450" spc="-10">
                <a:latin typeface="Times New Roman"/>
                <a:cs typeface="Times New Roman"/>
              </a:rPr>
              <a:t>board in the confusion that attends </a:t>
            </a:r>
            <a:r>
              <a:rPr dirty="0" sz="1450" spc="-5">
                <a:latin typeface="Times New Roman"/>
                <a:cs typeface="Times New Roman"/>
              </a:rPr>
              <a:t>a </a:t>
            </a:r>
            <a:r>
              <a:rPr dirty="0" sz="1450" spc="-20">
                <a:latin typeface="Times New Roman"/>
                <a:cs typeface="Times New Roman"/>
              </a:rPr>
              <a:t>vessel’s  </a:t>
            </a:r>
            <a:r>
              <a:rPr dirty="0" sz="1450" spc="-10">
                <a:latin typeface="Times New Roman"/>
                <a:cs typeface="Times New Roman"/>
              </a:rPr>
              <a:t>departure; and in </a:t>
            </a:r>
            <a:r>
              <a:rPr dirty="0" sz="1450" spc="-5">
                <a:latin typeface="Times New Roman"/>
                <a:cs typeface="Times New Roman"/>
              </a:rPr>
              <a:t>one of </a:t>
            </a:r>
            <a:r>
              <a:rPr dirty="0" sz="1450" spc="-10">
                <a:latin typeface="Times New Roman"/>
                <a:cs typeface="Times New Roman"/>
              </a:rPr>
              <a:t>the dark corners </a:t>
            </a:r>
            <a:r>
              <a:rPr dirty="0" sz="1450" spc="-5">
                <a:latin typeface="Times New Roman"/>
                <a:cs typeface="Times New Roman"/>
              </a:rPr>
              <a:t>of </a:t>
            </a:r>
            <a:r>
              <a:rPr dirty="0" sz="1450" spc="-10">
                <a:latin typeface="Times New Roman"/>
                <a:cs typeface="Times New Roman"/>
              </a:rPr>
              <a:t>Steerage No. </a:t>
            </a:r>
            <a:r>
              <a:rPr dirty="0" sz="1450" spc="-5">
                <a:latin typeface="Times New Roman"/>
                <a:cs typeface="Times New Roman"/>
              </a:rPr>
              <a:t>1, </a:t>
            </a:r>
            <a:r>
              <a:rPr dirty="0" sz="1450" spc="-10">
                <a:latin typeface="Times New Roman"/>
                <a:cs typeface="Times New Roman"/>
              </a:rPr>
              <a:t>flat in </a:t>
            </a:r>
            <a:r>
              <a:rPr dirty="0" sz="1450" spc="-5">
                <a:latin typeface="Times New Roman"/>
                <a:cs typeface="Times New Roman"/>
              </a:rPr>
              <a:t>a bunk </a:t>
            </a:r>
            <a:r>
              <a:rPr dirty="0" sz="1450" spc="-10">
                <a:latin typeface="Times New Roman"/>
                <a:cs typeface="Times New Roman"/>
              </a:rPr>
              <a:t>and  with an empty stomach, Alick made the voyage from the Broomielaw to  Greenock. That night, the </a:t>
            </a:r>
            <a:r>
              <a:rPr dirty="0" sz="1450" spc="-20">
                <a:latin typeface="Times New Roman"/>
                <a:cs typeface="Times New Roman"/>
              </a:rPr>
              <a:t>ship’s </a:t>
            </a:r>
            <a:r>
              <a:rPr dirty="0" sz="1450" spc="-10">
                <a:latin typeface="Times New Roman"/>
                <a:cs typeface="Times New Roman"/>
              </a:rPr>
              <a:t>yeoman pulled him </a:t>
            </a:r>
            <a:r>
              <a:rPr dirty="0" sz="1450" spc="-5">
                <a:latin typeface="Times New Roman"/>
                <a:cs typeface="Times New Roman"/>
              </a:rPr>
              <a:t>out by </a:t>
            </a:r>
            <a:r>
              <a:rPr dirty="0" sz="1450" spc="-10">
                <a:latin typeface="Times New Roman"/>
                <a:cs typeface="Times New Roman"/>
              </a:rPr>
              <a:t>the heels and had  him before the mate. </a:t>
            </a:r>
            <a:r>
              <a:rPr dirty="0" sz="1450" spc="-45">
                <a:latin typeface="Times New Roman"/>
                <a:cs typeface="Times New Roman"/>
              </a:rPr>
              <a:t>Two </a:t>
            </a:r>
            <a:r>
              <a:rPr dirty="0" sz="1450" spc="-10">
                <a:latin typeface="Times New Roman"/>
                <a:cs typeface="Times New Roman"/>
              </a:rPr>
              <a:t>other stowaways had already been found and sent  ashore; </a:t>
            </a:r>
            <a:r>
              <a:rPr dirty="0" sz="1450" spc="-5">
                <a:latin typeface="Times New Roman"/>
                <a:cs typeface="Times New Roman"/>
              </a:rPr>
              <a:t>but by </a:t>
            </a:r>
            <a:r>
              <a:rPr dirty="0" sz="1450" spc="-10">
                <a:latin typeface="Times New Roman"/>
                <a:cs typeface="Times New Roman"/>
              </a:rPr>
              <a:t>this time darkness had fallen, they were </a:t>
            </a:r>
            <a:r>
              <a:rPr dirty="0" sz="1450" spc="-5">
                <a:latin typeface="Times New Roman"/>
                <a:cs typeface="Times New Roman"/>
              </a:rPr>
              <a:t>out </a:t>
            </a:r>
            <a:r>
              <a:rPr dirty="0" sz="1450" spc="-10">
                <a:latin typeface="Times New Roman"/>
                <a:cs typeface="Times New Roman"/>
              </a:rPr>
              <a:t>in the middle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estuary, </a:t>
            </a:r>
            <a:r>
              <a:rPr dirty="0" sz="1450" spc="-10">
                <a:latin typeface="Times New Roman"/>
                <a:cs typeface="Times New Roman"/>
              </a:rPr>
              <a:t>and the last steamer had left them till the</a:t>
            </a:r>
            <a:r>
              <a:rPr dirty="0" sz="1450" spc="6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7620">
              <a:lnSpc>
                <a:spcPts val="1730"/>
              </a:lnSpc>
              <a:spcBef>
                <a:spcPts val="855"/>
              </a:spcBef>
            </a:pPr>
            <a:r>
              <a:rPr dirty="0" sz="1450" spc="-30">
                <a:latin typeface="Times New Roman"/>
                <a:cs typeface="Times New Roman"/>
              </a:rPr>
              <a:t>‘Take </a:t>
            </a:r>
            <a:r>
              <a:rPr dirty="0" sz="1450" spc="-10">
                <a:latin typeface="Times New Roman"/>
                <a:cs typeface="Times New Roman"/>
              </a:rPr>
              <a:t>him to the forecastle and give him </a:t>
            </a:r>
            <a:r>
              <a:rPr dirty="0" sz="1450" spc="-5">
                <a:latin typeface="Times New Roman"/>
                <a:cs typeface="Times New Roman"/>
              </a:rPr>
              <a:t>a </a:t>
            </a:r>
            <a:r>
              <a:rPr dirty="0" sz="1450" spc="-10">
                <a:latin typeface="Times New Roman"/>
                <a:cs typeface="Times New Roman"/>
              </a:rPr>
              <a:t>meal,’ said the mate, ‘and see and  pack him </a:t>
            </a:r>
            <a:r>
              <a:rPr dirty="0" sz="1450" spc="-15">
                <a:latin typeface="Times New Roman"/>
                <a:cs typeface="Times New Roman"/>
              </a:rPr>
              <a:t>off </a:t>
            </a:r>
            <a:r>
              <a:rPr dirty="0" sz="1450" spc="-10">
                <a:latin typeface="Times New Roman"/>
                <a:cs typeface="Times New Roman"/>
              </a:rPr>
              <a:t>the first thing</a:t>
            </a:r>
            <a:r>
              <a:rPr dirty="0" sz="1450" spc="20">
                <a:latin typeface="Times New Roman"/>
                <a:cs typeface="Times New Roman"/>
              </a:rPr>
              <a:t> </a:t>
            </a:r>
            <a:r>
              <a:rPr dirty="0" sz="1450" spc="-15">
                <a:latin typeface="Times New Roman"/>
                <a:cs typeface="Times New Roman"/>
              </a:rPr>
              <a:t>to-morrow.’</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In the forecastle </a:t>
            </a:r>
            <a:r>
              <a:rPr dirty="0" sz="1450" spc="-5">
                <a:latin typeface="Times New Roman"/>
                <a:cs typeface="Times New Roman"/>
              </a:rPr>
              <a:t>he </a:t>
            </a:r>
            <a:r>
              <a:rPr dirty="0" sz="1450" spc="-10">
                <a:latin typeface="Times New Roman"/>
                <a:cs typeface="Times New Roman"/>
              </a:rPr>
              <a:t>had </a:t>
            </a:r>
            <a:r>
              <a:rPr dirty="0" sz="1450" spc="-15">
                <a:latin typeface="Times New Roman"/>
                <a:cs typeface="Times New Roman"/>
              </a:rPr>
              <a:t>supper, </a:t>
            </a:r>
            <a:r>
              <a:rPr dirty="0" sz="1450" spc="-5">
                <a:latin typeface="Times New Roman"/>
                <a:cs typeface="Times New Roman"/>
              </a:rPr>
              <a:t>a good </a:t>
            </a:r>
            <a:r>
              <a:rPr dirty="0" sz="1450" spc="-20">
                <a:latin typeface="Times New Roman"/>
                <a:cs typeface="Times New Roman"/>
              </a:rPr>
              <a:t>night’s </a:t>
            </a:r>
            <a:r>
              <a:rPr dirty="0" sz="1450" spc="-10">
                <a:latin typeface="Times New Roman"/>
                <a:cs typeface="Times New Roman"/>
              </a:rPr>
              <a:t>rest, and breakfast; and was  sitting placidly with </a:t>
            </a:r>
            <a:r>
              <a:rPr dirty="0" sz="1450" spc="-5">
                <a:latin typeface="Times New Roman"/>
                <a:cs typeface="Times New Roman"/>
              </a:rPr>
              <a:t>a </a:t>
            </a:r>
            <a:r>
              <a:rPr dirty="0" sz="1450" spc="-10">
                <a:latin typeface="Times New Roman"/>
                <a:cs typeface="Times New Roman"/>
              </a:rPr>
              <a:t>pipe, fancying all was over and the game </a:t>
            </a:r>
            <a:r>
              <a:rPr dirty="0" sz="1450" spc="-5">
                <a:latin typeface="Times New Roman"/>
                <a:cs typeface="Times New Roman"/>
              </a:rPr>
              <a:t>up </a:t>
            </a:r>
            <a:r>
              <a:rPr dirty="0" sz="1450" spc="-10">
                <a:latin typeface="Times New Roman"/>
                <a:cs typeface="Times New Roman"/>
              </a:rPr>
              <a:t>for </a:t>
            </a:r>
            <a:r>
              <a:rPr dirty="0" sz="1450" spc="-5">
                <a:latin typeface="Times New Roman"/>
                <a:cs typeface="Times New Roman"/>
              </a:rPr>
              <a:t>good  </a:t>
            </a:r>
            <a:r>
              <a:rPr dirty="0" sz="1450" spc="-10">
                <a:latin typeface="Times New Roman"/>
                <a:cs typeface="Times New Roman"/>
              </a:rPr>
              <a:t>with that ship, when </a:t>
            </a:r>
            <a:r>
              <a:rPr dirty="0" sz="1450" spc="-5">
                <a:latin typeface="Times New Roman"/>
                <a:cs typeface="Times New Roman"/>
              </a:rPr>
              <a:t>one of </a:t>
            </a:r>
            <a:r>
              <a:rPr dirty="0" sz="1450" spc="-10">
                <a:latin typeface="Times New Roman"/>
                <a:cs typeface="Times New Roman"/>
              </a:rPr>
              <a:t>the sailors grumbled </a:t>
            </a:r>
            <a:r>
              <a:rPr dirty="0" sz="1450" spc="-5">
                <a:latin typeface="Times New Roman"/>
                <a:cs typeface="Times New Roman"/>
              </a:rPr>
              <a:t>out </a:t>
            </a:r>
            <a:r>
              <a:rPr dirty="0" sz="1450" spc="-10">
                <a:latin typeface="Times New Roman"/>
                <a:cs typeface="Times New Roman"/>
              </a:rPr>
              <a:t>an oath at him, with </a:t>
            </a:r>
            <a:r>
              <a:rPr dirty="0" sz="1450" spc="-5">
                <a:latin typeface="Times New Roman"/>
                <a:cs typeface="Times New Roman"/>
              </a:rPr>
              <a:t>a  </a:t>
            </a: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doing there?’ and ‘Do </a:t>
            </a:r>
            <a:r>
              <a:rPr dirty="0" sz="1450" spc="-5">
                <a:latin typeface="Times New Roman"/>
                <a:cs typeface="Times New Roman"/>
              </a:rPr>
              <a:t>you </a:t>
            </a:r>
            <a:r>
              <a:rPr dirty="0" sz="1450" spc="-10">
                <a:latin typeface="Times New Roman"/>
                <a:cs typeface="Times New Roman"/>
              </a:rPr>
              <a:t>call that hiding, anyway?’ There  was</a:t>
            </a:r>
            <a:r>
              <a:rPr dirty="0" sz="1450" spc="165">
                <a:latin typeface="Times New Roman"/>
                <a:cs typeface="Times New Roman"/>
              </a:rPr>
              <a:t> </a:t>
            </a:r>
            <a:r>
              <a:rPr dirty="0" sz="1450" spc="-10">
                <a:latin typeface="Times New Roman"/>
                <a:cs typeface="Times New Roman"/>
              </a:rPr>
              <a:t>need</a:t>
            </a:r>
            <a:r>
              <a:rPr dirty="0" sz="1450" spc="17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5">
                <a:latin typeface="Times New Roman"/>
                <a:cs typeface="Times New Roman"/>
              </a:rPr>
              <a:t>no</a:t>
            </a:r>
            <a:r>
              <a:rPr dirty="0" sz="1450" spc="170">
                <a:latin typeface="Times New Roman"/>
                <a:cs typeface="Times New Roman"/>
              </a:rPr>
              <a:t> </a:t>
            </a:r>
            <a:r>
              <a:rPr dirty="0" sz="1450" spc="-10">
                <a:latin typeface="Times New Roman"/>
                <a:cs typeface="Times New Roman"/>
              </a:rPr>
              <a:t>more;</a:t>
            </a:r>
            <a:r>
              <a:rPr dirty="0" sz="1450" spc="165">
                <a:latin typeface="Times New Roman"/>
                <a:cs typeface="Times New Roman"/>
              </a:rPr>
              <a:t> </a:t>
            </a:r>
            <a:r>
              <a:rPr dirty="0" sz="1450" spc="-10">
                <a:latin typeface="Times New Roman"/>
                <a:cs typeface="Times New Roman"/>
              </a:rPr>
              <a:t>Alick</a:t>
            </a:r>
            <a:r>
              <a:rPr dirty="0" sz="1450" spc="170">
                <a:latin typeface="Times New Roman"/>
                <a:cs typeface="Times New Roman"/>
              </a:rPr>
              <a:t> </a:t>
            </a:r>
            <a:r>
              <a:rPr dirty="0" sz="1450" spc="-10">
                <a:latin typeface="Times New Roman"/>
                <a:cs typeface="Times New Roman"/>
              </a:rPr>
              <a:t>was</a:t>
            </a:r>
            <a:r>
              <a:rPr dirty="0" sz="1450" spc="165">
                <a:latin typeface="Times New Roman"/>
                <a:cs typeface="Times New Roman"/>
              </a:rPr>
              <a:t> </a:t>
            </a:r>
            <a:r>
              <a:rPr dirty="0" sz="1450" spc="-10">
                <a:latin typeface="Times New Roman"/>
                <a:cs typeface="Times New Roman"/>
              </a:rPr>
              <a:t>in</a:t>
            </a:r>
            <a:r>
              <a:rPr dirty="0" sz="1450" spc="170">
                <a:latin typeface="Times New Roman"/>
                <a:cs typeface="Times New Roman"/>
              </a:rPr>
              <a:t> </a:t>
            </a:r>
            <a:r>
              <a:rPr dirty="0" sz="1450" spc="-10">
                <a:latin typeface="Times New Roman"/>
                <a:cs typeface="Times New Roman"/>
              </a:rPr>
              <a:t>another</a:t>
            </a:r>
            <a:r>
              <a:rPr dirty="0" sz="1450" spc="170">
                <a:latin typeface="Times New Roman"/>
                <a:cs typeface="Times New Roman"/>
              </a:rPr>
              <a:t> </a:t>
            </a:r>
            <a:r>
              <a:rPr dirty="0" sz="1450" spc="-5">
                <a:latin typeface="Times New Roman"/>
                <a:cs typeface="Times New Roman"/>
              </a:rPr>
              <a:t>bunk</a:t>
            </a:r>
            <a:r>
              <a:rPr dirty="0" sz="1450" spc="165">
                <a:latin typeface="Times New Roman"/>
                <a:cs typeface="Times New Roman"/>
              </a:rPr>
              <a:t> </a:t>
            </a:r>
            <a:r>
              <a:rPr dirty="0" sz="1450" spc="-10">
                <a:latin typeface="Times New Roman"/>
                <a:cs typeface="Times New Roman"/>
              </a:rPr>
              <a:t>before</a:t>
            </a:r>
            <a:r>
              <a:rPr dirty="0" sz="1450" spc="17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day</a:t>
            </a:r>
            <a:r>
              <a:rPr dirty="0" sz="1450" spc="170">
                <a:latin typeface="Times New Roman"/>
                <a:cs typeface="Times New Roman"/>
              </a:rPr>
              <a:t> </a:t>
            </a:r>
            <a:r>
              <a:rPr dirty="0" sz="1450" spc="-10">
                <a:latin typeface="Times New Roman"/>
                <a:cs typeface="Times New Roman"/>
              </a:rPr>
              <a:t>was</a:t>
            </a:r>
            <a:r>
              <a:rPr dirty="0" sz="1450" spc="165">
                <a:latin typeface="Times New Roman"/>
                <a:cs typeface="Times New Roman"/>
              </a:rPr>
              <a:t> </a:t>
            </a:r>
            <a:r>
              <a:rPr dirty="0" sz="1450" spc="-20">
                <a:latin typeface="Times New Roman"/>
                <a:cs typeface="Times New Roman"/>
              </a:rPr>
              <a:t>older.</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Shortly before the passengers arrived, the ship was cursorily inspected. He  heard the round come down the companion and look into </a:t>
            </a:r>
            <a:r>
              <a:rPr dirty="0" sz="1450" spc="-5">
                <a:latin typeface="Times New Roman"/>
                <a:cs typeface="Times New Roman"/>
              </a:rPr>
              <a:t>one </a:t>
            </a:r>
            <a:r>
              <a:rPr dirty="0" sz="1450" spc="-10">
                <a:latin typeface="Times New Roman"/>
                <a:cs typeface="Times New Roman"/>
              </a:rPr>
              <a:t>pen after  </a:t>
            </a:r>
            <a:r>
              <a:rPr dirty="0" sz="1450" spc="-15">
                <a:latin typeface="Times New Roman"/>
                <a:cs typeface="Times New Roman"/>
              </a:rPr>
              <a:t>another, </a:t>
            </a:r>
            <a:r>
              <a:rPr dirty="0" sz="1450" spc="-10">
                <a:latin typeface="Times New Roman"/>
                <a:cs typeface="Times New Roman"/>
              </a:rPr>
              <a:t>until they came within two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in which </a:t>
            </a:r>
            <a:r>
              <a:rPr dirty="0" sz="1450" spc="-5">
                <a:latin typeface="Times New Roman"/>
                <a:cs typeface="Times New Roman"/>
              </a:rPr>
              <a:t>he </a:t>
            </a:r>
            <a:r>
              <a:rPr dirty="0" sz="1450" spc="-10">
                <a:latin typeface="Times New Roman"/>
                <a:cs typeface="Times New Roman"/>
              </a:rPr>
              <a:t>lay concealed. Into  these last two they did </a:t>
            </a:r>
            <a:r>
              <a:rPr dirty="0" sz="1450" spc="-5">
                <a:latin typeface="Times New Roman"/>
                <a:cs typeface="Times New Roman"/>
              </a:rPr>
              <a:t>not </a:t>
            </a:r>
            <a:r>
              <a:rPr dirty="0" sz="1450" spc="-20">
                <a:latin typeface="Times New Roman"/>
                <a:cs typeface="Times New Roman"/>
              </a:rPr>
              <a:t>enter, </a:t>
            </a:r>
            <a:r>
              <a:rPr dirty="0" sz="1450" spc="-5">
                <a:latin typeface="Times New Roman"/>
                <a:cs typeface="Times New Roman"/>
              </a:rPr>
              <a:t>but </a:t>
            </a:r>
            <a:r>
              <a:rPr dirty="0" sz="1450" spc="-10">
                <a:latin typeface="Times New Roman"/>
                <a:cs typeface="Times New Roman"/>
              </a:rPr>
              <a:t>merely glanced from without; and Alick  had </a:t>
            </a:r>
            <a:r>
              <a:rPr dirty="0" sz="1450" spc="-5">
                <a:latin typeface="Times New Roman"/>
                <a:cs typeface="Times New Roman"/>
              </a:rPr>
              <a:t>no doubt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personally favoured in this escape. It was the  character </a:t>
            </a:r>
            <a:r>
              <a:rPr dirty="0" sz="1450" spc="-5">
                <a:latin typeface="Times New Roman"/>
                <a:cs typeface="Times New Roman"/>
              </a:rPr>
              <a:t>of </a:t>
            </a:r>
            <a:r>
              <a:rPr dirty="0" sz="1450" spc="-10">
                <a:latin typeface="Times New Roman"/>
                <a:cs typeface="Times New Roman"/>
              </a:rPr>
              <a:t>the man to attribute nothing to luck and </a:t>
            </a:r>
            <a:r>
              <a:rPr dirty="0" sz="1450" spc="-5">
                <a:latin typeface="Times New Roman"/>
                <a:cs typeface="Times New Roman"/>
              </a:rPr>
              <a:t>but </a:t>
            </a:r>
            <a:r>
              <a:rPr dirty="0" sz="1450" spc="-10">
                <a:latin typeface="Times New Roman"/>
                <a:cs typeface="Times New Roman"/>
              </a:rPr>
              <a:t>little to kindness;  whatever happened to him </a:t>
            </a:r>
            <a:r>
              <a:rPr dirty="0" sz="1450" spc="-5">
                <a:latin typeface="Times New Roman"/>
                <a:cs typeface="Times New Roman"/>
              </a:rPr>
              <a:t>he </a:t>
            </a:r>
            <a:r>
              <a:rPr dirty="0" sz="1450" spc="-10">
                <a:latin typeface="Times New Roman"/>
                <a:cs typeface="Times New Roman"/>
              </a:rPr>
              <a:t>had earned in his own right amply; favours came  to him from his singular attraction and adroitness, and misfortunes </a:t>
            </a:r>
            <a:r>
              <a:rPr dirty="0" sz="1450" spc="-5">
                <a:latin typeface="Times New Roman"/>
                <a:cs typeface="Times New Roman"/>
              </a:rPr>
              <a:t>he </a:t>
            </a:r>
            <a:r>
              <a:rPr dirty="0" sz="1450" spc="-10">
                <a:latin typeface="Times New Roman"/>
                <a:cs typeface="Times New Roman"/>
              </a:rPr>
              <a:t>had  always accepted with his eyes open. Half an </a:t>
            </a:r>
            <a:r>
              <a:rPr dirty="0" sz="1450" spc="-5">
                <a:latin typeface="Times New Roman"/>
                <a:cs typeface="Times New Roman"/>
              </a:rPr>
              <a:t>hour </a:t>
            </a:r>
            <a:r>
              <a:rPr dirty="0" sz="1450" spc="-10">
                <a:latin typeface="Times New Roman"/>
                <a:cs typeface="Times New Roman"/>
              </a:rPr>
              <a:t>after the searchers had  departed, the steerage began to fill with legitimate passengers, and the worst </a:t>
            </a:r>
            <a:r>
              <a:rPr dirty="0" sz="1450" spc="-5">
                <a:latin typeface="Times New Roman"/>
                <a:cs typeface="Times New Roman"/>
              </a:rPr>
              <a:t>of  </a:t>
            </a:r>
            <a:r>
              <a:rPr dirty="0" sz="1450" spc="-20">
                <a:latin typeface="Times New Roman"/>
                <a:cs typeface="Times New Roman"/>
              </a:rPr>
              <a:t>Alick’s </a:t>
            </a:r>
            <a:r>
              <a:rPr dirty="0" sz="1450" spc="-10">
                <a:latin typeface="Times New Roman"/>
                <a:cs typeface="Times New Roman"/>
              </a:rPr>
              <a:t>troubles was at an end. He was soon making himself </a:t>
            </a:r>
            <a:r>
              <a:rPr dirty="0" sz="1450" spc="-15">
                <a:latin typeface="Times New Roman"/>
                <a:cs typeface="Times New Roman"/>
              </a:rPr>
              <a:t>popular, </a:t>
            </a:r>
            <a:r>
              <a:rPr dirty="0" sz="1450" spc="-10">
                <a:latin typeface="Times New Roman"/>
                <a:cs typeface="Times New Roman"/>
              </a:rPr>
              <a:t>smoking  other </a:t>
            </a:r>
            <a:r>
              <a:rPr dirty="0" sz="1450" spc="-20">
                <a:latin typeface="Times New Roman"/>
                <a:cs typeface="Times New Roman"/>
              </a:rPr>
              <a:t>people’s </a:t>
            </a:r>
            <a:r>
              <a:rPr dirty="0" sz="1450" spc="-10">
                <a:latin typeface="Times New Roman"/>
                <a:cs typeface="Times New Roman"/>
              </a:rPr>
              <a:t>tobacco, and politely sharing their private stock delicacies, and  when </a:t>
            </a:r>
            <a:r>
              <a:rPr dirty="0" sz="1450" spc="-5">
                <a:latin typeface="Times New Roman"/>
                <a:cs typeface="Times New Roman"/>
              </a:rPr>
              <a:t>night </a:t>
            </a:r>
            <a:r>
              <a:rPr dirty="0" sz="1450" spc="-10">
                <a:latin typeface="Times New Roman"/>
                <a:cs typeface="Times New Roman"/>
              </a:rPr>
              <a:t>came </a:t>
            </a:r>
            <a:r>
              <a:rPr dirty="0" sz="1450" spc="-5">
                <a:latin typeface="Times New Roman"/>
                <a:cs typeface="Times New Roman"/>
              </a:rPr>
              <a:t>he </a:t>
            </a:r>
            <a:r>
              <a:rPr dirty="0" sz="1450" spc="-10">
                <a:latin typeface="Times New Roman"/>
                <a:cs typeface="Times New Roman"/>
              </a:rPr>
              <a:t>retired to his </a:t>
            </a:r>
            <a:r>
              <a:rPr dirty="0" sz="1450" spc="-5">
                <a:latin typeface="Times New Roman"/>
                <a:cs typeface="Times New Roman"/>
              </a:rPr>
              <a:t>bunk </a:t>
            </a:r>
            <a:r>
              <a:rPr dirty="0" sz="1450" spc="-10">
                <a:latin typeface="Times New Roman"/>
                <a:cs typeface="Times New Roman"/>
              </a:rPr>
              <a:t>beside the others with</a:t>
            </a:r>
            <a:r>
              <a:rPr dirty="0" sz="1450" spc="65">
                <a:latin typeface="Times New Roman"/>
                <a:cs typeface="Times New Roman"/>
              </a:rPr>
              <a:t> </a:t>
            </a:r>
            <a:r>
              <a:rPr dirty="0" sz="1450" spc="-10">
                <a:latin typeface="Times New Roman"/>
                <a:cs typeface="Times New Roman"/>
              </a:rPr>
              <a:t>composure.</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Next day </a:t>
            </a:r>
            <a:r>
              <a:rPr dirty="0" sz="1450" spc="-5">
                <a:latin typeface="Times New Roman"/>
                <a:cs typeface="Times New Roman"/>
              </a:rPr>
              <a:t>by </a:t>
            </a:r>
            <a:r>
              <a:rPr dirty="0" sz="1450" spc="-10">
                <a:latin typeface="Times New Roman"/>
                <a:cs typeface="Times New Roman"/>
              </a:rPr>
              <a:t>afternoon, Lough Foyle being already far behind, and only the  rough north-western hills </a:t>
            </a:r>
            <a:r>
              <a:rPr dirty="0" sz="1450" spc="-5">
                <a:latin typeface="Times New Roman"/>
                <a:cs typeface="Times New Roman"/>
              </a:rPr>
              <a:t>of </a:t>
            </a:r>
            <a:r>
              <a:rPr dirty="0" sz="1450" spc="-10">
                <a:latin typeface="Times New Roman"/>
                <a:cs typeface="Times New Roman"/>
              </a:rPr>
              <a:t>Ireland within </a:t>
            </a:r>
            <a:r>
              <a:rPr dirty="0" sz="1450" spc="-30">
                <a:latin typeface="Times New Roman"/>
                <a:cs typeface="Times New Roman"/>
              </a:rPr>
              <a:t>view, </a:t>
            </a:r>
            <a:r>
              <a:rPr dirty="0" sz="1450" spc="-10">
                <a:latin typeface="Times New Roman"/>
                <a:cs typeface="Times New Roman"/>
              </a:rPr>
              <a:t>Alick appeared </a:t>
            </a:r>
            <a:r>
              <a:rPr dirty="0" sz="1450" spc="-5">
                <a:latin typeface="Times New Roman"/>
                <a:cs typeface="Times New Roman"/>
              </a:rPr>
              <a:t>on </a:t>
            </a:r>
            <a:r>
              <a:rPr dirty="0" sz="1450" spc="-10">
                <a:latin typeface="Times New Roman"/>
                <a:cs typeface="Times New Roman"/>
              </a:rPr>
              <a:t>deck to  court inquiry and decide his fate.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a:t>
            </a:r>
            <a:r>
              <a:rPr dirty="0" sz="1450" spc="-5">
                <a:latin typeface="Times New Roman"/>
                <a:cs typeface="Times New Roman"/>
              </a:rPr>
              <a:t>he </a:t>
            </a:r>
            <a:r>
              <a:rPr dirty="0" sz="1450" spc="-10">
                <a:latin typeface="Times New Roman"/>
                <a:cs typeface="Times New Roman"/>
              </a:rPr>
              <a:t>was known to several  </a:t>
            </a:r>
            <a:r>
              <a:rPr dirty="0" sz="1450" spc="-5">
                <a:latin typeface="Times New Roman"/>
                <a:cs typeface="Times New Roman"/>
              </a:rPr>
              <a:t>on </a:t>
            </a:r>
            <a:r>
              <a:rPr dirty="0" sz="1450" spc="-10">
                <a:latin typeface="Times New Roman"/>
                <a:cs typeface="Times New Roman"/>
              </a:rPr>
              <a:t>board, and even intimate with </a:t>
            </a:r>
            <a:r>
              <a:rPr dirty="0" sz="1450" spc="-5">
                <a:latin typeface="Times New Roman"/>
                <a:cs typeface="Times New Roman"/>
              </a:rPr>
              <a:t>one of </a:t>
            </a:r>
            <a:r>
              <a:rPr dirty="0" sz="1450" spc="-10">
                <a:latin typeface="Times New Roman"/>
                <a:cs typeface="Times New Roman"/>
              </a:rPr>
              <a:t>the engineers; </a:t>
            </a:r>
            <a:r>
              <a:rPr dirty="0" sz="1450" spc="-5">
                <a:latin typeface="Times New Roman"/>
                <a:cs typeface="Times New Roman"/>
              </a:rPr>
              <a:t>but </a:t>
            </a:r>
            <a:r>
              <a:rPr dirty="0" sz="1450" spc="-10">
                <a:latin typeface="Times New Roman"/>
                <a:cs typeface="Times New Roman"/>
              </a:rPr>
              <a:t>it was plainly </a:t>
            </a:r>
            <a:r>
              <a:rPr dirty="0" sz="1450" spc="-5">
                <a:latin typeface="Times New Roman"/>
                <a:cs typeface="Times New Roman"/>
              </a:rPr>
              <a:t>not  </a:t>
            </a:r>
            <a:r>
              <a:rPr dirty="0" sz="1450" spc="-10">
                <a:latin typeface="Times New Roman"/>
                <a:cs typeface="Times New Roman"/>
              </a:rPr>
              <a:t>the etiquette </a:t>
            </a:r>
            <a:r>
              <a:rPr dirty="0" sz="1450" spc="-5">
                <a:latin typeface="Times New Roman"/>
                <a:cs typeface="Times New Roman"/>
              </a:rPr>
              <a:t>of </a:t>
            </a:r>
            <a:r>
              <a:rPr dirty="0" sz="1450" spc="-10">
                <a:latin typeface="Times New Roman"/>
                <a:cs typeface="Times New Roman"/>
              </a:rPr>
              <a:t>such occasions for the authorities to avow their information.  Every </a:t>
            </a:r>
            <a:r>
              <a:rPr dirty="0" sz="1450" spc="-5">
                <a:latin typeface="Times New Roman"/>
                <a:cs typeface="Times New Roman"/>
              </a:rPr>
              <a:t>one </a:t>
            </a:r>
            <a:r>
              <a:rPr dirty="0" sz="1450" spc="-10">
                <a:latin typeface="Times New Roman"/>
                <a:cs typeface="Times New Roman"/>
              </a:rPr>
              <a:t>professed surprise and anger </a:t>
            </a:r>
            <a:r>
              <a:rPr dirty="0" sz="1450" spc="-5">
                <a:latin typeface="Times New Roman"/>
                <a:cs typeface="Times New Roman"/>
              </a:rPr>
              <a:t>on </a:t>
            </a:r>
            <a:r>
              <a:rPr dirty="0" sz="1450" spc="-10">
                <a:latin typeface="Times New Roman"/>
                <a:cs typeface="Times New Roman"/>
              </a:rPr>
              <a:t>his appearance, and </a:t>
            </a:r>
            <a:r>
              <a:rPr dirty="0" sz="1450" spc="-5">
                <a:latin typeface="Times New Roman"/>
                <a:cs typeface="Times New Roman"/>
              </a:rPr>
              <a:t>he </a:t>
            </a:r>
            <a:r>
              <a:rPr dirty="0" sz="1450" spc="-10">
                <a:latin typeface="Times New Roman"/>
                <a:cs typeface="Times New Roman"/>
              </a:rPr>
              <a:t>was led  prison before the</a:t>
            </a:r>
            <a:r>
              <a:rPr dirty="0" sz="1450">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‘What have </a:t>
            </a:r>
            <a:r>
              <a:rPr dirty="0" sz="1450" spc="-5">
                <a:latin typeface="Times New Roman"/>
                <a:cs typeface="Times New Roman"/>
              </a:rPr>
              <a:t>you got </a:t>
            </a:r>
            <a:r>
              <a:rPr dirty="0" sz="1450" spc="-10">
                <a:latin typeface="Times New Roman"/>
                <a:cs typeface="Times New Roman"/>
              </a:rPr>
              <a:t>to say for yourself?’ inquired the</a:t>
            </a:r>
            <a:r>
              <a:rPr dirty="0" sz="1450" spc="-60">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marL="12700" marR="12700">
              <a:lnSpc>
                <a:spcPts val="1730"/>
              </a:lnSpc>
              <a:spcBef>
                <a:spcPts val="919"/>
              </a:spcBef>
            </a:pPr>
            <a:r>
              <a:rPr dirty="0" sz="1450" spc="-10">
                <a:latin typeface="Times New Roman"/>
                <a:cs typeface="Times New Roman"/>
              </a:rPr>
              <a:t>‘Not much,’ said Alick;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man has been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out of a job, he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things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under other</a:t>
            </a:r>
            <a:r>
              <a:rPr dirty="0" sz="1450" spc="20">
                <a:latin typeface="Times New Roman"/>
                <a:cs typeface="Times New Roman"/>
              </a:rPr>
              <a:t> </a:t>
            </a:r>
            <a:r>
              <a:rPr dirty="0" sz="1450" spc="-10">
                <a:latin typeface="Times New Roman"/>
                <a:cs typeface="Times New Roman"/>
              </a:rPr>
              <a:t>circumstances.’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willing to</a:t>
            </a:r>
            <a:r>
              <a:rPr dirty="0" sz="1450">
                <a:latin typeface="Times New Roman"/>
                <a:cs typeface="Times New Roman"/>
              </a:rPr>
              <a:t> </a:t>
            </a:r>
            <a:r>
              <a:rPr dirty="0" sz="1450" spc="-10">
                <a:latin typeface="Times New Roman"/>
                <a:cs typeface="Times New Roman"/>
              </a:rPr>
              <a:t>work?’</a:t>
            </a:r>
            <a:endParaRPr sz="1450">
              <a:latin typeface="Times New Roman"/>
              <a:cs typeface="Times New Roman"/>
            </a:endParaRPr>
          </a:p>
          <a:p>
            <a:pPr marL="12700" marR="2680970">
              <a:lnSpc>
                <a:spcPct val="149000"/>
              </a:lnSpc>
            </a:pPr>
            <a:r>
              <a:rPr dirty="0" sz="1450" spc="-10">
                <a:latin typeface="Times New Roman"/>
                <a:cs typeface="Times New Roman"/>
              </a:rPr>
              <a:t>Alick swore </a:t>
            </a:r>
            <a:r>
              <a:rPr dirty="0" sz="1450" spc="-5">
                <a:latin typeface="Times New Roman"/>
                <a:cs typeface="Times New Roman"/>
              </a:rPr>
              <a:t>he </a:t>
            </a:r>
            <a:r>
              <a:rPr dirty="0" sz="1450" spc="-10">
                <a:latin typeface="Times New Roman"/>
                <a:cs typeface="Times New Roman"/>
              </a:rPr>
              <a:t>was burning to </a:t>
            </a:r>
            <a:r>
              <a:rPr dirty="0" sz="1450" spc="-5">
                <a:latin typeface="Times New Roman"/>
                <a:cs typeface="Times New Roman"/>
              </a:rPr>
              <a:t>be </a:t>
            </a:r>
            <a:r>
              <a:rPr dirty="0" sz="1450" spc="-10">
                <a:latin typeface="Times New Roman"/>
                <a:cs typeface="Times New Roman"/>
              </a:rPr>
              <a:t>useful.  ‘And what can </a:t>
            </a:r>
            <a:r>
              <a:rPr dirty="0" sz="1450" spc="-5">
                <a:latin typeface="Times New Roman"/>
                <a:cs typeface="Times New Roman"/>
              </a:rPr>
              <a:t>you </a:t>
            </a:r>
            <a:r>
              <a:rPr dirty="0" sz="1450" spc="-10">
                <a:latin typeface="Times New Roman"/>
                <a:cs typeface="Times New Roman"/>
              </a:rPr>
              <a:t>do?’ asked the</a:t>
            </a:r>
            <a:r>
              <a:rPr dirty="0" sz="1450" spc="-85">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marL="12700">
              <a:lnSpc>
                <a:spcPct val="100000"/>
              </a:lnSpc>
              <a:spcBef>
                <a:spcPts val="850"/>
              </a:spcBef>
            </a:pPr>
            <a:r>
              <a:rPr dirty="0" sz="1450" spc="-10">
                <a:latin typeface="Times New Roman"/>
                <a:cs typeface="Times New Roman"/>
              </a:rPr>
              <a:t>He replied composedly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brass-fitter </a:t>
            </a:r>
            <a:r>
              <a:rPr dirty="0" sz="1450" spc="-5">
                <a:latin typeface="Times New Roman"/>
                <a:cs typeface="Times New Roman"/>
              </a:rPr>
              <a:t>by</a:t>
            </a:r>
            <a:r>
              <a:rPr dirty="0" sz="1450" spc="30">
                <a:latin typeface="Times New Roman"/>
                <a:cs typeface="Times New Roman"/>
              </a:rPr>
              <a:t> </a:t>
            </a:r>
            <a:r>
              <a:rPr dirty="0" sz="1450" spc="-10">
                <a:latin typeface="Times New Roman"/>
                <a:cs typeface="Times New Roman"/>
              </a:rPr>
              <a:t>trade.</a:t>
            </a:r>
            <a:endParaRPr sz="1450">
              <a:latin typeface="Times New Roman"/>
              <a:cs typeface="Times New Roman"/>
            </a:endParaRPr>
          </a:p>
          <a:p>
            <a:pPr marL="12700" marR="11430">
              <a:lnSpc>
                <a:spcPts val="1730"/>
              </a:lnSpc>
              <a:spcBef>
                <a:spcPts val="919"/>
              </a:spcBef>
            </a:pPr>
            <a:r>
              <a:rPr dirty="0" sz="1450" spc="-10">
                <a:latin typeface="Times New Roman"/>
                <a:cs typeface="Times New Roman"/>
              </a:rPr>
              <a:t>‘I think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better at engineering?’ suggested the </a:t>
            </a:r>
            <a:r>
              <a:rPr dirty="0" sz="1450" spc="-20">
                <a:latin typeface="Times New Roman"/>
                <a:cs typeface="Times New Roman"/>
              </a:rPr>
              <a:t>officer,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shrewd  </a:t>
            </a:r>
            <a:r>
              <a:rPr dirty="0" sz="1450" spc="-5">
                <a:latin typeface="Times New Roman"/>
                <a:cs typeface="Times New Roman"/>
              </a:rPr>
              <a:t>look.</a:t>
            </a:r>
            <a:endParaRPr sz="1450">
              <a:latin typeface="Times New Roman"/>
              <a:cs typeface="Times New Roman"/>
            </a:endParaRPr>
          </a:p>
          <a:p>
            <a:pPr marL="12700" marR="10160">
              <a:lnSpc>
                <a:spcPts val="1730"/>
              </a:lnSpc>
              <a:spcBef>
                <a:spcPts val="860"/>
              </a:spcBef>
            </a:pPr>
            <a:r>
              <a:rPr dirty="0" sz="1450" spc="-10">
                <a:latin typeface="Times New Roman"/>
                <a:cs typeface="Times New Roman"/>
              </a:rPr>
              <a:t>‘No, </a:t>
            </a:r>
            <a:r>
              <a:rPr dirty="0" sz="1450" spc="-20">
                <a:latin typeface="Times New Roman"/>
                <a:cs typeface="Times New Roman"/>
              </a:rPr>
              <a:t>sir,’ </a:t>
            </a:r>
            <a:r>
              <a:rPr dirty="0" sz="1450" spc="-10">
                <a:latin typeface="Times New Roman"/>
                <a:cs typeface="Times New Roman"/>
              </a:rPr>
              <a:t>says Alick </a:t>
            </a:r>
            <a:r>
              <a:rPr dirty="0" sz="1450" spc="-20">
                <a:latin typeface="Times New Roman"/>
                <a:cs typeface="Times New Roman"/>
              </a:rPr>
              <a:t>simply.—‘There’s </a:t>
            </a:r>
            <a:r>
              <a:rPr dirty="0" sz="1450" spc="-10">
                <a:latin typeface="Times New Roman"/>
                <a:cs typeface="Times New Roman"/>
              </a:rPr>
              <a:t>few can beat me at </a:t>
            </a:r>
            <a:r>
              <a:rPr dirty="0" sz="1450" spc="-5">
                <a:latin typeface="Times New Roman"/>
                <a:cs typeface="Times New Roman"/>
              </a:rPr>
              <a:t>a </a:t>
            </a:r>
            <a:r>
              <a:rPr dirty="0" sz="1450" spc="-10">
                <a:latin typeface="Times New Roman"/>
                <a:cs typeface="Times New Roman"/>
              </a:rPr>
              <a:t>lie,’ was his  engaging commentary to me as </a:t>
            </a:r>
            <a:r>
              <a:rPr dirty="0" sz="1450" spc="-5">
                <a:latin typeface="Times New Roman"/>
                <a:cs typeface="Times New Roman"/>
              </a:rPr>
              <a:t>he </a:t>
            </a:r>
            <a:r>
              <a:rPr dirty="0" sz="1450" spc="-10">
                <a:latin typeface="Times New Roman"/>
                <a:cs typeface="Times New Roman"/>
              </a:rPr>
              <a:t>recounted the</a:t>
            </a:r>
            <a:r>
              <a:rPr dirty="0" sz="1450" spc="30">
                <a:latin typeface="Times New Roman"/>
                <a:cs typeface="Times New Roman"/>
              </a:rPr>
              <a:t> </a:t>
            </a:r>
            <a:r>
              <a:rPr dirty="0" sz="1450" spc="-25">
                <a:latin typeface="Times New Roman"/>
                <a:cs typeface="Times New Roman"/>
              </a:rPr>
              <a:t>affair.</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been to sea?’ again asked the</a:t>
            </a:r>
            <a:r>
              <a:rPr dirty="0" sz="1450" spc="-80">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marL="12700" marR="10795">
              <a:lnSpc>
                <a:spcPts val="1730"/>
              </a:lnSpc>
              <a:spcBef>
                <a:spcPts val="919"/>
              </a:spcBef>
            </a:pPr>
            <a:r>
              <a:rPr dirty="0" sz="1450" spc="-10">
                <a:latin typeface="Times New Roman"/>
                <a:cs typeface="Times New Roman"/>
              </a:rPr>
              <a:t>‘I’ve had </a:t>
            </a:r>
            <a:r>
              <a:rPr dirty="0" sz="1450" spc="-5">
                <a:latin typeface="Times New Roman"/>
                <a:cs typeface="Times New Roman"/>
              </a:rPr>
              <a:t>a </a:t>
            </a:r>
            <a:r>
              <a:rPr dirty="0" sz="1450" spc="-10">
                <a:latin typeface="Times New Roman"/>
                <a:cs typeface="Times New Roman"/>
              </a:rPr>
              <a:t>trip </a:t>
            </a:r>
            <a:r>
              <a:rPr dirty="0" sz="1450" spc="-5">
                <a:latin typeface="Times New Roman"/>
                <a:cs typeface="Times New Roman"/>
              </a:rPr>
              <a:t>on a </a:t>
            </a:r>
            <a:r>
              <a:rPr dirty="0" sz="1450" spc="-10">
                <a:latin typeface="Times New Roman"/>
                <a:cs typeface="Times New Roman"/>
              </a:rPr>
              <a:t>Clyde steamboat, </a:t>
            </a:r>
            <a:r>
              <a:rPr dirty="0" sz="1450" spc="-25">
                <a:latin typeface="Times New Roman"/>
                <a:cs typeface="Times New Roman"/>
              </a:rPr>
              <a:t>sir, </a:t>
            </a:r>
            <a:r>
              <a:rPr dirty="0" sz="1450" spc="-5">
                <a:latin typeface="Times New Roman"/>
                <a:cs typeface="Times New Roman"/>
              </a:rPr>
              <a:t>but no </a:t>
            </a:r>
            <a:r>
              <a:rPr dirty="0" sz="1450" spc="-10">
                <a:latin typeface="Times New Roman"/>
                <a:cs typeface="Times New Roman"/>
              </a:rPr>
              <a:t>more,’ replied the unabashed  Alick.</a:t>
            </a:r>
            <a:endParaRPr sz="1450">
              <a:latin typeface="Times New Roman"/>
              <a:cs typeface="Times New Roman"/>
            </a:endParaRPr>
          </a:p>
          <a:p>
            <a:pPr marL="12700">
              <a:lnSpc>
                <a:spcPct val="100000"/>
              </a:lnSpc>
              <a:spcBef>
                <a:spcPts val="795"/>
              </a:spcBef>
            </a:pPr>
            <a:r>
              <a:rPr dirty="0" sz="1450" spc="-30">
                <a:latin typeface="Times New Roman"/>
                <a:cs typeface="Times New Roman"/>
              </a:rPr>
              <a:t>‘Well, </a:t>
            </a:r>
            <a:r>
              <a:rPr dirty="0" sz="1450" spc="-10">
                <a:latin typeface="Times New Roman"/>
                <a:cs typeface="Times New Roman"/>
              </a:rPr>
              <a:t>we must try and find some work for </a:t>
            </a:r>
            <a:r>
              <a:rPr dirty="0" sz="1450" spc="-5">
                <a:latin typeface="Times New Roman"/>
                <a:cs typeface="Times New Roman"/>
              </a:rPr>
              <a:t>you,’ </a:t>
            </a:r>
            <a:r>
              <a:rPr dirty="0" sz="1450" spc="-10">
                <a:latin typeface="Times New Roman"/>
                <a:cs typeface="Times New Roman"/>
              </a:rPr>
              <a:t>concluded the</a:t>
            </a:r>
            <a:r>
              <a:rPr dirty="0" sz="1450">
                <a:latin typeface="Times New Roman"/>
                <a:cs typeface="Times New Roman"/>
              </a:rPr>
              <a:t> </a:t>
            </a:r>
            <a:r>
              <a:rPr dirty="0" sz="1450" spc="-25">
                <a:latin typeface="Times New Roman"/>
                <a:cs typeface="Times New Roman"/>
              </a:rPr>
              <a:t>officer.</a:t>
            </a:r>
            <a:endParaRPr sz="1450">
              <a:latin typeface="Times New Roman"/>
              <a:cs typeface="Times New Roman"/>
            </a:endParaRPr>
          </a:p>
          <a:p>
            <a:pPr marL="12700">
              <a:lnSpc>
                <a:spcPct val="100000"/>
              </a:lnSpc>
              <a:spcBef>
                <a:spcPts val="855"/>
              </a:spcBef>
            </a:pPr>
            <a:r>
              <a:rPr dirty="0" sz="1450" spc="-10">
                <a:latin typeface="Times New Roman"/>
                <a:cs typeface="Times New Roman"/>
              </a:rPr>
              <a:t>And hence we behold Alick, clear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hot </a:t>
            </a:r>
            <a:r>
              <a:rPr dirty="0" sz="1450" spc="-10">
                <a:latin typeface="Times New Roman"/>
                <a:cs typeface="Times New Roman"/>
              </a:rPr>
              <a:t>engine-room, lazily</a:t>
            </a:r>
            <a:r>
              <a:rPr dirty="0" sz="1450" spc="105">
                <a:latin typeface="Times New Roman"/>
                <a:cs typeface="Times New Roman"/>
              </a:rPr>
              <a:t> </a:t>
            </a:r>
            <a:r>
              <a:rPr dirty="0" sz="1450" spc="-10">
                <a:latin typeface="Times New Roman"/>
                <a:cs typeface="Times New Roman"/>
              </a:rPr>
              <a:t>scraping</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paint and now and then taking </a:t>
            </a:r>
            <a:r>
              <a:rPr dirty="0" sz="1450" spc="-5">
                <a:latin typeface="Times New Roman"/>
                <a:cs typeface="Times New Roman"/>
              </a:rPr>
              <a:t>a pull upon a </a:t>
            </a:r>
            <a:r>
              <a:rPr dirty="0" sz="1450" spc="-10">
                <a:latin typeface="Times New Roman"/>
                <a:cs typeface="Times New Roman"/>
              </a:rPr>
              <a:t>sheet. </a:t>
            </a:r>
            <a:r>
              <a:rPr dirty="0" sz="1450" spc="-45">
                <a:latin typeface="Times New Roman"/>
                <a:cs typeface="Times New Roman"/>
              </a:rPr>
              <a:t>‘You </a:t>
            </a:r>
            <a:r>
              <a:rPr dirty="0" sz="1450" spc="-10">
                <a:latin typeface="Times New Roman"/>
                <a:cs typeface="Times New Roman"/>
              </a:rPr>
              <a:t>leave me alone,’ was  his deduction. ‘When </a:t>
            </a:r>
            <a:r>
              <a:rPr dirty="0" sz="1450" spc="-5">
                <a:latin typeface="Times New Roman"/>
                <a:cs typeface="Times New Roman"/>
              </a:rPr>
              <a:t>I </a:t>
            </a:r>
            <a:r>
              <a:rPr dirty="0" sz="1450" spc="-10">
                <a:latin typeface="Times New Roman"/>
                <a:cs typeface="Times New Roman"/>
              </a:rPr>
              <a:t>get talking to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can get round</a:t>
            </a:r>
            <a:r>
              <a:rPr dirty="0" sz="1450" spc="8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other </a:t>
            </a:r>
            <a:r>
              <a:rPr dirty="0" sz="1450" spc="-20">
                <a:latin typeface="Times New Roman"/>
                <a:cs typeface="Times New Roman"/>
              </a:rPr>
              <a:t>stowaway,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will call the Devonian—it was noticeable that  neither </a:t>
            </a:r>
            <a:r>
              <a:rPr dirty="0" sz="1450" spc="-5">
                <a:latin typeface="Times New Roman"/>
                <a:cs typeface="Times New Roman"/>
              </a:rPr>
              <a:t>of </a:t>
            </a:r>
            <a:r>
              <a:rPr dirty="0" sz="1450" spc="-10">
                <a:latin typeface="Times New Roman"/>
                <a:cs typeface="Times New Roman"/>
              </a:rPr>
              <a:t>them told his name—had both been </a:t>
            </a:r>
            <a:r>
              <a:rPr dirty="0" sz="1450" spc="-5">
                <a:latin typeface="Times New Roman"/>
                <a:cs typeface="Times New Roman"/>
              </a:rPr>
              <a:t>brought up </a:t>
            </a:r>
            <a:r>
              <a:rPr dirty="0" sz="1450" spc="-10">
                <a:latin typeface="Times New Roman"/>
                <a:cs typeface="Times New Roman"/>
              </a:rPr>
              <a:t>and seen the world  in </a:t>
            </a:r>
            <a:r>
              <a:rPr dirty="0" sz="1450" spc="-5">
                <a:latin typeface="Times New Roman"/>
                <a:cs typeface="Times New Roman"/>
              </a:rPr>
              <a:t>a </a:t>
            </a:r>
            <a:r>
              <a:rPr dirty="0" sz="1450" spc="-10">
                <a:latin typeface="Times New Roman"/>
                <a:cs typeface="Times New Roman"/>
              </a:rPr>
              <a:t>much smaller </a:t>
            </a:r>
            <a:r>
              <a:rPr dirty="0" sz="1450" spc="-35">
                <a:latin typeface="Times New Roman"/>
                <a:cs typeface="Times New Roman"/>
              </a:rPr>
              <a:t>way. </a:t>
            </a:r>
            <a:r>
              <a:rPr dirty="0" sz="1450" spc="-10">
                <a:latin typeface="Times New Roman"/>
                <a:cs typeface="Times New Roman"/>
              </a:rPr>
              <a:t>His </a:t>
            </a:r>
            <a:r>
              <a:rPr dirty="0" sz="1450" spc="-15">
                <a:latin typeface="Times New Roman"/>
                <a:cs typeface="Times New Roman"/>
              </a:rPr>
              <a:t>father, </a:t>
            </a:r>
            <a:r>
              <a:rPr dirty="0" sz="1450" spc="-5">
                <a:latin typeface="Times New Roman"/>
                <a:cs typeface="Times New Roman"/>
              </a:rPr>
              <a:t>a </a:t>
            </a:r>
            <a:r>
              <a:rPr dirty="0" sz="1450" spc="-15">
                <a:latin typeface="Times New Roman"/>
                <a:cs typeface="Times New Roman"/>
              </a:rPr>
              <a:t>confectioner, </a:t>
            </a:r>
            <a:r>
              <a:rPr dirty="0" sz="1450" spc="-10">
                <a:latin typeface="Times New Roman"/>
                <a:cs typeface="Times New Roman"/>
              </a:rPr>
              <a:t>died and was closely  followed </a:t>
            </a:r>
            <a:r>
              <a:rPr dirty="0" sz="1450" spc="-5">
                <a:latin typeface="Times New Roman"/>
                <a:cs typeface="Times New Roman"/>
              </a:rPr>
              <a:t>by </a:t>
            </a:r>
            <a:r>
              <a:rPr dirty="0" sz="1450" spc="-10">
                <a:latin typeface="Times New Roman"/>
                <a:cs typeface="Times New Roman"/>
              </a:rPr>
              <a:t>his </a:t>
            </a:r>
            <a:r>
              <a:rPr dirty="0" sz="1450" spc="-20">
                <a:latin typeface="Times New Roman"/>
                <a:cs typeface="Times New Roman"/>
              </a:rPr>
              <a:t>mother.</a:t>
            </a:r>
            <a:r>
              <a:rPr dirty="0" sz="1450" spc="320">
                <a:latin typeface="Times New Roman"/>
                <a:cs typeface="Times New Roman"/>
              </a:rPr>
              <a:t> </a:t>
            </a:r>
            <a:r>
              <a:rPr dirty="0" sz="1450" spc="-10">
                <a:latin typeface="Times New Roman"/>
                <a:cs typeface="Times New Roman"/>
              </a:rPr>
              <a:t>His sisters had taken, </a:t>
            </a:r>
            <a:r>
              <a:rPr dirty="0" sz="1450" spc="-5">
                <a:latin typeface="Times New Roman"/>
                <a:cs typeface="Times New Roman"/>
              </a:rPr>
              <a:t>I </a:t>
            </a:r>
            <a:r>
              <a:rPr dirty="0" sz="1450" spc="-10">
                <a:latin typeface="Times New Roman"/>
                <a:cs typeface="Times New Roman"/>
              </a:rPr>
              <a:t>think, to dressmaking. He  himself had returned from sea about </a:t>
            </a:r>
            <a:r>
              <a:rPr dirty="0" sz="1450" spc="-5">
                <a:latin typeface="Times New Roman"/>
                <a:cs typeface="Times New Roman"/>
              </a:rPr>
              <a:t>a </a:t>
            </a:r>
            <a:r>
              <a:rPr dirty="0" sz="1450" spc="-10">
                <a:latin typeface="Times New Roman"/>
                <a:cs typeface="Times New Roman"/>
              </a:rPr>
              <a:t>year ago and </a:t>
            </a:r>
            <a:r>
              <a:rPr dirty="0" sz="1450" spc="-5">
                <a:latin typeface="Times New Roman"/>
                <a:cs typeface="Times New Roman"/>
              </a:rPr>
              <a:t>gone </a:t>
            </a:r>
            <a:r>
              <a:rPr dirty="0" sz="1450" spc="-10">
                <a:latin typeface="Times New Roman"/>
                <a:cs typeface="Times New Roman"/>
              </a:rPr>
              <a:t>to live with his  </a:t>
            </a:r>
            <a:r>
              <a:rPr dirty="0" sz="1450" spc="-15">
                <a:latin typeface="Times New Roman"/>
                <a:cs typeface="Times New Roman"/>
              </a:rPr>
              <a:t>brother, </a:t>
            </a:r>
            <a:r>
              <a:rPr dirty="0" sz="1450" spc="-10">
                <a:latin typeface="Times New Roman"/>
                <a:cs typeface="Times New Roman"/>
              </a:rPr>
              <a:t>who kept the </a:t>
            </a:r>
            <a:r>
              <a:rPr dirty="0" sz="1450" spc="-15">
                <a:latin typeface="Times New Roman"/>
                <a:cs typeface="Times New Roman"/>
              </a:rPr>
              <a:t>‘George </a:t>
            </a:r>
            <a:r>
              <a:rPr dirty="0" sz="1450" spc="-10">
                <a:latin typeface="Times New Roman"/>
                <a:cs typeface="Times New Roman"/>
              </a:rPr>
              <a:t>Hotel’—‘it was </a:t>
            </a:r>
            <a:r>
              <a:rPr dirty="0" sz="1450" spc="-5">
                <a:latin typeface="Times New Roman"/>
                <a:cs typeface="Times New Roman"/>
              </a:rPr>
              <a:t>not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real hotel,’ added the  candid fellow—‘and had </a:t>
            </a:r>
            <a:r>
              <a:rPr dirty="0" sz="1450" spc="-5">
                <a:latin typeface="Times New Roman"/>
                <a:cs typeface="Times New Roman"/>
              </a:rPr>
              <a:t>a </a:t>
            </a:r>
            <a:r>
              <a:rPr dirty="0" sz="1450" spc="-10">
                <a:latin typeface="Times New Roman"/>
                <a:cs typeface="Times New Roman"/>
              </a:rPr>
              <a:t>hired man to mind the horses.’ At first the  Devonian was very welcome; </a:t>
            </a:r>
            <a:r>
              <a:rPr dirty="0" sz="1450" spc="-5">
                <a:latin typeface="Times New Roman"/>
                <a:cs typeface="Times New Roman"/>
              </a:rPr>
              <a:t>but </a:t>
            </a:r>
            <a:r>
              <a:rPr dirty="0" sz="1450" spc="-10">
                <a:latin typeface="Times New Roman"/>
                <a:cs typeface="Times New Roman"/>
              </a:rPr>
              <a:t>as time went </a:t>
            </a:r>
            <a:r>
              <a:rPr dirty="0" sz="1450" spc="-5">
                <a:latin typeface="Times New Roman"/>
                <a:cs typeface="Times New Roman"/>
              </a:rPr>
              <a:t>on </a:t>
            </a:r>
            <a:r>
              <a:rPr dirty="0" sz="1450" spc="-10">
                <a:latin typeface="Times New Roman"/>
                <a:cs typeface="Times New Roman"/>
              </a:rPr>
              <a:t>his brother </a:t>
            </a:r>
            <a:r>
              <a:rPr dirty="0" sz="1450" spc="-5">
                <a:latin typeface="Times New Roman"/>
                <a:cs typeface="Times New Roman"/>
              </a:rPr>
              <a:t>not </a:t>
            </a:r>
            <a:r>
              <a:rPr dirty="0" sz="1450" spc="-10">
                <a:latin typeface="Times New Roman"/>
                <a:cs typeface="Times New Roman"/>
              </a:rPr>
              <a:t>unnaturally  grew cool towards him, and </a:t>
            </a:r>
            <a:r>
              <a:rPr dirty="0" sz="1450" spc="-5">
                <a:latin typeface="Times New Roman"/>
                <a:cs typeface="Times New Roman"/>
              </a:rPr>
              <a:t>he </a:t>
            </a:r>
            <a:r>
              <a:rPr dirty="0" sz="1450" spc="-10">
                <a:latin typeface="Times New Roman"/>
                <a:cs typeface="Times New Roman"/>
              </a:rPr>
              <a:t>began to find himself </a:t>
            </a:r>
            <a:r>
              <a:rPr dirty="0" sz="1450" spc="-5">
                <a:latin typeface="Times New Roman"/>
                <a:cs typeface="Times New Roman"/>
              </a:rPr>
              <a:t>one </a:t>
            </a:r>
            <a:r>
              <a:rPr dirty="0" sz="1450" spc="-10">
                <a:latin typeface="Times New Roman"/>
                <a:cs typeface="Times New Roman"/>
              </a:rPr>
              <a:t>too many at the  </a:t>
            </a:r>
            <a:r>
              <a:rPr dirty="0" sz="1450" spc="-15">
                <a:latin typeface="Times New Roman"/>
                <a:cs typeface="Times New Roman"/>
              </a:rPr>
              <a:t>‘George </a:t>
            </a:r>
            <a:r>
              <a:rPr dirty="0" sz="1450" spc="-10">
                <a:latin typeface="Times New Roman"/>
                <a:cs typeface="Times New Roman"/>
              </a:rPr>
              <a:t>Hotel.’ ‘I don’t think brothers care much for </a:t>
            </a:r>
            <a:r>
              <a:rPr dirty="0" sz="1450" spc="-5">
                <a:latin typeface="Times New Roman"/>
                <a:cs typeface="Times New Roman"/>
              </a:rPr>
              <a:t>you,’ he </a:t>
            </a:r>
            <a:r>
              <a:rPr dirty="0" sz="1450" spc="-10">
                <a:latin typeface="Times New Roman"/>
                <a:cs typeface="Times New Roman"/>
              </a:rPr>
              <a:t>said, as </a:t>
            </a:r>
            <a:r>
              <a:rPr dirty="0" sz="1450" spc="-5">
                <a:latin typeface="Times New Roman"/>
                <a:cs typeface="Times New Roman"/>
              </a:rPr>
              <a:t>a  </a:t>
            </a:r>
            <a:r>
              <a:rPr dirty="0" sz="1450" spc="-10">
                <a:latin typeface="Times New Roman"/>
                <a:cs typeface="Times New Roman"/>
              </a:rPr>
              <a:t>general reflection </a:t>
            </a:r>
            <a:r>
              <a:rPr dirty="0" sz="1450" spc="-5">
                <a:latin typeface="Times New Roman"/>
                <a:cs typeface="Times New Roman"/>
              </a:rPr>
              <a:t>upon </a:t>
            </a:r>
            <a:r>
              <a:rPr dirty="0" sz="1450" spc="-10">
                <a:latin typeface="Times New Roman"/>
                <a:cs typeface="Times New Roman"/>
              </a:rPr>
              <a:t>life. Hurt at this change, nearly penniless, and too  proud to ask for more, </a:t>
            </a:r>
            <a:r>
              <a:rPr dirty="0" sz="1450" spc="-5">
                <a:latin typeface="Times New Roman"/>
                <a:cs typeface="Times New Roman"/>
              </a:rPr>
              <a:t>he </a:t>
            </a:r>
            <a:r>
              <a:rPr dirty="0" sz="1450" spc="-10">
                <a:latin typeface="Times New Roman"/>
                <a:cs typeface="Times New Roman"/>
              </a:rPr>
              <a:t>set </a:t>
            </a:r>
            <a:r>
              <a:rPr dirty="0" sz="1450" spc="-15">
                <a:latin typeface="Times New Roman"/>
                <a:cs typeface="Times New Roman"/>
              </a:rPr>
              <a:t>off </a:t>
            </a:r>
            <a:r>
              <a:rPr dirty="0" sz="1450" spc="-5">
                <a:latin typeface="Times New Roman"/>
                <a:cs typeface="Times New Roman"/>
              </a:rPr>
              <a:t>on foot </a:t>
            </a:r>
            <a:r>
              <a:rPr dirty="0" sz="1450" spc="-10">
                <a:latin typeface="Times New Roman"/>
                <a:cs typeface="Times New Roman"/>
              </a:rPr>
              <a:t>and walked eighty miles to  </a:t>
            </a:r>
            <a:r>
              <a:rPr dirty="0" sz="1450" spc="-20">
                <a:latin typeface="Times New Roman"/>
                <a:cs typeface="Times New Roman"/>
              </a:rPr>
              <a:t>Weymouth, </a:t>
            </a:r>
            <a:r>
              <a:rPr dirty="0" sz="1450" spc="-10">
                <a:latin typeface="Times New Roman"/>
                <a:cs typeface="Times New Roman"/>
              </a:rPr>
              <a:t>living </a:t>
            </a:r>
            <a:r>
              <a:rPr dirty="0" sz="1450" spc="-5">
                <a:latin typeface="Times New Roman"/>
                <a:cs typeface="Times New Roman"/>
              </a:rPr>
              <a:t>on </a:t>
            </a:r>
            <a:r>
              <a:rPr dirty="0" sz="1450" spc="-10">
                <a:latin typeface="Times New Roman"/>
                <a:cs typeface="Times New Roman"/>
              </a:rPr>
              <a:t>the journey as </a:t>
            </a:r>
            <a:r>
              <a:rPr dirty="0" sz="1450" spc="-5">
                <a:latin typeface="Times New Roman"/>
                <a:cs typeface="Times New Roman"/>
              </a:rPr>
              <a:t>he </a:t>
            </a:r>
            <a:r>
              <a:rPr dirty="0" sz="1450" spc="-10">
                <a:latin typeface="Times New Roman"/>
                <a:cs typeface="Times New Roman"/>
              </a:rPr>
              <a:t>could. He would have enlisted, </a:t>
            </a:r>
            <a:r>
              <a:rPr dirty="0" sz="1450" spc="-5">
                <a:latin typeface="Times New Roman"/>
                <a:cs typeface="Times New Roman"/>
              </a:rPr>
              <a:t>but he  </a:t>
            </a:r>
            <a:r>
              <a:rPr dirty="0" sz="1450" spc="-10">
                <a:latin typeface="Times New Roman"/>
                <a:cs typeface="Times New Roman"/>
              </a:rPr>
              <a:t>was too small for the army and too old for the navy; and </a:t>
            </a:r>
            <a:r>
              <a:rPr dirty="0" sz="1450" spc="-5">
                <a:latin typeface="Times New Roman"/>
                <a:cs typeface="Times New Roman"/>
              </a:rPr>
              <a:t>thought </a:t>
            </a:r>
            <a:r>
              <a:rPr dirty="0" sz="1450" spc="-10">
                <a:latin typeface="Times New Roman"/>
                <a:cs typeface="Times New Roman"/>
              </a:rPr>
              <a:t>himself  fortunate at last to find </a:t>
            </a:r>
            <a:r>
              <a:rPr dirty="0" sz="1450" spc="-5">
                <a:latin typeface="Times New Roman"/>
                <a:cs typeface="Times New Roman"/>
              </a:rPr>
              <a:t>a </a:t>
            </a:r>
            <a:r>
              <a:rPr dirty="0" sz="1450" spc="-10">
                <a:latin typeface="Times New Roman"/>
                <a:cs typeface="Times New Roman"/>
              </a:rPr>
              <a:t>berth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a </a:t>
            </a:r>
            <a:r>
              <a:rPr dirty="0" sz="1450" spc="-10">
                <a:latin typeface="Times New Roman"/>
                <a:cs typeface="Times New Roman"/>
              </a:rPr>
              <a:t>trading </a:t>
            </a:r>
            <a:r>
              <a:rPr dirty="0" sz="1450" spc="-25">
                <a:latin typeface="Times New Roman"/>
                <a:cs typeface="Times New Roman"/>
              </a:rPr>
              <a:t>dandy. </a:t>
            </a:r>
            <a:r>
              <a:rPr dirty="0" sz="1450" spc="-10">
                <a:latin typeface="Times New Roman"/>
                <a:cs typeface="Times New Roman"/>
              </a:rPr>
              <a:t>Somewhere in the  Bristol Channel the dandy sprung </a:t>
            </a:r>
            <a:r>
              <a:rPr dirty="0" sz="1450" spc="-5">
                <a:latin typeface="Times New Roman"/>
                <a:cs typeface="Times New Roman"/>
              </a:rPr>
              <a:t>a </a:t>
            </a:r>
            <a:r>
              <a:rPr dirty="0" sz="1450" spc="-10">
                <a:latin typeface="Times New Roman"/>
                <a:cs typeface="Times New Roman"/>
              </a:rPr>
              <a:t>leak and went down; and though the crew  were picked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brought </a:t>
            </a:r>
            <a:r>
              <a:rPr dirty="0" sz="1450" spc="-10">
                <a:latin typeface="Times New Roman"/>
                <a:cs typeface="Times New Roman"/>
              </a:rPr>
              <a:t>ashore </a:t>
            </a:r>
            <a:r>
              <a:rPr dirty="0" sz="1450" spc="-5">
                <a:latin typeface="Times New Roman"/>
                <a:cs typeface="Times New Roman"/>
              </a:rPr>
              <a:t>by </a:t>
            </a:r>
            <a:r>
              <a:rPr dirty="0" sz="1450" spc="-10">
                <a:latin typeface="Times New Roman"/>
                <a:cs typeface="Times New Roman"/>
              </a:rPr>
              <a:t>fishermen, they found themselves with  nothing </a:t>
            </a:r>
            <a:r>
              <a:rPr dirty="0" sz="1450" spc="-5">
                <a:latin typeface="Times New Roman"/>
                <a:cs typeface="Times New Roman"/>
              </a:rPr>
              <a:t>but </a:t>
            </a:r>
            <a:r>
              <a:rPr dirty="0" sz="1450" spc="-10">
                <a:latin typeface="Times New Roman"/>
                <a:cs typeface="Times New Roman"/>
              </a:rPr>
              <a:t>the clothes </a:t>
            </a:r>
            <a:r>
              <a:rPr dirty="0" sz="1450" spc="-5">
                <a:latin typeface="Times New Roman"/>
                <a:cs typeface="Times New Roman"/>
              </a:rPr>
              <a:t>upon </a:t>
            </a:r>
            <a:r>
              <a:rPr dirty="0" sz="1450" spc="-10">
                <a:latin typeface="Times New Roman"/>
                <a:cs typeface="Times New Roman"/>
              </a:rPr>
              <a:t>their back. His next engagement was scarcely  better starred; for the ship proved so </a:t>
            </a:r>
            <a:r>
              <a:rPr dirty="0" sz="1450" spc="-25">
                <a:latin typeface="Times New Roman"/>
                <a:cs typeface="Times New Roman"/>
              </a:rPr>
              <a:t>leaky, </a:t>
            </a:r>
            <a:r>
              <a:rPr dirty="0" sz="1450" spc="-10">
                <a:latin typeface="Times New Roman"/>
                <a:cs typeface="Times New Roman"/>
              </a:rPr>
              <a:t>and frightened them all so heartily  during </a:t>
            </a:r>
            <a:r>
              <a:rPr dirty="0" sz="1450" spc="-5">
                <a:latin typeface="Times New Roman"/>
                <a:cs typeface="Times New Roman"/>
              </a:rPr>
              <a:t>a </a:t>
            </a:r>
            <a:r>
              <a:rPr dirty="0" sz="1450" spc="-10">
                <a:latin typeface="Times New Roman"/>
                <a:cs typeface="Times New Roman"/>
              </a:rPr>
              <a:t>short passage through the Irish Sea, that the entire crew deserted and  remained behind </a:t>
            </a:r>
            <a:r>
              <a:rPr dirty="0" sz="1450" spc="-5">
                <a:latin typeface="Times New Roman"/>
                <a:cs typeface="Times New Roman"/>
              </a:rPr>
              <a:t>upon </a:t>
            </a:r>
            <a:r>
              <a:rPr dirty="0" sz="1450" spc="-10">
                <a:latin typeface="Times New Roman"/>
                <a:cs typeface="Times New Roman"/>
              </a:rPr>
              <a:t>the quays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Belfast.</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Evil days were now coming thick </a:t>
            </a:r>
            <a:r>
              <a:rPr dirty="0" sz="1450" spc="-5">
                <a:latin typeface="Times New Roman"/>
                <a:cs typeface="Times New Roman"/>
              </a:rPr>
              <a:t>on </a:t>
            </a:r>
            <a:r>
              <a:rPr dirty="0" sz="1450" spc="-10">
                <a:latin typeface="Times New Roman"/>
                <a:cs typeface="Times New Roman"/>
              </a:rPr>
              <a:t>the Devonian. He could find </a:t>
            </a:r>
            <a:r>
              <a:rPr dirty="0" sz="1450" spc="-5">
                <a:latin typeface="Times New Roman"/>
                <a:cs typeface="Times New Roman"/>
              </a:rPr>
              <a:t>no </a:t>
            </a:r>
            <a:r>
              <a:rPr dirty="0" sz="1450" spc="-10">
                <a:latin typeface="Times New Roman"/>
                <a:cs typeface="Times New Roman"/>
              </a:rPr>
              <a:t>berth in  Belfast, and had to work </a:t>
            </a:r>
            <a:r>
              <a:rPr dirty="0" sz="1450" spc="-5">
                <a:latin typeface="Times New Roman"/>
                <a:cs typeface="Times New Roman"/>
              </a:rPr>
              <a:t>a </a:t>
            </a:r>
            <a:r>
              <a:rPr dirty="0" sz="1450" spc="-10">
                <a:latin typeface="Times New Roman"/>
                <a:cs typeface="Times New Roman"/>
              </a:rPr>
              <a:t>passage to Glasgow </a:t>
            </a:r>
            <a:r>
              <a:rPr dirty="0" sz="1450" spc="-5">
                <a:latin typeface="Times New Roman"/>
                <a:cs typeface="Times New Roman"/>
              </a:rPr>
              <a:t>on a </a:t>
            </a:r>
            <a:r>
              <a:rPr dirty="0" sz="1450" spc="-20">
                <a:latin typeface="Times New Roman"/>
                <a:cs typeface="Times New Roman"/>
              </a:rPr>
              <a:t>steamer.</a:t>
            </a:r>
            <a:r>
              <a:rPr dirty="0" sz="1450" spc="320">
                <a:latin typeface="Times New Roman"/>
                <a:cs typeface="Times New Roman"/>
              </a:rPr>
              <a:t> </a:t>
            </a:r>
            <a:r>
              <a:rPr dirty="0" sz="1450" spc="-10">
                <a:latin typeface="Times New Roman"/>
                <a:cs typeface="Times New Roman"/>
              </a:rPr>
              <a:t>She reached the  Broomielaw </a:t>
            </a:r>
            <a:r>
              <a:rPr dirty="0" sz="1450" spc="-5">
                <a:latin typeface="Times New Roman"/>
                <a:cs typeface="Times New Roman"/>
              </a:rPr>
              <a:t>on a </a:t>
            </a:r>
            <a:r>
              <a:rPr dirty="0" sz="1450" spc="-20">
                <a:latin typeface="Times New Roman"/>
                <a:cs typeface="Times New Roman"/>
              </a:rPr>
              <a:t>Wednesday: </a:t>
            </a:r>
            <a:r>
              <a:rPr dirty="0" sz="1450" spc="-10">
                <a:latin typeface="Times New Roman"/>
                <a:cs typeface="Times New Roman"/>
              </a:rPr>
              <a:t>the Devonian had </a:t>
            </a:r>
            <a:r>
              <a:rPr dirty="0" sz="1450" spc="-5">
                <a:latin typeface="Times New Roman"/>
                <a:cs typeface="Times New Roman"/>
              </a:rPr>
              <a:t>a </a:t>
            </a:r>
            <a:r>
              <a:rPr dirty="0" sz="1450" spc="-10">
                <a:latin typeface="Times New Roman"/>
                <a:cs typeface="Times New Roman"/>
              </a:rPr>
              <a:t>bellyful that morning,  laying in breakfast manfully to provide against the future, and set </a:t>
            </a:r>
            <a:r>
              <a:rPr dirty="0" sz="1450" spc="-15">
                <a:latin typeface="Times New Roman"/>
                <a:cs typeface="Times New Roman"/>
              </a:rPr>
              <a:t>off </a:t>
            </a:r>
            <a:r>
              <a:rPr dirty="0" sz="1450" spc="-10">
                <a:latin typeface="Times New Roman"/>
                <a:cs typeface="Times New Roman"/>
              </a:rPr>
              <a:t>along the  quays to seek employment. But </a:t>
            </a:r>
            <a:r>
              <a:rPr dirty="0" sz="1450" spc="-5">
                <a:latin typeface="Times New Roman"/>
                <a:cs typeface="Times New Roman"/>
              </a:rPr>
              <a:t>he </a:t>
            </a:r>
            <a:r>
              <a:rPr dirty="0" sz="1450" spc="-10">
                <a:latin typeface="Times New Roman"/>
                <a:cs typeface="Times New Roman"/>
              </a:rPr>
              <a:t>was now </a:t>
            </a:r>
            <a:r>
              <a:rPr dirty="0" sz="1450" spc="-5">
                <a:latin typeface="Times New Roman"/>
                <a:cs typeface="Times New Roman"/>
              </a:rPr>
              <a:t>not </a:t>
            </a:r>
            <a:r>
              <a:rPr dirty="0" sz="1450" spc="-10">
                <a:latin typeface="Times New Roman"/>
                <a:cs typeface="Times New Roman"/>
              </a:rPr>
              <a:t>only penniless, his clothes  had begun to fall in tatters; </a:t>
            </a:r>
            <a:r>
              <a:rPr dirty="0" sz="1450" spc="-5">
                <a:latin typeface="Times New Roman"/>
                <a:cs typeface="Times New Roman"/>
              </a:rPr>
              <a:t>he </a:t>
            </a:r>
            <a:r>
              <a:rPr dirty="0" sz="1450" spc="-10">
                <a:latin typeface="Times New Roman"/>
                <a:cs typeface="Times New Roman"/>
              </a:rPr>
              <a:t>had begun to have the look </a:t>
            </a:r>
            <a:r>
              <a:rPr dirty="0" sz="1450" spc="-5">
                <a:latin typeface="Times New Roman"/>
                <a:cs typeface="Times New Roman"/>
              </a:rPr>
              <a:t>of a </a:t>
            </a:r>
            <a:r>
              <a:rPr dirty="0" sz="1450" spc="-10">
                <a:latin typeface="Times New Roman"/>
                <a:cs typeface="Times New Roman"/>
              </a:rPr>
              <a:t>street Arab; and  captains will have nothing to say to </a:t>
            </a:r>
            <a:r>
              <a:rPr dirty="0" sz="1450" spc="-5">
                <a:latin typeface="Times New Roman"/>
                <a:cs typeface="Times New Roman"/>
              </a:rPr>
              <a:t>a </a:t>
            </a:r>
            <a:r>
              <a:rPr dirty="0" sz="1450" spc="-10">
                <a:latin typeface="Times New Roman"/>
                <a:cs typeface="Times New Roman"/>
              </a:rPr>
              <a:t>ragamuffin; for in that trade, as in all  others, it is the coat that depicts the man. </a:t>
            </a:r>
            <a:r>
              <a:rPr dirty="0" sz="1450" spc="-60">
                <a:latin typeface="Times New Roman"/>
                <a:cs typeface="Times New Roman"/>
              </a:rPr>
              <a:t>You </a:t>
            </a:r>
            <a:r>
              <a:rPr dirty="0" sz="1450" spc="-10">
                <a:latin typeface="Times New Roman"/>
                <a:cs typeface="Times New Roman"/>
              </a:rPr>
              <a:t>may hand, reef, and steer like  an angel,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hole in </a:t>
            </a:r>
            <a:r>
              <a:rPr dirty="0" sz="1450" spc="-5">
                <a:latin typeface="Times New Roman"/>
                <a:cs typeface="Times New Roman"/>
              </a:rPr>
              <a:t>your </a:t>
            </a:r>
            <a:r>
              <a:rPr dirty="0" sz="1450" spc="-10">
                <a:latin typeface="Times New Roman"/>
                <a:cs typeface="Times New Roman"/>
              </a:rPr>
              <a:t>trousers, it is like </a:t>
            </a:r>
            <a:r>
              <a:rPr dirty="0" sz="1450" spc="-5">
                <a:latin typeface="Times New Roman"/>
                <a:cs typeface="Times New Roman"/>
              </a:rPr>
              <a:t>a </a:t>
            </a:r>
            <a:r>
              <a:rPr dirty="0" sz="1450" spc="-10">
                <a:latin typeface="Times New Roman"/>
                <a:cs typeface="Times New Roman"/>
              </a:rPr>
              <a:t>millstone round  </a:t>
            </a:r>
            <a:r>
              <a:rPr dirty="0" sz="1450" spc="-5">
                <a:latin typeface="Times New Roman"/>
                <a:cs typeface="Times New Roman"/>
              </a:rPr>
              <a:t>your </a:t>
            </a:r>
            <a:r>
              <a:rPr dirty="0" sz="1450" spc="-10">
                <a:latin typeface="Times New Roman"/>
                <a:cs typeface="Times New Roman"/>
              </a:rPr>
              <a:t>neck. The Devonian lost heart at so many refusals. He had </a:t>
            </a:r>
            <a:r>
              <a:rPr dirty="0" sz="1450" spc="-5">
                <a:latin typeface="Times New Roman"/>
                <a:cs typeface="Times New Roman"/>
              </a:rPr>
              <a:t>not </a:t>
            </a:r>
            <a:r>
              <a:rPr dirty="0" sz="1450" spc="-10">
                <a:latin typeface="Times New Roman"/>
                <a:cs typeface="Times New Roman"/>
              </a:rPr>
              <a:t>the  impudence to beg; although, as </a:t>
            </a:r>
            <a:r>
              <a:rPr dirty="0" sz="1450" spc="-5">
                <a:latin typeface="Times New Roman"/>
                <a:cs typeface="Times New Roman"/>
              </a:rPr>
              <a:t>he </a:t>
            </a:r>
            <a:r>
              <a:rPr dirty="0" sz="1450" spc="-10">
                <a:latin typeface="Times New Roman"/>
                <a:cs typeface="Times New Roman"/>
              </a:rPr>
              <a:t>said, ‘when </a:t>
            </a:r>
            <a:r>
              <a:rPr dirty="0" sz="1450" spc="-5">
                <a:latin typeface="Times New Roman"/>
                <a:cs typeface="Times New Roman"/>
              </a:rPr>
              <a:t>I </a:t>
            </a:r>
            <a:r>
              <a:rPr dirty="0" sz="1450" spc="-10">
                <a:latin typeface="Times New Roman"/>
                <a:cs typeface="Times New Roman"/>
              </a:rPr>
              <a:t>had money </a:t>
            </a:r>
            <a:r>
              <a:rPr dirty="0" sz="1450" spc="-5">
                <a:latin typeface="Times New Roman"/>
                <a:cs typeface="Times New Roman"/>
              </a:rPr>
              <a:t>of </a:t>
            </a:r>
            <a:r>
              <a:rPr dirty="0" sz="1450" spc="-10">
                <a:latin typeface="Times New Roman"/>
                <a:cs typeface="Times New Roman"/>
              </a:rPr>
              <a:t>my own, </a:t>
            </a:r>
            <a:r>
              <a:rPr dirty="0" sz="1450" spc="-5">
                <a:latin typeface="Times New Roman"/>
                <a:cs typeface="Times New Roman"/>
              </a:rPr>
              <a:t>I  </a:t>
            </a:r>
            <a:r>
              <a:rPr dirty="0" sz="1450" spc="-10">
                <a:latin typeface="Times New Roman"/>
                <a:cs typeface="Times New Roman"/>
              </a:rPr>
              <a:t>always gave it.’ It was only </a:t>
            </a:r>
            <a:r>
              <a:rPr dirty="0" sz="1450" spc="-5">
                <a:latin typeface="Times New Roman"/>
                <a:cs typeface="Times New Roman"/>
              </a:rPr>
              <a:t>on </a:t>
            </a:r>
            <a:r>
              <a:rPr dirty="0" sz="1450" spc="-10">
                <a:latin typeface="Times New Roman"/>
                <a:cs typeface="Times New Roman"/>
              </a:rPr>
              <a:t>Saturday morning, after three whole days </a:t>
            </a:r>
            <a:r>
              <a:rPr dirty="0" sz="1450" spc="-5">
                <a:latin typeface="Times New Roman"/>
                <a:cs typeface="Times New Roman"/>
              </a:rPr>
              <a:t>of  </a:t>
            </a:r>
            <a:r>
              <a:rPr dirty="0" sz="1450" spc="-10">
                <a:latin typeface="Times New Roman"/>
                <a:cs typeface="Times New Roman"/>
              </a:rPr>
              <a:t>starvation, that </a:t>
            </a:r>
            <a:r>
              <a:rPr dirty="0" sz="1450" spc="-5">
                <a:latin typeface="Times New Roman"/>
                <a:cs typeface="Times New Roman"/>
              </a:rPr>
              <a:t>he </a:t>
            </a:r>
            <a:r>
              <a:rPr dirty="0" sz="1450" spc="-10">
                <a:latin typeface="Times New Roman"/>
                <a:cs typeface="Times New Roman"/>
              </a:rPr>
              <a:t>asked </a:t>
            </a:r>
            <a:r>
              <a:rPr dirty="0" sz="1450" spc="-5">
                <a:latin typeface="Times New Roman"/>
                <a:cs typeface="Times New Roman"/>
              </a:rPr>
              <a:t>a </a:t>
            </a:r>
            <a:r>
              <a:rPr dirty="0" sz="1450" spc="-10">
                <a:latin typeface="Times New Roman"/>
                <a:cs typeface="Times New Roman"/>
              </a:rPr>
              <a:t>scone from </a:t>
            </a:r>
            <a:r>
              <a:rPr dirty="0" sz="1450" spc="-5">
                <a:latin typeface="Times New Roman"/>
                <a:cs typeface="Times New Roman"/>
              </a:rPr>
              <a:t>a </a:t>
            </a:r>
            <a:r>
              <a:rPr dirty="0" sz="1450" spc="-10">
                <a:latin typeface="Times New Roman"/>
                <a:cs typeface="Times New Roman"/>
              </a:rPr>
              <a:t>milkwoman, who added </a:t>
            </a:r>
            <a:r>
              <a:rPr dirty="0" sz="1450" spc="-5">
                <a:latin typeface="Times New Roman"/>
                <a:cs typeface="Times New Roman"/>
              </a:rPr>
              <a:t>of </a:t>
            </a:r>
            <a:r>
              <a:rPr dirty="0" sz="1450" spc="-10">
                <a:latin typeface="Times New Roman"/>
                <a:cs typeface="Times New Roman"/>
              </a:rPr>
              <a:t>her own  accord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milk. He had now made </a:t>
            </a:r>
            <a:r>
              <a:rPr dirty="0" sz="1450" spc="-5">
                <a:latin typeface="Times New Roman"/>
                <a:cs typeface="Times New Roman"/>
              </a:rPr>
              <a:t>up </a:t>
            </a:r>
            <a:r>
              <a:rPr dirty="0" sz="1450" spc="-10">
                <a:latin typeface="Times New Roman"/>
                <a:cs typeface="Times New Roman"/>
              </a:rPr>
              <a:t>his mind to stow </a:t>
            </a:r>
            <a:r>
              <a:rPr dirty="0" sz="1450" spc="-30">
                <a:latin typeface="Times New Roman"/>
                <a:cs typeface="Times New Roman"/>
              </a:rPr>
              <a:t>away, </a:t>
            </a:r>
            <a:r>
              <a:rPr dirty="0" sz="1450" spc="-5">
                <a:latin typeface="Times New Roman"/>
                <a:cs typeface="Times New Roman"/>
              </a:rPr>
              <a:t>not </a:t>
            </a:r>
            <a:r>
              <a:rPr dirty="0" sz="1450" spc="-10">
                <a:latin typeface="Times New Roman"/>
                <a:cs typeface="Times New Roman"/>
              </a:rPr>
              <a:t>from  any desire to see America, </a:t>
            </a:r>
            <a:r>
              <a:rPr dirty="0" sz="1450" spc="-5">
                <a:latin typeface="Times New Roman"/>
                <a:cs typeface="Times New Roman"/>
              </a:rPr>
              <a:t>but </a:t>
            </a:r>
            <a:r>
              <a:rPr dirty="0" sz="1450" spc="-10">
                <a:latin typeface="Times New Roman"/>
                <a:cs typeface="Times New Roman"/>
              </a:rPr>
              <a:t>merely to obtain the comfort </a:t>
            </a:r>
            <a:r>
              <a:rPr dirty="0" sz="1450" spc="-5">
                <a:latin typeface="Times New Roman"/>
                <a:cs typeface="Times New Roman"/>
              </a:rPr>
              <a:t>of a </a:t>
            </a:r>
            <a:r>
              <a:rPr dirty="0" sz="1450" spc="-10">
                <a:latin typeface="Times New Roman"/>
                <a:cs typeface="Times New Roman"/>
              </a:rPr>
              <a:t>place in the  forecastle and </a:t>
            </a:r>
            <a:r>
              <a:rPr dirty="0" sz="1450" spc="-5">
                <a:latin typeface="Times New Roman"/>
                <a:cs typeface="Times New Roman"/>
              </a:rPr>
              <a:t>a </a:t>
            </a:r>
            <a:r>
              <a:rPr dirty="0" sz="1450" spc="-10">
                <a:latin typeface="Times New Roman"/>
                <a:cs typeface="Times New Roman"/>
              </a:rPr>
              <a:t>supply </a:t>
            </a:r>
            <a:r>
              <a:rPr dirty="0" sz="1450" spc="-5">
                <a:latin typeface="Times New Roman"/>
                <a:cs typeface="Times New Roman"/>
              </a:rPr>
              <a:t>of </a:t>
            </a:r>
            <a:r>
              <a:rPr dirty="0" sz="1450" spc="-10">
                <a:latin typeface="Times New Roman"/>
                <a:cs typeface="Times New Roman"/>
              </a:rPr>
              <a:t>familiar sea-fare. He lived </a:t>
            </a:r>
            <a:r>
              <a:rPr dirty="0" sz="1450" spc="-5">
                <a:latin typeface="Times New Roman"/>
                <a:cs typeface="Times New Roman"/>
              </a:rPr>
              <a:t>by </a:t>
            </a:r>
            <a:r>
              <a:rPr dirty="0" sz="1450" spc="-10">
                <a:latin typeface="Times New Roman"/>
                <a:cs typeface="Times New Roman"/>
              </a:rPr>
              <a:t>begging, always from  milkwomen, and always scones and milk, and was </a:t>
            </a:r>
            <a:r>
              <a:rPr dirty="0" sz="1450" spc="-5">
                <a:latin typeface="Times New Roman"/>
                <a:cs typeface="Times New Roman"/>
              </a:rPr>
              <a:t>not </a:t>
            </a:r>
            <a:r>
              <a:rPr dirty="0" sz="1450" spc="-10">
                <a:latin typeface="Times New Roman"/>
                <a:cs typeface="Times New Roman"/>
              </a:rPr>
              <a:t>once refused. It was  vile</a:t>
            </a:r>
            <a:r>
              <a:rPr dirty="0" sz="1450" spc="100">
                <a:latin typeface="Times New Roman"/>
                <a:cs typeface="Times New Roman"/>
              </a:rPr>
              <a:t> </a:t>
            </a:r>
            <a:r>
              <a:rPr dirty="0" sz="1450" spc="-10">
                <a:latin typeface="Times New Roman"/>
                <a:cs typeface="Times New Roman"/>
              </a:rPr>
              <a:t>wet</a:t>
            </a:r>
            <a:r>
              <a:rPr dirty="0" sz="1450" spc="105">
                <a:latin typeface="Times New Roman"/>
                <a:cs typeface="Times New Roman"/>
              </a:rPr>
              <a:t> </a:t>
            </a:r>
            <a:r>
              <a:rPr dirty="0" sz="1450" spc="-15">
                <a:latin typeface="Times New Roman"/>
                <a:cs typeface="Times New Roman"/>
              </a:rPr>
              <a:t>weather,</a:t>
            </a:r>
            <a:r>
              <a:rPr dirty="0" sz="1450" spc="100">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5">
                <a:latin typeface="Times New Roman"/>
                <a:cs typeface="Times New Roman"/>
              </a:rPr>
              <a:t>he</a:t>
            </a:r>
            <a:r>
              <a:rPr dirty="0" sz="1450" spc="105">
                <a:latin typeface="Times New Roman"/>
                <a:cs typeface="Times New Roman"/>
              </a:rPr>
              <a:t> </a:t>
            </a:r>
            <a:r>
              <a:rPr dirty="0" sz="1450" spc="-10">
                <a:latin typeface="Times New Roman"/>
                <a:cs typeface="Times New Roman"/>
              </a:rPr>
              <a:t>could</a:t>
            </a:r>
            <a:r>
              <a:rPr dirty="0" sz="1450" spc="100">
                <a:latin typeface="Times New Roman"/>
                <a:cs typeface="Times New Roman"/>
              </a:rPr>
              <a:t> </a:t>
            </a:r>
            <a:r>
              <a:rPr dirty="0" sz="1450" spc="-10">
                <a:latin typeface="Times New Roman"/>
                <a:cs typeface="Times New Roman"/>
              </a:rPr>
              <a:t>never</a:t>
            </a:r>
            <a:r>
              <a:rPr dirty="0" sz="1450" spc="105">
                <a:latin typeface="Times New Roman"/>
                <a:cs typeface="Times New Roman"/>
              </a:rPr>
              <a:t> </a:t>
            </a:r>
            <a:r>
              <a:rPr dirty="0" sz="1450" spc="-10">
                <a:latin typeface="Times New Roman"/>
                <a:cs typeface="Times New Roman"/>
              </a:rPr>
              <a:t>have</a:t>
            </a:r>
            <a:r>
              <a:rPr dirty="0" sz="1450" spc="100">
                <a:latin typeface="Times New Roman"/>
                <a:cs typeface="Times New Roman"/>
              </a:rPr>
              <a:t> </a:t>
            </a:r>
            <a:r>
              <a:rPr dirty="0" sz="1450" spc="-10">
                <a:latin typeface="Times New Roman"/>
                <a:cs typeface="Times New Roman"/>
              </a:rPr>
              <a:t>been</a:t>
            </a:r>
            <a:r>
              <a:rPr dirty="0" sz="1450" spc="105">
                <a:latin typeface="Times New Roman"/>
                <a:cs typeface="Times New Roman"/>
              </a:rPr>
              <a:t> </a:t>
            </a:r>
            <a:r>
              <a:rPr dirty="0" sz="1450" spc="-30">
                <a:latin typeface="Times New Roman"/>
                <a:cs typeface="Times New Roman"/>
              </a:rPr>
              <a:t>dry.</a:t>
            </a:r>
            <a:r>
              <a:rPr dirty="0" sz="1450" spc="240">
                <a:latin typeface="Times New Roman"/>
                <a:cs typeface="Times New Roman"/>
              </a:rPr>
              <a:t> </a:t>
            </a:r>
            <a:r>
              <a:rPr dirty="0" sz="1450" spc="-10">
                <a:latin typeface="Times New Roman"/>
                <a:cs typeface="Times New Roman"/>
              </a:rPr>
              <a:t>By</a:t>
            </a:r>
            <a:r>
              <a:rPr dirty="0" sz="1450" spc="100">
                <a:latin typeface="Times New Roman"/>
                <a:cs typeface="Times New Roman"/>
              </a:rPr>
              <a:t> </a:t>
            </a:r>
            <a:r>
              <a:rPr dirty="0" sz="1450" spc="-5">
                <a:latin typeface="Times New Roman"/>
                <a:cs typeface="Times New Roman"/>
              </a:rPr>
              <a:t>night</a:t>
            </a:r>
            <a:r>
              <a:rPr dirty="0" sz="1450" spc="105">
                <a:latin typeface="Times New Roman"/>
                <a:cs typeface="Times New Roman"/>
              </a:rPr>
              <a:t>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walked</a:t>
            </a:r>
            <a:r>
              <a:rPr dirty="0" sz="1450" spc="10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streets, and </a:t>
            </a:r>
            <a:r>
              <a:rPr dirty="0" sz="1450" spc="-5">
                <a:latin typeface="Times New Roman"/>
                <a:cs typeface="Times New Roman"/>
              </a:rPr>
              <a:t>by </a:t>
            </a:r>
            <a:r>
              <a:rPr dirty="0" sz="1450" spc="-10">
                <a:latin typeface="Times New Roman"/>
                <a:cs typeface="Times New Roman"/>
              </a:rPr>
              <a:t>day slept </a:t>
            </a:r>
            <a:r>
              <a:rPr dirty="0" sz="1450" spc="-5">
                <a:latin typeface="Times New Roman"/>
                <a:cs typeface="Times New Roman"/>
              </a:rPr>
              <a:t>upon </a:t>
            </a:r>
            <a:r>
              <a:rPr dirty="0" sz="1450" spc="-10">
                <a:latin typeface="Times New Roman"/>
                <a:cs typeface="Times New Roman"/>
              </a:rPr>
              <a:t>Glasgow Green, and heard, in the intervals </a:t>
            </a:r>
            <a:r>
              <a:rPr dirty="0" sz="1450" spc="-5">
                <a:latin typeface="Times New Roman"/>
                <a:cs typeface="Times New Roman"/>
              </a:rPr>
              <a:t>of  </a:t>
            </a:r>
            <a:r>
              <a:rPr dirty="0" sz="1450" spc="-10">
                <a:latin typeface="Times New Roman"/>
                <a:cs typeface="Times New Roman"/>
              </a:rPr>
              <a:t>his dozing, the famous theologians </a:t>
            </a:r>
            <a:r>
              <a:rPr dirty="0" sz="1450" spc="-5">
                <a:latin typeface="Times New Roman"/>
                <a:cs typeface="Times New Roman"/>
              </a:rPr>
              <a:t>of </a:t>
            </a:r>
            <a:r>
              <a:rPr dirty="0" sz="1450" spc="-10">
                <a:latin typeface="Times New Roman"/>
                <a:cs typeface="Times New Roman"/>
              </a:rPr>
              <a:t>the spot clear </a:t>
            </a:r>
            <a:r>
              <a:rPr dirty="0" sz="1450" spc="-5">
                <a:latin typeface="Times New Roman"/>
                <a:cs typeface="Times New Roman"/>
              </a:rPr>
              <a:t>up </a:t>
            </a:r>
            <a:r>
              <a:rPr dirty="0" sz="1450" spc="-10">
                <a:latin typeface="Times New Roman"/>
                <a:cs typeface="Times New Roman"/>
              </a:rPr>
              <a:t>intricate points </a:t>
            </a:r>
            <a:r>
              <a:rPr dirty="0" sz="1450" spc="-5">
                <a:latin typeface="Times New Roman"/>
                <a:cs typeface="Times New Roman"/>
              </a:rPr>
              <a:t>of  </a:t>
            </a:r>
            <a:r>
              <a:rPr dirty="0" sz="1450" spc="-10">
                <a:latin typeface="Times New Roman"/>
                <a:cs typeface="Times New Roman"/>
              </a:rPr>
              <a:t>doctrine and appraise the merits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clergy. </a:t>
            </a: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much instruction; </a:t>
            </a:r>
            <a:r>
              <a:rPr dirty="0" sz="1450" spc="-5">
                <a:latin typeface="Times New Roman"/>
                <a:cs typeface="Times New Roman"/>
              </a:rPr>
              <a:t>he  </a:t>
            </a:r>
            <a:r>
              <a:rPr dirty="0" sz="1450" spc="-10">
                <a:latin typeface="Times New Roman"/>
                <a:cs typeface="Times New Roman"/>
              </a:rPr>
              <a:t>could ‘read bills </a:t>
            </a:r>
            <a:r>
              <a:rPr dirty="0" sz="1450" spc="-5">
                <a:latin typeface="Times New Roman"/>
                <a:cs typeface="Times New Roman"/>
              </a:rPr>
              <a:t>on </a:t>
            </a:r>
            <a:r>
              <a:rPr dirty="0" sz="1450" spc="-10">
                <a:latin typeface="Times New Roman"/>
                <a:cs typeface="Times New Roman"/>
              </a:rPr>
              <a:t>the street,’ </a:t>
            </a:r>
            <a:r>
              <a:rPr dirty="0" sz="1450" spc="-5">
                <a:latin typeface="Times New Roman"/>
                <a:cs typeface="Times New Roman"/>
              </a:rPr>
              <a:t>but </a:t>
            </a:r>
            <a:r>
              <a:rPr dirty="0" sz="1450" spc="-10">
                <a:latin typeface="Times New Roman"/>
                <a:cs typeface="Times New Roman"/>
              </a:rPr>
              <a:t>was ‘main bad at writing’; yet these  theologians seem to have impressed him with </a:t>
            </a:r>
            <a:r>
              <a:rPr dirty="0" sz="1450" spc="-5">
                <a:latin typeface="Times New Roman"/>
                <a:cs typeface="Times New Roman"/>
              </a:rPr>
              <a:t>a </a:t>
            </a:r>
            <a:r>
              <a:rPr dirty="0" sz="1450" spc="-10">
                <a:latin typeface="Times New Roman"/>
                <a:cs typeface="Times New Roman"/>
              </a:rPr>
              <a:t>genuine sense </a:t>
            </a:r>
            <a:r>
              <a:rPr dirty="0" sz="1450" spc="-5">
                <a:latin typeface="Times New Roman"/>
                <a:cs typeface="Times New Roman"/>
              </a:rPr>
              <a:t>of </a:t>
            </a:r>
            <a:r>
              <a:rPr dirty="0" sz="1450" spc="-10">
                <a:latin typeface="Times New Roman"/>
                <a:cs typeface="Times New Roman"/>
              </a:rPr>
              <a:t>amusement.  Why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go </a:t>
            </a:r>
            <a:r>
              <a:rPr dirty="0" sz="1450" spc="-10">
                <a:latin typeface="Times New Roman"/>
                <a:cs typeface="Times New Roman"/>
              </a:rPr>
              <a:t>to the Sailors’ House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I </a:t>
            </a:r>
            <a:r>
              <a:rPr dirty="0" sz="1450" spc="-10">
                <a:latin typeface="Times New Roman"/>
                <a:cs typeface="Times New Roman"/>
              </a:rPr>
              <a:t>presume there is in  Glasgow </a:t>
            </a:r>
            <a:r>
              <a:rPr dirty="0" sz="1450" spc="-5">
                <a:latin typeface="Times New Roman"/>
                <a:cs typeface="Times New Roman"/>
              </a:rPr>
              <a:t>one of </a:t>
            </a:r>
            <a:r>
              <a:rPr dirty="0" sz="1450" spc="-10">
                <a:latin typeface="Times New Roman"/>
                <a:cs typeface="Times New Roman"/>
              </a:rPr>
              <a:t>these institutions, which are </a:t>
            </a:r>
            <a:r>
              <a:rPr dirty="0" sz="1450" spc="-5">
                <a:latin typeface="Times New Roman"/>
                <a:cs typeface="Times New Roman"/>
              </a:rPr>
              <a:t>by </a:t>
            </a:r>
            <a:r>
              <a:rPr dirty="0" sz="1450" spc="-10">
                <a:latin typeface="Times New Roman"/>
                <a:cs typeface="Times New Roman"/>
              </a:rPr>
              <a:t>far the happiest and the wisest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contemporaneous charity; </a:t>
            </a:r>
            <a:r>
              <a:rPr dirty="0" sz="1450" spc="-5">
                <a:latin typeface="Times New Roman"/>
                <a:cs typeface="Times New Roman"/>
              </a:rPr>
              <a:t>but I </a:t>
            </a:r>
            <a:r>
              <a:rPr dirty="0" sz="1450" spc="-10">
                <a:latin typeface="Times New Roman"/>
                <a:cs typeface="Times New Roman"/>
              </a:rPr>
              <a:t>must stand to my </a:t>
            </a:r>
            <a:r>
              <a:rPr dirty="0" sz="1450" spc="-15">
                <a:latin typeface="Times New Roman"/>
                <a:cs typeface="Times New Roman"/>
              </a:rPr>
              <a:t>author, </a:t>
            </a:r>
            <a:r>
              <a:rPr dirty="0" sz="1450" spc="-10">
                <a:latin typeface="Times New Roman"/>
                <a:cs typeface="Times New Roman"/>
              </a:rPr>
              <a:t>as they say  in old </a:t>
            </a:r>
            <a:r>
              <a:rPr dirty="0" sz="1450" spc="-5">
                <a:latin typeface="Times New Roman"/>
                <a:cs typeface="Times New Roman"/>
              </a:rPr>
              <a:t>books, </a:t>
            </a:r>
            <a:r>
              <a:rPr dirty="0" sz="1450" spc="-10">
                <a:latin typeface="Times New Roman"/>
                <a:cs typeface="Times New Roman"/>
              </a:rPr>
              <a:t>and relate the story as </a:t>
            </a:r>
            <a:r>
              <a:rPr dirty="0" sz="1450" spc="-5">
                <a:latin typeface="Times New Roman"/>
                <a:cs typeface="Times New Roman"/>
              </a:rPr>
              <a:t>I </a:t>
            </a:r>
            <a:r>
              <a:rPr dirty="0" sz="1450" spc="-10">
                <a:latin typeface="Times New Roman"/>
                <a:cs typeface="Times New Roman"/>
              </a:rPr>
              <a:t>heard it. In the meantime, </a:t>
            </a:r>
            <a:r>
              <a:rPr dirty="0" sz="1450" spc="-5">
                <a:latin typeface="Times New Roman"/>
                <a:cs typeface="Times New Roman"/>
              </a:rPr>
              <a:t>he </a:t>
            </a:r>
            <a:r>
              <a:rPr dirty="0" sz="1450" spc="-10">
                <a:latin typeface="Times New Roman"/>
                <a:cs typeface="Times New Roman"/>
              </a:rPr>
              <a:t>had tried  four times to stow away in different vessels, and four times had been  discovered and handed back to starvation. The fifth time was lucky; and </a:t>
            </a:r>
            <a:r>
              <a:rPr dirty="0" sz="1450" spc="-5">
                <a:latin typeface="Times New Roman"/>
                <a:cs typeface="Times New Roman"/>
              </a:rPr>
              <a:t>you  </a:t>
            </a:r>
            <a:r>
              <a:rPr dirty="0" sz="1450" spc="-10">
                <a:latin typeface="Times New Roman"/>
                <a:cs typeface="Times New Roman"/>
              </a:rPr>
              <a:t>may judge if </a:t>
            </a:r>
            <a:r>
              <a:rPr dirty="0" sz="1450" spc="-5">
                <a:latin typeface="Times New Roman"/>
                <a:cs typeface="Times New Roman"/>
              </a:rPr>
              <a:t>he </a:t>
            </a:r>
            <a:r>
              <a:rPr dirty="0" sz="1450" spc="-10">
                <a:latin typeface="Times New Roman"/>
                <a:cs typeface="Times New Roman"/>
              </a:rPr>
              <a:t>were pleased to </a:t>
            </a:r>
            <a:r>
              <a:rPr dirty="0" sz="1450" spc="-5">
                <a:latin typeface="Times New Roman"/>
                <a:cs typeface="Times New Roman"/>
              </a:rPr>
              <a:t>be </a:t>
            </a:r>
            <a:r>
              <a:rPr dirty="0" sz="1450" spc="-10">
                <a:latin typeface="Times New Roman"/>
                <a:cs typeface="Times New Roman"/>
              </a:rPr>
              <a:t>aboard ship again, at his old work, and  with </a:t>
            </a:r>
            <a:r>
              <a:rPr dirty="0" sz="1450" spc="-15">
                <a:latin typeface="Times New Roman"/>
                <a:cs typeface="Times New Roman"/>
              </a:rPr>
              <a:t>duff </a:t>
            </a:r>
            <a:r>
              <a:rPr dirty="0" sz="1450" spc="-10">
                <a:latin typeface="Times New Roman"/>
                <a:cs typeface="Times New Roman"/>
              </a:rPr>
              <a:t>twice </a:t>
            </a:r>
            <a:r>
              <a:rPr dirty="0" sz="1450" spc="-5">
                <a:latin typeface="Times New Roman"/>
                <a:cs typeface="Times New Roman"/>
              </a:rPr>
              <a:t>a </a:t>
            </a:r>
            <a:r>
              <a:rPr dirty="0" sz="1450" spc="-10">
                <a:latin typeface="Times New Roman"/>
                <a:cs typeface="Times New Roman"/>
              </a:rPr>
              <a:t>week. He was, said Alick, ‘a devil for the duff.’ Or if devil  was </a:t>
            </a:r>
            <a:r>
              <a:rPr dirty="0" sz="1450" spc="-5">
                <a:latin typeface="Times New Roman"/>
                <a:cs typeface="Times New Roman"/>
              </a:rPr>
              <a:t>not </a:t>
            </a:r>
            <a:r>
              <a:rPr dirty="0" sz="1450" spc="-10">
                <a:latin typeface="Times New Roman"/>
                <a:cs typeface="Times New Roman"/>
              </a:rPr>
              <a:t>the word, it was </a:t>
            </a:r>
            <a:r>
              <a:rPr dirty="0" sz="1450" spc="-5">
                <a:latin typeface="Times New Roman"/>
                <a:cs typeface="Times New Roman"/>
              </a:rPr>
              <a:t>one </a:t>
            </a:r>
            <a:r>
              <a:rPr dirty="0" sz="1450" spc="-10">
                <a:latin typeface="Times New Roman"/>
                <a:cs typeface="Times New Roman"/>
              </a:rPr>
              <a:t>if anything</a:t>
            </a:r>
            <a:r>
              <a:rPr dirty="0" sz="1450" spc="30">
                <a:latin typeface="Times New Roman"/>
                <a:cs typeface="Times New Roman"/>
              </a:rPr>
              <a:t> </a:t>
            </a:r>
            <a:r>
              <a:rPr dirty="0" sz="1450" spc="-20">
                <a:latin typeface="Times New Roman"/>
                <a:cs typeface="Times New Roman"/>
              </a:rPr>
              <a:t>stronger.</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The difference in the conduct </a:t>
            </a:r>
            <a:r>
              <a:rPr dirty="0" sz="1450" spc="-5">
                <a:latin typeface="Times New Roman"/>
                <a:cs typeface="Times New Roman"/>
              </a:rPr>
              <a:t>of </a:t>
            </a:r>
            <a:r>
              <a:rPr dirty="0" sz="1450" spc="-10">
                <a:latin typeface="Times New Roman"/>
                <a:cs typeface="Times New Roman"/>
              </a:rPr>
              <a:t>the two was remarkable. The Devonian was  as willing as any paid hand, swarmed aloft among the first, pulled his natural  weight and firmly </a:t>
            </a:r>
            <a:r>
              <a:rPr dirty="0" sz="1450" spc="-5">
                <a:latin typeface="Times New Roman"/>
                <a:cs typeface="Times New Roman"/>
              </a:rPr>
              <a:t>upon a </a:t>
            </a:r>
            <a:r>
              <a:rPr dirty="0" sz="1450" spc="-10">
                <a:latin typeface="Times New Roman"/>
                <a:cs typeface="Times New Roman"/>
              </a:rPr>
              <a:t>rope, and found work for himself when there was  </a:t>
            </a:r>
            <a:r>
              <a:rPr dirty="0" sz="1450" spc="-5">
                <a:latin typeface="Times New Roman"/>
                <a:cs typeface="Times New Roman"/>
              </a:rPr>
              <a:t>none </a:t>
            </a:r>
            <a:r>
              <a:rPr dirty="0" sz="1450" spc="-10">
                <a:latin typeface="Times New Roman"/>
                <a:cs typeface="Times New Roman"/>
              </a:rPr>
              <a:t>to show him. Alick, </a:t>
            </a:r>
            <a:r>
              <a:rPr dirty="0" sz="1450" spc="-5">
                <a:latin typeface="Times New Roman"/>
                <a:cs typeface="Times New Roman"/>
              </a:rPr>
              <a:t>on </a:t>
            </a:r>
            <a:r>
              <a:rPr dirty="0" sz="1450" spc="-10">
                <a:latin typeface="Times New Roman"/>
                <a:cs typeface="Times New Roman"/>
              </a:rPr>
              <a:t>the other hand, 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skulker in the  brain, </a:t>
            </a:r>
            <a:r>
              <a:rPr dirty="0" sz="1450" spc="-5">
                <a:latin typeface="Times New Roman"/>
                <a:cs typeface="Times New Roman"/>
              </a:rPr>
              <a:t>but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humorous and fine gentlemanly view </a:t>
            </a:r>
            <a:r>
              <a:rPr dirty="0" sz="1450" spc="-5">
                <a:latin typeface="Times New Roman"/>
                <a:cs typeface="Times New Roman"/>
              </a:rPr>
              <a:t>of </a:t>
            </a:r>
            <a:r>
              <a:rPr dirty="0" sz="1450" spc="-10">
                <a:latin typeface="Times New Roman"/>
                <a:cs typeface="Times New Roman"/>
              </a:rPr>
              <a:t>the transaction. He  would speak to me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in ostentatious idleness; and only if the </a:t>
            </a:r>
            <a:r>
              <a:rPr dirty="0" sz="1450" spc="-20">
                <a:latin typeface="Times New Roman"/>
                <a:cs typeface="Times New Roman"/>
              </a:rPr>
              <a:t>bo’s’un  </a:t>
            </a:r>
            <a:r>
              <a:rPr dirty="0" sz="1450" spc="-5">
                <a:latin typeface="Times New Roman"/>
                <a:cs typeface="Times New Roman"/>
              </a:rPr>
              <a:t>or a </a:t>
            </a:r>
            <a:r>
              <a:rPr dirty="0" sz="1450" spc="-10">
                <a:latin typeface="Times New Roman"/>
                <a:cs typeface="Times New Roman"/>
              </a:rPr>
              <a:t>mate came </a:t>
            </a:r>
            <a:r>
              <a:rPr dirty="0" sz="1450" spc="-40">
                <a:latin typeface="Times New Roman"/>
                <a:cs typeface="Times New Roman"/>
              </a:rPr>
              <a:t>by, </a:t>
            </a:r>
            <a:r>
              <a:rPr dirty="0" sz="1450" spc="-10">
                <a:latin typeface="Times New Roman"/>
                <a:cs typeface="Times New Roman"/>
              </a:rPr>
              <a:t>fell-to languidly for just the necessary time till they were  </a:t>
            </a:r>
            <a:r>
              <a:rPr dirty="0" sz="1450" spc="-5">
                <a:latin typeface="Times New Roman"/>
                <a:cs typeface="Times New Roman"/>
              </a:rPr>
              <a:t>out of </a:t>
            </a:r>
            <a:r>
              <a:rPr dirty="0" sz="1450" spc="-10">
                <a:latin typeface="Times New Roman"/>
                <a:cs typeface="Times New Roman"/>
              </a:rPr>
              <a:t>sight. ‘I’m </a:t>
            </a:r>
            <a:r>
              <a:rPr dirty="0" sz="1450" spc="-5">
                <a:latin typeface="Times New Roman"/>
                <a:cs typeface="Times New Roman"/>
              </a:rPr>
              <a:t>not </a:t>
            </a:r>
            <a:r>
              <a:rPr dirty="0" sz="1450" spc="-10">
                <a:latin typeface="Times New Roman"/>
                <a:cs typeface="Times New Roman"/>
              </a:rPr>
              <a:t>breaking my heart with it,’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remarked.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Once there was </a:t>
            </a:r>
            <a:r>
              <a:rPr dirty="0" sz="1450" spc="-5">
                <a:latin typeface="Times New Roman"/>
                <a:cs typeface="Times New Roman"/>
              </a:rPr>
              <a:t>a </a:t>
            </a:r>
            <a:r>
              <a:rPr dirty="0" sz="1450" spc="-10">
                <a:latin typeface="Times New Roman"/>
                <a:cs typeface="Times New Roman"/>
              </a:rPr>
              <a:t>hatch to </a:t>
            </a:r>
            <a:r>
              <a:rPr dirty="0" sz="1450" spc="-5">
                <a:latin typeface="Times New Roman"/>
                <a:cs typeface="Times New Roman"/>
              </a:rPr>
              <a:t>be </a:t>
            </a:r>
            <a:r>
              <a:rPr dirty="0" sz="1450" spc="-10">
                <a:latin typeface="Times New Roman"/>
                <a:cs typeface="Times New Roman"/>
              </a:rPr>
              <a:t>opened near where </a:t>
            </a:r>
            <a:r>
              <a:rPr dirty="0" sz="1450" spc="-5">
                <a:latin typeface="Times New Roman"/>
                <a:cs typeface="Times New Roman"/>
              </a:rPr>
              <a:t>he </a:t>
            </a:r>
            <a:r>
              <a:rPr dirty="0" sz="1450" spc="-10">
                <a:latin typeface="Times New Roman"/>
                <a:cs typeface="Times New Roman"/>
              </a:rPr>
              <a:t>was stationed; </a:t>
            </a:r>
            <a:r>
              <a:rPr dirty="0" sz="1450" spc="-5">
                <a:latin typeface="Times New Roman"/>
                <a:cs typeface="Times New Roman"/>
              </a:rPr>
              <a:t>he </a:t>
            </a:r>
            <a:r>
              <a:rPr dirty="0" sz="1450" spc="-10">
                <a:latin typeface="Times New Roman"/>
                <a:cs typeface="Times New Roman"/>
              </a:rPr>
              <a:t>watched  the preparations for </a:t>
            </a:r>
            <a:r>
              <a:rPr dirty="0" sz="1450" spc="-5">
                <a:latin typeface="Times New Roman"/>
                <a:cs typeface="Times New Roman"/>
              </a:rPr>
              <a:t>a </a:t>
            </a:r>
            <a:r>
              <a:rPr dirty="0" sz="1450" spc="-10">
                <a:latin typeface="Times New Roman"/>
                <a:cs typeface="Times New Roman"/>
              </a:rPr>
              <a:t>second </a:t>
            </a:r>
            <a:r>
              <a:rPr dirty="0" sz="1450" spc="-5">
                <a:latin typeface="Times New Roman"/>
                <a:cs typeface="Times New Roman"/>
              </a:rPr>
              <a:t>or </a:t>
            </a:r>
            <a:r>
              <a:rPr dirty="0" sz="1450" spc="-10">
                <a:latin typeface="Times New Roman"/>
                <a:cs typeface="Times New Roman"/>
              </a:rPr>
              <a:t>so </a:t>
            </a:r>
            <a:r>
              <a:rPr dirty="0" sz="1450" spc="-15">
                <a:latin typeface="Times New Roman"/>
                <a:cs typeface="Times New Roman"/>
              </a:rPr>
              <a:t>suspiciously, </a:t>
            </a:r>
            <a:r>
              <a:rPr dirty="0" sz="1450" spc="-10">
                <a:latin typeface="Times New Roman"/>
                <a:cs typeface="Times New Roman"/>
              </a:rPr>
              <a:t>and then, ‘Hullo,’ said he,  </a:t>
            </a:r>
            <a:r>
              <a:rPr dirty="0" sz="1450" spc="-20">
                <a:latin typeface="Times New Roman"/>
                <a:cs typeface="Times New Roman"/>
              </a:rPr>
              <a:t>‘here’s </a:t>
            </a:r>
            <a:r>
              <a:rPr dirty="0" sz="1450" spc="-10">
                <a:latin typeface="Times New Roman"/>
                <a:cs typeface="Times New Roman"/>
              </a:rPr>
              <a:t>some real work coming—I’m </a:t>
            </a:r>
            <a:r>
              <a:rPr dirty="0" sz="1450" spc="-15">
                <a:latin typeface="Times New Roman"/>
                <a:cs typeface="Times New Roman"/>
              </a:rPr>
              <a:t>off,’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gone </a:t>
            </a:r>
            <a:r>
              <a:rPr dirty="0" sz="1450" spc="-10">
                <a:latin typeface="Times New Roman"/>
                <a:cs typeface="Times New Roman"/>
              </a:rPr>
              <a:t>that moment.  Again, calculating the six guinea </a:t>
            </a:r>
            <a:r>
              <a:rPr dirty="0" sz="1450" spc="-15">
                <a:latin typeface="Times New Roman"/>
                <a:cs typeface="Times New Roman"/>
              </a:rPr>
              <a:t>passage-money, </a:t>
            </a:r>
            <a:r>
              <a:rPr dirty="0" sz="1450" spc="-10">
                <a:latin typeface="Times New Roman"/>
                <a:cs typeface="Times New Roman"/>
              </a:rPr>
              <a:t>and the probable duration </a:t>
            </a:r>
            <a:r>
              <a:rPr dirty="0" sz="1450" spc="-5">
                <a:latin typeface="Times New Roman"/>
                <a:cs typeface="Times New Roman"/>
              </a:rPr>
              <a:t>of  </a:t>
            </a:r>
            <a:r>
              <a:rPr dirty="0" sz="1450" spc="-10">
                <a:latin typeface="Times New Roman"/>
                <a:cs typeface="Times New Roman"/>
              </a:rPr>
              <a:t>the passage, </a:t>
            </a:r>
            <a:r>
              <a:rPr dirty="0" sz="1450" spc="-5">
                <a:latin typeface="Times New Roman"/>
                <a:cs typeface="Times New Roman"/>
              </a:rPr>
              <a:t>he </a:t>
            </a:r>
            <a:r>
              <a:rPr dirty="0" sz="1450" spc="-10">
                <a:latin typeface="Times New Roman"/>
                <a:cs typeface="Times New Roman"/>
              </a:rPr>
              <a:t>remarked pleasantly that </a:t>
            </a:r>
            <a:r>
              <a:rPr dirty="0" sz="1450" spc="-5">
                <a:latin typeface="Times New Roman"/>
                <a:cs typeface="Times New Roman"/>
              </a:rPr>
              <a:t>he </a:t>
            </a:r>
            <a:r>
              <a:rPr dirty="0" sz="1450" spc="-10">
                <a:latin typeface="Times New Roman"/>
                <a:cs typeface="Times New Roman"/>
              </a:rPr>
              <a:t>was getting six shillings </a:t>
            </a:r>
            <a:r>
              <a:rPr dirty="0" sz="1450" spc="-5">
                <a:latin typeface="Times New Roman"/>
                <a:cs typeface="Times New Roman"/>
              </a:rPr>
              <a:t>a </a:t>
            </a:r>
            <a:r>
              <a:rPr dirty="0" sz="1450" spc="-10">
                <a:latin typeface="Times New Roman"/>
                <a:cs typeface="Times New Roman"/>
              </a:rPr>
              <a:t>day for  this </a:t>
            </a:r>
            <a:r>
              <a:rPr dirty="0" sz="1450" spc="-5">
                <a:latin typeface="Times New Roman"/>
                <a:cs typeface="Times New Roman"/>
              </a:rPr>
              <a:t>job, </a:t>
            </a:r>
            <a:r>
              <a:rPr dirty="0" sz="1450" spc="-10">
                <a:latin typeface="Times New Roman"/>
                <a:cs typeface="Times New Roman"/>
              </a:rPr>
              <a:t>‘and </a:t>
            </a:r>
            <a:r>
              <a:rPr dirty="0" sz="1450" spc="-30">
                <a:latin typeface="Times New Roman"/>
                <a:cs typeface="Times New Roman"/>
              </a:rPr>
              <a:t>it’s </a:t>
            </a:r>
            <a:r>
              <a:rPr dirty="0" sz="1450" spc="-10">
                <a:latin typeface="Times New Roman"/>
                <a:cs typeface="Times New Roman"/>
              </a:rPr>
              <a:t>pretty dear to the company at that.’ ‘They are making  nothing </a:t>
            </a:r>
            <a:r>
              <a:rPr dirty="0" sz="1450" spc="-5">
                <a:latin typeface="Times New Roman"/>
                <a:cs typeface="Times New Roman"/>
              </a:rPr>
              <a:t>by </a:t>
            </a:r>
            <a:r>
              <a:rPr dirty="0" sz="1450" spc="-10">
                <a:latin typeface="Times New Roman"/>
                <a:cs typeface="Times New Roman"/>
              </a:rPr>
              <a:t>me,’ was another </a:t>
            </a:r>
            <a:r>
              <a:rPr dirty="0" sz="1450" spc="-5">
                <a:latin typeface="Times New Roman"/>
                <a:cs typeface="Times New Roman"/>
              </a:rPr>
              <a:t>of </a:t>
            </a:r>
            <a:r>
              <a:rPr dirty="0" sz="1450" spc="-10">
                <a:latin typeface="Times New Roman"/>
                <a:cs typeface="Times New Roman"/>
              </a:rPr>
              <a:t>his observations; ‘they’re making something  </a:t>
            </a:r>
            <a:r>
              <a:rPr dirty="0" sz="1450" spc="-5">
                <a:latin typeface="Times New Roman"/>
                <a:cs typeface="Times New Roman"/>
              </a:rPr>
              <a:t>by </a:t>
            </a:r>
            <a:r>
              <a:rPr dirty="0" sz="1450" spc="-10">
                <a:latin typeface="Times New Roman"/>
                <a:cs typeface="Times New Roman"/>
              </a:rPr>
              <a:t>that </a:t>
            </a:r>
            <a:r>
              <a:rPr dirty="0" sz="1450" spc="-20">
                <a:latin typeface="Times New Roman"/>
                <a:cs typeface="Times New Roman"/>
              </a:rPr>
              <a:t>fellow.’</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pointed to the Devonian, who was just then busy to  the eyes.</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more </a:t>
            </a:r>
            <a:r>
              <a:rPr dirty="0" sz="1450" spc="-5">
                <a:latin typeface="Times New Roman"/>
                <a:cs typeface="Times New Roman"/>
              </a:rPr>
              <a:t>you </a:t>
            </a:r>
            <a:r>
              <a:rPr dirty="0" sz="1450" spc="-10">
                <a:latin typeface="Times New Roman"/>
                <a:cs typeface="Times New Roman"/>
              </a:rPr>
              <a:t>saw </a:t>
            </a:r>
            <a:r>
              <a:rPr dirty="0" sz="1450" spc="-5">
                <a:latin typeface="Times New Roman"/>
                <a:cs typeface="Times New Roman"/>
              </a:rPr>
              <a:t>of </a:t>
            </a:r>
            <a:r>
              <a:rPr dirty="0" sz="1450" spc="-10">
                <a:latin typeface="Times New Roman"/>
                <a:cs typeface="Times New Roman"/>
              </a:rPr>
              <a:t>Alick, the more, it must </a:t>
            </a:r>
            <a:r>
              <a:rPr dirty="0" sz="1450" spc="-5">
                <a:latin typeface="Times New Roman"/>
                <a:cs typeface="Times New Roman"/>
              </a:rPr>
              <a:t>be </a:t>
            </a:r>
            <a:r>
              <a:rPr dirty="0" sz="1450" spc="-10">
                <a:latin typeface="Times New Roman"/>
                <a:cs typeface="Times New Roman"/>
              </a:rPr>
              <a:t>owned, </a:t>
            </a:r>
            <a:r>
              <a:rPr dirty="0" sz="1450" spc="-5">
                <a:latin typeface="Times New Roman"/>
                <a:cs typeface="Times New Roman"/>
              </a:rPr>
              <a:t>you </a:t>
            </a:r>
            <a:r>
              <a:rPr dirty="0" sz="1450" spc="-10">
                <a:latin typeface="Times New Roman"/>
                <a:cs typeface="Times New Roman"/>
              </a:rPr>
              <a:t>learned to  despise him. His natural talents were </a:t>
            </a:r>
            <a:r>
              <a:rPr dirty="0" sz="1450" spc="-5">
                <a:latin typeface="Times New Roman"/>
                <a:cs typeface="Times New Roman"/>
              </a:rPr>
              <a:t>of no </a:t>
            </a:r>
            <a:r>
              <a:rPr dirty="0" sz="1450" spc="-10">
                <a:latin typeface="Times New Roman"/>
                <a:cs typeface="Times New Roman"/>
              </a:rPr>
              <a:t>use either to himself </a:t>
            </a:r>
            <a:r>
              <a:rPr dirty="0" sz="1450" spc="-5">
                <a:latin typeface="Times New Roman"/>
                <a:cs typeface="Times New Roman"/>
              </a:rPr>
              <a:t>or </a:t>
            </a:r>
            <a:r>
              <a:rPr dirty="0" sz="1450" spc="-10">
                <a:latin typeface="Times New Roman"/>
                <a:cs typeface="Times New Roman"/>
              </a:rPr>
              <a:t>others; for  his character had degenerated like his face, and become pulpy and  pretentious. Even his power </a:t>
            </a:r>
            <a:r>
              <a:rPr dirty="0" sz="1450" spc="-5">
                <a:latin typeface="Times New Roman"/>
                <a:cs typeface="Times New Roman"/>
              </a:rPr>
              <a:t>of </a:t>
            </a:r>
            <a:r>
              <a:rPr dirty="0" sz="1450" spc="-10">
                <a:latin typeface="Times New Roman"/>
                <a:cs typeface="Times New Roman"/>
              </a:rPr>
              <a:t>persuasion, which was certainly very  surprising, stood in some danger </a:t>
            </a:r>
            <a:r>
              <a:rPr dirty="0" sz="1450" spc="-5">
                <a:latin typeface="Times New Roman"/>
                <a:cs typeface="Times New Roman"/>
              </a:rPr>
              <a:t>of </a:t>
            </a:r>
            <a:r>
              <a:rPr dirty="0" sz="1450" spc="-10">
                <a:latin typeface="Times New Roman"/>
                <a:cs typeface="Times New Roman"/>
              </a:rPr>
              <a:t>being lost </a:t>
            </a:r>
            <a:r>
              <a:rPr dirty="0" sz="1450" spc="-5">
                <a:latin typeface="Times New Roman"/>
                <a:cs typeface="Times New Roman"/>
              </a:rPr>
              <a:t>or </a:t>
            </a:r>
            <a:r>
              <a:rPr dirty="0" sz="1450" spc="-10">
                <a:latin typeface="Times New Roman"/>
                <a:cs typeface="Times New Roman"/>
              </a:rPr>
              <a:t>neutralised </a:t>
            </a:r>
            <a:r>
              <a:rPr dirty="0" sz="1450" spc="-5">
                <a:latin typeface="Times New Roman"/>
                <a:cs typeface="Times New Roman"/>
              </a:rPr>
              <a:t>by </a:t>
            </a:r>
            <a:r>
              <a:rPr dirty="0" sz="1450" spc="-15">
                <a:latin typeface="Times New Roman"/>
                <a:cs typeface="Times New Roman"/>
              </a:rPr>
              <a:t>over-  </a:t>
            </a:r>
            <a:r>
              <a:rPr dirty="0" sz="1450" spc="-10">
                <a:latin typeface="Times New Roman"/>
                <a:cs typeface="Times New Roman"/>
              </a:rPr>
              <a:t>confidence. He lied in an aggressive, brazen </a:t>
            </a:r>
            <a:r>
              <a:rPr dirty="0" sz="1450" spc="-15">
                <a:latin typeface="Times New Roman"/>
                <a:cs typeface="Times New Roman"/>
              </a:rPr>
              <a:t>manner,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pert criminal in  the dock; and </a:t>
            </a:r>
            <a:r>
              <a:rPr dirty="0" sz="1450" spc="-5">
                <a:latin typeface="Times New Roman"/>
                <a:cs typeface="Times New Roman"/>
              </a:rPr>
              <a:t>he </a:t>
            </a:r>
            <a:r>
              <a:rPr dirty="0" sz="1450" spc="-10">
                <a:latin typeface="Times New Roman"/>
                <a:cs typeface="Times New Roman"/>
              </a:rPr>
              <a:t>was so vain </a:t>
            </a:r>
            <a:r>
              <a:rPr dirty="0" sz="1450" spc="-5">
                <a:latin typeface="Times New Roman"/>
                <a:cs typeface="Times New Roman"/>
              </a:rPr>
              <a:t>of </a:t>
            </a:r>
            <a:r>
              <a:rPr dirty="0" sz="1450" spc="-10">
                <a:latin typeface="Times New Roman"/>
                <a:cs typeface="Times New Roman"/>
              </a:rPr>
              <a:t>his own cleverness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refrain  from boasting, ten minutes </a:t>
            </a:r>
            <a:r>
              <a:rPr dirty="0" sz="1450" spc="-20">
                <a:latin typeface="Times New Roman"/>
                <a:cs typeface="Times New Roman"/>
              </a:rPr>
              <a:t>after, </a:t>
            </a:r>
            <a:r>
              <a:rPr dirty="0" sz="1450" spc="-5">
                <a:latin typeface="Times New Roman"/>
                <a:cs typeface="Times New Roman"/>
              </a:rPr>
              <a:t>of </a:t>
            </a:r>
            <a:r>
              <a:rPr dirty="0" sz="1450" spc="-10">
                <a:latin typeface="Times New Roman"/>
                <a:cs typeface="Times New Roman"/>
              </a:rPr>
              <a:t>the very trick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deceived  </a:t>
            </a:r>
            <a:r>
              <a:rPr dirty="0" sz="1450" spc="-5">
                <a:latin typeface="Times New Roman"/>
                <a:cs typeface="Times New Roman"/>
              </a:rPr>
              <a:t>you. </a:t>
            </a:r>
            <a:r>
              <a:rPr dirty="0" sz="1450" spc="-30">
                <a:latin typeface="Times New Roman"/>
                <a:cs typeface="Times New Roman"/>
              </a:rPr>
              <a:t>‘Why,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have more money than when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one  </a:t>
            </a:r>
            <a:r>
              <a:rPr dirty="0" sz="1450" spc="-10">
                <a:latin typeface="Times New Roman"/>
                <a:cs typeface="Times New Roman"/>
              </a:rPr>
              <a:t>night,</a:t>
            </a:r>
            <a:r>
              <a:rPr dirty="0" sz="1450" spc="120">
                <a:latin typeface="Times New Roman"/>
                <a:cs typeface="Times New Roman"/>
              </a:rPr>
              <a:t> </a:t>
            </a:r>
            <a:r>
              <a:rPr dirty="0" sz="1450" spc="-10">
                <a:latin typeface="Times New Roman"/>
                <a:cs typeface="Times New Roman"/>
              </a:rPr>
              <a:t>exhibiting</a:t>
            </a:r>
            <a:r>
              <a:rPr dirty="0" sz="1450" spc="125">
                <a:latin typeface="Times New Roman"/>
                <a:cs typeface="Times New Roman"/>
              </a:rPr>
              <a:t>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sixpence,</a:t>
            </a:r>
            <a:r>
              <a:rPr dirty="0" sz="1450" spc="125">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yet</a:t>
            </a:r>
            <a:r>
              <a:rPr dirty="0" sz="1450" spc="125">
                <a:latin typeface="Times New Roman"/>
                <a:cs typeface="Times New Roman"/>
              </a:rPr>
              <a:t> </a:t>
            </a:r>
            <a:r>
              <a:rPr dirty="0" sz="1450" spc="-5">
                <a:latin typeface="Times New Roman"/>
                <a:cs typeface="Times New Roman"/>
              </a:rPr>
              <a:t>I</a:t>
            </a:r>
            <a:r>
              <a:rPr dirty="0" sz="1450" spc="125">
                <a:latin typeface="Times New Roman"/>
                <a:cs typeface="Times New Roman"/>
              </a:rPr>
              <a:t> </a:t>
            </a:r>
            <a:r>
              <a:rPr dirty="0" sz="1450" spc="-10">
                <a:latin typeface="Times New Roman"/>
                <a:cs typeface="Times New Roman"/>
              </a:rPr>
              <a:t>stood</a:t>
            </a:r>
            <a:r>
              <a:rPr dirty="0" sz="1450" spc="120">
                <a:latin typeface="Times New Roman"/>
                <a:cs typeface="Times New Roman"/>
              </a:rPr>
              <a:t> </a:t>
            </a:r>
            <a:r>
              <a:rPr dirty="0" sz="1450" spc="-10">
                <a:latin typeface="Times New Roman"/>
                <a:cs typeface="Times New Roman"/>
              </a:rPr>
              <a:t>myself</a:t>
            </a:r>
            <a:r>
              <a:rPr dirty="0" sz="1450" spc="125">
                <a:latin typeface="Times New Roman"/>
                <a:cs typeface="Times New Roman"/>
              </a:rPr>
              <a:t>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bottle</a:t>
            </a:r>
            <a:r>
              <a:rPr dirty="0" sz="1450" spc="125">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beer</a:t>
            </a:r>
            <a:r>
              <a:rPr dirty="0" sz="1450" spc="125">
                <a:latin typeface="Times New Roman"/>
                <a:cs typeface="Times New Roman"/>
              </a:rPr>
              <a:t> </a:t>
            </a:r>
            <a:r>
              <a:rPr dirty="0" sz="1450" spc="-10">
                <a:latin typeface="Times New Roman"/>
                <a:cs typeface="Times New Roman"/>
              </a:rPr>
              <a:t>before</a:t>
            </a:r>
            <a:r>
              <a:rPr dirty="0" sz="1450" spc="12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went to bed </a:t>
            </a:r>
            <a:r>
              <a:rPr dirty="0" sz="1450" spc="-20">
                <a:latin typeface="Times New Roman"/>
                <a:cs typeface="Times New Roman"/>
              </a:rPr>
              <a:t>yesterday.</a:t>
            </a:r>
            <a:r>
              <a:rPr dirty="0" sz="1450" spc="320">
                <a:latin typeface="Times New Roman"/>
                <a:cs typeface="Times New Roman"/>
              </a:rPr>
              <a:t> </a:t>
            </a:r>
            <a:r>
              <a:rPr dirty="0" sz="1450" spc="-10">
                <a:latin typeface="Times New Roman"/>
                <a:cs typeface="Times New Roman"/>
              </a:rPr>
              <a:t>And as for tobacco, </a:t>
            </a:r>
            <a:r>
              <a:rPr dirty="0" sz="1450" spc="-5">
                <a:latin typeface="Times New Roman"/>
                <a:cs typeface="Times New Roman"/>
              </a:rPr>
              <a:t>I </a:t>
            </a:r>
            <a:r>
              <a:rPr dirty="0" sz="1450" spc="-10">
                <a:latin typeface="Times New Roman"/>
                <a:cs typeface="Times New Roman"/>
              </a:rPr>
              <a:t>have fifteen sticks </a:t>
            </a:r>
            <a:r>
              <a:rPr dirty="0" sz="1450" spc="-5">
                <a:latin typeface="Times New Roman"/>
                <a:cs typeface="Times New Roman"/>
              </a:rPr>
              <a:t>of </a:t>
            </a:r>
            <a:r>
              <a:rPr dirty="0" sz="1450" spc="-10">
                <a:latin typeface="Times New Roman"/>
                <a:cs typeface="Times New Roman"/>
              </a:rPr>
              <a:t>it.’ That  was fairly successful indeed; yet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superiority,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less  obtrusive </a:t>
            </a:r>
            <a:r>
              <a:rPr dirty="0" sz="1450" spc="-20">
                <a:latin typeface="Times New Roman"/>
                <a:cs typeface="Times New Roman"/>
              </a:rPr>
              <a:t>policy, </a:t>
            </a:r>
            <a:r>
              <a:rPr dirty="0" sz="1450" spc="-10">
                <a:latin typeface="Times New Roman"/>
                <a:cs typeface="Times New Roman"/>
              </a:rPr>
              <a:t>might, who knows? have </a:t>
            </a:r>
            <a:r>
              <a:rPr dirty="0" sz="1450" spc="-5">
                <a:latin typeface="Times New Roman"/>
                <a:cs typeface="Times New Roman"/>
              </a:rPr>
              <a:t>got </a:t>
            </a:r>
            <a:r>
              <a:rPr dirty="0" sz="1450" spc="-10">
                <a:latin typeface="Times New Roman"/>
                <a:cs typeface="Times New Roman"/>
              </a:rPr>
              <a:t>the length </a:t>
            </a:r>
            <a:r>
              <a:rPr dirty="0" sz="1450" spc="-5">
                <a:latin typeface="Times New Roman"/>
                <a:cs typeface="Times New Roman"/>
              </a:rPr>
              <a:t>of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crown. A  man who prides himself </a:t>
            </a:r>
            <a:r>
              <a:rPr dirty="0" sz="1450" spc="-5">
                <a:latin typeface="Times New Roman"/>
                <a:cs typeface="Times New Roman"/>
              </a:rPr>
              <a:t>upon </a:t>
            </a:r>
            <a:r>
              <a:rPr dirty="0" sz="1450" spc="-10">
                <a:latin typeface="Times New Roman"/>
                <a:cs typeface="Times New Roman"/>
              </a:rPr>
              <a:t>persuasion should learn the persuasive faculty  </a:t>
            </a:r>
            <a:r>
              <a:rPr dirty="0" sz="1450" spc="-5">
                <a:latin typeface="Times New Roman"/>
                <a:cs typeface="Times New Roman"/>
              </a:rPr>
              <a:t>of </a:t>
            </a:r>
            <a:r>
              <a:rPr dirty="0" sz="1450" spc="-10">
                <a:latin typeface="Times New Roman"/>
                <a:cs typeface="Times New Roman"/>
              </a:rPr>
              <a:t>silence, above all as to his own misdeeds. It is only in the farce and for  dramatic purposes that Scapin </a:t>
            </a:r>
            <a:r>
              <a:rPr dirty="0" sz="1450" spc="-15">
                <a:latin typeface="Times New Roman"/>
                <a:cs typeface="Times New Roman"/>
              </a:rPr>
              <a:t>enlarges </a:t>
            </a:r>
            <a:r>
              <a:rPr dirty="0" sz="1450" spc="-5">
                <a:latin typeface="Times New Roman"/>
                <a:cs typeface="Times New Roman"/>
              </a:rPr>
              <a:t>on </a:t>
            </a:r>
            <a:r>
              <a:rPr dirty="0" sz="1450" spc="-10">
                <a:latin typeface="Times New Roman"/>
                <a:cs typeface="Times New Roman"/>
              </a:rPr>
              <a:t>his peculiar talents to the world at  </a:t>
            </a:r>
            <a:r>
              <a:rPr dirty="0" sz="1450" spc="-15">
                <a:latin typeface="Times New Roman"/>
                <a:cs typeface="Times New Roman"/>
              </a:rPr>
              <a:t>large.</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Scapin is perhaps </a:t>
            </a:r>
            <a:r>
              <a:rPr dirty="0" sz="1450" spc="-5">
                <a:latin typeface="Times New Roman"/>
                <a:cs typeface="Times New Roman"/>
              </a:rPr>
              <a:t>a good </a:t>
            </a:r>
            <a:r>
              <a:rPr dirty="0" sz="1450" spc="-10">
                <a:latin typeface="Times New Roman"/>
                <a:cs typeface="Times New Roman"/>
              </a:rPr>
              <a:t>name for this </a:t>
            </a:r>
            <a:r>
              <a:rPr dirty="0" sz="1450" spc="-15">
                <a:latin typeface="Times New Roman"/>
                <a:cs typeface="Times New Roman"/>
              </a:rPr>
              <a:t>clever, </a:t>
            </a:r>
            <a:r>
              <a:rPr dirty="0" sz="1450" spc="-10">
                <a:latin typeface="Times New Roman"/>
                <a:cs typeface="Times New Roman"/>
              </a:rPr>
              <a:t>unfortunate Alick; for at the  bottom </a:t>
            </a:r>
            <a:r>
              <a:rPr dirty="0" sz="1450" spc="-5">
                <a:latin typeface="Times New Roman"/>
                <a:cs typeface="Times New Roman"/>
              </a:rPr>
              <a:t>of </a:t>
            </a:r>
            <a:r>
              <a:rPr dirty="0" sz="1450" spc="-10">
                <a:latin typeface="Times New Roman"/>
                <a:cs typeface="Times New Roman"/>
              </a:rPr>
              <a:t>all his misconduct there was </a:t>
            </a:r>
            <a:r>
              <a:rPr dirty="0" sz="1450" spc="-5">
                <a:latin typeface="Times New Roman"/>
                <a:cs typeface="Times New Roman"/>
              </a:rPr>
              <a:t>a </a:t>
            </a:r>
            <a:r>
              <a:rPr dirty="0" sz="1450" spc="-10">
                <a:latin typeface="Times New Roman"/>
                <a:cs typeface="Times New Roman"/>
              </a:rPr>
              <a:t>guiding sense </a:t>
            </a:r>
            <a:r>
              <a:rPr dirty="0" sz="1450" spc="-5">
                <a:latin typeface="Times New Roman"/>
                <a:cs typeface="Times New Roman"/>
              </a:rPr>
              <a:t>of </a:t>
            </a:r>
            <a:r>
              <a:rPr dirty="0" sz="1450" spc="-10">
                <a:latin typeface="Times New Roman"/>
                <a:cs typeface="Times New Roman"/>
              </a:rPr>
              <a:t>humour that moved  </a:t>
            </a:r>
            <a:r>
              <a:rPr dirty="0" sz="1450" spc="-5">
                <a:latin typeface="Times New Roman"/>
                <a:cs typeface="Times New Roman"/>
              </a:rPr>
              <a:t>you </a:t>
            </a:r>
            <a:r>
              <a:rPr dirty="0" sz="1450" spc="-10">
                <a:latin typeface="Times New Roman"/>
                <a:cs typeface="Times New Roman"/>
              </a:rPr>
              <a:t>to forgive him. It was more than half </a:t>
            </a:r>
            <a:r>
              <a:rPr dirty="0" sz="1450" spc="-5">
                <a:latin typeface="Times New Roman"/>
                <a:cs typeface="Times New Roman"/>
              </a:rPr>
              <a:t>a </a:t>
            </a:r>
            <a:r>
              <a:rPr dirty="0" sz="1450" spc="-10">
                <a:latin typeface="Times New Roman"/>
                <a:cs typeface="Times New Roman"/>
              </a:rPr>
              <a:t>jest that </a:t>
            </a:r>
            <a:r>
              <a:rPr dirty="0" sz="1450" spc="-5">
                <a:latin typeface="Times New Roman"/>
                <a:cs typeface="Times New Roman"/>
              </a:rPr>
              <a:t>he </a:t>
            </a:r>
            <a:r>
              <a:rPr dirty="0" sz="1450" spc="-10">
                <a:latin typeface="Times New Roman"/>
                <a:cs typeface="Times New Roman"/>
              </a:rPr>
              <a:t>conducted his  existence. ‘Oh, man,’ </a:t>
            </a:r>
            <a:r>
              <a:rPr dirty="0" sz="1450" spc="-5">
                <a:latin typeface="Times New Roman"/>
                <a:cs typeface="Times New Roman"/>
              </a:rPr>
              <a:t>he </a:t>
            </a:r>
            <a:r>
              <a:rPr dirty="0" sz="1450" spc="-10">
                <a:latin typeface="Times New Roman"/>
                <a:cs typeface="Times New Roman"/>
              </a:rPr>
              <a:t>said to me once with unusual emotion, like </a:t>
            </a:r>
            <a:r>
              <a:rPr dirty="0" sz="1450" spc="-5">
                <a:latin typeface="Times New Roman"/>
                <a:cs typeface="Times New Roman"/>
              </a:rPr>
              <a:t>a </a:t>
            </a:r>
            <a:r>
              <a:rPr dirty="0" sz="1450" spc="-10">
                <a:latin typeface="Times New Roman"/>
                <a:cs typeface="Times New Roman"/>
              </a:rPr>
              <a:t>man  thinking </a:t>
            </a:r>
            <a:r>
              <a:rPr dirty="0" sz="1450" spc="-5">
                <a:latin typeface="Times New Roman"/>
                <a:cs typeface="Times New Roman"/>
              </a:rPr>
              <a:t>of </a:t>
            </a:r>
            <a:r>
              <a:rPr dirty="0" sz="1450" spc="-10">
                <a:latin typeface="Times New Roman"/>
                <a:cs typeface="Times New Roman"/>
              </a:rPr>
              <a:t>his mistress, ‘I would give </a:t>
            </a:r>
            <a:r>
              <a:rPr dirty="0" sz="1450" spc="-5">
                <a:latin typeface="Times New Roman"/>
                <a:cs typeface="Times New Roman"/>
              </a:rPr>
              <a:t>up </a:t>
            </a:r>
            <a:r>
              <a:rPr dirty="0" sz="1450" spc="-10">
                <a:latin typeface="Times New Roman"/>
                <a:cs typeface="Times New Roman"/>
              </a:rPr>
              <a:t>anything for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lark.’</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It was in relation to his fellow-stowaway that Alick showed the best,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should say the only </a:t>
            </a:r>
            <a:r>
              <a:rPr dirty="0" sz="1450" spc="-5">
                <a:latin typeface="Times New Roman"/>
                <a:cs typeface="Times New Roman"/>
              </a:rPr>
              <a:t>good, </a:t>
            </a:r>
            <a:r>
              <a:rPr dirty="0" sz="1450" spc="-10">
                <a:latin typeface="Times New Roman"/>
                <a:cs typeface="Times New Roman"/>
              </a:rPr>
              <a:t>points </a:t>
            </a:r>
            <a:r>
              <a:rPr dirty="0" sz="1450" spc="-5">
                <a:latin typeface="Times New Roman"/>
                <a:cs typeface="Times New Roman"/>
              </a:rPr>
              <a:t>of </a:t>
            </a:r>
            <a:r>
              <a:rPr dirty="0" sz="1450" spc="-10">
                <a:latin typeface="Times New Roman"/>
                <a:cs typeface="Times New Roman"/>
              </a:rPr>
              <a:t>his nature. ‘Mind </a:t>
            </a:r>
            <a:r>
              <a:rPr dirty="0" sz="1450" spc="-5">
                <a:latin typeface="Times New Roman"/>
                <a:cs typeface="Times New Roman"/>
              </a:rPr>
              <a:t>you,’ he </a:t>
            </a:r>
            <a:r>
              <a:rPr dirty="0" sz="1450" spc="-10">
                <a:latin typeface="Times New Roman"/>
                <a:cs typeface="Times New Roman"/>
              </a:rPr>
              <a:t>said  </a:t>
            </a:r>
            <a:r>
              <a:rPr dirty="0" sz="1450" spc="-20">
                <a:latin typeface="Times New Roman"/>
                <a:cs typeface="Times New Roman"/>
              </a:rPr>
              <a:t>suddenly, </a:t>
            </a:r>
            <a:r>
              <a:rPr dirty="0" sz="1450" spc="-10">
                <a:latin typeface="Times New Roman"/>
                <a:cs typeface="Times New Roman"/>
              </a:rPr>
              <a:t>changing his tone, ‘mind </a:t>
            </a:r>
            <a:r>
              <a:rPr dirty="0" sz="1450" spc="-5">
                <a:latin typeface="Times New Roman"/>
                <a:cs typeface="Times New Roman"/>
              </a:rPr>
              <a:t>you </a:t>
            </a:r>
            <a:r>
              <a:rPr dirty="0" sz="1450" spc="-25">
                <a:latin typeface="Times New Roman"/>
                <a:cs typeface="Times New Roman"/>
              </a:rPr>
              <a:t>that’s </a:t>
            </a:r>
            <a:r>
              <a:rPr dirty="0" sz="1450" spc="-5">
                <a:latin typeface="Times New Roman"/>
                <a:cs typeface="Times New Roman"/>
              </a:rPr>
              <a:t>a good </a:t>
            </a:r>
            <a:r>
              <a:rPr dirty="0" sz="1450" spc="-30">
                <a:latin typeface="Times New Roman"/>
                <a:cs typeface="Times New Roman"/>
              </a:rPr>
              <a:t>boy. </a:t>
            </a:r>
            <a:r>
              <a:rPr dirty="0" sz="1450" spc="-10">
                <a:latin typeface="Times New Roman"/>
                <a:cs typeface="Times New Roman"/>
              </a:rPr>
              <a:t>He wouldn’t tell  </a:t>
            </a:r>
            <a:r>
              <a:rPr dirty="0" sz="1450" spc="-5">
                <a:latin typeface="Times New Roman"/>
                <a:cs typeface="Times New Roman"/>
              </a:rPr>
              <a:t>you a </a:t>
            </a:r>
            <a:r>
              <a:rPr dirty="0" sz="1450" spc="-10">
                <a:latin typeface="Times New Roman"/>
                <a:cs typeface="Times New Roman"/>
              </a:rPr>
              <a:t>lie. A </a:t>
            </a:r>
            <a:r>
              <a:rPr dirty="0" sz="1450" spc="-5">
                <a:latin typeface="Times New Roman"/>
                <a:cs typeface="Times New Roman"/>
              </a:rPr>
              <a:t>lot of </a:t>
            </a:r>
            <a:r>
              <a:rPr dirty="0" sz="1450" spc="-10">
                <a:latin typeface="Times New Roman"/>
                <a:cs typeface="Times New Roman"/>
              </a:rPr>
              <a:t>them think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scamp because his clothes are ragged, </a:t>
            </a:r>
            <a:r>
              <a:rPr dirty="0" sz="1450" spc="-5">
                <a:latin typeface="Times New Roman"/>
                <a:cs typeface="Times New Roman"/>
              </a:rPr>
              <a:t>but  he </a:t>
            </a:r>
            <a:r>
              <a:rPr dirty="0" sz="1450" spc="-15">
                <a:latin typeface="Times New Roman"/>
                <a:cs typeface="Times New Roman"/>
              </a:rPr>
              <a:t>isn’t; </a:t>
            </a:r>
            <a:r>
              <a:rPr dirty="0" sz="1450" spc="-30">
                <a:latin typeface="Times New Roman"/>
                <a:cs typeface="Times New Roman"/>
              </a:rPr>
              <a:t>he’s </a:t>
            </a:r>
            <a:r>
              <a:rPr dirty="0" sz="1450" spc="-10">
                <a:latin typeface="Times New Roman"/>
                <a:cs typeface="Times New Roman"/>
              </a:rPr>
              <a:t>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gold.’ </a:t>
            </a:r>
            <a:r>
              <a:rPr dirty="0" sz="1450" spc="-60">
                <a:latin typeface="Times New Roman"/>
                <a:cs typeface="Times New Roman"/>
              </a:rPr>
              <a:t>To </a:t>
            </a:r>
            <a:r>
              <a:rPr dirty="0" sz="1450" spc="-10">
                <a:latin typeface="Times New Roman"/>
                <a:cs typeface="Times New Roman"/>
              </a:rPr>
              <a:t>hear him, </a:t>
            </a:r>
            <a:r>
              <a:rPr dirty="0" sz="1450" spc="-5">
                <a:latin typeface="Times New Roman"/>
                <a:cs typeface="Times New Roman"/>
              </a:rPr>
              <a:t>you </a:t>
            </a:r>
            <a:r>
              <a:rPr dirty="0" sz="1450" spc="-10">
                <a:latin typeface="Times New Roman"/>
                <a:cs typeface="Times New Roman"/>
              </a:rPr>
              <a:t>become aware that Alick  himself had </a:t>
            </a:r>
            <a:r>
              <a:rPr dirty="0" sz="1450" spc="-5">
                <a:latin typeface="Times New Roman"/>
                <a:cs typeface="Times New Roman"/>
              </a:rPr>
              <a:t>a </a:t>
            </a:r>
            <a:r>
              <a:rPr dirty="0" sz="1450" spc="-10">
                <a:latin typeface="Times New Roman"/>
                <a:cs typeface="Times New Roman"/>
              </a:rPr>
              <a:t>taste for virtue. He </a:t>
            </a:r>
            <a:r>
              <a:rPr dirty="0" sz="1450" spc="-5">
                <a:latin typeface="Times New Roman"/>
                <a:cs typeface="Times New Roman"/>
              </a:rPr>
              <a:t>thought </a:t>
            </a:r>
            <a:r>
              <a:rPr dirty="0" sz="1450" spc="-10">
                <a:latin typeface="Times New Roman"/>
                <a:cs typeface="Times New Roman"/>
              </a:rPr>
              <a:t>his own idleness and the </a:t>
            </a:r>
            <a:r>
              <a:rPr dirty="0" sz="1450" spc="-15">
                <a:latin typeface="Times New Roman"/>
                <a:cs typeface="Times New Roman"/>
              </a:rPr>
              <a:t>other’s  </a:t>
            </a:r>
            <a:r>
              <a:rPr dirty="0" sz="1450" spc="-10">
                <a:latin typeface="Times New Roman"/>
                <a:cs typeface="Times New Roman"/>
              </a:rPr>
              <a:t>industry equally becoming. He was </a:t>
            </a:r>
            <a:r>
              <a:rPr dirty="0" sz="1450" spc="-5">
                <a:latin typeface="Times New Roman"/>
                <a:cs typeface="Times New Roman"/>
              </a:rPr>
              <a:t>no </a:t>
            </a:r>
            <a:r>
              <a:rPr dirty="0" sz="1450" spc="-10">
                <a:latin typeface="Times New Roman"/>
                <a:cs typeface="Times New Roman"/>
              </a:rPr>
              <a:t>more anxious to insure his own  reputation as </a:t>
            </a:r>
            <a:r>
              <a:rPr dirty="0" sz="1450" spc="-5">
                <a:latin typeface="Times New Roman"/>
                <a:cs typeface="Times New Roman"/>
              </a:rPr>
              <a:t>a </a:t>
            </a:r>
            <a:r>
              <a:rPr dirty="0" sz="1450" spc="-10">
                <a:latin typeface="Times New Roman"/>
                <a:cs typeface="Times New Roman"/>
              </a:rPr>
              <a:t>liar than to uphold the truthfulness </a:t>
            </a:r>
            <a:r>
              <a:rPr dirty="0" sz="1450" spc="-5">
                <a:latin typeface="Times New Roman"/>
                <a:cs typeface="Times New Roman"/>
              </a:rPr>
              <a:t>of </a:t>
            </a:r>
            <a:r>
              <a:rPr dirty="0" sz="1450" spc="-10">
                <a:latin typeface="Times New Roman"/>
                <a:cs typeface="Times New Roman"/>
              </a:rPr>
              <a:t>his companion; and </a:t>
            </a:r>
            <a:r>
              <a:rPr dirty="0" sz="1450" spc="-5">
                <a:latin typeface="Times New Roman"/>
                <a:cs typeface="Times New Roman"/>
              </a:rPr>
              <a:t>he  </a:t>
            </a:r>
            <a:r>
              <a:rPr dirty="0" sz="1450" spc="-10">
                <a:latin typeface="Times New Roman"/>
                <a:cs typeface="Times New Roman"/>
              </a:rPr>
              <a:t>seemed unaware </a:t>
            </a:r>
            <a:r>
              <a:rPr dirty="0" sz="1450" spc="-5">
                <a:latin typeface="Times New Roman"/>
                <a:cs typeface="Times New Roman"/>
              </a:rPr>
              <a:t>of </a:t>
            </a:r>
            <a:r>
              <a:rPr dirty="0" sz="1450" spc="-10">
                <a:latin typeface="Times New Roman"/>
                <a:cs typeface="Times New Roman"/>
              </a:rPr>
              <a:t>what was incongruous in his attitude, and was plainly  sincere in both</a:t>
            </a:r>
            <a:r>
              <a:rPr dirty="0" sz="1450">
                <a:latin typeface="Times New Roman"/>
                <a:cs typeface="Times New Roman"/>
              </a:rPr>
              <a:t> </a:t>
            </a:r>
            <a:r>
              <a:rPr dirty="0" sz="1450" spc="-10">
                <a:latin typeface="Times New Roman"/>
                <a:cs typeface="Times New Roman"/>
              </a:rPr>
              <a:t>characters.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surprising that </a:t>
            </a:r>
            <a:r>
              <a:rPr dirty="0" sz="1450" spc="-5">
                <a:latin typeface="Times New Roman"/>
                <a:cs typeface="Times New Roman"/>
              </a:rPr>
              <a:t>he </a:t>
            </a:r>
            <a:r>
              <a:rPr dirty="0" sz="1450" spc="-10">
                <a:latin typeface="Times New Roman"/>
                <a:cs typeface="Times New Roman"/>
              </a:rPr>
              <a:t>should take an interest in the Devonian, for the lad  worshipped and served him in love and </a:t>
            </a:r>
            <a:r>
              <a:rPr dirty="0" sz="1450" spc="-20">
                <a:latin typeface="Times New Roman"/>
                <a:cs typeface="Times New Roman"/>
              </a:rPr>
              <a:t>wonder.</a:t>
            </a:r>
            <a:r>
              <a:rPr dirty="0" sz="1450" spc="320">
                <a:latin typeface="Times New Roman"/>
                <a:cs typeface="Times New Roman"/>
              </a:rPr>
              <a:t> </a:t>
            </a:r>
            <a:r>
              <a:rPr dirty="0" sz="1450" spc="-10">
                <a:latin typeface="Times New Roman"/>
                <a:cs typeface="Times New Roman"/>
              </a:rPr>
              <a:t>Busy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would  find time to warn Alick </a:t>
            </a:r>
            <a:r>
              <a:rPr dirty="0" sz="1450" spc="-5">
                <a:latin typeface="Times New Roman"/>
                <a:cs typeface="Times New Roman"/>
              </a:rPr>
              <a:t>of </a:t>
            </a:r>
            <a:r>
              <a:rPr dirty="0" sz="1450" spc="-10">
                <a:latin typeface="Times New Roman"/>
                <a:cs typeface="Times New Roman"/>
              </a:rPr>
              <a:t>an approaching </a:t>
            </a:r>
            <a:r>
              <a:rPr dirty="0" sz="1450" spc="-20">
                <a:latin typeface="Times New Roman"/>
                <a:cs typeface="Times New Roman"/>
              </a:rPr>
              <a:t>officer, </a:t>
            </a:r>
            <a:r>
              <a:rPr dirty="0" sz="1450" spc="-5">
                <a:latin typeface="Times New Roman"/>
                <a:cs typeface="Times New Roman"/>
              </a:rPr>
              <a:t>or </a:t>
            </a:r>
            <a:r>
              <a:rPr dirty="0" sz="1450" spc="-10">
                <a:latin typeface="Times New Roman"/>
                <a:cs typeface="Times New Roman"/>
              </a:rPr>
              <a:t>even to tell him that the  coast was </a:t>
            </a:r>
            <a:r>
              <a:rPr dirty="0" sz="1450" spc="-20">
                <a:latin typeface="Times New Roman"/>
                <a:cs typeface="Times New Roman"/>
              </a:rPr>
              <a:t>clear,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might slip </a:t>
            </a:r>
            <a:r>
              <a:rPr dirty="0" sz="1450" spc="-15">
                <a:latin typeface="Times New Roman"/>
                <a:cs typeface="Times New Roman"/>
              </a:rPr>
              <a:t>off </a:t>
            </a:r>
            <a:r>
              <a:rPr dirty="0" sz="1450" spc="-10">
                <a:latin typeface="Times New Roman"/>
                <a:cs typeface="Times New Roman"/>
              </a:rPr>
              <a:t>and smoke </a:t>
            </a:r>
            <a:r>
              <a:rPr dirty="0" sz="1450" spc="-5">
                <a:latin typeface="Times New Roman"/>
                <a:cs typeface="Times New Roman"/>
              </a:rPr>
              <a:t>a </a:t>
            </a:r>
            <a:r>
              <a:rPr dirty="0" sz="1450" spc="-10">
                <a:latin typeface="Times New Roman"/>
                <a:cs typeface="Times New Roman"/>
              </a:rPr>
              <a:t>pipe in </a:t>
            </a:r>
            <a:r>
              <a:rPr dirty="0" sz="1450" spc="-25">
                <a:latin typeface="Times New Roman"/>
                <a:cs typeface="Times New Roman"/>
              </a:rPr>
              <a:t>safety. ‘Tom,’ </a:t>
            </a:r>
            <a:r>
              <a:rPr dirty="0" sz="1450" spc="-5">
                <a:latin typeface="Times New Roman"/>
                <a:cs typeface="Times New Roman"/>
              </a:rPr>
              <a:t>he  </a:t>
            </a:r>
            <a:r>
              <a:rPr dirty="0" sz="1450" spc="-10">
                <a:latin typeface="Times New Roman"/>
                <a:cs typeface="Times New Roman"/>
              </a:rPr>
              <a:t>once said to him, for that was the name which Alick ordered him to use, ‘if  </a:t>
            </a:r>
            <a:r>
              <a:rPr dirty="0" sz="1450" spc="-5">
                <a:latin typeface="Times New Roman"/>
                <a:cs typeface="Times New Roman"/>
              </a:rPr>
              <a:t>you </a:t>
            </a:r>
            <a:r>
              <a:rPr dirty="0" sz="1450" spc="-10">
                <a:latin typeface="Times New Roman"/>
                <a:cs typeface="Times New Roman"/>
              </a:rPr>
              <a:t>don’t like going to the </a:t>
            </a:r>
            <a:r>
              <a:rPr dirty="0" sz="1450" spc="-20">
                <a:latin typeface="Times New Roman"/>
                <a:cs typeface="Times New Roman"/>
              </a:rPr>
              <a:t>galley, </a:t>
            </a:r>
            <a:r>
              <a:rPr dirty="0" sz="1450" spc="-10">
                <a:latin typeface="Times New Roman"/>
                <a:cs typeface="Times New Roman"/>
              </a:rPr>
              <a:t>I’ll </a:t>
            </a:r>
            <a:r>
              <a:rPr dirty="0" sz="1450" spc="-5">
                <a:latin typeface="Times New Roman"/>
                <a:cs typeface="Times New Roman"/>
              </a:rPr>
              <a:t>go </a:t>
            </a:r>
            <a:r>
              <a:rPr dirty="0" sz="1450" spc="-10">
                <a:latin typeface="Times New Roman"/>
                <a:cs typeface="Times New Roman"/>
              </a:rPr>
              <a:t>for </a:t>
            </a:r>
            <a:r>
              <a:rPr dirty="0" sz="1450" spc="-5">
                <a:latin typeface="Times New Roman"/>
                <a:cs typeface="Times New Roman"/>
              </a:rPr>
              <a:t>you. </a:t>
            </a:r>
            <a:r>
              <a:rPr dirty="0" sz="1450" spc="-60">
                <a:latin typeface="Times New Roman"/>
                <a:cs typeface="Times New Roman"/>
              </a:rPr>
              <a:t>You </a:t>
            </a:r>
            <a:r>
              <a:rPr dirty="0" sz="1450" spc="-15">
                <a:latin typeface="Times New Roman"/>
                <a:cs typeface="Times New Roman"/>
              </a:rPr>
              <a:t>ain’t </a:t>
            </a:r>
            <a:r>
              <a:rPr dirty="0" sz="1450" spc="-10">
                <a:latin typeface="Times New Roman"/>
                <a:cs typeface="Times New Roman"/>
              </a:rPr>
              <a:t>used to this kind  </a:t>
            </a:r>
            <a:r>
              <a:rPr dirty="0" sz="1450" spc="-5">
                <a:latin typeface="Times New Roman"/>
                <a:cs typeface="Times New Roman"/>
              </a:rPr>
              <a:t>of </a:t>
            </a:r>
            <a:r>
              <a:rPr dirty="0" sz="1450" spc="-10">
                <a:latin typeface="Times New Roman"/>
                <a:cs typeface="Times New Roman"/>
              </a:rPr>
              <a:t>thing, </a:t>
            </a:r>
            <a:r>
              <a:rPr dirty="0" sz="1450" spc="-5">
                <a:latin typeface="Times New Roman"/>
                <a:cs typeface="Times New Roman"/>
              </a:rPr>
              <a:t>you </a:t>
            </a:r>
            <a:r>
              <a:rPr dirty="0" sz="1450" spc="-15">
                <a:latin typeface="Times New Roman"/>
                <a:cs typeface="Times New Roman"/>
              </a:rPr>
              <a:t>ain’t. </a:t>
            </a:r>
            <a:r>
              <a:rPr dirty="0" sz="1450" spc="-10">
                <a:latin typeface="Times New Roman"/>
                <a:cs typeface="Times New Roman"/>
              </a:rPr>
              <a:t>But I’m </a:t>
            </a:r>
            <a:r>
              <a:rPr dirty="0" sz="1450" spc="-5">
                <a:latin typeface="Times New Roman"/>
                <a:cs typeface="Times New Roman"/>
              </a:rPr>
              <a:t>a </a:t>
            </a:r>
            <a:r>
              <a:rPr dirty="0" sz="1450" spc="-10">
                <a:latin typeface="Times New Roman"/>
                <a:cs typeface="Times New Roman"/>
              </a:rPr>
              <a:t>sailor; and </a:t>
            </a:r>
            <a:r>
              <a:rPr dirty="0" sz="1450" spc="-5">
                <a:latin typeface="Times New Roman"/>
                <a:cs typeface="Times New Roman"/>
              </a:rPr>
              <a:t>I </a:t>
            </a:r>
            <a:r>
              <a:rPr dirty="0" sz="1450" spc="-10">
                <a:latin typeface="Times New Roman"/>
                <a:cs typeface="Times New Roman"/>
              </a:rPr>
              <a:t>can understand the feelings </a:t>
            </a:r>
            <a:r>
              <a:rPr dirty="0" sz="1450" spc="-5">
                <a:latin typeface="Times New Roman"/>
                <a:cs typeface="Times New Roman"/>
              </a:rPr>
              <a:t>of </a:t>
            </a:r>
            <a:r>
              <a:rPr dirty="0" sz="1450" spc="-10">
                <a:latin typeface="Times New Roman"/>
                <a:cs typeface="Times New Roman"/>
              </a:rPr>
              <a:t>any  </a:t>
            </a:r>
            <a:r>
              <a:rPr dirty="0" sz="1450" spc="-25">
                <a:latin typeface="Times New Roman"/>
                <a:cs typeface="Times New Roman"/>
              </a:rPr>
              <a:t>fellow, </a:t>
            </a:r>
            <a:r>
              <a:rPr dirty="0" sz="1450" spc="-5">
                <a:latin typeface="Times New Roman"/>
                <a:cs typeface="Times New Roman"/>
              </a:rPr>
              <a:t>I </a:t>
            </a:r>
            <a:r>
              <a:rPr dirty="0" sz="1450" spc="-10">
                <a:latin typeface="Times New Roman"/>
                <a:cs typeface="Times New Roman"/>
              </a:rPr>
              <a:t>can.’ Again, </a:t>
            </a:r>
            <a:r>
              <a:rPr dirty="0" sz="1450" spc="-5">
                <a:latin typeface="Times New Roman"/>
                <a:cs typeface="Times New Roman"/>
              </a:rPr>
              <a:t>he </a:t>
            </a:r>
            <a:r>
              <a:rPr dirty="0" sz="1450" spc="-10">
                <a:latin typeface="Times New Roman"/>
                <a:cs typeface="Times New Roman"/>
              </a:rPr>
              <a:t>was hard </a:t>
            </a:r>
            <a:r>
              <a:rPr dirty="0" sz="1450" spc="-5">
                <a:latin typeface="Times New Roman"/>
                <a:cs typeface="Times New Roman"/>
              </a:rPr>
              <a:t>up, </a:t>
            </a:r>
            <a:r>
              <a:rPr dirty="0" sz="1450" spc="-10">
                <a:latin typeface="Times New Roman"/>
                <a:cs typeface="Times New Roman"/>
              </a:rPr>
              <a:t>and casting about for some tobacco, 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so liberally used in this respect as others perhaps less </a:t>
            </a:r>
            <a:r>
              <a:rPr dirty="0" sz="1450" spc="-20">
                <a:latin typeface="Times New Roman"/>
                <a:cs typeface="Times New Roman"/>
              </a:rPr>
              <a:t>worthy, </a:t>
            </a:r>
            <a:r>
              <a:rPr dirty="0" sz="1450" spc="-10">
                <a:latin typeface="Times New Roman"/>
                <a:cs typeface="Times New Roman"/>
              </a:rPr>
              <a:t>when  Alick </a:t>
            </a:r>
            <a:r>
              <a:rPr dirty="0" sz="1450" spc="-15">
                <a:latin typeface="Times New Roman"/>
                <a:cs typeface="Times New Roman"/>
              </a:rPr>
              <a:t>offered </a:t>
            </a:r>
            <a:r>
              <a:rPr dirty="0" sz="1450" spc="-10">
                <a:latin typeface="Times New Roman"/>
                <a:cs typeface="Times New Roman"/>
              </a:rPr>
              <a:t>him the half </a:t>
            </a:r>
            <a:r>
              <a:rPr dirty="0" sz="1450" spc="-5">
                <a:latin typeface="Times New Roman"/>
                <a:cs typeface="Times New Roman"/>
              </a:rPr>
              <a:t>of one of </a:t>
            </a:r>
            <a:r>
              <a:rPr dirty="0" sz="1450" spc="-10">
                <a:latin typeface="Times New Roman"/>
                <a:cs typeface="Times New Roman"/>
              </a:rPr>
              <a:t>his fifteen sticks. </a:t>
            </a:r>
            <a:r>
              <a:rPr dirty="0" sz="1450" spc="-5">
                <a:latin typeface="Times New Roman"/>
                <a:cs typeface="Times New Roman"/>
              </a:rPr>
              <a:t>I </a:t>
            </a:r>
            <a:r>
              <a:rPr dirty="0" sz="1450" spc="-10">
                <a:latin typeface="Times New Roman"/>
                <a:cs typeface="Times New Roman"/>
              </a:rPr>
              <a:t>think, for my part, </a:t>
            </a:r>
            <a:r>
              <a:rPr dirty="0" sz="1450" spc="-5">
                <a:latin typeface="Times New Roman"/>
                <a:cs typeface="Times New Roman"/>
              </a:rPr>
              <a:t>he  </a:t>
            </a:r>
            <a:r>
              <a:rPr dirty="0" sz="1450" spc="-10">
                <a:latin typeface="Times New Roman"/>
                <a:cs typeface="Times New Roman"/>
              </a:rPr>
              <a:t>might have increased the </a:t>
            </a:r>
            <a:r>
              <a:rPr dirty="0" sz="1450" spc="-15">
                <a:latin typeface="Times New Roman"/>
                <a:cs typeface="Times New Roman"/>
              </a:rPr>
              <a:t>offer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whole one,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them, and  </a:t>
            </a:r>
            <a:r>
              <a:rPr dirty="0" sz="1450" spc="-5">
                <a:latin typeface="Times New Roman"/>
                <a:cs typeface="Times New Roman"/>
              </a:rPr>
              <a:t>not </a:t>
            </a:r>
            <a:r>
              <a:rPr dirty="0" sz="1450" spc="-10">
                <a:latin typeface="Times New Roman"/>
                <a:cs typeface="Times New Roman"/>
              </a:rPr>
              <a:t>lived to regret his </a:t>
            </a:r>
            <a:r>
              <a:rPr dirty="0" sz="1450" spc="-20">
                <a:latin typeface="Times New Roman"/>
                <a:cs typeface="Times New Roman"/>
              </a:rPr>
              <a:t>liberality.</a:t>
            </a:r>
            <a:r>
              <a:rPr dirty="0" sz="1450" spc="320">
                <a:latin typeface="Times New Roman"/>
                <a:cs typeface="Times New Roman"/>
              </a:rPr>
              <a:t> </a:t>
            </a:r>
            <a:r>
              <a:rPr dirty="0" sz="1450" spc="-10">
                <a:latin typeface="Times New Roman"/>
                <a:cs typeface="Times New Roman"/>
              </a:rPr>
              <a:t>But the Devonian refused. ‘No,’ </a:t>
            </a:r>
            <a:r>
              <a:rPr dirty="0" sz="1450" spc="-5">
                <a:latin typeface="Times New Roman"/>
                <a:cs typeface="Times New Roman"/>
              </a:rPr>
              <a:t>he </a:t>
            </a:r>
            <a:r>
              <a:rPr dirty="0" sz="1450" spc="-10">
                <a:latin typeface="Times New Roman"/>
                <a:cs typeface="Times New Roman"/>
              </a:rPr>
              <a:t>said,  ‘you’re </a:t>
            </a:r>
            <a:r>
              <a:rPr dirty="0" sz="1450" spc="-5">
                <a:latin typeface="Times New Roman"/>
                <a:cs typeface="Times New Roman"/>
              </a:rPr>
              <a:t>a </a:t>
            </a:r>
            <a:r>
              <a:rPr dirty="0" sz="1450" spc="-10">
                <a:latin typeface="Times New Roman"/>
                <a:cs typeface="Times New Roman"/>
              </a:rPr>
              <a:t>stowaway like me; </a:t>
            </a:r>
            <a:r>
              <a:rPr dirty="0" sz="1450" spc="-5">
                <a:latin typeface="Times New Roman"/>
                <a:cs typeface="Times New Roman"/>
              </a:rPr>
              <a:t>I </a:t>
            </a:r>
            <a:r>
              <a:rPr dirty="0" sz="1450" spc="-15">
                <a:latin typeface="Times New Roman"/>
                <a:cs typeface="Times New Roman"/>
              </a:rPr>
              <a:t>won’t </a:t>
            </a:r>
            <a:r>
              <a:rPr dirty="0" sz="1450" spc="-10">
                <a:latin typeface="Times New Roman"/>
                <a:cs typeface="Times New Roman"/>
              </a:rPr>
              <a:t>take it from </a:t>
            </a:r>
            <a:r>
              <a:rPr dirty="0" sz="1450" spc="-5">
                <a:latin typeface="Times New Roman"/>
                <a:cs typeface="Times New Roman"/>
              </a:rPr>
              <a:t>you, </a:t>
            </a:r>
            <a:r>
              <a:rPr dirty="0" sz="1450" spc="-10">
                <a:latin typeface="Times New Roman"/>
                <a:cs typeface="Times New Roman"/>
              </a:rPr>
              <a:t>I’ll take it from some  </a:t>
            </a:r>
            <a:r>
              <a:rPr dirty="0" sz="1450" spc="-5">
                <a:latin typeface="Times New Roman"/>
                <a:cs typeface="Times New Roman"/>
              </a:rPr>
              <a:t>one </a:t>
            </a:r>
            <a:r>
              <a:rPr dirty="0" sz="1450" spc="-25">
                <a:latin typeface="Times New Roman"/>
                <a:cs typeface="Times New Roman"/>
              </a:rPr>
              <a:t>who’s </a:t>
            </a:r>
            <a:r>
              <a:rPr dirty="0" sz="1450" spc="-5">
                <a:latin typeface="Times New Roman"/>
                <a:cs typeface="Times New Roman"/>
              </a:rPr>
              <a:t>not </a:t>
            </a:r>
            <a:r>
              <a:rPr dirty="0" sz="1450" spc="-10">
                <a:latin typeface="Times New Roman"/>
                <a:cs typeface="Times New Roman"/>
              </a:rPr>
              <a:t>down </a:t>
            </a:r>
            <a:r>
              <a:rPr dirty="0" sz="1450" spc="-5">
                <a:latin typeface="Times New Roman"/>
                <a:cs typeface="Times New Roman"/>
              </a:rPr>
              <a:t>on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luck.’</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It was notable in this generous lad that </a:t>
            </a:r>
            <a:r>
              <a:rPr dirty="0" sz="1450" spc="-5">
                <a:latin typeface="Times New Roman"/>
                <a:cs typeface="Times New Roman"/>
              </a:rPr>
              <a:t>he </a:t>
            </a:r>
            <a:r>
              <a:rPr dirty="0" sz="1450" spc="-10">
                <a:latin typeface="Times New Roman"/>
                <a:cs typeface="Times New Roman"/>
              </a:rPr>
              <a:t>was strongly under the influence </a:t>
            </a:r>
            <a:r>
              <a:rPr dirty="0" sz="1450" spc="-5">
                <a:latin typeface="Times New Roman"/>
                <a:cs typeface="Times New Roman"/>
              </a:rPr>
              <a:t>of  </a:t>
            </a:r>
            <a:r>
              <a:rPr dirty="0" sz="1450" spc="-10">
                <a:latin typeface="Times New Roman"/>
                <a:cs typeface="Times New Roman"/>
              </a:rPr>
              <a:t>sex. If </a:t>
            </a:r>
            <a:r>
              <a:rPr dirty="0" sz="1450" spc="-5">
                <a:latin typeface="Times New Roman"/>
                <a:cs typeface="Times New Roman"/>
              </a:rPr>
              <a:t>a </a:t>
            </a:r>
            <a:r>
              <a:rPr dirty="0" sz="1450" spc="-10">
                <a:latin typeface="Times New Roman"/>
                <a:cs typeface="Times New Roman"/>
              </a:rPr>
              <a:t>woman passed near where </a:t>
            </a:r>
            <a:r>
              <a:rPr dirty="0" sz="1450" spc="-5">
                <a:latin typeface="Times New Roman"/>
                <a:cs typeface="Times New Roman"/>
              </a:rPr>
              <a:t>he </a:t>
            </a:r>
            <a:r>
              <a:rPr dirty="0" sz="1450" spc="-10">
                <a:latin typeface="Times New Roman"/>
                <a:cs typeface="Times New Roman"/>
              </a:rPr>
              <a:t>was working, his eyes lit </a:t>
            </a:r>
            <a:r>
              <a:rPr dirty="0" sz="1450" spc="-5">
                <a:latin typeface="Times New Roman"/>
                <a:cs typeface="Times New Roman"/>
              </a:rPr>
              <a:t>up, </a:t>
            </a:r>
            <a:r>
              <a:rPr dirty="0" sz="1450" spc="-10">
                <a:latin typeface="Times New Roman"/>
                <a:cs typeface="Times New Roman"/>
              </a:rPr>
              <a:t>his hand  paused, and his mind wandered instantly to other thoughts. It was natural that  </a:t>
            </a:r>
            <a:r>
              <a:rPr dirty="0" sz="1450" spc="-5">
                <a:latin typeface="Times New Roman"/>
                <a:cs typeface="Times New Roman"/>
              </a:rPr>
              <a:t>he </a:t>
            </a:r>
            <a:r>
              <a:rPr dirty="0" sz="1450" spc="-10">
                <a:latin typeface="Times New Roman"/>
                <a:cs typeface="Times New Roman"/>
              </a:rPr>
              <a:t>should exercise </a:t>
            </a:r>
            <a:r>
              <a:rPr dirty="0" sz="1450" spc="-5">
                <a:latin typeface="Times New Roman"/>
                <a:cs typeface="Times New Roman"/>
              </a:rPr>
              <a:t>a </a:t>
            </a:r>
            <a:r>
              <a:rPr dirty="0" sz="1450" spc="-10">
                <a:latin typeface="Times New Roman"/>
                <a:cs typeface="Times New Roman"/>
              </a:rPr>
              <a:t>fascination proportionally strong </a:t>
            </a:r>
            <a:r>
              <a:rPr dirty="0" sz="1450" spc="-5">
                <a:latin typeface="Times New Roman"/>
                <a:cs typeface="Times New Roman"/>
              </a:rPr>
              <a:t>upon</a:t>
            </a:r>
            <a:r>
              <a:rPr dirty="0" sz="1450" spc="235">
                <a:latin typeface="Times New Roman"/>
                <a:cs typeface="Times New Roman"/>
              </a:rPr>
              <a:t> </a:t>
            </a:r>
            <a:r>
              <a:rPr dirty="0" sz="1450" spc="-10">
                <a:latin typeface="Times New Roman"/>
                <a:cs typeface="Times New Roman"/>
              </a:rPr>
              <a:t>women. He</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begged, </a:t>
            </a:r>
            <a:r>
              <a:rPr dirty="0" sz="1450" spc="-5">
                <a:latin typeface="Times New Roman"/>
                <a:cs typeface="Times New Roman"/>
              </a:rPr>
              <a:t>you </a:t>
            </a:r>
            <a:r>
              <a:rPr dirty="0" sz="1450" spc="-10">
                <a:latin typeface="Times New Roman"/>
                <a:cs typeface="Times New Roman"/>
              </a:rPr>
              <a:t>will </a:t>
            </a:r>
            <a:r>
              <a:rPr dirty="0" sz="1450" spc="-15">
                <a:latin typeface="Times New Roman"/>
                <a:cs typeface="Times New Roman"/>
              </a:rPr>
              <a:t>remember, </a:t>
            </a:r>
            <a:r>
              <a:rPr dirty="0" sz="1450" spc="-10">
                <a:latin typeface="Times New Roman"/>
                <a:cs typeface="Times New Roman"/>
              </a:rPr>
              <a:t>from women </a:t>
            </a:r>
            <a:r>
              <a:rPr dirty="0" sz="1450" spc="-25">
                <a:latin typeface="Times New Roman"/>
                <a:cs typeface="Times New Roman"/>
              </a:rPr>
              <a:t>only, </a:t>
            </a:r>
            <a:r>
              <a:rPr dirty="0" sz="1450" spc="-10">
                <a:latin typeface="Times New Roman"/>
                <a:cs typeface="Times New Roman"/>
              </a:rPr>
              <a:t>and was never refused.  </a:t>
            </a:r>
            <a:r>
              <a:rPr dirty="0" sz="1450" spc="-15">
                <a:latin typeface="Times New Roman"/>
                <a:cs typeface="Times New Roman"/>
              </a:rPr>
              <a:t>Without </a:t>
            </a:r>
            <a:r>
              <a:rPr dirty="0" sz="1450" spc="-10">
                <a:latin typeface="Times New Roman"/>
                <a:cs typeface="Times New Roman"/>
              </a:rPr>
              <a:t>wishing to explain away the charity </a:t>
            </a:r>
            <a:r>
              <a:rPr dirty="0" sz="1450" spc="-5">
                <a:latin typeface="Times New Roman"/>
                <a:cs typeface="Times New Roman"/>
              </a:rPr>
              <a:t>of </a:t>
            </a:r>
            <a:r>
              <a:rPr dirty="0" sz="1450" spc="-10">
                <a:latin typeface="Times New Roman"/>
                <a:cs typeface="Times New Roman"/>
              </a:rPr>
              <a:t>those who helped him,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fancy </a:t>
            </a:r>
            <a:r>
              <a:rPr dirty="0" sz="1450" spc="-5">
                <a:latin typeface="Times New Roman"/>
                <a:cs typeface="Times New Roman"/>
              </a:rPr>
              <a:t>he </a:t>
            </a:r>
            <a:r>
              <a:rPr dirty="0" sz="1450" spc="-10">
                <a:latin typeface="Times New Roman"/>
                <a:cs typeface="Times New Roman"/>
              </a:rPr>
              <a:t>may have owed </a:t>
            </a:r>
            <a:r>
              <a:rPr dirty="0" sz="1450" spc="-5">
                <a:latin typeface="Times New Roman"/>
                <a:cs typeface="Times New Roman"/>
              </a:rPr>
              <a:t>a </a:t>
            </a:r>
            <a:r>
              <a:rPr dirty="0" sz="1450" spc="-10">
                <a:latin typeface="Times New Roman"/>
                <a:cs typeface="Times New Roman"/>
              </a:rPr>
              <a:t>little to his handsome face, and to that  quick, responsive nature, formed for love, which speaks eloquently through all  disguises, and can stamp an impression in ten minutes’ talk </a:t>
            </a:r>
            <a:r>
              <a:rPr dirty="0" sz="1450" spc="-5">
                <a:latin typeface="Times New Roman"/>
                <a:cs typeface="Times New Roman"/>
              </a:rPr>
              <a:t>or </a:t>
            </a:r>
            <a:r>
              <a:rPr dirty="0" sz="1450" spc="-10">
                <a:latin typeface="Times New Roman"/>
                <a:cs typeface="Times New Roman"/>
              </a:rPr>
              <a:t>an exchange </a:t>
            </a:r>
            <a:r>
              <a:rPr dirty="0" sz="1450" spc="-5">
                <a:latin typeface="Times New Roman"/>
                <a:cs typeface="Times New Roman"/>
              </a:rPr>
              <a:t>of  </a:t>
            </a:r>
            <a:r>
              <a:rPr dirty="0" sz="1450" spc="-10">
                <a:latin typeface="Times New Roman"/>
                <a:cs typeface="Times New Roman"/>
              </a:rPr>
              <a:t>glances. He was the more dangerous in that </a:t>
            </a:r>
            <a:r>
              <a:rPr dirty="0" sz="1450" spc="-5">
                <a:latin typeface="Times New Roman"/>
                <a:cs typeface="Times New Roman"/>
              </a:rPr>
              <a:t>he </a:t>
            </a:r>
            <a:r>
              <a:rPr dirty="0" sz="1450" spc="-10">
                <a:latin typeface="Times New Roman"/>
                <a:cs typeface="Times New Roman"/>
              </a:rPr>
              <a:t>was far from </a:t>
            </a:r>
            <a:r>
              <a:rPr dirty="0" sz="1450" spc="-5">
                <a:latin typeface="Times New Roman"/>
                <a:cs typeface="Times New Roman"/>
              </a:rPr>
              <a:t>bold, but </a:t>
            </a:r>
            <a:r>
              <a:rPr dirty="0" sz="1450" spc="-10">
                <a:latin typeface="Times New Roman"/>
                <a:cs typeface="Times New Roman"/>
              </a:rPr>
              <a:t>seemed  to woo in spite </a:t>
            </a:r>
            <a:r>
              <a:rPr dirty="0" sz="1450" spc="-5">
                <a:latin typeface="Times New Roman"/>
                <a:cs typeface="Times New Roman"/>
              </a:rPr>
              <a:t>of </a:t>
            </a:r>
            <a:r>
              <a:rPr dirty="0" sz="1450" spc="-10">
                <a:latin typeface="Times New Roman"/>
                <a:cs typeface="Times New Roman"/>
              </a:rPr>
              <a:t>himself, and with </a:t>
            </a:r>
            <a:r>
              <a:rPr dirty="0" sz="1450" spc="-5">
                <a:latin typeface="Times New Roman"/>
                <a:cs typeface="Times New Roman"/>
              </a:rPr>
              <a:t>a </a:t>
            </a:r>
            <a:r>
              <a:rPr dirty="0" sz="1450" spc="-10">
                <a:latin typeface="Times New Roman"/>
                <a:cs typeface="Times New Roman"/>
              </a:rPr>
              <a:t>soft and pleading eye. Ragged as </a:t>
            </a:r>
            <a:r>
              <a:rPr dirty="0" sz="1450" spc="-5">
                <a:latin typeface="Times New Roman"/>
                <a:cs typeface="Times New Roman"/>
              </a:rPr>
              <a:t>he  </a:t>
            </a:r>
            <a:r>
              <a:rPr dirty="0" sz="1450" spc="-10">
                <a:latin typeface="Times New Roman"/>
                <a:cs typeface="Times New Roman"/>
              </a:rPr>
              <a:t>was, and many </a:t>
            </a:r>
            <a:r>
              <a:rPr dirty="0" sz="1450" spc="-5">
                <a:latin typeface="Times New Roman"/>
                <a:cs typeface="Times New Roman"/>
              </a:rPr>
              <a:t>a </a:t>
            </a:r>
            <a:r>
              <a:rPr dirty="0" sz="1450" spc="-10">
                <a:latin typeface="Times New Roman"/>
                <a:cs typeface="Times New Roman"/>
              </a:rPr>
              <a:t>scarecrow is in that respect more comfortably furnished, even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without some curious</a:t>
            </a:r>
            <a:r>
              <a:rPr dirty="0" sz="1450" spc="15">
                <a:latin typeface="Times New Roman"/>
                <a:cs typeface="Times New Roman"/>
              </a:rPr>
              <a:t> </a:t>
            </a:r>
            <a:r>
              <a:rPr dirty="0" sz="1450" spc="-10">
                <a:latin typeface="Times New Roman"/>
                <a:cs typeface="Times New Roman"/>
              </a:rPr>
              <a:t>admirers.</a:t>
            </a:r>
            <a:endParaRPr sz="1450">
              <a:latin typeface="Times New Roman"/>
              <a:cs typeface="Times New Roman"/>
            </a:endParaRPr>
          </a:p>
          <a:p>
            <a:pPr algn="just" marL="12700" marR="10160">
              <a:lnSpc>
                <a:spcPts val="1730"/>
              </a:lnSpc>
              <a:spcBef>
                <a:spcPts val="85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girl among the passengers, </a:t>
            </a:r>
            <a:r>
              <a:rPr dirty="0" sz="1450" spc="-5">
                <a:latin typeface="Times New Roman"/>
                <a:cs typeface="Times New Roman"/>
              </a:rPr>
              <a:t>a </a:t>
            </a:r>
            <a:r>
              <a:rPr dirty="0" sz="1450" spc="-10">
                <a:latin typeface="Times New Roman"/>
                <a:cs typeface="Times New Roman"/>
              </a:rPr>
              <a:t>tall, blonde, handsome, strapping  Irishwoman, with </a:t>
            </a:r>
            <a:r>
              <a:rPr dirty="0" sz="1450" spc="-5">
                <a:latin typeface="Times New Roman"/>
                <a:cs typeface="Times New Roman"/>
              </a:rPr>
              <a:t>a </a:t>
            </a:r>
            <a:r>
              <a:rPr dirty="0" sz="1450" spc="-10">
                <a:latin typeface="Times New Roman"/>
                <a:cs typeface="Times New Roman"/>
              </a:rPr>
              <a:t>wild, accommodating eye, whom Alick had dubbed  </a:t>
            </a:r>
            <a:r>
              <a:rPr dirty="0" sz="1450" spc="-45">
                <a:latin typeface="Times New Roman"/>
                <a:cs typeface="Times New Roman"/>
              </a:rPr>
              <a:t>Tommy, </a:t>
            </a:r>
            <a:r>
              <a:rPr dirty="0" sz="1450" spc="-10">
                <a:latin typeface="Times New Roman"/>
                <a:cs typeface="Times New Roman"/>
              </a:rPr>
              <a:t>with that transcendental appropriateness that defies analysis. One day  the Devonian was lying for warmth in the upper stoke-hole, which stands open  </a:t>
            </a:r>
            <a:r>
              <a:rPr dirty="0" sz="1450" spc="-5">
                <a:latin typeface="Times New Roman"/>
                <a:cs typeface="Times New Roman"/>
              </a:rPr>
              <a:t>on </a:t>
            </a:r>
            <a:r>
              <a:rPr dirty="0" sz="1450" spc="-10">
                <a:latin typeface="Times New Roman"/>
                <a:cs typeface="Times New Roman"/>
              </a:rPr>
              <a:t>the deck, when Irish </a:t>
            </a:r>
            <a:r>
              <a:rPr dirty="0" sz="1450" spc="-30">
                <a:latin typeface="Times New Roman"/>
                <a:cs typeface="Times New Roman"/>
              </a:rPr>
              <a:t>Tommy </a:t>
            </a:r>
            <a:r>
              <a:rPr dirty="0" sz="1450" spc="-10">
                <a:latin typeface="Times New Roman"/>
                <a:cs typeface="Times New Roman"/>
              </a:rPr>
              <a:t>came past, very neatly attired, as was her  custom.</a:t>
            </a:r>
            <a:endParaRPr sz="1450">
              <a:latin typeface="Times New Roman"/>
              <a:cs typeface="Times New Roman"/>
            </a:endParaRPr>
          </a:p>
          <a:p>
            <a:pPr algn="just" marL="12700" marR="1842135">
              <a:lnSpc>
                <a:spcPts val="2590"/>
              </a:lnSpc>
              <a:spcBef>
                <a:spcPts val="165"/>
              </a:spcBef>
            </a:pPr>
            <a:r>
              <a:rPr dirty="0" sz="1450" spc="-10">
                <a:latin typeface="Times New Roman"/>
                <a:cs typeface="Times New Roman"/>
              </a:rPr>
              <a:t>‘Poor </a:t>
            </a:r>
            <a:r>
              <a:rPr dirty="0" sz="1450" spc="-20">
                <a:latin typeface="Times New Roman"/>
                <a:cs typeface="Times New Roman"/>
              </a:rPr>
              <a:t>fellow,’ </a:t>
            </a:r>
            <a:r>
              <a:rPr dirty="0" sz="1450" spc="-10">
                <a:latin typeface="Times New Roman"/>
                <a:cs typeface="Times New Roman"/>
              </a:rPr>
              <a:t>she said, stopping, ‘you haven’t </a:t>
            </a:r>
            <a:r>
              <a:rPr dirty="0" sz="1450" spc="-5">
                <a:latin typeface="Times New Roman"/>
                <a:cs typeface="Times New Roman"/>
              </a:rPr>
              <a:t>a </a:t>
            </a:r>
            <a:r>
              <a:rPr dirty="0" sz="1450" spc="-10">
                <a:latin typeface="Times New Roman"/>
                <a:cs typeface="Times New Roman"/>
              </a:rPr>
              <a:t>vest.’  ‘No,’ </a:t>
            </a:r>
            <a:r>
              <a:rPr dirty="0" sz="1450" spc="-5">
                <a:latin typeface="Times New Roman"/>
                <a:cs typeface="Times New Roman"/>
              </a:rPr>
              <a:t>he </a:t>
            </a:r>
            <a:r>
              <a:rPr dirty="0" sz="1450" spc="-10">
                <a:latin typeface="Times New Roman"/>
                <a:cs typeface="Times New Roman"/>
              </a:rPr>
              <a:t>said; ‘I wish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’ad.’</a:t>
            </a:r>
            <a:endParaRPr sz="1450">
              <a:latin typeface="Times New Roman"/>
              <a:cs typeface="Times New Roman"/>
            </a:endParaRPr>
          </a:p>
          <a:p>
            <a:pPr algn="just" marL="12700" marR="8255">
              <a:lnSpc>
                <a:spcPts val="1730"/>
              </a:lnSpc>
              <a:spcBef>
                <a:spcPts val="695"/>
              </a:spcBef>
            </a:pPr>
            <a:r>
              <a:rPr dirty="0" sz="1450" spc="-10">
                <a:latin typeface="Times New Roman"/>
                <a:cs typeface="Times New Roman"/>
              </a:rPr>
              <a:t>Then she stood and gazed </a:t>
            </a:r>
            <a:r>
              <a:rPr dirty="0" sz="1450" spc="-5">
                <a:latin typeface="Times New Roman"/>
                <a:cs typeface="Times New Roman"/>
              </a:rPr>
              <a:t>on </a:t>
            </a:r>
            <a:r>
              <a:rPr dirty="0" sz="1450" spc="-10">
                <a:latin typeface="Times New Roman"/>
                <a:cs typeface="Times New Roman"/>
              </a:rPr>
              <a:t>him in silence, until, in his embarrassment, for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how to look under this </a:t>
            </a:r>
            <a:r>
              <a:rPr dirty="0" sz="1450" spc="-20">
                <a:latin typeface="Times New Roman"/>
                <a:cs typeface="Times New Roman"/>
              </a:rPr>
              <a:t>scrutiny, </a:t>
            </a:r>
            <a:r>
              <a:rPr dirty="0" sz="1450" spc="-5">
                <a:latin typeface="Times New Roman"/>
                <a:cs typeface="Times New Roman"/>
              </a:rPr>
              <a:t>he </a:t>
            </a:r>
            <a:r>
              <a:rPr dirty="0" sz="1450" spc="-10">
                <a:latin typeface="Times New Roman"/>
                <a:cs typeface="Times New Roman"/>
              </a:rPr>
              <a:t>pulled </a:t>
            </a:r>
            <a:r>
              <a:rPr dirty="0" sz="1450" spc="-5">
                <a:latin typeface="Times New Roman"/>
                <a:cs typeface="Times New Roman"/>
              </a:rPr>
              <a:t>out </a:t>
            </a:r>
            <a:r>
              <a:rPr dirty="0" sz="1450" spc="-10">
                <a:latin typeface="Times New Roman"/>
                <a:cs typeface="Times New Roman"/>
              </a:rPr>
              <a:t>his pipe and began  to fill it with</a:t>
            </a:r>
            <a:r>
              <a:rPr dirty="0" sz="1450" spc="5">
                <a:latin typeface="Times New Roman"/>
                <a:cs typeface="Times New Roman"/>
              </a:rPr>
              <a:t> </a:t>
            </a:r>
            <a:r>
              <a:rPr dirty="0" sz="1450" spc="-10">
                <a:latin typeface="Times New Roman"/>
                <a:cs typeface="Times New Roman"/>
              </a:rPr>
              <a:t>tobacco.</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want </a:t>
            </a:r>
            <a:r>
              <a:rPr dirty="0" sz="1450" spc="-5">
                <a:latin typeface="Times New Roman"/>
                <a:cs typeface="Times New Roman"/>
              </a:rPr>
              <a:t>a </a:t>
            </a:r>
            <a:r>
              <a:rPr dirty="0" sz="1450" spc="-10">
                <a:latin typeface="Times New Roman"/>
                <a:cs typeface="Times New Roman"/>
              </a:rPr>
              <a:t>match?’ she asked. And before </a:t>
            </a:r>
            <a:r>
              <a:rPr dirty="0" sz="1450" spc="-5">
                <a:latin typeface="Times New Roman"/>
                <a:cs typeface="Times New Roman"/>
              </a:rPr>
              <a:t>he </a:t>
            </a:r>
            <a:r>
              <a:rPr dirty="0" sz="1450" spc="-10">
                <a:latin typeface="Times New Roman"/>
                <a:cs typeface="Times New Roman"/>
              </a:rPr>
              <a:t>had time to </a:t>
            </a:r>
            <a:r>
              <a:rPr dirty="0" sz="1450" spc="-25">
                <a:latin typeface="Times New Roman"/>
                <a:cs typeface="Times New Roman"/>
              </a:rPr>
              <a:t>reply, </a:t>
            </a:r>
            <a:r>
              <a:rPr dirty="0" sz="1450" spc="-10">
                <a:latin typeface="Times New Roman"/>
                <a:cs typeface="Times New Roman"/>
              </a:rPr>
              <a:t>she ran  </a:t>
            </a:r>
            <a:r>
              <a:rPr dirty="0" sz="1450" spc="-15">
                <a:latin typeface="Times New Roman"/>
                <a:cs typeface="Times New Roman"/>
              </a:rPr>
              <a:t>off </a:t>
            </a:r>
            <a:r>
              <a:rPr dirty="0" sz="1450" spc="-10">
                <a:latin typeface="Times New Roman"/>
                <a:cs typeface="Times New Roman"/>
              </a:rPr>
              <a:t>and presently returned with more than</a:t>
            </a:r>
            <a:r>
              <a:rPr dirty="0" sz="1450" spc="30">
                <a:latin typeface="Times New Roman"/>
                <a:cs typeface="Times New Roman"/>
              </a:rPr>
              <a:t> </a:t>
            </a:r>
            <a:r>
              <a:rPr dirty="0" sz="1450" spc="-10">
                <a:latin typeface="Times New Roman"/>
                <a:cs typeface="Times New Roman"/>
              </a:rPr>
              <a:t>one.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That was the beginning and the end, as far as </a:t>
            </a:r>
            <a:r>
              <a:rPr dirty="0" sz="1450" spc="-5">
                <a:latin typeface="Times New Roman"/>
                <a:cs typeface="Times New Roman"/>
              </a:rPr>
              <a:t>our </a:t>
            </a:r>
            <a:r>
              <a:rPr dirty="0" sz="1450" spc="-10">
                <a:latin typeface="Times New Roman"/>
                <a:cs typeface="Times New Roman"/>
              </a:rPr>
              <a:t>passage is concerned,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will make bold to call this </a:t>
            </a:r>
            <a:r>
              <a:rPr dirty="0" sz="1450" spc="-20">
                <a:latin typeface="Times New Roman"/>
                <a:cs typeface="Times New Roman"/>
              </a:rPr>
              <a:t>love-affair.</a:t>
            </a:r>
            <a:r>
              <a:rPr dirty="0" sz="1450" spc="320">
                <a:latin typeface="Times New Roman"/>
                <a:cs typeface="Times New Roman"/>
              </a:rPr>
              <a:t> </a:t>
            </a:r>
            <a:r>
              <a:rPr dirty="0" sz="1450" spc="-10">
                <a:latin typeface="Times New Roman"/>
                <a:cs typeface="Times New Roman"/>
              </a:rPr>
              <a:t>There are many relations which  </a:t>
            </a:r>
            <a:r>
              <a:rPr dirty="0" sz="1450" spc="-5">
                <a:latin typeface="Times New Roman"/>
                <a:cs typeface="Times New Roman"/>
              </a:rPr>
              <a:t>go on </a:t>
            </a:r>
            <a:r>
              <a:rPr dirty="0" sz="1450" spc="-10">
                <a:latin typeface="Times New Roman"/>
                <a:cs typeface="Times New Roman"/>
              </a:rPr>
              <a:t>to marriage and last during </a:t>
            </a:r>
            <a:r>
              <a:rPr dirty="0" sz="1450" spc="-5">
                <a:latin typeface="Times New Roman"/>
                <a:cs typeface="Times New Roman"/>
              </a:rPr>
              <a:t>a </a:t>
            </a:r>
            <a:r>
              <a:rPr dirty="0" sz="1450" spc="-10">
                <a:latin typeface="Times New Roman"/>
                <a:cs typeface="Times New Roman"/>
              </a:rPr>
              <a:t>lifetime, in which less human feeling is  engaged than in this scene </a:t>
            </a:r>
            <a:r>
              <a:rPr dirty="0" sz="1450" spc="-5">
                <a:latin typeface="Times New Roman"/>
                <a:cs typeface="Times New Roman"/>
              </a:rPr>
              <a:t>of </a:t>
            </a:r>
            <a:r>
              <a:rPr dirty="0" sz="1450" spc="-10">
                <a:latin typeface="Times New Roman"/>
                <a:cs typeface="Times New Roman"/>
              </a:rPr>
              <a:t>five minutes at the</a:t>
            </a:r>
            <a:r>
              <a:rPr dirty="0" sz="1450" spc="50">
                <a:latin typeface="Times New Roman"/>
                <a:cs typeface="Times New Roman"/>
              </a:rPr>
              <a:t> </a:t>
            </a:r>
            <a:r>
              <a:rPr dirty="0" sz="1450" spc="-10">
                <a:latin typeface="Times New Roman"/>
                <a:cs typeface="Times New Roman"/>
              </a:rPr>
              <a:t>stoke-hole.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Rigidly speaking, this would end the chapter </a:t>
            </a:r>
            <a:r>
              <a:rPr dirty="0" sz="1450" spc="-5">
                <a:latin typeface="Times New Roman"/>
                <a:cs typeface="Times New Roman"/>
              </a:rPr>
              <a:t>of </a:t>
            </a:r>
            <a:r>
              <a:rPr dirty="0" sz="1450" spc="-10">
                <a:latin typeface="Times New Roman"/>
                <a:cs typeface="Times New Roman"/>
              </a:rPr>
              <a:t>the stowaways;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a </a:t>
            </a:r>
            <a:r>
              <a:rPr dirty="0" sz="1450" spc="-15">
                <a:latin typeface="Times New Roman"/>
                <a:cs typeface="Times New Roman"/>
              </a:rPr>
              <a:t>larger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the word </a:t>
            </a:r>
            <a:r>
              <a:rPr dirty="0" sz="1450" spc="-5">
                <a:latin typeface="Times New Roman"/>
                <a:cs typeface="Times New Roman"/>
              </a:rPr>
              <a:t>I </a:t>
            </a:r>
            <a:r>
              <a:rPr dirty="0" sz="1450" spc="-10">
                <a:latin typeface="Times New Roman"/>
                <a:cs typeface="Times New Roman"/>
              </a:rPr>
              <a:t>have yet more to add. Jones had discovered and pointed  </a:t>
            </a:r>
            <a:r>
              <a:rPr dirty="0" sz="1450" spc="-5">
                <a:latin typeface="Times New Roman"/>
                <a:cs typeface="Times New Roman"/>
              </a:rPr>
              <a:t>out </a:t>
            </a:r>
            <a:r>
              <a:rPr dirty="0" sz="1450" spc="-10">
                <a:latin typeface="Times New Roman"/>
                <a:cs typeface="Times New Roman"/>
              </a:rPr>
              <a:t>to me </a:t>
            </a:r>
            <a:r>
              <a:rPr dirty="0" sz="1450" spc="-5">
                <a:latin typeface="Times New Roman"/>
                <a:cs typeface="Times New Roman"/>
              </a:rPr>
              <a:t>a young </a:t>
            </a:r>
            <a:r>
              <a:rPr dirty="0" sz="1450" spc="-10">
                <a:latin typeface="Times New Roman"/>
                <a:cs typeface="Times New Roman"/>
              </a:rPr>
              <a:t>woman who was remarkable among her fellows for </a:t>
            </a:r>
            <a:r>
              <a:rPr dirty="0" sz="1450" spc="-5">
                <a:latin typeface="Times New Roman"/>
                <a:cs typeface="Times New Roman"/>
              </a:rPr>
              <a:t>a  </a:t>
            </a:r>
            <a:r>
              <a:rPr dirty="0" sz="1450" spc="-10">
                <a:latin typeface="Times New Roman"/>
                <a:cs typeface="Times New Roman"/>
              </a:rPr>
              <a:t>pleasing and interesting </a:t>
            </a:r>
            <a:r>
              <a:rPr dirty="0" sz="1450" spc="-30">
                <a:latin typeface="Times New Roman"/>
                <a:cs typeface="Times New Roman"/>
              </a:rPr>
              <a:t>air. </a:t>
            </a:r>
            <a:r>
              <a:rPr dirty="0" sz="1450" spc="-10">
                <a:latin typeface="Times New Roman"/>
                <a:cs typeface="Times New Roman"/>
              </a:rPr>
              <a:t>She was poorly clad, to the </a:t>
            </a:r>
            <a:r>
              <a:rPr dirty="0" sz="1450" spc="-15">
                <a:latin typeface="Times New Roman"/>
                <a:cs typeface="Times New Roman"/>
              </a:rPr>
              <a:t>verge, </a:t>
            </a: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over the  line, </a:t>
            </a:r>
            <a:r>
              <a:rPr dirty="0" sz="1450" spc="-5">
                <a:latin typeface="Times New Roman"/>
                <a:cs typeface="Times New Roman"/>
              </a:rPr>
              <a:t>of </a:t>
            </a:r>
            <a:r>
              <a:rPr dirty="0" sz="1450" spc="-15">
                <a:latin typeface="Times New Roman"/>
                <a:cs typeface="Times New Roman"/>
              </a:rPr>
              <a:t>disrespectability,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ragged old jacket and </a:t>
            </a:r>
            <a:r>
              <a:rPr dirty="0" sz="1450" spc="-5">
                <a:latin typeface="Times New Roman"/>
                <a:cs typeface="Times New Roman"/>
              </a:rPr>
              <a:t>a bit of a </a:t>
            </a:r>
            <a:r>
              <a:rPr dirty="0" sz="1450" spc="-10">
                <a:latin typeface="Times New Roman"/>
                <a:cs typeface="Times New Roman"/>
              </a:rPr>
              <a:t>sealskin cap </a:t>
            </a:r>
            <a:r>
              <a:rPr dirty="0" sz="1450" spc="-5">
                <a:latin typeface="Times New Roman"/>
                <a:cs typeface="Times New Roman"/>
              </a:rPr>
              <a:t>no  </a:t>
            </a:r>
            <a:r>
              <a:rPr dirty="0" sz="1450" spc="-10">
                <a:latin typeface="Times New Roman"/>
                <a:cs typeface="Times New Roman"/>
              </a:rPr>
              <a:t>bigger than </a:t>
            </a:r>
            <a:r>
              <a:rPr dirty="0" sz="1450" spc="-5">
                <a:latin typeface="Times New Roman"/>
                <a:cs typeface="Times New Roman"/>
              </a:rPr>
              <a:t>your </a:t>
            </a:r>
            <a:r>
              <a:rPr dirty="0" sz="1450" spc="-10">
                <a:latin typeface="Times New Roman"/>
                <a:cs typeface="Times New Roman"/>
              </a:rPr>
              <a:t>fist; </a:t>
            </a:r>
            <a:r>
              <a:rPr dirty="0" sz="1450" spc="-5">
                <a:latin typeface="Times New Roman"/>
                <a:cs typeface="Times New Roman"/>
              </a:rPr>
              <a:t>but </a:t>
            </a:r>
            <a:r>
              <a:rPr dirty="0" sz="1450" spc="-10">
                <a:latin typeface="Times New Roman"/>
                <a:cs typeface="Times New Roman"/>
              </a:rPr>
              <a:t>her eyes, her whole expression, and her </a:t>
            </a:r>
            <a:r>
              <a:rPr dirty="0" sz="1450" spc="-15">
                <a:latin typeface="Times New Roman"/>
                <a:cs typeface="Times New Roman"/>
              </a:rPr>
              <a:t>manner, </a:t>
            </a:r>
            <a:r>
              <a:rPr dirty="0" sz="1450" spc="-10">
                <a:latin typeface="Times New Roman"/>
                <a:cs typeface="Times New Roman"/>
              </a:rPr>
              <a:t>even  in ordinary moments, told </a:t>
            </a:r>
            <a:r>
              <a:rPr dirty="0" sz="1450" spc="-5">
                <a:latin typeface="Times New Roman"/>
                <a:cs typeface="Times New Roman"/>
              </a:rPr>
              <a:t>of a </a:t>
            </a:r>
            <a:r>
              <a:rPr dirty="0" sz="1450" spc="-10">
                <a:latin typeface="Times New Roman"/>
                <a:cs typeface="Times New Roman"/>
              </a:rPr>
              <a:t>true womanly nature, capable </a:t>
            </a:r>
            <a:r>
              <a:rPr dirty="0" sz="1450" spc="-5">
                <a:latin typeface="Times New Roman"/>
                <a:cs typeface="Times New Roman"/>
              </a:rPr>
              <a:t>of </a:t>
            </a:r>
            <a:r>
              <a:rPr dirty="0" sz="1450" spc="-10">
                <a:latin typeface="Times New Roman"/>
                <a:cs typeface="Times New Roman"/>
              </a:rPr>
              <a:t>love, </a:t>
            </a:r>
            <a:r>
              <a:rPr dirty="0" sz="1450" spc="-20">
                <a:latin typeface="Times New Roman"/>
                <a:cs typeface="Times New Roman"/>
              </a:rPr>
              <a:t>anger,  </a:t>
            </a:r>
            <a:r>
              <a:rPr dirty="0" sz="1450" spc="-10">
                <a:latin typeface="Times New Roman"/>
                <a:cs typeface="Times New Roman"/>
              </a:rPr>
              <a:t>and devotion. She had </a:t>
            </a:r>
            <a:r>
              <a:rPr dirty="0" sz="1450" spc="-5">
                <a:latin typeface="Times New Roman"/>
                <a:cs typeface="Times New Roman"/>
              </a:rPr>
              <a:t>a look, too, of </a:t>
            </a:r>
            <a:r>
              <a:rPr dirty="0" sz="1450" spc="-10">
                <a:latin typeface="Times New Roman"/>
                <a:cs typeface="Times New Roman"/>
              </a:rPr>
              <a:t>refinement, like </a:t>
            </a:r>
            <a:r>
              <a:rPr dirty="0" sz="1450" spc="-5">
                <a:latin typeface="Times New Roman"/>
                <a:cs typeface="Times New Roman"/>
              </a:rPr>
              <a:t>one </a:t>
            </a:r>
            <a:r>
              <a:rPr dirty="0" sz="1450" spc="-10">
                <a:latin typeface="Times New Roman"/>
                <a:cs typeface="Times New Roman"/>
              </a:rPr>
              <a:t>who might have  been </a:t>
            </a:r>
            <a:r>
              <a:rPr dirty="0" sz="1450" spc="-5">
                <a:latin typeface="Times New Roman"/>
                <a:cs typeface="Times New Roman"/>
              </a:rPr>
              <a:t>a </a:t>
            </a:r>
            <a:r>
              <a:rPr dirty="0" sz="1450" spc="-10">
                <a:latin typeface="Times New Roman"/>
                <a:cs typeface="Times New Roman"/>
              </a:rPr>
              <a:t>better lady than most, had she been allowed the </a:t>
            </a:r>
            <a:r>
              <a:rPr dirty="0" sz="1450" spc="-15">
                <a:latin typeface="Times New Roman"/>
                <a:cs typeface="Times New Roman"/>
              </a:rPr>
              <a:t>opportunity. </a:t>
            </a:r>
            <a:r>
              <a:rPr dirty="0" sz="1450" spc="-10">
                <a:latin typeface="Times New Roman"/>
                <a:cs typeface="Times New Roman"/>
              </a:rPr>
              <a:t>When  alone she seemed preoccupied and sad;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often alone; there was  usually </a:t>
            </a:r>
            <a:r>
              <a:rPr dirty="0" sz="1450" spc="-5">
                <a:latin typeface="Times New Roman"/>
                <a:cs typeface="Times New Roman"/>
              </a:rPr>
              <a:t>by </a:t>
            </a:r>
            <a:r>
              <a:rPr dirty="0" sz="1450" spc="-10">
                <a:latin typeface="Times New Roman"/>
                <a:cs typeface="Times New Roman"/>
              </a:rPr>
              <a:t>her side </a:t>
            </a:r>
            <a:r>
              <a:rPr dirty="0" sz="1450" spc="-5">
                <a:latin typeface="Times New Roman"/>
                <a:cs typeface="Times New Roman"/>
              </a:rPr>
              <a:t>a </a:t>
            </a:r>
            <a:r>
              <a:rPr dirty="0" sz="1450" spc="-25">
                <a:latin typeface="Times New Roman"/>
                <a:cs typeface="Times New Roman"/>
              </a:rPr>
              <a:t>heavy, </a:t>
            </a:r>
            <a:r>
              <a:rPr dirty="0" sz="1450" spc="-10">
                <a:latin typeface="Times New Roman"/>
                <a:cs typeface="Times New Roman"/>
              </a:rPr>
              <a:t>dull, gross man in rough clothes, chary </a:t>
            </a:r>
            <a:r>
              <a:rPr dirty="0" sz="1450" spc="-5">
                <a:latin typeface="Times New Roman"/>
                <a:cs typeface="Times New Roman"/>
              </a:rPr>
              <a:t>of </a:t>
            </a:r>
            <a:r>
              <a:rPr dirty="0" sz="1450" spc="-10">
                <a:latin typeface="Times New Roman"/>
                <a:cs typeface="Times New Roman"/>
              </a:rPr>
              <a:t>speech  and gesture—not from caution, </a:t>
            </a:r>
            <a:r>
              <a:rPr dirty="0" sz="1450" spc="-5">
                <a:latin typeface="Times New Roman"/>
                <a:cs typeface="Times New Roman"/>
              </a:rPr>
              <a:t>but </a:t>
            </a:r>
            <a:r>
              <a:rPr dirty="0" sz="1450" spc="-10">
                <a:latin typeface="Times New Roman"/>
                <a:cs typeface="Times New Roman"/>
              </a:rPr>
              <a:t>poverty </a:t>
            </a:r>
            <a:r>
              <a:rPr dirty="0" sz="1450" spc="-5">
                <a:latin typeface="Times New Roman"/>
                <a:cs typeface="Times New Roman"/>
              </a:rPr>
              <a:t>of </a:t>
            </a:r>
            <a:r>
              <a:rPr dirty="0" sz="1450" spc="-10">
                <a:latin typeface="Times New Roman"/>
                <a:cs typeface="Times New Roman"/>
              </a:rPr>
              <a:t>disposition; </a:t>
            </a:r>
            <a:r>
              <a:rPr dirty="0" sz="1450" spc="-5">
                <a:latin typeface="Times New Roman"/>
                <a:cs typeface="Times New Roman"/>
              </a:rPr>
              <a:t>a </a:t>
            </a:r>
            <a:r>
              <a:rPr dirty="0" sz="1450" spc="-10">
                <a:latin typeface="Times New Roman"/>
                <a:cs typeface="Times New Roman"/>
              </a:rPr>
              <a:t>man like </a:t>
            </a:r>
            <a:r>
              <a:rPr dirty="0" sz="1450" spc="-5">
                <a:latin typeface="Times New Roman"/>
                <a:cs typeface="Times New Roman"/>
              </a:rPr>
              <a:t>a  </a:t>
            </a:r>
            <a:r>
              <a:rPr dirty="0" sz="1450" spc="-15">
                <a:latin typeface="Times New Roman"/>
                <a:cs typeface="Times New Roman"/>
              </a:rPr>
              <a:t>ditcher,</a:t>
            </a:r>
            <a:r>
              <a:rPr dirty="0" sz="1450" spc="165">
                <a:latin typeface="Times New Roman"/>
                <a:cs typeface="Times New Roman"/>
              </a:rPr>
              <a:t> </a:t>
            </a:r>
            <a:r>
              <a:rPr dirty="0" sz="1450" spc="-10">
                <a:latin typeface="Times New Roman"/>
                <a:cs typeface="Times New Roman"/>
              </a:rPr>
              <a:t>unlovely</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uninteresting;</a:t>
            </a:r>
            <a:r>
              <a:rPr dirty="0" sz="1450" spc="170">
                <a:latin typeface="Times New Roman"/>
                <a:cs typeface="Times New Roman"/>
              </a:rPr>
              <a:t> </a:t>
            </a:r>
            <a:r>
              <a:rPr dirty="0" sz="1450" spc="-10">
                <a:latin typeface="Times New Roman"/>
                <a:cs typeface="Times New Roman"/>
              </a:rPr>
              <a:t>whom</a:t>
            </a:r>
            <a:r>
              <a:rPr dirty="0" sz="1450" spc="170">
                <a:latin typeface="Times New Roman"/>
                <a:cs typeface="Times New Roman"/>
              </a:rPr>
              <a:t> </a:t>
            </a:r>
            <a:r>
              <a:rPr dirty="0" sz="1450" spc="-10">
                <a:latin typeface="Times New Roman"/>
                <a:cs typeface="Times New Roman"/>
              </a:rPr>
              <a:t>she</a:t>
            </a:r>
            <a:r>
              <a:rPr dirty="0" sz="1450" spc="170">
                <a:latin typeface="Times New Roman"/>
                <a:cs typeface="Times New Roman"/>
              </a:rPr>
              <a:t> </a:t>
            </a:r>
            <a:r>
              <a:rPr dirty="0" sz="1450" spc="-10">
                <a:latin typeface="Times New Roman"/>
                <a:cs typeface="Times New Roman"/>
              </a:rPr>
              <a:t>petted</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tended</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waited</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34283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on </a:t>
            </a:r>
            <a:r>
              <a:rPr dirty="0" sz="1450" spc="-10">
                <a:latin typeface="Times New Roman"/>
                <a:cs typeface="Times New Roman"/>
              </a:rPr>
              <a:t>with her eyes as if </a:t>
            </a:r>
            <a:r>
              <a:rPr dirty="0" sz="1450" spc="-5">
                <a:latin typeface="Times New Roman"/>
                <a:cs typeface="Times New Roman"/>
              </a:rPr>
              <a:t>he </a:t>
            </a:r>
            <a:r>
              <a:rPr dirty="0" sz="1450" spc="-10">
                <a:latin typeface="Times New Roman"/>
                <a:cs typeface="Times New Roman"/>
              </a:rPr>
              <a:t>had been Amadis </a:t>
            </a:r>
            <a:r>
              <a:rPr dirty="0" sz="1450" spc="-5">
                <a:latin typeface="Times New Roman"/>
                <a:cs typeface="Times New Roman"/>
              </a:rPr>
              <a:t>of </a:t>
            </a:r>
            <a:r>
              <a:rPr dirty="0" sz="1450" spc="-10">
                <a:latin typeface="Times New Roman"/>
                <a:cs typeface="Times New Roman"/>
              </a:rPr>
              <a:t>Gaul. It was strange to see this  hulking fellow dog-sick, and this delicate, sad woman caring for him. He  seemed, from first to last, insensible </a:t>
            </a:r>
            <a:r>
              <a:rPr dirty="0" sz="1450" spc="-5">
                <a:latin typeface="Times New Roman"/>
                <a:cs typeface="Times New Roman"/>
              </a:rPr>
              <a:t>of </a:t>
            </a:r>
            <a:r>
              <a:rPr dirty="0" sz="1450" spc="-10">
                <a:latin typeface="Times New Roman"/>
                <a:cs typeface="Times New Roman"/>
              </a:rPr>
              <a:t>her caresses and attentions, and she  seemed unconscious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insensibility. </a:t>
            </a:r>
            <a:r>
              <a:rPr dirty="0" sz="1450" spc="-10">
                <a:latin typeface="Times New Roman"/>
                <a:cs typeface="Times New Roman"/>
              </a:rPr>
              <a:t>The Irish husband, who sang his wife  to sleep, and this Scottish girl serving her Orson, were the two bits </a:t>
            </a:r>
            <a:r>
              <a:rPr dirty="0" sz="1450" spc="-5">
                <a:latin typeface="Times New Roman"/>
                <a:cs typeface="Times New Roman"/>
              </a:rPr>
              <a:t>of </a:t>
            </a:r>
            <a:r>
              <a:rPr dirty="0" sz="1450" spc="-10">
                <a:latin typeface="Times New Roman"/>
                <a:cs typeface="Times New Roman"/>
              </a:rPr>
              <a:t>human  nature that most appealed to me throughout the</a:t>
            </a:r>
            <a:r>
              <a:rPr dirty="0" sz="1450" spc="40">
                <a:latin typeface="Times New Roman"/>
                <a:cs typeface="Times New Roman"/>
              </a:rPr>
              <a:t> </a:t>
            </a:r>
            <a:r>
              <a:rPr dirty="0" sz="1450" spc="-10">
                <a:latin typeface="Times New Roman"/>
                <a:cs typeface="Times New Roman"/>
              </a:rPr>
              <a:t>voyage.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On the Thursday before we arrived, the tickets were collected; and soon </a:t>
            </a:r>
            <a:r>
              <a:rPr dirty="0" sz="1450" spc="-5">
                <a:latin typeface="Times New Roman"/>
                <a:cs typeface="Times New Roman"/>
              </a:rPr>
              <a:t>a  </a:t>
            </a:r>
            <a:r>
              <a:rPr dirty="0" sz="1450" spc="-10">
                <a:latin typeface="Times New Roman"/>
                <a:cs typeface="Times New Roman"/>
              </a:rPr>
              <a:t>rumour began to </a:t>
            </a:r>
            <a:r>
              <a:rPr dirty="0" sz="1450" spc="-5">
                <a:latin typeface="Times New Roman"/>
                <a:cs typeface="Times New Roman"/>
              </a:rPr>
              <a:t>go </a:t>
            </a:r>
            <a:r>
              <a:rPr dirty="0" sz="1450" spc="-10">
                <a:latin typeface="Times New Roman"/>
                <a:cs typeface="Times New Roman"/>
              </a:rPr>
              <a:t>round the vessel; and this girl, with her </a:t>
            </a:r>
            <a:r>
              <a:rPr dirty="0" sz="1450" spc="-5">
                <a:latin typeface="Times New Roman"/>
                <a:cs typeface="Times New Roman"/>
              </a:rPr>
              <a:t>bit of </a:t>
            </a:r>
            <a:r>
              <a:rPr dirty="0" sz="1450" spc="-10">
                <a:latin typeface="Times New Roman"/>
                <a:cs typeface="Times New Roman"/>
              </a:rPr>
              <a:t>sealskin cap,  became the centre </a:t>
            </a:r>
            <a:r>
              <a:rPr dirty="0" sz="1450" spc="-5">
                <a:latin typeface="Times New Roman"/>
                <a:cs typeface="Times New Roman"/>
              </a:rPr>
              <a:t>of </a:t>
            </a:r>
            <a:r>
              <a:rPr dirty="0" sz="1450" spc="-10">
                <a:latin typeface="Times New Roman"/>
                <a:cs typeface="Times New Roman"/>
              </a:rPr>
              <a:t>whispering and pointed fingers. She also, it was said,  was </a:t>
            </a:r>
            <a:r>
              <a:rPr dirty="0" sz="1450" spc="-5">
                <a:latin typeface="Times New Roman"/>
                <a:cs typeface="Times New Roman"/>
              </a:rPr>
              <a:t>a </a:t>
            </a:r>
            <a:r>
              <a:rPr dirty="0" sz="1450" spc="-10">
                <a:latin typeface="Times New Roman"/>
                <a:cs typeface="Times New Roman"/>
              </a:rPr>
              <a:t>stowaway </a:t>
            </a:r>
            <a:r>
              <a:rPr dirty="0" sz="1450" spc="-5">
                <a:latin typeface="Times New Roman"/>
                <a:cs typeface="Times New Roman"/>
              </a:rPr>
              <a:t>of a </a:t>
            </a:r>
            <a:r>
              <a:rPr dirty="0" sz="1450" spc="-10">
                <a:latin typeface="Times New Roman"/>
                <a:cs typeface="Times New Roman"/>
              </a:rPr>
              <a:t>sort; for she was </a:t>
            </a:r>
            <a:r>
              <a:rPr dirty="0" sz="1450" spc="-5">
                <a:latin typeface="Times New Roman"/>
                <a:cs typeface="Times New Roman"/>
              </a:rPr>
              <a:t>on </a:t>
            </a:r>
            <a:r>
              <a:rPr dirty="0" sz="1450" spc="-10">
                <a:latin typeface="Times New Roman"/>
                <a:cs typeface="Times New Roman"/>
              </a:rPr>
              <a:t>board with neither ticket </a:t>
            </a:r>
            <a:r>
              <a:rPr dirty="0" sz="1450" spc="-5">
                <a:latin typeface="Times New Roman"/>
                <a:cs typeface="Times New Roman"/>
              </a:rPr>
              <a:t>nor </a:t>
            </a:r>
            <a:r>
              <a:rPr dirty="0" sz="1450" spc="-10">
                <a:latin typeface="Times New Roman"/>
                <a:cs typeface="Times New Roman"/>
              </a:rPr>
              <a:t>money;  and the man with whom she travelled was the father </a:t>
            </a:r>
            <a:r>
              <a:rPr dirty="0" sz="1450" spc="-5">
                <a:latin typeface="Times New Roman"/>
                <a:cs typeface="Times New Roman"/>
              </a:rPr>
              <a:t>of a </a:t>
            </a:r>
            <a:r>
              <a:rPr dirty="0" sz="1450" spc="-25">
                <a:latin typeface="Times New Roman"/>
                <a:cs typeface="Times New Roman"/>
              </a:rPr>
              <a:t>family, </a:t>
            </a:r>
            <a:r>
              <a:rPr dirty="0" sz="1450" spc="-10">
                <a:latin typeface="Times New Roman"/>
                <a:cs typeface="Times New Roman"/>
              </a:rPr>
              <a:t>who had left  wife and children to </a:t>
            </a:r>
            <a:r>
              <a:rPr dirty="0" sz="1450" spc="-5">
                <a:latin typeface="Times New Roman"/>
                <a:cs typeface="Times New Roman"/>
              </a:rPr>
              <a:t>be </a:t>
            </a:r>
            <a:r>
              <a:rPr dirty="0" sz="1450" spc="-10">
                <a:latin typeface="Times New Roman"/>
                <a:cs typeface="Times New Roman"/>
              </a:rPr>
              <a:t>hers. The </a:t>
            </a:r>
            <a:r>
              <a:rPr dirty="0" sz="1450" spc="-20">
                <a:latin typeface="Times New Roman"/>
                <a:cs typeface="Times New Roman"/>
              </a:rPr>
              <a:t>ship’s </a:t>
            </a:r>
            <a:r>
              <a:rPr dirty="0" sz="1450" spc="-15">
                <a:latin typeface="Times New Roman"/>
                <a:cs typeface="Times New Roman"/>
              </a:rPr>
              <a:t>officers </a:t>
            </a:r>
            <a:r>
              <a:rPr dirty="0" sz="1450" spc="-10">
                <a:latin typeface="Times New Roman"/>
                <a:cs typeface="Times New Roman"/>
              </a:rPr>
              <a:t>discouraged the </a:t>
            </a:r>
            <a:r>
              <a:rPr dirty="0" sz="1450" spc="-25">
                <a:latin typeface="Times New Roman"/>
                <a:cs typeface="Times New Roman"/>
              </a:rPr>
              <a:t>story, </a:t>
            </a:r>
            <a:r>
              <a:rPr dirty="0" sz="1450" spc="-10">
                <a:latin typeface="Times New Roman"/>
                <a:cs typeface="Times New Roman"/>
              </a:rPr>
              <a:t>which  may therefore have been </a:t>
            </a:r>
            <a:r>
              <a:rPr dirty="0" sz="1450" spc="-5">
                <a:latin typeface="Times New Roman"/>
                <a:cs typeface="Times New Roman"/>
              </a:rPr>
              <a:t>a </a:t>
            </a:r>
            <a:r>
              <a:rPr dirty="0" sz="1450" spc="-10">
                <a:latin typeface="Times New Roman"/>
                <a:cs typeface="Times New Roman"/>
              </a:rPr>
              <a:t>story and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but </a:t>
            </a:r>
            <a:r>
              <a:rPr dirty="0" sz="1450" spc="-10">
                <a:latin typeface="Times New Roman"/>
                <a:cs typeface="Times New Roman"/>
              </a:rPr>
              <a:t>it was believed in the  steerage, and the </a:t>
            </a:r>
            <a:r>
              <a:rPr dirty="0" sz="1450" spc="-5">
                <a:latin typeface="Times New Roman"/>
                <a:cs typeface="Times New Roman"/>
              </a:rPr>
              <a:t>poor </a:t>
            </a:r>
            <a:r>
              <a:rPr dirty="0" sz="1450" spc="-10">
                <a:latin typeface="Times New Roman"/>
                <a:cs typeface="Times New Roman"/>
              </a:rPr>
              <a:t>girl had to encounter many curious eyes from that day  forth.</a:t>
            </a:r>
            <a:endParaRPr sz="1450">
              <a:latin typeface="Times New Roman"/>
              <a:cs typeface="Times New Roman"/>
            </a:endParaRPr>
          </a:p>
        </p:txBody>
      </p:sp>
      <p:sp>
        <p:nvSpPr>
          <p:cNvPr id="3" name="object 3"/>
          <p:cNvSpPr txBox="1"/>
          <p:nvPr/>
        </p:nvSpPr>
        <p:spPr>
          <a:xfrm>
            <a:off x="876300" y="4661044"/>
            <a:ext cx="5807710" cy="534860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PERSONAL EXPERIENCE </a:t>
            </a:r>
            <a:r>
              <a:rPr dirty="0" sz="1450" spc="-10" b="1">
                <a:latin typeface="Times New Roman"/>
                <a:cs typeface="Times New Roman"/>
              </a:rPr>
              <a:t>AND</a:t>
            </a:r>
            <a:r>
              <a:rPr dirty="0" sz="1450" spc="-65" b="1">
                <a:latin typeface="Times New Roman"/>
                <a:cs typeface="Times New Roman"/>
              </a:rPr>
              <a:t> </a:t>
            </a:r>
            <a:r>
              <a:rPr dirty="0" sz="1450" spc="-15" b="1">
                <a:latin typeface="Times New Roman"/>
                <a:cs typeface="Times New Roman"/>
              </a:rPr>
              <a:t>REVIEW</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20">
                <a:latin typeface="Times New Roman"/>
                <a:cs typeface="Times New Roman"/>
              </a:rPr>
              <a:t>Travel </a:t>
            </a:r>
            <a:r>
              <a:rPr dirty="0" sz="1450" spc="-10">
                <a:latin typeface="Times New Roman"/>
                <a:cs typeface="Times New Roman"/>
              </a:rPr>
              <a:t>is </a:t>
            </a:r>
            <a:r>
              <a:rPr dirty="0" sz="1450" spc="-5">
                <a:latin typeface="Times New Roman"/>
                <a:cs typeface="Times New Roman"/>
              </a:rPr>
              <a:t>of </a:t>
            </a:r>
            <a:r>
              <a:rPr dirty="0" sz="1450" spc="-10">
                <a:latin typeface="Times New Roman"/>
                <a:cs typeface="Times New Roman"/>
              </a:rPr>
              <a:t>two kinds; and this voyage </a:t>
            </a:r>
            <a:r>
              <a:rPr dirty="0" sz="1450" spc="-5">
                <a:latin typeface="Times New Roman"/>
                <a:cs typeface="Times New Roman"/>
              </a:rPr>
              <a:t>of </a:t>
            </a:r>
            <a:r>
              <a:rPr dirty="0" sz="1450" spc="-10">
                <a:latin typeface="Times New Roman"/>
                <a:cs typeface="Times New Roman"/>
              </a:rPr>
              <a:t>mine across the ocean combined  </a:t>
            </a:r>
            <a:r>
              <a:rPr dirty="0" sz="1450" spc="-5">
                <a:latin typeface="Times New Roman"/>
                <a:cs typeface="Times New Roman"/>
              </a:rPr>
              <a:t>both. </a:t>
            </a:r>
            <a:r>
              <a:rPr dirty="0" sz="1450" spc="-10">
                <a:latin typeface="Times New Roman"/>
                <a:cs typeface="Times New Roman"/>
              </a:rPr>
              <a:t>‘Out </a:t>
            </a:r>
            <a:r>
              <a:rPr dirty="0" sz="1450" spc="-5">
                <a:latin typeface="Times New Roman"/>
                <a:cs typeface="Times New Roman"/>
              </a:rPr>
              <a:t>of </a:t>
            </a:r>
            <a:r>
              <a:rPr dirty="0" sz="1450" spc="-10">
                <a:latin typeface="Times New Roman"/>
                <a:cs typeface="Times New Roman"/>
              </a:rPr>
              <a:t>my country and myself </a:t>
            </a:r>
            <a:r>
              <a:rPr dirty="0" sz="1450" spc="-5">
                <a:latin typeface="Times New Roman"/>
                <a:cs typeface="Times New Roman"/>
              </a:rPr>
              <a:t>I go,’ </a:t>
            </a:r>
            <a:r>
              <a:rPr dirty="0" sz="1450" spc="-10">
                <a:latin typeface="Times New Roman"/>
                <a:cs typeface="Times New Roman"/>
              </a:rPr>
              <a:t>sings the old poet: and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travelling </a:t>
            </a:r>
            <a:r>
              <a:rPr dirty="0" sz="1450" spc="-5">
                <a:latin typeface="Times New Roman"/>
                <a:cs typeface="Times New Roman"/>
              </a:rPr>
              <a:t>out of </a:t>
            </a:r>
            <a:r>
              <a:rPr dirty="0" sz="1450" spc="-10">
                <a:latin typeface="Times New Roman"/>
                <a:cs typeface="Times New Roman"/>
              </a:rPr>
              <a:t>my country in latitude and longitude, </a:t>
            </a:r>
            <a:r>
              <a:rPr dirty="0" sz="1450" spc="-5">
                <a:latin typeface="Times New Roman"/>
                <a:cs typeface="Times New Roman"/>
              </a:rPr>
              <a:t>but out of </a:t>
            </a:r>
            <a:r>
              <a:rPr dirty="0" sz="1450" spc="-10">
                <a:latin typeface="Times New Roman"/>
                <a:cs typeface="Times New Roman"/>
              </a:rPr>
              <a:t>myself  in diet, associates, and consideration. Part </a:t>
            </a:r>
            <a:r>
              <a:rPr dirty="0" sz="1450" spc="-5">
                <a:latin typeface="Times New Roman"/>
                <a:cs typeface="Times New Roman"/>
              </a:rPr>
              <a:t>of </a:t>
            </a:r>
            <a:r>
              <a:rPr dirty="0" sz="1450" spc="-10">
                <a:latin typeface="Times New Roman"/>
                <a:cs typeface="Times New Roman"/>
              </a:rPr>
              <a:t>the interest and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the amusement flowed, at least to me, from this novel situation in the</a:t>
            </a:r>
            <a:r>
              <a:rPr dirty="0" sz="1450" spc="13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715">
              <a:lnSpc>
                <a:spcPts val="1730"/>
              </a:lnSpc>
              <a:spcBef>
                <a:spcPts val="855"/>
              </a:spcBef>
            </a:pPr>
            <a:r>
              <a:rPr dirty="0" sz="1450" spc="-5">
                <a:latin typeface="Times New Roman"/>
                <a:cs typeface="Times New Roman"/>
              </a:rPr>
              <a:t>I </a:t>
            </a:r>
            <a:r>
              <a:rPr dirty="0" sz="1450" spc="-10">
                <a:latin typeface="Times New Roman"/>
                <a:cs typeface="Times New Roman"/>
              </a:rPr>
              <a:t>found that </a:t>
            </a:r>
            <a:r>
              <a:rPr dirty="0" sz="1450" spc="-5">
                <a:latin typeface="Times New Roman"/>
                <a:cs typeface="Times New Roman"/>
              </a:rPr>
              <a:t>I </a:t>
            </a:r>
            <a:r>
              <a:rPr dirty="0" sz="1450" spc="-10">
                <a:latin typeface="Times New Roman"/>
                <a:cs typeface="Times New Roman"/>
              </a:rPr>
              <a:t>had what they call fallen in life with absolute success and  verisimilitude. </a:t>
            </a:r>
            <a:r>
              <a:rPr dirty="0" sz="1450" spc="-5">
                <a:latin typeface="Times New Roman"/>
                <a:cs typeface="Times New Roman"/>
              </a:rPr>
              <a:t>I </a:t>
            </a:r>
            <a:r>
              <a:rPr dirty="0" sz="1450" spc="-10">
                <a:latin typeface="Times New Roman"/>
                <a:cs typeface="Times New Roman"/>
              </a:rPr>
              <a:t>was taken for </a:t>
            </a:r>
            <a:r>
              <a:rPr dirty="0" sz="1450" spc="-5">
                <a:latin typeface="Times New Roman"/>
                <a:cs typeface="Times New Roman"/>
              </a:rPr>
              <a:t>a </a:t>
            </a:r>
            <a:r>
              <a:rPr dirty="0" sz="1450" spc="-10">
                <a:latin typeface="Times New Roman"/>
                <a:cs typeface="Times New Roman"/>
              </a:rPr>
              <a:t>steerage passenger; </a:t>
            </a:r>
            <a:r>
              <a:rPr dirty="0" sz="1450" spc="-5">
                <a:latin typeface="Times New Roman"/>
                <a:cs typeface="Times New Roman"/>
              </a:rPr>
              <a:t>no one </a:t>
            </a:r>
            <a:r>
              <a:rPr dirty="0" sz="1450" spc="-10">
                <a:latin typeface="Times New Roman"/>
                <a:cs typeface="Times New Roman"/>
              </a:rPr>
              <a:t>seemed surprised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 and there was nothing </a:t>
            </a:r>
            <a:r>
              <a:rPr dirty="0" sz="1450" spc="-5">
                <a:latin typeface="Times New Roman"/>
                <a:cs typeface="Times New Roman"/>
              </a:rPr>
              <a:t>but </a:t>
            </a:r>
            <a:r>
              <a:rPr dirty="0" sz="1450" spc="-10">
                <a:latin typeface="Times New Roman"/>
                <a:cs typeface="Times New Roman"/>
              </a:rPr>
              <a:t>the brass plate between decks to  remind me that </a:t>
            </a:r>
            <a:r>
              <a:rPr dirty="0" sz="1450" spc="-5">
                <a:latin typeface="Times New Roman"/>
                <a:cs typeface="Times New Roman"/>
              </a:rPr>
              <a:t>I </a:t>
            </a:r>
            <a:r>
              <a:rPr dirty="0" sz="1450" spc="-10">
                <a:latin typeface="Times New Roman"/>
                <a:cs typeface="Times New Roman"/>
              </a:rPr>
              <a:t>had once been </a:t>
            </a:r>
            <a:r>
              <a:rPr dirty="0" sz="1450" spc="-5">
                <a:latin typeface="Times New Roman"/>
                <a:cs typeface="Times New Roman"/>
              </a:rPr>
              <a:t>a </a:t>
            </a:r>
            <a:r>
              <a:rPr dirty="0" sz="1450" spc="-10">
                <a:latin typeface="Times New Roman"/>
                <a:cs typeface="Times New Roman"/>
              </a:rPr>
              <a:t>gentleman. In </a:t>
            </a:r>
            <a:r>
              <a:rPr dirty="0" sz="1450" spc="-5">
                <a:latin typeface="Times New Roman"/>
                <a:cs typeface="Times New Roman"/>
              </a:rPr>
              <a:t>a </a:t>
            </a:r>
            <a:r>
              <a:rPr dirty="0" sz="1450" spc="-10">
                <a:latin typeface="Times New Roman"/>
                <a:cs typeface="Times New Roman"/>
              </a:rPr>
              <a:t>former </a:t>
            </a:r>
            <a:r>
              <a:rPr dirty="0" sz="1450" spc="-5">
                <a:latin typeface="Times New Roman"/>
                <a:cs typeface="Times New Roman"/>
              </a:rPr>
              <a:t>book, </a:t>
            </a:r>
            <a:r>
              <a:rPr dirty="0" sz="1450" spc="-10">
                <a:latin typeface="Times New Roman"/>
                <a:cs typeface="Times New Roman"/>
              </a:rPr>
              <a:t>describing </a:t>
            </a:r>
            <a:r>
              <a:rPr dirty="0" sz="1450" spc="-5">
                <a:latin typeface="Times New Roman"/>
                <a:cs typeface="Times New Roman"/>
              </a:rPr>
              <a:t>a  </a:t>
            </a:r>
            <a:r>
              <a:rPr dirty="0" sz="1450" spc="-10">
                <a:latin typeface="Times New Roman"/>
                <a:cs typeface="Times New Roman"/>
              </a:rPr>
              <a:t>former </a:t>
            </a:r>
            <a:r>
              <a:rPr dirty="0" sz="1450" spc="-20">
                <a:latin typeface="Times New Roman"/>
                <a:cs typeface="Times New Roman"/>
              </a:rPr>
              <a:t>journey, </a:t>
            </a:r>
            <a:r>
              <a:rPr dirty="0" sz="1450" spc="-5">
                <a:latin typeface="Times New Roman"/>
                <a:cs typeface="Times New Roman"/>
              </a:rPr>
              <a:t>I </a:t>
            </a:r>
            <a:r>
              <a:rPr dirty="0" sz="1450" spc="-10">
                <a:latin typeface="Times New Roman"/>
                <a:cs typeface="Times New Roman"/>
              </a:rPr>
              <a:t>expressed some wonder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readily and naturally  taken for </a:t>
            </a:r>
            <a:r>
              <a:rPr dirty="0" sz="1450" spc="-5">
                <a:latin typeface="Times New Roman"/>
                <a:cs typeface="Times New Roman"/>
              </a:rPr>
              <a:t>a </a:t>
            </a:r>
            <a:r>
              <a:rPr dirty="0" sz="1450" spc="-15">
                <a:latin typeface="Times New Roman"/>
                <a:cs typeface="Times New Roman"/>
              </a:rPr>
              <a:t>pedlar, </a:t>
            </a:r>
            <a:r>
              <a:rPr dirty="0" sz="1450" spc="-10">
                <a:latin typeface="Times New Roman"/>
                <a:cs typeface="Times New Roman"/>
              </a:rPr>
              <a:t>and explained the accident </a:t>
            </a:r>
            <a:r>
              <a:rPr dirty="0" sz="1450" spc="-5">
                <a:latin typeface="Times New Roman"/>
                <a:cs typeface="Times New Roman"/>
              </a:rPr>
              <a:t>by </a:t>
            </a:r>
            <a:r>
              <a:rPr dirty="0" sz="1450" spc="-10">
                <a:latin typeface="Times New Roman"/>
                <a:cs typeface="Times New Roman"/>
              </a:rPr>
              <a:t>the difference </a:t>
            </a:r>
            <a:r>
              <a:rPr dirty="0" sz="1450" spc="-5">
                <a:latin typeface="Times New Roman"/>
                <a:cs typeface="Times New Roman"/>
              </a:rPr>
              <a:t>of </a:t>
            </a:r>
            <a:r>
              <a:rPr dirty="0" sz="1450" spc="-10">
                <a:latin typeface="Times New Roman"/>
                <a:cs typeface="Times New Roman"/>
              </a:rPr>
              <a:t>language  and manners between England and France. </a:t>
            </a:r>
            <a:r>
              <a:rPr dirty="0" sz="1450" spc="-5">
                <a:latin typeface="Times New Roman"/>
                <a:cs typeface="Times New Roman"/>
              </a:rPr>
              <a:t>I </a:t>
            </a:r>
            <a:r>
              <a:rPr dirty="0" sz="1450" spc="-10">
                <a:latin typeface="Times New Roman"/>
                <a:cs typeface="Times New Roman"/>
              </a:rPr>
              <a:t>must now take </a:t>
            </a:r>
            <a:r>
              <a:rPr dirty="0" sz="1450" spc="-5">
                <a:latin typeface="Times New Roman"/>
                <a:cs typeface="Times New Roman"/>
              </a:rPr>
              <a:t>a </a:t>
            </a:r>
            <a:r>
              <a:rPr dirty="0" sz="1450" spc="-10">
                <a:latin typeface="Times New Roman"/>
                <a:cs typeface="Times New Roman"/>
              </a:rPr>
              <a:t>humbler view;  for here </a:t>
            </a:r>
            <a:r>
              <a:rPr dirty="0" sz="1450" spc="-5">
                <a:latin typeface="Times New Roman"/>
                <a:cs typeface="Times New Roman"/>
              </a:rPr>
              <a:t>I </a:t>
            </a:r>
            <a:r>
              <a:rPr dirty="0" sz="1450" spc="-10">
                <a:latin typeface="Times New Roman"/>
                <a:cs typeface="Times New Roman"/>
              </a:rPr>
              <a:t>was among my own countrymen, somewhat roughly clad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t>
            </a:r>
            <a:r>
              <a:rPr dirty="0" sz="1450" spc="-10">
                <a:latin typeface="Times New Roman"/>
                <a:cs typeface="Times New Roman"/>
              </a:rPr>
              <a:t>with every advantage </a:t>
            </a:r>
            <a:r>
              <a:rPr dirty="0" sz="1450" spc="-5">
                <a:latin typeface="Times New Roman"/>
                <a:cs typeface="Times New Roman"/>
              </a:rPr>
              <a:t>of </a:t>
            </a:r>
            <a:r>
              <a:rPr dirty="0" sz="1450" spc="-10">
                <a:latin typeface="Times New Roman"/>
                <a:cs typeface="Times New Roman"/>
              </a:rPr>
              <a:t>speech and manner;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bound </a:t>
            </a:r>
            <a:r>
              <a:rPr dirty="0" sz="1450" spc="-10">
                <a:latin typeface="Times New Roman"/>
                <a:cs typeface="Times New Roman"/>
              </a:rPr>
              <a:t>to confess  that </a:t>
            </a:r>
            <a:r>
              <a:rPr dirty="0" sz="1450" spc="-5">
                <a:latin typeface="Times New Roman"/>
                <a:cs typeface="Times New Roman"/>
              </a:rPr>
              <a:t>I </a:t>
            </a:r>
            <a:r>
              <a:rPr dirty="0" sz="1450" spc="-10">
                <a:latin typeface="Times New Roman"/>
                <a:cs typeface="Times New Roman"/>
              </a:rPr>
              <a:t>passed for nearly anything </a:t>
            </a:r>
            <a:r>
              <a:rPr dirty="0" sz="1450" spc="-5">
                <a:latin typeface="Times New Roman"/>
                <a:cs typeface="Times New Roman"/>
              </a:rPr>
              <a:t>you </a:t>
            </a:r>
            <a:r>
              <a:rPr dirty="0" sz="1450" spc="-10">
                <a:latin typeface="Times New Roman"/>
                <a:cs typeface="Times New Roman"/>
              </a:rPr>
              <a:t>please except an educated gentleman.  The sailors called me ‘mate,’ the </a:t>
            </a:r>
            <a:r>
              <a:rPr dirty="0" sz="1450" spc="-15">
                <a:latin typeface="Times New Roman"/>
                <a:cs typeface="Times New Roman"/>
              </a:rPr>
              <a:t>officers </a:t>
            </a:r>
            <a:r>
              <a:rPr dirty="0" sz="1450" spc="-10">
                <a:latin typeface="Times New Roman"/>
                <a:cs typeface="Times New Roman"/>
              </a:rPr>
              <a:t>addressed me as ‘my man,’ my  comrades accepted me without hesitation for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their own character  and experience, </a:t>
            </a:r>
            <a:r>
              <a:rPr dirty="0" sz="1450" spc="-5">
                <a:latin typeface="Times New Roman"/>
                <a:cs typeface="Times New Roman"/>
              </a:rPr>
              <a:t>but </a:t>
            </a:r>
            <a:r>
              <a:rPr dirty="0" sz="1450" spc="-10">
                <a:latin typeface="Times New Roman"/>
                <a:cs typeface="Times New Roman"/>
              </a:rPr>
              <a:t>with some curious information. One, </a:t>
            </a:r>
            <a:r>
              <a:rPr dirty="0" sz="1450" spc="-5">
                <a:latin typeface="Times New Roman"/>
                <a:cs typeface="Times New Roman"/>
              </a:rPr>
              <a:t>a </a:t>
            </a:r>
            <a:r>
              <a:rPr dirty="0" sz="1450" spc="-10">
                <a:latin typeface="Times New Roman"/>
                <a:cs typeface="Times New Roman"/>
              </a:rPr>
              <a:t>mason himself,  believed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mason; several, and among these at least </a:t>
            </a:r>
            <a:r>
              <a:rPr dirty="0" sz="1450" spc="-5">
                <a:latin typeface="Times New Roman"/>
                <a:cs typeface="Times New Roman"/>
              </a:rPr>
              <a:t>one of </a:t>
            </a:r>
            <a:r>
              <a:rPr dirty="0" sz="1450" spc="-10">
                <a:latin typeface="Times New Roman"/>
                <a:cs typeface="Times New Roman"/>
              </a:rPr>
              <a:t>the seaman,  judged me to </a:t>
            </a:r>
            <a:r>
              <a:rPr dirty="0" sz="1450" spc="-5">
                <a:latin typeface="Times New Roman"/>
                <a:cs typeface="Times New Roman"/>
              </a:rPr>
              <a:t>be a </a:t>
            </a:r>
            <a:r>
              <a:rPr dirty="0" sz="1450" spc="-10">
                <a:latin typeface="Times New Roman"/>
                <a:cs typeface="Times New Roman"/>
              </a:rPr>
              <a:t>petty </a:t>
            </a:r>
            <a:r>
              <a:rPr dirty="0" sz="1450" spc="-15">
                <a:latin typeface="Times New Roman"/>
                <a:cs typeface="Times New Roman"/>
              </a:rPr>
              <a:t>officer </a:t>
            </a:r>
            <a:r>
              <a:rPr dirty="0" sz="1450" spc="-10">
                <a:latin typeface="Times New Roman"/>
                <a:cs typeface="Times New Roman"/>
              </a:rPr>
              <a:t>in the American navy; and </a:t>
            </a:r>
            <a:r>
              <a:rPr dirty="0" sz="1450" spc="-5">
                <a:latin typeface="Times New Roman"/>
                <a:cs typeface="Times New Roman"/>
              </a:rPr>
              <a:t>I </a:t>
            </a:r>
            <a:r>
              <a:rPr dirty="0" sz="1450" spc="-10">
                <a:latin typeface="Times New Roman"/>
                <a:cs typeface="Times New Roman"/>
              </a:rPr>
              <a:t>was so often set  down</a:t>
            </a:r>
            <a:r>
              <a:rPr dirty="0" sz="1450" spc="90">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practical</a:t>
            </a:r>
            <a:r>
              <a:rPr dirty="0" sz="1450" spc="95">
                <a:latin typeface="Times New Roman"/>
                <a:cs typeface="Times New Roman"/>
              </a:rPr>
              <a:t> </a:t>
            </a:r>
            <a:r>
              <a:rPr dirty="0" sz="1450" spc="-10">
                <a:latin typeface="Times New Roman"/>
                <a:cs typeface="Times New Roman"/>
              </a:rPr>
              <a:t>engineer</a:t>
            </a:r>
            <a:r>
              <a:rPr dirty="0" sz="1450" spc="90">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10">
                <a:latin typeface="Times New Roman"/>
                <a:cs typeface="Times New Roman"/>
              </a:rPr>
              <a:t>at</a:t>
            </a:r>
            <a:r>
              <a:rPr dirty="0" sz="1450" spc="90">
                <a:latin typeface="Times New Roman"/>
                <a:cs typeface="Times New Roman"/>
              </a:rPr>
              <a:t> </a:t>
            </a:r>
            <a:r>
              <a:rPr dirty="0" sz="1450" spc="-10">
                <a:latin typeface="Times New Roman"/>
                <a:cs typeface="Times New Roman"/>
              </a:rPr>
              <a:t>last</a:t>
            </a:r>
            <a:r>
              <a:rPr dirty="0" sz="1450" spc="95">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had</a:t>
            </a:r>
            <a:r>
              <a:rPr dirty="0" sz="1450" spc="90">
                <a:latin typeface="Times New Roman"/>
                <a:cs typeface="Times New Roman"/>
              </a:rPr>
              <a:t> </a:t>
            </a:r>
            <a:r>
              <a:rPr dirty="0" sz="1450" spc="-5">
                <a:latin typeface="Times New Roman"/>
                <a:cs typeface="Times New Roman"/>
              </a:rPr>
              <a:t>not</a:t>
            </a:r>
            <a:r>
              <a:rPr dirty="0" sz="1450" spc="9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heart</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deny</a:t>
            </a:r>
            <a:r>
              <a:rPr dirty="0" sz="1450" spc="95">
                <a:latin typeface="Times New Roman"/>
                <a:cs typeface="Times New Roman"/>
              </a:rPr>
              <a:t> </a:t>
            </a:r>
            <a:r>
              <a:rPr dirty="0" sz="1450" spc="-10">
                <a:latin typeface="Times New Roman"/>
                <a:cs typeface="Times New Roman"/>
              </a:rPr>
              <a:t>it.</a:t>
            </a:r>
            <a:r>
              <a:rPr dirty="0" sz="1450" spc="190">
                <a:latin typeface="Times New Roman"/>
                <a:cs typeface="Times New Roman"/>
              </a:rPr>
              <a:t> </a:t>
            </a:r>
            <a:r>
              <a:rPr dirty="0" sz="1450" spc="-10">
                <a:latin typeface="Times New Roman"/>
                <a:cs typeface="Times New Roman"/>
              </a:rPr>
              <a:t>From</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same quarter </a:t>
            </a:r>
            <a:r>
              <a:rPr dirty="0" sz="1450" spc="-5">
                <a:latin typeface="Times New Roman"/>
                <a:cs typeface="Times New Roman"/>
              </a:rPr>
              <a:t>of </a:t>
            </a:r>
            <a:r>
              <a:rPr dirty="0" sz="1450" spc="-10">
                <a:latin typeface="Times New Roman"/>
                <a:cs typeface="Times New Roman"/>
              </a:rPr>
              <a:t>the deck. Who could tell whether </a:t>
            </a:r>
            <a:r>
              <a:rPr dirty="0" sz="1450" spc="-5">
                <a:latin typeface="Times New Roman"/>
                <a:cs typeface="Times New Roman"/>
              </a:rPr>
              <a:t>I </a:t>
            </a:r>
            <a:r>
              <a:rPr dirty="0" sz="1450" spc="-10">
                <a:latin typeface="Times New Roman"/>
                <a:cs typeface="Times New Roman"/>
              </a:rPr>
              <a:t>housed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port or  </a:t>
            </a:r>
            <a:r>
              <a:rPr dirty="0" sz="1450" spc="-10">
                <a:latin typeface="Times New Roman"/>
                <a:cs typeface="Times New Roman"/>
              </a:rPr>
              <a:t>starboard side </a:t>
            </a:r>
            <a:r>
              <a:rPr dirty="0" sz="1450" spc="-5">
                <a:latin typeface="Times New Roman"/>
                <a:cs typeface="Times New Roman"/>
              </a:rPr>
              <a:t>of </a:t>
            </a:r>
            <a:r>
              <a:rPr dirty="0" sz="1450" spc="-10">
                <a:latin typeface="Times New Roman"/>
                <a:cs typeface="Times New Roman"/>
              </a:rPr>
              <a:t>steerage No. </a:t>
            </a:r>
            <a:r>
              <a:rPr dirty="0" sz="1450" spc="-5">
                <a:latin typeface="Times New Roman"/>
                <a:cs typeface="Times New Roman"/>
              </a:rPr>
              <a:t>2 </a:t>
            </a:r>
            <a:r>
              <a:rPr dirty="0" sz="1450" spc="-10">
                <a:latin typeface="Times New Roman"/>
                <a:cs typeface="Times New Roman"/>
              </a:rPr>
              <a:t>and </a:t>
            </a:r>
            <a:r>
              <a:rPr dirty="0" sz="1450" spc="-5">
                <a:latin typeface="Times New Roman"/>
                <a:cs typeface="Times New Roman"/>
              </a:rPr>
              <a:t>3? </a:t>
            </a:r>
            <a:r>
              <a:rPr dirty="0" sz="1450" spc="-10">
                <a:latin typeface="Times New Roman"/>
                <a:cs typeface="Times New Roman"/>
              </a:rPr>
              <a:t>And it was only there that my  superiority became practical; everywhere else </a:t>
            </a:r>
            <a:r>
              <a:rPr dirty="0" sz="1450" spc="-5">
                <a:latin typeface="Times New Roman"/>
                <a:cs typeface="Times New Roman"/>
              </a:rPr>
              <a:t>I </a:t>
            </a:r>
            <a:r>
              <a:rPr dirty="0" sz="1450" spc="-10">
                <a:latin typeface="Times New Roman"/>
                <a:cs typeface="Times New Roman"/>
              </a:rPr>
              <a:t>was incognito, moving among  my inferiors with </a:t>
            </a:r>
            <a:r>
              <a:rPr dirty="0" sz="1450" spc="-20">
                <a:latin typeface="Times New Roman"/>
                <a:cs typeface="Times New Roman"/>
              </a:rPr>
              <a:t>simplicity, </a:t>
            </a:r>
            <a:r>
              <a:rPr dirty="0" sz="1450" spc="-5">
                <a:latin typeface="Times New Roman"/>
                <a:cs typeface="Times New Roman"/>
              </a:rPr>
              <a:t>not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swagger to indicate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gentleman after all, and had broken meat to tea. Still, </a:t>
            </a:r>
            <a:r>
              <a:rPr dirty="0" sz="1450" spc="-5">
                <a:latin typeface="Times New Roman"/>
                <a:cs typeface="Times New Roman"/>
              </a:rPr>
              <a:t>I </a:t>
            </a:r>
            <a:r>
              <a:rPr dirty="0" sz="1450" spc="-10">
                <a:latin typeface="Times New Roman"/>
                <a:cs typeface="Times New Roman"/>
              </a:rPr>
              <a:t>was like </a:t>
            </a:r>
            <a:r>
              <a:rPr dirty="0" sz="1450" spc="-5">
                <a:latin typeface="Times New Roman"/>
                <a:cs typeface="Times New Roman"/>
              </a:rPr>
              <a:t>one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patent </a:t>
            </a:r>
            <a:r>
              <a:rPr dirty="0" sz="1450" spc="-5">
                <a:latin typeface="Times New Roman"/>
                <a:cs typeface="Times New Roman"/>
              </a:rPr>
              <a:t>of </a:t>
            </a:r>
            <a:r>
              <a:rPr dirty="0" sz="1450" spc="-10">
                <a:latin typeface="Times New Roman"/>
                <a:cs typeface="Times New Roman"/>
              </a:rPr>
              <a:t>nobility in </a:t>
            </a:r>
            <a:r>
              <a:rPr dirty="0" sz="1450" spc="-5">
                <a:latin typeface="Times New Roman"/>
                <a:cs typeface="Times New Roman"/>
              </a:rPr>
              <a:t>a </a:t>
            </a:r>
            <a:r>
              <a:rPr dirty="0" sz="1450" spc="-10">
                <a:latin typeface="Times New Roman"/>
                <a:cs typeface="Times New Roman"/>
              </a:rPr>
              <a:t>drawer at home; and when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out of </a:t>
            </a:r>
            <a:r>
              <a:rPr dirty="0" sz="1450" spc="-10">
                <a:latin typeface="Times New Roman"/>
                <a:cs typeface="Times New Roman"/>
              </a:rPr>
              <a:t>spirits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go  </a:t>
            </a:r>
            <a:r>
              <a:rPr dirty="0" sz="1450" spc="-10">
                <a:latin typeface="Times New Roman"/>
                <a:cs typeface="Times New Roman"/>
              </a:rPr>
              <a:t>down and refresh myself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that brass</a:t>
            </a:r>
            <a:r>
              <a:rPr dirty="0" sz="1450" spc="35">
                <a:latin typeface="Times New Roman"/>
                <a:cs typeface="Times New Roman"/>
              </a:rPr>
              <a:t> </a:t>
            </a:r>
            <a:r>
              <a:rPr dirty="0" sz="1450" spc="-10">
                <a:latin typeface="Times New Roman"/>
                <a:cs typeface="Times New Roman"/>
              </a:rPr>
              <a:t>plate.</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For all these advantages </a:t>
            </a:r>
            <a:r>
              <a:rPr dirty="0" sz="1450" spc="-5">
                <a:latin typeface="Times New Roman"/>
                <a:cs typeface="Times New Roman"/>
              </a:rPr>
              <a:t>I </a:t>
            </a:r>
            <a:r>
              <a:rPr dirty="0" sz="1450" spc="-10">
                <a:latin typeface="Times New Roman"/>
                <a:cs typeface="Times New Roman"/>
              </a:rPr>
              <a:t>paid </a:t>
            </a:r>
            <a:r>
              <a:rPr dirty="0" sz="1450" spc="-5">
                <a:latin typeface="Times New Roman"/>
                <a:cs typeface="Times New Roman"/>
              </a:rPr>
              <a:t>but </a:t>
            </a:r>
            <a:r>
              <a:rPr dirty="0" sz="1450" spc="-10">
                <a:latin typeface="Times New Roman"/>
                <a:cs typeface="Times New Roman"/>
              </a:rPr>
              <a:t>two guineas. Six guineas is the steerage  fare; eight that </a:t>
            </a:r>
            <a:r>
              <a:rPr dirty="0" sz="1450" spc="-5">
                <a:latin typeface="Times New Roman"/>
                <a:cs typeface="Times New Roman"/>
              </a:rPr>
              <a:t>by </a:t>
            </a:r>
            <a:r>
              <a:rPr dirty="0" sz="1450" spc="-10">
                <a:latin typeface="Times New Roman"/>
                <a:cs typeface="Times New Roman"/>
              </a:rPr>
              <a:t>the second cabin; and when </a:t>
            </a:r>
            <a:r>
              <a:rPr dirty="0" sz="1450" spc="-5">
                <a:latin typeface="Times New Roman"/>
                <a:cs typeface="Times New Roman"/>
              </a:rPr>
              <a:t>you </a:t>
            </a:r>
            <a:r>
              <a:rPr dirty="0" sz="1450" spc="-10">
                <a:latin typeface="Times New Roman"/>
                <a:cs typeface="Times New Roman"/>
              </a:rPr>
              <a:t>remember that the steerage  passenger must supply bedding and dishes, and, in five cases </a:t>
            </a:r>
            <a:r>
              <a:rPr dirty="0" sz="1450" spc="-5">
                <a:latin typeface="Times New Roman"/>
                <a:cs typeface="Times New Roman"/>
              </a:rPr>
              <a:t>out of </a:t>
            </a:r>
            <a:r>
              <a:rPr dirty="0" sz="1450" spc="-10">
                <a:latin typeface="Times New Roman"/>
                <a:cs typeface="Times New Roman"/>
              </a:rPr>
              <a:t>ten, either  brings some dainties with him, </a:t>
            </a:r>
            <a:r>
              <a:rPr dirty="0" sz="1450" spc="-5">
                <a:latin typeface="Times New Roman"/>
                <a:cs typeface="Times New Roman"/>
              </a:rPr>
              <a:t>or </a:t>
            </a:r>
            <a:r>
              <a:rPr dirty="0" sz="1450" spc="-10">
                <a:latin typeface="Times New Roman"/>
                <a:cs typeface="Times New Roman"/>
              </a:rPr>
              <a:t>privately pays the steward for extra rations,  the difference in price becomes almost nominal. Air comparatively fit to  breathe, food comparatively varied, and the satisfaction </a:t>
            </a:r>
            <a:r>
              <a:rPr dirty="0" sz="1450" spc="-5">
                <a:latin typeface="Times New Roman"/>
                <a:cs typeface="Times New Roman"/>
              </a:rPr>
              <a:t>of </a:t>
            </a:r>
            <a:r>
              <a:rPr dirty="0" sz="1450" spc="-10">
                <a:latin typeface="Times New Roman"/>
                <a:cs typeface="Times New Roman"/>
              </a:rPr>
              <a:t>being still privately  </a:t>
            </a:r>
            <a:r>
              <a:rPr dirty="0" sz="1450" spc="-5">
                <a:latin typeface="Times New Roman"/>
                <a:cs typeface="Times New Roman"/>
              </a:rPr>
              <a:t>a </a:t>
            </a:r>
            <a:r>
              <a:rPr dirty="0" sz="1450" spc="-10">
                <a:latin typeface="Times New Roman"/>
                <a:cs typeface="Times New Roman"/>
              </a:rPr>
              <a:t>gentleman, may thus </a:t>
            </a:r>
            <a:r>
              <a:rPr dirty="0" sz="1450" spc="-5">
                <a:latin typeface="Times New Roman"/>
                <a:cs typeface="Times New Roman"/>
              </a:rPr>
              <a:t>be </a:t>
            </a:r>
            <a:r>
              <a:rPr dirty="0" sz="1450" spc="-10">
                <a:latin typeface="Times New Roman"/>
                <a:cs typeface="Times New Roman"/>
              </a:rPr>
              <a:t>had almost for the asking. </a:t>
            </a:r>
            <a:r>
              <a:rPr dirty="0" sz="1450" spc="-45">
                <a:latin typeface="Times New Roman"/>
                <a:cs typeface="Times New Roman"/>
              </a:rPr>
              <a:t>Two </a:t>
            </a:r>
            <a:r>
              <a:rPr dirty="0" sz="1450" spc="-5">
                <a:latin typeface="Times New Roman"/>
                <a:cs typeface="Times New Roman"/>
              </a:rPr>
              <a:t>of </a:t>
            </a:r>
            <a:r>
              <a:rPr dirty="0" sz="1450" spc="-10">
                <a:latin typeface="Times New Roman"/>
                <a:cs typeface="Times New Roman"/>
              </a:rPr>
              <a:t>my fellow-  passengers in the second cabin had already made the passage </a:t>
            </a:r>
            <a:r>
              <a:rPr dirty="0" sz="1450" spc="-5">
                <a:latin typeface="Times New Roman"/>
                <a:cs typeface="Times New Roman"/>
              </a:rPr>
              <a:t>by </a:t>
            </a:r>
            <a:r>
              <a:rPr dirty="0" sz="1450" spc="-10">
                <a:latin typeface="Times New Roman"/>
                <a:cs typeface="Times New Roman"/>
              </a:rPr>
              <a:t>the cheaper  fare, and declared it was an experiment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repeated. As </a:t>
            </a:r>
            <a:r>
              <a:rPr dirty="0" sz="1450" spc="-5">
                <a:latin typeface="Times New Roman"/>
                <a:cs typeface="Times New Roman"/>
              </a:rPr>
              <a:t>I go on </a:t>
            </a:r>
            <a:r>
              <a:rPr dirty="0" sz="1450" spc="-10">
                <a:latin typeface="Times New Roman"/>
                <a:cs typeface="Times New Roman"/>
              </a:rPr>
              <a:t>to tell  about my steerage friends, the reader will perceive that they were </a:t>
            </a:r>
            <a:r>
              <a:rPr dirty="0" sz="1450" spc="-5">
                <a:latin typeface="Times New Roman"/>
                <a:cs typeface="Times New Roman"/>
              </a:rPr>
              <a:t>not </a:t>
            </a:r>
            <a:r>
              <a:rPr dirty="0" sz="1450" spc="-10">
                <a:latin typeface="Times New Roman"/>
                <a:cs typeface="Times New Roman"/>
              </a:rPr>
              <a:t>alone in  their opinion. Out </a:t>
            </a:r>
            <a:r>
              <a:rPr dirty="0" sz="1450" spc="-5">
                <a:latin typeface="Times New Roman"/>
                <a:cs typeface="Times New Roman"/>
              </a:rPr>
              <a:t>of </a:t>
            </a:r>
            <a:r>
              <a:rPr dirty="0" sz="1450" spc="-10">
                <a:latin typeface="Times New Roman"/>
                <a:cs typeface="Times New Roman"/>
              </a:rPr>
              <a:t>ten with whom </a:t>
            </a:r>
            <a:r>
              <a:rPr dirty="0" sz="1450" spc="-5">
                <a:latin typeface="Times New Roman"/>
                <a:cs typeface="Times New Roman"/>
              </a:rPr>
              <a:t>I </a:t>
            </a:r>
            <a:r>
              <a:rPr dirty="0" sz="1450" spc="-10">
                <a:latin typeface="Times New Roman"/>
                <a:cs typeface="Times New Roman"/>
              </a:rPr>
              <a:t>was more </a:t>
            </a:r>
            <a:r>
              <a:rPr dirty="0" sz="1450" spc="-5">
                <a:latin typeface="Times New Roman"/>
                <a:cs typeface="Times New Roman"/>
              </a:rPr>
              <a:t>or </a:t>
            </a:r>
            <a:r>
              <a:rPr dirty="0" sz="1450" spc="-10">
                <a:latin typeface="Times New Roman"/>
                <a:cs typeface="Times New Roman"/>
              </a:rPr>
              <a:t>less intimate,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not  </a:t>
            </a:r>
            <a:r>
              <a:rPr dirty="0" sz="1450" spc="-10">
                <a:latin typeface="Times New Roman"/>
                <a:cs typeface="Times New Roman"/>
              </a:rPr>
              <a:t>fewer than five vowed, if they returned, to travel second cabin; and all who  had left their wives behind them assured me they would </a:t>
            </a:r>
            <a:r>
              <a:rPr dirty="0" sz="1450" spc="-5">
                <a:latin typeface="Times New Roman"/>
                <a:cs typeface="Times New Roman"/>
              </a:rPr>
              <a:t>go </a:t>
            </a:r>
            <a:r>
              <a:rPr dirty="0" sz="1450" spc="-10">
                <a:latin typeface="Times New Roman"/>
                <a:cs typeface="Times New Roman"/>
              </a:rPr>
              <a:t>without the  comfort </a:t>
            </a:r>
            <a:r>
              <a:rPr dirty="0" sz="1450" spc="-5">
                <a:latin typeface="Times New Roman"/>
                <a:cs typeface="Times New Roman"/>
              </a:rPr>
              <a:t>of </a:t>
            </a:r>
            <a:r>
              <a:rPr dirty="0" sz="1450" spc="-10">
                <a:latin typeface="Times New Roman"/>
                <a:cs typeface="Times New Roman"/>
              </a:rPr>
              <a:t>their presence until they could </a:t>
            </a:r>
            <a:r>
              <a:rPr dirty="0" sz="1450" spc="-15">
                <a:latin typeface="Times New Roman"/>
                <a:cs typeface="Times New Roman"/>
              </a:rPr>
              <a:t>afford </a:t>
            </a:r>
            <a:r>
              <a:rPr dirty="0" sz="1450" spc="-10">
                <a:latin typeface="Times New Roman"/>
                <a:cs typeface="Times New Roman"/>
              </a:rPr>
              <a:t>to bring them </a:t>
            </a:r>
            <a:r>
              <a:rPr dirty="0" sz="1450" spc="-5">
                <a:latin typeface="Times New Roman"/>
                <a:cs typeface="Times New Roman"/>
              </a:rPr>
              <a:t>by</a:t>
            </a:r>
            <a:r>
              <a:rPr dirty="0" sz="1450" spc="110">
                <a:latin typeface="Times New Roman"/>
                <a:cs typeface="Times New Roman"/>
              </a:rPr>
              <a:t> </a:t>
            </a:r>
            <a:r>
              <a:rPr dirty="0" sz="1450" spc="-10">
                <a:latin typeface="Times New Roman"/>
                <a:cs typeface="Times New Roman"/>
              </a:rPr>
              <a:t>saloon.</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Our party in the second cabin was </a:t>
            </a:r>
            <a:r>
              <a:rPr dirty="0" sz="1450" spc="-5">
                <a:latin typeface="Times New Roman"/>
                <a:cs typeface="Times New Roman"/>
              </a:rPr>
              <a:t>not </a:t>
            </a:r>
            <a:r>
              <a:rPr dirty="0" sz="1450" spc="-10">
                <a:latin typeface="Times New Roman"/>
                <a:cs typeface="Times New Roman"/>
              </a:rPr>
              <a:t>perhaps the most interesting </a:t>
            </a:r>
            <a:r>
              <a:rPr dirty="0" sz="1450" spc="-5">
                <a:latin typeface="Times New Roman"/>
                <a:cs typeface="Times New Roman"/>
              </a:rPr>
              <a:t>on </a:t>
            </a:r>
            <a:r>
              <a:rPr dirty="0" sz="1450" spc="-10">
                <a:latin typeface="Times New Roman"/>
                <a:cs typeface="Times New Roman"/>
              </a:rPr>
              <a:t>board.  Perhaps even in the saloon there was as much good-will and </a:t>
            </a:r>
            <a:r>
              <a:rPr dirty="0" sz="1450" spc="-20">
                <a:latin typeface="Times New Roman"/>
                <a:cs typeface="Times New Roman"/>
              </a:rPr>
              <a:t>character.</a:t>
            </a:r>
            <a:r>
              <a:rPr dirty="0" sz="1450" spc="320">
                <a:latin typeface="Times New Roman"/>
                <a:cs typeface="Times New Roman"/>
              </a:rPr>
              <a:t> </a:t>
            </a:r>
            <a:r>
              <a:rPr dirty="0" sz="1450" spc="-60">
                <a:latin typeface="Times New Roman"/>
                <a:cs typeface="Times New Roman"/>
              </a:rPr>
              <a:t>Yet </a:t>
            </a:r>
            <a:r>
              <a:rPr dirty="0" sz="1450" spc="-10">
                <a:latin typeface="Times New Roman"/>
                <a:cs typeface="Times New Roman"/>
              </a:rPr>
              <a:t>it  had some elements </a:t>
            </a:r>
            <a:r>
              <a:rPr dirty="0" sz="1450" spc="-5">
                <a:latin typeface="Times New Roman"/>
                <a:cs typeface="Times New Roman"/>
              </a:rPr>
              <a:t>of </a:t>
            </a:r>
            <a:r>
              <a:rPr dirty="0" sz="1450" spc="-20">
                <a:latin typeface="Times New Roman"/>
                <a:cs typeface="Times New Roman"/>
              </a:rPr>
              <a:t>curiosity.</a:t>
            </a:r>
            <a:r>
              <a:rPr dirty="0" sz="1450" spc="320">
                <a:latin typeface="Times New Roman"/>
                <a:cs typeface="Times New Roman"/>
              </a:rPr>
              <a: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mixed group </a:t>
            </a:r>
            <a:r>
              <a:rPr dirty="0" sz="1450" spc="-5">
                <a:latin typeface="Times New Roman"/>
                <a:cs typeface="Times New Roman"/>
              </a:rPr>
              <a:t>of </a:t>
            </a:r>
            <a:r>
              <a:rPr dirty="0" sz="1450" spc="-10">
                <a:latin typeface="Times New Roman"/>
                <a:cs typeface="Times New Roman"/>
              </a:rPr>
              <a:t>Swedes, Danes,  and Norsemen, </a:t>
            </a:r>
            <a:r>
              <a:rPr dirty="0" sz="1450" spc="-5">
                <a:latin typeface="Times New Roman"/>
                <a:cs typeface="Times New Roman"/>
              </a:rPr>
              <a:t>one of </a:t>
            </a:r>
            <a:r>
              <a:rPr dirty="0" sz="1450" spc="-10">
                <a:latin typeface="Times New Roman"/>
                <a:cs typeface="Times New Roman"/>
              </a:rPr>
              <a:t>whom, generally known </a:t>
            </a:r>
            <a:r>
              <a:rPr dirty="0" sz="1450" spc="-5">
                <a:latin typeface="Times New Roman"/>
                <a:cs typeface="Times New Roman"/>
              </a:rPr>
              <a:t>by </a:t>
            </a:r>
            <a:r>
              <a:rPr dirty="0" sz="1450" spc="-10">
                <a:latin typeface="Times New Roman"/>
                <a:cs typeface="Times New Roman"/>
              </a:rPr>
              <a:t>the name </a:t>
            </a:r>
            <a:r>
              <a:rPr dirty="0" sz="1450" spc="-5">
                <a:latin typeface="Times New Roman"/>
                <a:cs typeface="Times New Roman"/>
              </a:rPr>
              <a:t>of </a:t>
            </a:r>
            <a:r>
              <a:rPr dirty="0" sz="1450" spc="-20">
                <a:latin typeface="Times New Roman"/>
                <a:cs typeface="Times New Roman"/>
              </a:rPr>
              <a:t>‘Johnny,’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his own protests, greatly diverted </a:t>
            </a:r>
            <a:r>
              <a:rPr dirty="0" sz="1450" spc="-5">
                <a:latin typeface="Times New Roman"/>
                <a:cs typeface="Times New Roman"/>
              </a:rPr>
              <a:t>us by </a:t>
            </a:r>
            <a:r>
              <a:rPr dirty="0" sz="1450" spc="-10">
                <a:latin typeface="Times New Roman"/>
                <a:cs typeface="Times New Roman"/>
              </a:rPr>
              <a:t>his </a:t>
            </a:r>
            <a:r>
              <a:rPr dirty="0" sz="1450" spc="-15">
                <a:latin typeface="Times New Roman"/>
                <a:cs typeface="Times New Roman"/>
              </a:rPr>
              <a:t>clever, </a:t>
            </a:r>
            <a:r>
              <a:rPr dirty="0" sz="1450" spc="-10">
                <a:latin typeface="Times New Roman"/>
                <a:cs typeface="Times New Roman"/>
              </a:rPr>
              <a:t>cross-country  </a:t>
            </a:r>
            <a:r>
              <a:rPr dirty="0" sz="1450" spc="-15">
                <a:latin typeface="Times New Roman"/>
                <a:cs typeface="Times New Roman"/>
              </a:rPr>
              <a:t>efforts </a:t>
            </a:r>
            <a:r>
              <a:rPr dirty="0" sz="1450" spc="-10">
                <a:latin typeface="Times New Roman"/>
                <a:cs typeface="Times New Roman"/>
              </a:rPr>
              <a:t>to speak English, and became </a:t>
            </a:r>
            <a:r>
              <a:rPr dirty="0" sz="1450" spc="-5">
                <a:latin typeface="Times New Roman"/>
                <a:cs typeface="Times New Roman"/>
              </a:rPr>
              <a:t>on </a:t>
            </a:r>
            <a:r>
              <a:rPr dirty="0" sz="1450" spc="-10">
                <a:latin typeface="Times New Roman"/>
                <a:cs typeface="Times New Roman"/>
              </a:rPr>
              <a:t>the strength </a:t>
            </a:r>
            <a:r>
              <a:rPr dirty="0" sz="1450" spc="-5">
                <a:latin typeface="Times New Roman"/>
                <a:cs typeface="Times New Roman"/>
              </a:rPr>
              <a:t>of </a:t>
            </a:r>
            <a:r>
              <a:rPr dirty="0" sz="1450" spc="-10">
                <a:latin typeface="Times New Roman"/>
                <a:cs typeface="Times New Roman"/>
              </a:rPr>
              <a:t>that an universal  favourite—it takes so little in this world </a:t>
            </a:r>
            <a:r>
              <a:rPr dirty="0" sz="1450" spc="-5">
                <a:latin typeface="Times New Roman"/>
                <a:cs typeface="Times New Roman"/>
              </a:rPr>
              <a:t>of </a:t>
            </a:r>
            <a:r>
              <a:rPr dirty="0" sz="1450" spc="-10">
                <a:latin typeface="Times New Roman"/>
                <a:cs typeface="Times New Roman"/>
              </a:rPr>
              <a:t>shipboard to create </a:t>
            </a:r>
            <a:r>
              <a:rPr dirty="0" sz="1450" spc="-5">
                <a:latin typeface="Times New Roman"/>
                <a:cs typeface="Times New Roman"/>
              </a:rPr>
              <a:t>a </a:t>
            </a:r>
            <a:r>
              <a:rPr dirty="0" sz="1450" spc="-15">
                <a:latin typeface="Times New Roman"/>
                <a:cs typeface="Times New Roman"/>
              </a:rPr>
              <a:t>popularity.  </a:t>
            </a:r>
            <a:r>
              <a:rPr dirty="0" sz="1450" spc="-10">
                <a:latin typeface="Times New Roman"/>
                <a:cs typeface="Times New Roman"/>
              </a:rPr>
              <a:t>There was, besides, </a:t>
            </a:r>
            <a:r>
              <a:rPr dirty="0" sz="1450" spc="-5">
                <a:latin typeface="Times New Roman"/>
                <a:cs typeface="Times New Roman"/>
              </a:rPr>
              <a:t>a </a:t>
            </a:r>
            <a:r>
              <a:rPr dirty="0" sz="1450" spc="-10">
                <a:latin typeface="Times New Roman"/>
                <a:cs typeface="Times New Roman"/>
              </a:rPr>
              <a:t>Scots mason, known from his favourite dish as ‘Irish  </a:t>
            </a:r>
            <a:r>
              <a:rPr dirty="0" sz="1450" spc="-25">
                <a:latin typeface="Times New Roman"/>
                <a:cs typeface="Times New Roman"/>
              </a:rPr>
              <a:t>Stew,’ </a:t>
            </a:r>
            <a:r>
              <a:rPr dirty="0" sz="1450" spc="-10">
                <a:latin typeface="Times New Roman"/>
                <a:cs typeface="Times New Roman"/>
              </a:rPr>
              <a:t>three </a:t>
            </a:r>
            <a:r>
              <a:rPr dirty="0" sz="1450" spc="-5">
                <a:latin typeface="Times New Roman"/>
                <a:cs typeface="Times New Roman"/>
              </a:rPr>
              <a:t>or </a:t>
            </a:r>
            <a:r>
              <a:rPr dirty="0" sz="1450" spc="-10">
                <a:latin typeface="Times New Roman"/>
                <a:cs typeface="Times New Roman"/>
              </a:rPr>
              <a:t>four nondescript Scots,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young </a:t>
            </a:r>
            <a:r>
              <a:rPr dirty="0" sz="1450" spc="-10">
                <a:latin typeface="Times New Roman"/>
                <a:cs typeface="Times New Roman"/>
              </a:rPr>
              <a:t>Irishman, </a:t>
            </a:r>
            <a:r>
              <a:rPr dirty="0" sz="1450" spc="-20">
                <a:latin typeface="Times New Roman"/>
                <a:cs typeface="Times New Roman"/>
              </a:rPr>
              <a:t>O’Reilly,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young </a:t>
            </a:r>
            <a:r>
              <a:rPr dirty="0" sz="1450" spc="-10">
                <a:latin typeface="Times New Roman"/>
                <a:cs typeface="Times New Roman"/>
              </a:rPr>
              <a:t>men who deserve </a:t>
            </a:r>
            <a:r>
              <a:rPr dirty="0" sz="1450" spc="-5">
                <a:latin typeface="Times New Roman"/>
                <a:cs typeface="Times New Roman"/>
              </a:rPr>
              <a:t>a </a:t>
            </a:r>
            <a:r>
              <a:rPr dirty="0" sz="1450" spc="-10">
                <a:latin typeface="Times New Roman"/>
                <a:cs typeface="Times New Roman"/>
              </a:rPr>
              <a:t>special word </a:t>
            </a:r>
            <a:r>
              <a:rPr dirty="0" sz="1450" spc="-5">
                <a:latin typeface="Times New Roman"/>
                <a:cs typeface="Times New Roman"/>
              </a:rPr>
              <a:t>of </a:t>
            </a:r>
            <a:r>
              <a:rPr dirty="0" sz="1450" spc="-10">
                <a:latin typeface="Times New Roman"/>
                <a:cs typeface="Times New Roman"/>
              </a:rPr>
              <a:t>condemnation. One </a:t>
            </a:r>
            <a:r>
              <a:rPr dirty="0" sz="1450" spc="-5">
                <a:latin typeface="Times New Roman"/>
                <a:cs typeface="Times New Roman"/>
              </a:rPr>
              <a:t>of </a:t>
            </a:r>
            <a:r>
              <a:rPr dirty="0" sz="1450" spc="-10">
                <a:latin typeface="Times New Roman"/>
                <a:cs typeface="Times New Roman"/>
              </a:rPr>
              <a:t>them  was Scots; the other claimed to </a:t>
            </a:r>
            <a:r>
              <a:rPr dirty="0" sz="1450" spc="-5">
                <a:latin typeface="Times New Roman"/>
                <a:cs typeface="Times New Roman"/>
              </a:rPr>
              <a:t>be </a:t>
            </a:r>
            <a:r>
              <a:rPr dirty="0" sz="1450" spc="-10">
                <a:latin typeface="Times New Roman"/>
                <a:cs typeface="Times New Roman"/>
              </a:rPr>
              <a:t>American; admitted, after some fencing,  that </a:t>
            </a:r>
            <a:r>
              <a:rPr dirty="0" sz="1450" spc="-5">
                <a:latin typeface="Times New Roman"/>
                <a:cs typeface="Times New Roman"/>
              </a:rPr>
              <a:t>he </a:t>
            </a:r>
            <a:r>
              <a:rPr dirty="0" sz="1450" spc="-10">
                <a:latin typeface="Times New Roman"/>
                <a:cs typeface="Times New Roman"/>
              </a:rPr>
              <a:t>was born in England; and ultimately proved to </a:t>
            </a:r>
            <a:r>
              <a:rPr dirty="0" sz="1450" spc="-5">
                <a:latin typeface="Times New Roman"/>
                <a:cs typeface="Times New Roman"/>
              </a:rPr>
              <a:t>be </a:t>
            </a:r>
            <a:r>
              <a:rPr dirty="0" sz="1450" spc="-10">
                <a:latin typeface="Times New Roman"/>
                <a:cs typeface="Times New Roman"/>
              </a:rPr>
              <a:t>an Irishman born and  nurtured, </a:t>
            </a:r>
            <a:r>
              <a:rPr dirty="0" sz="1450" spc="-5">
                <a:latin typeface="Times New Roman"/>
                <a:cs typeface="Times New Roman"/>
              </a:rPr>
              <a:t>but </a:t>
            </a:r>
            <a:r>
              <a:rPr dirty="0" sz="1450" spc="-10">
                <a:latin typeface="Times New Roman"/>
                <a:cs typeface="Times New Roman"/>
              </a:rPr>
              <a:t>ashamed to own his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sister </a:t>
            </a:r>
            <a:r>
              <a:rPr dirty="0" sz="1450" spc="-5">
                <a:latin typeface="Times New Roman"/>
                <a:cs typeface="Times New Roman"/>
              </a:rPr>
              <a:t>on </a:t>
            </a:r>
            <a:r>
              <a:rPr dirty="0" sz="1450" spc="-10">
                <a:latin typeface="Times New Roman"/>
                <a:cs typeface="Times New Roman"/>
              </a:rPr>
              <a:t>board, whom </a:t>
            </a:r>
            <a:r>
              <a:rPr dirty="0" sz="1450" spc="-5">
                <a:latin typeface="Times New Roman"/>
                <a:cs typeface="Times New Roman"/>
              </a:rPr>
              <a:t>he  </a:t>
            </a:r>
            <a:r>
              <a:rPr dirty="0" sz="1450" spc="-10">
                <a:latin typeface="Times New Roman"/>
                <a:cs typeface="Times New Roman"/>
              </a:rPr>
              <a:t>faithfully neglected throughout the voyage, though she was </a:t>
            </a:r>
            <a:r>
              <a:rPr dirty="0" sz="1450" spc="-5">
                <a:latin typeface="Times New Roman"/>
                <a:cs typeface="Times New Roman"/>
              </a:rPr>
              <a:t>not </a:t>
            </a:r>
            <a:r>
              <a:rPr dirty="0" sz="1450" spc="-10">
                <a:latin typeface="Times New Roman"/>
                <a:cs typeface="Times New Roman"/>
              </a:rPr>
              <a:t>only sick, </a:t>
            </a:r>
            <a:r>
              <a:rPr dirty="0" sz="1450" spc="-5">
                <a:latin typeface="Times New Roman"/>
                <a:cs typeface="Times New Roman"/>
              </a:rPr>
              <a:t>but  </a:t>
            </a:r>
            <a:r>
              <a:rPr dirty="0" sz="1450" spc="-10">
                <a:latin typeface="Times New Roman"/>
                <a:cs typeface="Times New Roman"/>
              </a:rPr>
              <a:t>much his </a:t>
            </a:r>
            <a:r>
              <a:rPr dirty="0" sz="1450" spc="-15">
                <a:latin typeface="Times New Roman"/>
                <a:cs typeface="Times New Roman"/>
              </a:rPr>
              <a:t>senior, </a:t>
            </a:r>
            <a:r>
              <a:rPr dirty="0" sz="1450" spc="-10">
                <a:latin typeface="Times New Roman"/>
                <a:cs typeface="Times New Roman"/>
              </a:rPr>
              <a:t>and had nursed and cared for him in childhood. In  appearance </a:t>
            </a:r>
            <a:r>
              <a:rPr dirty="0" sz="1450" spc="-5">
                <a:latin typeface="Times New Roman"/>
                <a:cs typeface="Times New Roman"/>
              </a:rPr>
              <a:t>he </a:t>
            </a:r>
            <a:r>
              <a:rPr dirty="0" sz="1450" spc="-10">
                <a:latin typeface="Times New Roman"/>
                <a:cs typeface="Times New Roman"/>
              </a:rPr>
              <a:t>was like an imbecile Henry the Third </a:t>
            </a:r>
            <a:r>
              <a:rPr dirty="0" sz="1450" spc="-5">
                <a:latin typeface="Times New Roman"/>
                <a:cs typeface="Times New Roman"/>
              </a:rPr>
              <a:t>of </a:t>
            </a:r>
            <a:r>
              <a:rPr dirty="0" sz="1450" spc="-10">
                <a:latin typeface="Times New Roman"/>
                <a:cs typeface="Times New Roman"/>
              </a:rPr>
              <a:t>France. The Scotsman,  though perhaps as big an ass, was </a:t>
            </a:r>
            <a:r>
              <a:rPr dirty="0" sz="1450" spc="-5">
                <a:latin typeface="Times New Roman"/>
                <a:cs typeface="Times New Roman"/>
              </a:rPr>
              <a:t>not </a:t>
            </a:r>
            <a:r>
              <a:rPr dirty="0" sz="1450" spc="-10">
                <a:latin typeface="Times New Roman"/>
                <a:cs typeface="Times New Roman"/>
              </a:rPr>
              <a:t>so dead </a:t>
            </a:r>
            <a:r>
              <a:rPr dirty="0" sz="1450" spc="-5">
                <a:latin typeface="Times New Roman"/>
                <a:cs typeface="Times New Roman"/>
              </a:rPr>
              <a:t>of </a:t>
            </a:r>
            <a:r>
              <a:rPr dirty="0" sz="1450" spc="-10">
                <a:latin typeface="Times New Roman"/>
                <a:cs typeface="Times New Roman"/>
              </a:rPr>
              <a:t>heart; and </a:t>
            </a:r>
            <a:r>
              <a:rPr dirty="0" sz="1450" spc="-5">
                <a:latin typeface="Times New Roman"/>
                <a:cs typeface="Times New Roman"/>
              </a:rPr>
              <a:t>I </a:t>
            </a:r>
            <a:r>
              <a:rPr dirty="0" sz="1450" spc="-10">
                <a:latin typeface="Times New Roman"/>
                <a:cs typeface="Times New Roman"/>
              </a:rPr>
              <a:t>have only  bracketed them together because they were fast friends, and disgraced  themselves equally </a:t>
            </a:r>
            <a:r>
              <a:rPr dirty="0" sz="1450" spc="-5">
                <a:latin typeface="Times New Roman"/>
                <a:cs typeface="Times New Roman"/>
              </a:rPr>
              <a:t>by </a:t>
            </a:r>
            <a:r>
              <a:rPr dirty="0" sz="1450" spc="-10">
                <a:latin typeface="Times New Roman"/>
                <a:cs typeface="Times New Roman"/>
              </a:rPr>
              <a:t>their conduct at the</a:t>
            </a:r>
            <a:r>
              <a:rPr dirty="0" sz="1450" spc="2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Next,</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turn</a:t>
            </a:r>
            <a:r>
              <a:rPr dirty="0" sz="1450" spc="6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topics</a:t>
            </a:r>
            <a:r>
              <a:rPr dirty="0" sz="1450" spc="55">
                <a:latin typeface="Times New Roman"/>
                <a:cs typeface="Times New Roman"/>
              </a:rPr>
              <a:t> </a:t>
            </a:r>
            <a:r>
              <a:rPr dirty="0" sz="1450" spc="-10">
                <a:latin typeface="Times New Roman"/>
                <a:cs typeface="Times New Roman"/>
              </a:rPr>
              <a:t>more</a:t>
            </a:r>
            <a:r>
              <a:rPr dirty="0" sz="1450" spc="60">
                <a:latin typeface="Times New Roman"/>
                <a:cs typeface="Times New Roman"/>
              </a:rPr>
              <a:t> </a:t>
            </a:r>
            <a:r>
              <a:rPr dirty="0" sz="1450" spc="-10">
                <a:latin typeface="Times New Roman"/>
                <a:cs typeface="Times New Roman"/>
              </a:rPr>
              <a:t>agreeable,</a:t>
            </a:r>
            <a:r>
              <a:rPr dirty="0" sz="1450" spc="55">
                <a:latin typeface="Times New Roman"/>
                <a:cs typeface="Times New Roman"/>
              </a:rPr>
              <a:t> </a:t>
            </a:r>
            <a:r>
              <a:rPr dirty="0" sz="1450" spc="-10">
                <a:latin typeface="Times New Roman"/>
                <a:cs typeface="Times New Roman"/>
              </a:rPr>
              <a:t>we</a:t>
            </a:r>
            <a:r>
              <a:rPr dirty="0" sz="1450" spc="55">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newly-married</a:t>
            </a:r>
            <a:r>
              <a:rPr dirty="0" sz="1450" spc="55">
                <a:latin typeface="Times New Roman"/>
                <a:cs typeface="Times New Roman"/>
              </a:rPr>
              <a:t> </a:t>
            </a:r>
            <a:r>
              <a:rPr dirty="0" sz="1450" spc="-10">
                <a:latin typeface="Times New Roman"/>
                <a:cs typeface="Times New Roman"/>
              </a:rPr>
              <a:t>couple,</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all these guesses </a:t>
            </a:r>
            <a:r>
              <a:rPr dirty="0" sz="1450" spc="-5">
                <a:latin typeface="Times New Roman"/>
                <a:cs typeface="Times New Roman"/>
              </a:rPr>
              <a:t>I </a:t>
            </a:r>
            <a:r>
              <a:rPr dirty="0" sz="1450" spc="-10">
                <a:latin typeface="Times New Roman"/>
                <a:cs typeface="Times New Roman"/>
              </a:rPr>
              <a:t>drew </a:t>
            </a:r>
            <a:r>
              <a:rPr dirty="0" sz="1450" spc="-5">
                <a:latin typeface="Times New Roman"/>
                <a:cs typeface="Times New Roman"/>
              </a:rPr>
              <a:t>one </a:t>
            </a:r>
            <a:r>
              <a:rPr dirty="0" sz="1450" spc="-10">
                <a:latin typeface="Times New Roman"/>
                <a:cs typeface="Times New Roman"/>
              </a:rPr>
              <a:t>conclusion, which told against the insight </a:t>
            </a:r>
            <a:r>
              <a:rPr dirty="0" sz="1450" spc="-5">
                <a:latin typeface="Times New Roman"/>
                <a:cs typeface="Times New Roman"/>
              </a:rPr>
              <a:t>of </a:t>
            </a:r>
            <a:r>
              <a:rPr dirty="0" sz="1450" spc="-10">
                <a:latin typeface="Times New Roman"/>
                <a:cs typeface="Times New Roman"/>
              </a:rPr>
              <a:t>my  companions. They might </a:t>
            </a:r>
            <a:r>
              <a:rPr dirty="0" sz="1450" spc="-5">
                <a:latin typeface="Times New Roman"/>
                <a:cs typeface="Times New Roman"/>
              </a:rPr>
              <a:t>be </a:t>
            </a:r>
            <a:r>
              <a:rPr dirty="0" sz="1450" spc="-10">
                <a:latin typeface="Times New Roman"/>
                <a:cs typeface="Times New Roman"/>
              </a:rPr>
              <a:t>close observers in their own </a:t>
            </a:r>
            <a:r>
              <a:rPr dirty="0" sz="1450" spc="-35">
                <a:latin typeface="Times New Roman"/>
                <a:cs typeface="Times New Roman"/>
              </a:rPr>
              <a:t>way, </a:t>
            </a:r>
            <a:r>
              <a:rPr dirty="0" sz="1450" spc="-10">
                <a:latin typeface="Times New Roman"/>
                <a:cs typeface="Times New Roman"/>
              </a:rPr>
              <a:t>and read the  manners in the face; </a:t>
            </a:r>
            <a:r>
              <a:rPr dirty="0" sz="1450" spc="-5">
                <a:latin typeface="Times New Roman"/>
                <a:cs typeface="Times New Roman"/>
              </a:rPr>
              <a:t>but </a:t>
            </a:r>
            <a:r>
              <a:rPr dirty="0" sz="1450" spc="-10">
                <a:latin typeface="Times New Roman"/>
                <a:cs typeface="Times New Roman"/>
              </a:rPr>
              <a:t>it was plain that they did </a:t>
            </a:r>
            <a:r>
              <a:rPr dirty="0" sz="1450" spc="-5">
                <a:latin typeface="Times New Roman"/>
                <a:cs typeface="Times New Roman"/>
              </a:rPr>
              <a:t>not </a:t>
            </a:r>
            <a:r>
              <a:rPr dirty="0" sz="1450" spc="-10">
                <a:latin typeface="Times New Roman"/>
                <a:cs typeface="Times New Roman"/>
              </a:rPr>
              <a:t>extend their observation  to the</a:t>
            </a:r>
            <a:r>
              <a:rPr dirty="0" sz="1450" spc="-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6350">
              <a:lnSpc>
                <a:spcPts val="1730"/>
              </a:lnSpc>
              <a:spcBef>
                <a:spcPts val="860"/>
              </a:spcBef>
            </a:pPr>
            <a:r>
              <a:rPr dirty="0" sz="1450" spc="-60">
                <a:latin typeface="Times New Roman"/>
                <a:cs typeface="Times New Roman"/>
              </a:rPr>
              <a:t>To </a:t>
            </a:r>
            <a:r>
              <a:rPr dirty="0" sz="1450" spc="-10">
                <a:latin typeface="Times New Roman"/>
                <a:cs typeface="Times New Roman"/>
              </a:rPr>
              <a:t>the saloon passengers also </a:t>
            </a:r>
            <a:r>
              <a:rPr dirty="0" sz="1450" spc="-5">
                <a:latin typeface="Times New Roman"/>
                <a:cs typeface="Times New Roman"/>
              </a:rPr>
              <a:t>I </a:t>
            </a:r>
            <a:r>
              <a:rPr dirty="0" sz="1450" spc="-10">
                <a:latin typeface="Times New Roman"/>
                <a:cs typeface="Times New Roman"/>
              </a:rPr>
              <a:t>sustained my part without </a:t>
            </a:r>
            <a:r>
              <a:rPr dirty="0" sz="1450" spc="-5">
                <a:latin typeface="Times New Roman"/>
                <a:cs typeface="Times New Roman"/>
              </a:rPr>
              <a:t>a </a:t>
            </a:r>
            <a:r>
              <a:rPr dirty="0" sz="1450" spc="-10">
                <a:latin typeface="Times New Roman"/>
                <a:cs typeface="Times New Roman"/>
              </a:rPr>
              <a:t>hitch. It is true </a:t>
            </a:r>
            <a:r>
              <a:rPr dirty="0" sz="1450" spc="-5">
                <a:latin typeface="Times New Roman"/>
                <a:cs typeface="Times New Roman"/>
              </a:rPr>
              <a:t>I  </a:t>
            </a:r>
            <a:r>
              <a:rPr dirty="0" sz="1450" spc="-10">
                <a:latin typeface="Times New Roman"/>
                <a:cs typeface="Times New Roman"/>
              </a:rPr>
              <a:t>came little in their way; </a:t>
            </a:r>
            <a:r>
              <a:rPr dirty="0" sz="1450" spc="-5">
                <a:latin typeface="Times New Roman"/>
                <a:cs typeface="Times New Roman"/>
              </a:rPr>
              <a:t>but </a:t>
            </a:r>
            <a:r>
              <a:rPr dirty="0" sz="1450" spc="-10">
                <a:latin typeface="Times New Roman"/>
                <a:cs typeface="Times New Roman"/>
              </a:rPr>
              <a:t>when we did </a:t>
            </a:r>
            <a:r>
              <a:rPr dirty="0" sz="1450" spc="-15">
                <a:latin typeface="Times New Roman"/>
                <a:cs typeface="Times New Roman"/>
              </a:rPr>
              <a:t>encounter,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recognition  in their eye, although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I </a:t>
            </a:r>
            <a:r>
              <a:rPr dirty="0" sz="1450" spc="-10">
                <a:latin typeface="Times New Roman"/>
                <a:cs typeface="Times New Roman"/>
              </a:rPr>
              <a:t>sometimes courted it in silence. All these,  my inferiors and equals, took me, like the transformed monarch in the </a:t>
            </a:r>
            <a:r>
              <a:rPr dirty="0" sz="1450" spc="-25">
                <a:latin typeface="Times New Roman"/>
                <a:cs typeface="Times New Roman"/>
              </a:rPr>
              <a:t>story,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mere common, human man. They gave me </a:t>
            </a:r>
            <a:r>
              <a:rPr dirty="0" sz="1450" spc="-5">
                <a:latin typeface="Times New Roman"/>
                <a:cs typeface="Times New Roman"/>
              </a:rPr>
              <a:t>a </a:t>
            </a:r>
            <a:r>
              <a:rPr dirty="0" sz="1450" spc="-10">
                <a:latin typeface="Times New Roman"/>
                <a:cs typeface="Times New Roman"/>
              </a:rPr>
              <a:t>hard, dead </a:t>
            </a:r>
            <a:r>
              <a:rPr dirty="0" sz="1450" spc="-5">
                <a:latin typeface="Times New Roman"/>
                <a:cs typeface="Times New Roman"/>
              </a:rPr>
              <a:t>look, </a:t>
            </a:r>
            <a:r>
              <a:rPr dirty="0" sz="1450" spc="-10">
                <a:latin typeface="Times New Roman"/>
                <a:cs typeface="Times New Roman"/>
              </a:rPr>
              <a:t>with the  flesh about the eye kept</a:t>
            </a:r>
            <a:r>
              <a:rPr dirty="0" sz="1450" spc="15">
                <a:latin typeface="Times New Roman"/>
                <a:cs typeface="Times New Roman"/>
              </a:rPr>
              <a:t> </a:t>
            </a:r>
            <a:r>
              <a:rPr dirty="0" sz="1450" spc="-10">
                <a:latin typeface="Times New Roman"/>
                <a:cs typeface="Times New Roman"/>
              </a:rPr>
              <a:t>unrelaxed.</a:t>
            </a:r>
            <a:endParaRPr sz="1450">
              <a:latin typeface="Times New Roman"/>
              <a:cs typeface="Times New Roman"/>
            </a:endParaRPr>
          </a:p>
          <a:p>
            <a:pPr algn="just" marL="12700" marR="5080">
              <a:lnSpc>
                <a:spcPts val="1730"/>
              </a:lnSpc>
              <a:spcBef>
                <a:spcPts val="855"/>
              </a:spcBef>
            </a:pPr>
            <a:r>
              <a:rPr dirty="0" sz="1450" spc="-25">
                <a:latin typeface="Times New Roman"/>
                <a:cs typeface="Times New Roman"/>
              </a:rPr>
              <a:t>With </a:t>
            </a:r>
            <a:r>
              <a:rPr dirty="0" sz="1450" spc="-10">
                <a:latin typeface="Times New Roman"/>
                <a:cs typeface="Times New Roman"/>
              </a:rPr>
              <a:t>the women this surprised me less, as </a:t>
            </a:r>
            <a:r>
              <a:rPr dirty="0" sz="1450" spc="-5">
                <a:latin typeface="Times New Roman"/>
                <a:cs typeface="Times New Roman"/>
              </a:rPr>
              <a:t>I </a:t>
            </a:r>
            <a:r>
              <a:rPr dirty="0" sz="1450" spc="-10">
                <a:latin typeface="Times New Roman"/>
                <a:cs typeface="Times New Roman"/>
              </a:rPr>
              <a:t>had already experimented </a:t>
            </a:r>
            <a:r>
              <a:rPr dirty="0" sz="1450" spc="-5">
                <a:latin typeface="Times New Roman"/>
                <a:cs typeface="Times New Roman"/>
              </a:rPr>
              <a:t>on </a:t>
            </a:r>
            <a:r>
              <a:rPr dirty="0" sz="1450" spc="-10">
                <a:latin typeface="Times New Roman"/>
                <a:cs typeface="Times New Roman"/>
              </a:rPr>
              <a:t>the  sex </a:t>
            </a:r>
            <a:r>
              <a:rPr dirty="0" sz="1450" spc="-5">
                <a:latin typeface="Times New Roman"/>
                <a:cs typeface="Times New Roman"/>
              </a:rPr>
              <a:t>by </a:t>
            </a:r>
            <a:r>
              <a:rPr dirty="0" sz="1450" spc="-10">
                <a:latin typeface="Times New Roman"/>
                <a:cs typeface="Times New Roman"/>
              </a:rPr>
              <a:t>going abroad through </a:t>
            </a:r>
            <a:r>
              <a:rPr dirty="0" sz="1450" spc="-5">
                <a:latin typeface="Times New Roman"/>
                <a:cs typeface="Times New Roman"/>
              </a:rPr>
              <a:t>a </a:t>
            </a:r>
            <a:r>
              <a:rPr dirty="0" sz="1450" spc="-10">
                <a:latin typeface="Times New Roman"/>
                <a:cs typeface="Times New Roman"/>
              </a:rPr>
              <a:t>suburban part </a:t>
            </a:r>
            <a:r>
              <a:rPr dirty="0" sz="1450" spc="-5">
                <a:latin typeface="Times New Roman"/>
                <a:cs typeface="Times New Roman"/>
              </a:rPr>
              <a:t>of </a:t>
            </a:r>
            <a:r>
              <a:rPr dirty="0" sz="1450" spc="-10">
                <a:latin typeface="Times New Roman"/>
                <a:cs typeface="Times New Roman"/>
              </a:rPr>
              <a:t>London simply attired in </a:t>
            </a:r>
            <a:r>
              <a:rPr dirty="0" sz="1450" spc="-5">
                <a:latin typeface="Times New Roman"/>
                <a:cs typeface="Times New Roman"/>
              </a:rPr>
              <a:t>a  </a:t>
            </a:r>
            <a:r>
              <a:rPr dirty="0" sz="1450" spc="-10">
                <a:latin typeface="Times New Roman"/>
                <a:cs typeface="Times New Roman"/>
              </a:rPr>
              <a:t>sleeve-waistcoat. The result was curious. </a:t>
            </a:r>
            <a:r>
              <a:rPr dirty="0" sz="1450" spc="-5">
                <a:latin typeface="Times New Roman"/>
                <a:cs typeface="Times New Roman"/>
              </a:rPr>
              <a:t>I </a:t>
            </a:r>
            <a:r>
              <a:rPr dirty="0" sz="1450" spc="-10">
                <a:latin typeface="Times New Roman"/>
                <a:cs typeface="Times New Roman"/>
              </a:rPr>
              <a:t>then learned for the first time, and  </a:t>
            </a:r>
            <a:r>
              <a:rPr dirty="0" sz="1450" spc="-5">
                <a:latin typeface="Times New Roman"/>
                <a:cs typeface="Times New Roman"/>
              </a:rPr>
              <a:t>by </a:t>
            </a:r>
            <a:r>
              <a:rPr dirty="0" sz="1450" spc="-10">
                <a:latin typeface="Times New Roman"/>
                <a:cs typeface="Times New Roman"/>
              </a:rPr>
              <a:t>the exhaustive process, how much attention ladies are accustomed to  bestow </a:t>
            </a:r>
            <a:r>
              <a:rPr dirty="0" sz="1450" spc="-5">
                <a:latin typeface="Times New Roman"/>
                <a:cs typeface="Times New Roman"/>
              </a:rPr>
              <a:t>on </a:t>
            </a:r>
            <a:r>
              <a:rPr dirty="0" sz="1450" spc="-10">
                <a:latin typeface="Times New Roman"/>
                <a:cs typeface="Times New Roman"/>
              </a:rPr>
              <a:t>all male creatures </a:t>
            </a:r>
            <a:r>
              <a:rPr dirty="0" sz="1450" spc="-5">
                <a:latin typeface="Times New Roman"/>
                <a:cs typeface="Times New Roman"/>
              </a:rPr>
              <a:t>of </a:t>
            </a:r>
            <a:r>
              <a:rPr dirty="0" sz="1450" spc="-10">
                <a:latin typeface="Times New Roman"/>
                <a:cs typeface="Times New Roman"/>
              </a:rPr>
              <a:t>their own station; </a:t>
            </a:r>
            <a:r>
              <a:rPr dirty="0" sz="1450" spc="-20">
                <a:latin typeface="Times New Roman"/>
                <a:cs typeface="Times New Roman"/>
              </a:rPr>
              <a:t>for, </a:t>
            </a:r>
            <a:r>
              <a:rPr dirty="0" sz="1450" spc="-10">
                <a:latin typeface="Times New Roman"/>
                <a:cs typeface="Times New Roman"/>
              </a:rPr>
              <a:t>in my humble rig, each  </a:t>
            </a:r>
            <a:r>
              <a:rPr dirty="0" sz="1450" spc="-5">
                <a:latin typeface="Times New Roman"/>
                <a:cs typeface="Times New Roman"/>
              </a:rPr>
              <a:t>one </a:t>
            </a:r>
            <a:r>
              <a:rPr dirty="0" sz="1450" spc="-10">
                <a:latin typeface="Times New Roman"/>
                <a:cs typeface="Times New Roman"/>
              </a:rPr>
              <a:t>who went </a:t>
            </a:r>
            <a:r>
              <a:rPr dirty="0" sz="1450" spc="-5">
                <a:latin typeface="Times New Roman"/>
                <a:cs typeface="Times New Roman"/>
              </a:rPr>
              <a:t>by </a:t>
            </a:r>
            <a:r>
              <a:rPr dirty="0" sz="1450" spc="-10">
                <a:latin typeface="Times New Roman"/>
                <a:cs typeface="Times New Roman"/>
              </a:rPr>
              <a:t>me caused me </a:t>
            </a:r>
            <a:r>
              <a:rPr dirty="0" sz="1450" spc="-5">
                <a:latin typeface="Times New Roman"/>
                <a:cs typeface="Times New Roman"/>
              </a:rPr>
              <a:t>a </a:t>
            </a:r>
            <a:r>
              <a:rPr dirty="0" sz="1450" spc="-10">
                <a:latin typeface="Times New Roman"/>
                <a:cs typeface="Times New Roman"/>
              </a:rPr>
              <a:t>certain shock </a:t>
            </a:r>
            <a:r>
              <a:rPr dirty="0" sz="1450" spc="-5">
                <a:latin typeface="Times New Roman"/>
                <a:cs typeface="Times New Roman"/>
              </a:rPr>
              <a:t>of </a:t>
            </a:r>
            <a:r>
              <a:rPr dirty="0" sz="1450" spc="-10">
                <a:latin typeface="Times New Roman"/>
                <a:cs typeface="Times New Roman"/>
              </a:rPr>
              <a:t>surprise and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something wanting. In my normal circumstances, it appeared every </a:t>
            </a:r>
            <a:r>
              <a:rPr dirty="0" sz="1450" spc="-5">
                <a:latin typeface="Times New Roman"/>
                <a:cs typeface="Times New Roman"/>
              </a:rPr>
              <a:t>young  </a:t>
            </a:r>
            <a:r>
              <a:rPr dirty="0" sz="1450" spc="-10">
                <a:latin typeface="Times New Roman"/>
                <a:cs typeface="Times New Roman"/>
              </a:rPr>
              <a:t>lady must have paid me some tribute </a:t>
            </a:r>
            <a:r>
              <a:rPr dirty="0" sz="1450" spc="-5">
                <a:latin typeface="Times New Roman"/>
                <a:cs typeface="Times New Roman"/>
              </a:rPr>
              <a:t>of a </a:t>
            </a:r>
            <a:r>
              <a:rPr dirty="0" sz="1450" spc="-10">
                <a:latin typeface="Times New Roman"/>
                <a:cs typeface="Times New Roman"/>
              </a:rPr>
              <a:t>glance; and though </a:t>
            </a:r>
            <a:r>
              <a:rPr dirty="0" sz="1450" spc="-5">
                <a:latin typeface="Times New Roman"/>
                <a:cs typeface="Times New Roman"/>
              </a:rPr>
              <a:t>I </a:t>
            </a:r>
            <a:r>
              <a:rPr dirty="0" sz="1450" spc="-10">
                <a:latin typeface="Times New Roman"/>
                <a:cs typeface="Times New Roman"/>
              </a:rPr>
              <a:t>had often </a:t>
            </a:r>
            <a:r>
              <a:rPr dirty="0" sz="1450" spc="-5">
                <a:latin typeface="Times New Roman"/>
                <a:cs typeface="Times New Roman"/>
              </a:rPr>
              <a:t>not  </a:t>
            </a:r>
            <a:r>
              <a:rPr dirty="0" sz="1450" spc="-10">
                <a:latin typeface="Times New Roman"/>
                <a:cs typeface="Times New Roman"/>
              </a:rPr>
              <a:t>detected it when it was given, </a:t>
            </a:r>
            <a:r>
              <a:rPr dirty="0" sz="1450" spc="-5">
                <a:latin typeface="Times New Roman"/>
                <a:cs typeface="Times New Roman"/>
              </a:rPr>
              <a:t>I </a:t>
            </a:r>
            <a:r>
              <a:rPr dirty="0" sz="1450" spc="-10">
                <a:latin typeface="Times New Roman"/>
                <a:cs typeface="Times New Roman"/>
              </a:rPr>
              <a:t>was well aware </a:t>
            </a:r>
            <a:r>
              <a:rPr dirty="0" sz="1450" spc="-5">
                <a:latin typeface="Times New Roman"/>
                <a:cs typeface="Times New Roman"/>
              </a:rPr>
              <a:t>of </a:t>
            </a:r>
            <a:r>
              <a:rPr dirty="0" sz="1450" spc="-10">
                <a:latin typeface="Times New Roman"/>
                <a:cs typeface="Times New Roman"/>
              </a:rPr>
              <a:t>its absence when it was  withheld. My height seemed to decrease with every woman who passed me,  for she passed me like </a:t>
            </a:r>
            <a:r>
              <a:rPr dirty="0" sz="1450" spc="-5">
                <a:latin typeface="Times New Roman"/>
                <a:cs typeface="Times New Roman"/>
              </a:rPr>
              <a:t>a dog. </a:t>
            </a:r>
            <a:r>
              <a:rPr dirty="0" sz="1450" spc="-10">
                <a:latin typeface="Times New Roman"/>
                <a:cs typeface="Times New Roman"/>
              </a:rPr>
              <a:t>This is </a:t>
            </a:r>
            <a:r>
              <a:rPr dirty="0" sz="1450" spc="-5">
                <a:latin typeface="Times New Roman"/>
                <a:cs typeface="Times New Roman"/>
              </a:rPr>
              <a:t>one of </a:t>
            </a:r>
            <a:r>
              <a:rPr dirty="0" sz="1450" spc="-10">
                <a:latin typeface="Times New Roman"/>
                <a:cs typeface="Times New Roman"/>
              </a:rPr>
              <a:t>my </a:t>
            </a:r>
            <a:r>
              <a:rPr dirty="0" sz="1450" spc="-5">
                <a:latin typeface="Times New Roman"/>
                <a:cs typeface="Times New Roman"/>
              </a:rPr>
              <a:t>grounds </a:t>
            </a:r>
            <a:r>
              <a:rPr dirty="0" sz="1450" spc="-10">
                <a:latin typeface="Times New Roman"/>
                <a:cs typeface="Times New Roman"/>
              </a:rPr>
              <a:t>for supposing that  what are called the upper classes may sometimes produce </a:t>
            </a:r>
            <a:r>
              <a:rPr dirty="0" sz="1450" spc="-5">
                <a:latin typeface="Times New Roman"/>
                <a:cs typeface="Times New Roman"/>
              </a:rPr>
              <a:t>a </a:t>
            </a:r>
            <a:r>
              <a:rPr dirty="0" sz="1450" spc="-10">
                <a:latin typeface="Times New Roman"/>
                <a:cs typeface="Times New Roman"/>
              </a:rPr>
              <a:t>disagreeable  impression in what are called the lower; and </a:t>
            </a:r>
            <a:r>
              <a:rPr dirty="0" sz="1450" spc="-5">
                <a:latin typeface="Times New Roman"/>
                <a:cs typeface="Times New Roman"/>
              </a:rPr>
              <a:t>I </a:t>
            </a:r>
            <a:r>
              <a:rPr dirty="0" sz="1450" spc="-10">
                <a:latin typeface="Times New Roman"/>
                <a:cs typeface="Times New Roman"/>
              </a:rPr>
              <a:t>wish some </a:t>
            </a:r>
            <a:r>
              <a:rPr dirty="0" sz="1450" spc="-5">
                <a:latin typeface="Times New Roman"/>
                <a:cs typeface="Times New Roman"/>
              </a:rPr>
              <a:t>one </a:t>
            </a:r>
            <a:r>
              <a:rPr dirty="0" sz="1450" spc="-10">
                <a:latin typeface="Times New Roman"/>
                <a:cs typeface="Times New Roman"/>
              </a:rPr>
              <a:t>would continue  my experiment, and find </a:t>
            </a:r>
            <a:r>
              <a:rPr dirty="0" sz="1450" spc="-5">
                <a:latin typeface="Times New Roman"/>
                <a:cs typeface="Times New Roman"/>
              </a:rPr>
              <a:t>out </a:t>
            </a:r>
            <a:r>
              <a:rPr dirty="0" sz="1450" spc="-10">
                <a:latin typeface="Times New Roman"/>
                <a:cs typeface="Times New Roman"/>
              </a:rPr>
              <a:t>exactly at what stage </a:t>
            </a:r>
            <a:r>
              <a:rPr dirty="0" sz="1450" spc="-5">
                <a:latin typeface="Times New Roman"/>
                <a:cs typeface="Times New Roman"/>
              </a:rPr>
              <a:t>of </a:t>
            </a:r>
            <a:r>
              <a:rPr dirty="0" sz="1450" spc="-10">
                <a:latin typeface="Times New Roman"/>
                <a:cs typeface="Times New Roman"/>
              </a:rPr>
              <a:t>toilette </a:t>
            </a:r>
            <a:r>
              <a:rPr dirty="0" sz="1450" spc="-5">
                <a:latin typeface="Times New Roman"/>
                <a:cs typeface="Times New Roman"/>
              </a:rPr>
              <a:t>a </a:t>
            </a:r>
            <a:r>
              <a:rPr dirty="0" sz="1450" spc="-10">
                <a:latin typeface="Times New Roman"/>
                <a:cs typeface="Times New Roman"/>
              </a:rPr>
              <a:t>man becomes  invisible to the well-regulated female</a:t>
            </a:r>
            <a:r>
              <a:rPr dirty="0" sz="1450" spc="15">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Here </a:t>
            </a:r>
            <a:r>
              <a:rPr dirty="0" sz="1450" spc="-5">
                <a:latin typeface="Times New Roman"/>
                <a:cs typeface="Times New Roman"/>
              </a:rPr>
              <a:t>on </a:t>
            </a:r>
            <a:r>
              <a:rPr dirty="0" sz="1450" spc="-10">
                <a:latin typeface="Times New Roman"/>
                <a:cs typeface="Times New Roman"/>
              </a:rPr>
              <a:t>shipboard the matter was </a:t>
            </a:r>
            <a:r>
              <a:rPr dirty="0" sz="1450" spc="-5">
                <a:latin typeface="Times New Roman"/>
                <a:cs typeface="Times New Roman"/>
              </a:rPr>
              <a:t>put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more complete test; </a:t>
            </a:r>
            <a:r>
              <a:rPr dirty="0" sz="1450" spc="-20">
                <a:latin typeface="Times New Roman"/>
                <a:cs typeface="Times New Roman"/>
              </a:rPr>
              <a:t>for, </a:t>
            </a:r>
            <a:r>
              <a:rPr dirty="0" sz="1450" spc="-10">
                <a:latin typeface="Times New Roman"/>
                <a:cs typeface="Times New Roman"/>
              </a:rPr>
              <a:t>even with  the addition </a:t>
            </a:r>
            <a:r>
              <a:rPr dirty="0" sz="1450" spc="-5">
                <a:latin typeface="Times New Roman"/>
                <a:cs typeface="Times New Roman"/>
              </a:rPr>
              <a:t>of </a:t>
            </a:r>
            <a:r>
              <a:rPr dirty="0" sz="1450" spc="-10">
                <a:latin typeface="Times New Roman"/>
                <a:cs typeface="Times New Roman"/>
              </a:rPr>
              <a:t>speech and </a:t>
            </a:r>
            <a:r>
              <a:rPr dirty="0" sz="1450" spc="-15">
                <a:latin typeface="Times New Roman"/>
                <a:cs typeface="Times New Roman"/>
              </a:rPr>
              <a:t>manner, </a:t>
            </a:r>
            <a:r>
              <a:rPr dirty="0" sz="1450" spc="-5">
                <a:latin typeface="Times New Roman"/>
                <a:cs typeface="Times New Roman"/>
              </a:rPr>
              <a:t>I </a:t>
            </a:r>
            <a:r>
              <a:rPr dirty="0" sz="1450" spc="-10">
                <a:latin typeface="Times New Roman"/>
                <a:cs typeface="Times New Roman"/>
              </a:rPr>
              <a:t>passed among the ladies for precisely the  average man </a:t>
            </a:r>
            <a:r>
              <a:rPr dirty="0" sz="1450" spc="-5">
                <a:latin typeface="Times New Roman"/>
                <a:cs typeface="Times New Roman"/>
              </a:rPr>
              <a:t>of </a:t>
            </a:r>
            <a:r>
              <a:rPr dirty="0" sz="1450" spc="-10">
                <a:latin typeface="Times New Roman"/>
                <a:cs typeface="Times New Roman"/>
              </a:rPr>
              <a:t>the steerage. It was </a:t>
            </a:r>
            <a:r>
              <a:rPr dirty="0" sz="1450" spc="-5">
                <a:latin typeface="Times New Roman"/>
                <a:cs typeface="Times New Roman"/>
              </a:rPr>
              <a:t>one </a:t>
            </a:r>
            <a:r>
              <a:rPr dirty="0" sz="1450" spc="-10">
                <a:latin typeface="Times New Roman"/>
                <a:cs typeface="Times New Roman"/>
              </a:rPr>
              <a:t>afternoon that </a:t>
            </a:r>
            <a:r>
              <a:rPr dirty="0" sz="1450" spc="-5">
                <a:latin typeface="Times New Roman"/>
                <a:cs typeface="Times New Roman"/>
              </a:rPr>
              <a:t>I </a:t>
            </a:r>
            <a:r>
              <a:rPr dirty="0" sz="1450" spc="-10">
                <a:latin typeface="Times New Roman"/>
                <a:cs typeface="Times New Roman"/>
              </a:rPr>
              <a:t>saw this  demonstrated. A very plainly dressed woman was taken ill </a:t>
            </a:r>
            <a:r>
              <a:rPr dirty="0" sz="1450" spc="-5">
                <a:latin typeface="Times New Roman"/>
                <a:cs typeface="Times New Roman"/>
              </a:rPr>
              <a:t>on </a:t>
            </a:r>
            <a:r>
              <a:rPr dirty="0" sz="1450" spc="-10">
                <a:latin typeface="Times New Roman"/>
                <a:cs typeface="Times New Roman"/>
              </a:rPr>
              <a:t>deck.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had the luck to </a:t>
            </a:r>
            <a:r>
              <a:rPr dirty="0" sz="1450" spc="-5">
                <a:latin typeface="Times New Roman"/>
                <a:cs typeface="Times New Roman"/>
              </a:rPr>
              <a:t>be </a:t>
            </a:r>
            <a:r>
              <a:rPr dirty="0" sz="1450" spc="-10">
                <a:latin typeface="Times New Roman"/>
                <a:cs typeface="Times New Roman"/>
              </a:rPr>
              <a:t>present at every sudden seizure during all the passage; and  </a:t>
            </a:r>
            <a:r>
              <a:rPr dirty="0" sz="1450" spc="-5">
                <a:latin typeface="Times New Roman"/>
                <a:cs typeface="Times New Roman"/>
              </a:rPr>
              <a:t>on </a:t>
            </a:r>
            <a:r>
              <a:rPr dirty="0" sz="1450" spc="-10">
                <a:latin typeface="Times New Roman"/>
                <a:cs typeface="Times New Roman"/>
              </a:rPr>
              <a:t>this occasion found myself in the place </a:t>
            </a:r>
            <a:r>
              <a:rPr dirty="0" sz="1450" spc="-5">
                <a:latin typeface="Times New Roman"/>
                <a:cs typeface="Times New Roman"/>
              </a:rPr>
              <a:t>of </a:t>
            </a:r>
            <a:r>
              <a:rPr dirty="0" sz="1450" spc="-10">
                <a:latin typeface="Times New Roman"/>
                <a:cs typeface="Times New Roman"/>
              </a:rPr>
              <a:t>importance, supporting the  </a:t>
            </a:r>
            <a:r>
              <a:rPr dirty="0" sz="1450" spc="-20">
                <a:latin typeface="Times New Roman"/>
                <a:cs typeface="Times New Roman"/>
              </a:rPr>
              <a:t>sufferer.</a:t>
            </a:r>
            <a:r>
              <a:rPr dirty="0" sz="1450" spc="320">
                <a:latin typeface="Times New Roman"/>
                <a:cs typeface="Times New Roman"/>
              </a:rPr>
              <a:t> </a:t>
            </a:r>
            <a:r>
              <a:rPr dirty="0" sz="1450" spc="-10">
                <a:latin typeface="Times New Roman"/>
                <a:cs typeface="Times New Roman"/>
              </a:rPr>
              <a:t>There 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crowd immediately around us, </a:t>
            </a:r>
            <a:r>
              <a:rPr dirty="0" sz="1450" spc="-5">
                <a:latin typeface="Times New Roman"/>
                <a:cs typeface="Times New Roman"/>
              </a:rPr>
              <a:t>but a  </a:t>
            </a:r>
            <a:r>
              <a:rPr dirty="0" sz="1450" spc="-10">
                <a:latin typeface="Times New Roman"/>
                <a:cs typeface="Times New Roman"/>
              </a:rPr>
              <a:t>considerable </a:t>
            </a:r>
            <a:r>
              <a:rPr dirty="0" sz="1450" spc="-5">
                <a:latin typeface="Times New Roman"/>
                <a:cs typeface="Times New Roman"/>
              </a:rPr>
              <a:t>knot of </a:t>
            </a:r>
            <a:r>
              <a:rPr dirty="0" sz="1450" spc="-10">
                <a:latin typeface="Times New Roman"/>
                <a:cs typeface="Times New Roman"/>
              </a:rPr>
              <a:t>saloon passengers leaning over </a:t>
            </a:r>
            <a:r>
              <a:rPr dirty="0" sz="1450" spc="-5">
                <a:latin typeface="Times New Roman"/>
                <a:cs typeface="Times New Roman"/>
              </a:rPr>
              <a:t>our </a:t>
            </a:r>
            <a:r>
              <a:rPr dirty="0" sz="1450" spc="-10">
                <a:latin typeface="Times New Roman"/>
                <a:cs typeface="Times New Roman"/>
              </a:rPr>
              <a:t>heads from the  hurricane-deck. One </a:t>
            </a:r>
            <a:r>
              <a:rPr dirty="0" sz="1450" spc="-5">
                <a:latin typeface="Times New Roman"/>
                <a:cs typeface="Times New Roman"/>
              </a:rPr>
              <a:t>of </a:t>
            </a:r>
            <a:r>
              <a:rPr dirty="0" sz="1450" spc="-10">
                <a:latin typeface="Times New Roman"/>
                <a:cs typeface="Times New Roman"/>
              </a:rPr>
              <a:t>these, an elderly managing woman, hailed me with  counsels. Of course </a:t>
            </a:r>
            <a:r>
              <a:rPr dirty="0" sz="1450" spc="-5">
                <a:latin typeface="Times New Roman"/>
                <a:cs typeface="Times New Roman"/>
              </a:rPr>
              <a:t>I </a:t>
            </a:r>
            <a:r>
              <a:rPr dirty="0" sz="1450" spc="-10">
                <a:latin typeface="Times New Roman"/>
                <a:cs typeface="Times New Roman"/>
              </a:rPr>
              <a:t>had to reply; and as the talk went </a:t>
            </a:r>
            <a:r>
              <a:rPr dirty="0" sz="1450" spc="-5">
                <a:latin typeface="Times New Roman"/>
                <a:cs typeface="Times New Roman"/>
              </a:rPr>
              <a:t>on, I </a:t>
            </a:r>
            <a:r>
              <a:rPr dirty="0" sz="1450" spc="-10">
                <a:latin typeface="Times New Roman"/>
                <a:cs typeface="Times New Roman"/>
              </a:rPr>
              <a:t>began to discover  that the whole group took me for the husband.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my new wife,  </a:t>
            </a:r>
            <a:r>
              <a:rPr dirty="0" sz="1450" spc="-5">
                <a:latin typeface="Times New Roman"/>
                <a:cs typeface="Times New Roman"/>
              </a:rPr>
              <a:t>poor </a:t>
            </a:r>
            <a:r>
              <a:rPr dirty="0" sz="1450" spc="-10">
                <a:latin typeface="Times New Roman"/>
                <a:cs typeface="Times New Roman"/>
              </a:rPr>
              <a:t>creature, with mingled feelings; and </a:t>
            </a:r>
            <a:r>
              <a:rPr dirty="0" sz="1450" spc="-5">
                <a:latin typeface="Times New Roman"/>
                <a:cs typeface="Times New Roman"/>
              </a:rPr>
              <a:t>I </a:t>
            </a:r>
            <a:r>
              <a:rPr dirty="0" sz="1450" spc="-10">
                <a:latin typeface="Times New Roman"/>
                <a:cs typeface="Times New Roman"/>
              </a:rPr>
              <a:t>must own she had </a:t>
            </a:r>
            <a:r>
              <a:rPr dirty="0" sz="1450" spc="-5">
                <a:latin typeface="Times New Roman"/>
                <a:cs typeface="Times New Roman"/>
              </a:rPr>
              <a:t>not </a:t>
            </a:r>
            <a:r>
              <a:rPr dirty="0" sz="1450" spc="-10">
                <a:latin typeface="Times New Roman"/>
                <a:cs typeface="Times New Roman"/>
              </a:rPr>
              <a:t>even the  appearance </a:t>
            </a:r>
            <a:r>
              <a:rPr dirty="0" sz="1450" spc="-5">
                <a:latin typeface="Times New Roman"/>
                <a:cs typeface="Times New Roman"/>
              </a:rPr>
              <a:t>of </a:t>
            </a:r>
            <a:r>
              <a:rPr dirty="0" sz="1450" spc="-10">
                <a:latin typeface="Times New Roman"/>
                <a:cs typeface="Times New Roman"/>
              </a:rPr>
              <a:t>the poorest class </a:t>
            </a:r>
            <a:r>
              <a:rPr dirty="0" sz="1450" spc="-5">
                <a:latin typeface="Times New Roman"/>
                <a:cs typeface="Times New Roman"/>
              </a:rPr>
              <a:t>of </a:t>
            </a:r>
            <a:r>
              <a:rPr dirty="0" sz="1450" spc="-10">
                <a:latin typeface="Times New Roman"/>
                <a:cs typeface="Times New Roman"/>
              </a:rPr>
              <a:t>city servant-maids, </a:t>
            </a:r>
            <a:r>
              <a:rPr dirty="0" sz="1450" spc="-5">
                <a:latin typeface="Times New Roman"/>
                <a:cs typeface="Times New Roman"/>
              </a:rPr>
              <a:t>but </a:t>
            </a:r>
            <a:r>
              <a:rPr dirty="0" sz="1450" spc="-10">
                <a:latin typeface="Times New Roman"/>
                <a:cs typeface="Times New Roman"/>
              </a:rPr>
              <a:t>looked more like </a:t>
            </a:r>
            <a:r>
              <a:rPr dirty="0" sz="1450" spc="-5">
                <a:latin typeface="Times New Roman"/>
                <a:cs typeface="Times New Roman"/>
              </a:rPr>
              <a:t>a  </a:t>
            </a:r>
            <a:r>
              <a:rPr dirty="0" sz="1450" spc="-10">
                <a:latin typeface="Times New Roman"/>
                <a:cs typeface="Times New Roman"/>
              </a:rPr>
              <a:t>country wench who should have been employed at </a:t>
            </a:r>
            <a:r>
              <a:rPr dirty="0" sz="1450" spc="-5">
                <a:latin typeface="Times New Roman"/>
                <a:cs typeface="Times New Roman"/>
              </a:rPr>
              <a:t>a </a:t>
            </a:r>
            <a:r>
              <a:rPr dirty="0" sz="1450" spc="-10">
                <a:latin typeface="Times New Roman"/>
                <a:cs typeface="Times New Roman"/>
              </a:rPr>
              <a:t>roadside </a:t>
            </a:r>
            <a:r>
              <a:rPr dirty="0" sz="1450" spc="-5">
                <a:latin typeface="Times New Roman"/>
                <a:cs typeface="Times New Roman"/>
              </a:rPr>
              <a:t>inn. </a:t>
            </a:r>
            <a:r>
              <a:rPr dirty="0" sz="1450" spc="-10">
                <a:latin typeface="Times New Roman"/>
                <a:cs typeface="Times New Roman"/>
              </a:rPr>
              <a:t>Now was  the time for me to </a:t>
            </a:r>
            <a:r>
              <a:rPr dirty="0" sz="1450" spc="-5">
                <a:latin typeface="Times New Roman"/>
                <a:cs typeface="Times New Roman"/>
              </a:rPr>
              <a:t>go </a:t>
            </a:r>
            <a:r>
              <a:rPr dirty="0" sz="1450" spc="-10">
                <a:latin typeface="Times New Roman"/>
                <a:cs typeface="Times New Roman"/>
              </a:rPr>
              <a:t>and study the brass</a:t>
            </a:r>
            <a:r>
              <a:rPr dirty="0" sz="1450" spc="35">
                <a:latin typeface="Times New Roman"/>
                <a:cs typeface="Times New Roman"/>
              </a:rPr>
              <a:t> </a:t>
            </a:r>
            <a:r>
              <a:rPr dirty="0" sz="1450" spc="-10">
                <a:latin typeface="Times New Roman"/>
                <a:cs typeface="Times New Roman"/>
              </a:rPr>
              <a:t>plate.</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60">
                <a:latin typeface="Times New Roman"/>
                <a:cs typeface="Times New Roman"/>
              </a:rPr>
              <a:t>To </a:t>
            </a:r>
            <a:r>
              <a:rPr dirty="0" sz="1450" spc="-10">
                <a:latin typeface="Times New Roman"/>
                <a:cs typeface="Times New Roman"/>
              </a:rPr>
              <a:t>such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officers </a:t>
            </a:r>
            <a:r>
              <a:rPr dirty="0" sz="1450" spc="-10">
                <a:latin typeface="Times New Roman"/>
                <a:cs typeface="Times New Roman"/>
              </a:rPr>
              <a:t>as knew about me—the </a:t>
            </a:r>
            <a:r>
              <a:rPr dirty="0" sz="1450" spc="-15">
                <a:latin typeface="Times New Roman"/>
                <a:cs typeface="Times New Roman"/>
              </a:rPr>
              <a:t>doctor, </a:t>
            </a:r>
            <a:r>
              <a:rPr dirty="0" sz="1450" spc="-10">
                <a:latin typeface="Times New Roman"/>
                <a:cs typeface="Times New Roman"/>
              </a:rPr>
              <a:t>the </a:t>
            </a:r>
            <a:r>
              <a:rPr dirty="0" sz="1450" spc="-15">
                <a:latin typeface="Times New Roman"/>
                <a:cs typeface="Times New Roman"/>
              </a:rPr>
              <a:t>purser, </a:t>
            </a:r>
            <a:r>
              <a:rPr dirty="0" sz="1450" spc="-10">
                <a:latin typeface="Times New Roman"/>
                <a:cs typeface="Times New Roman"/>
              </a:rPr>
              <a:t>and the  stewards—I appeared in the light </a:t>
            </a:r>
            <a:r>
              <a:rPr dirty="0" sz="1450" spc="-5">
                <a:latin typeface="Times New Roman"/>
                <a:cs typeface="Times New Roman"/>
              </a:rPr>
              <a:t>of a </a:t>
            </a:r>
            <a:r>
              <a:rPr dirty="0" sz="1450" spc="-10">
                <a:latin typeface="Times New Roman"/>
                <a:cs typeface="Times New Roman"/>
              </a:rPr>
              <a:t>broad joke. The fact that </a:t>
            </a:r>
            <a:r>
              <a:rPr dirty="0" sz="1450" spc="-5">
                <a:latin typeface="Times New Roman"/>
                <a:cs typeface="Times New Roman"/>
              </a:rPr>
              <a:t>I </a:t>
            </a:r>
            <a:r>
              <a:rPr dirty="0" sz="1450" spc="-10">
                <a:latin typeface="Times New Roman"/>
                <a:cs typeface="Times New Roman"/>
              </a:rPr>
              <a:t>spent the  better part </a:t>
            </a:r>
            <a:r>
              <a:rPr dirty="0" sz="1450" spc="-5">
                <a:latin typeface="Times New Roman"/>
                <a:cs typeface="Times New Roman"/>
              </a:rPr>
              <a:t>of </a:t>
            </a:r>
            <a:r>
              <a:rPr dirty="0" sz="1450" spc="-10">
                <a:latin typeface="Times New Roman"/>
                <a:cs typeface="Times New Roman"/>
              </a:rPr>
              <a:t>my day in writing had </a:t>
            </a:r>
            <a:r>
              <a:rPr dirty="0" sz="1450" spc="-5">
                <a:latin typeface="Times New Roman"/>
                <a:cs typeface="Times New Roman"/>
              </a:rPr>
              <a:t>gone </a:t>
            </a:r>
            <a:r>
              <a:rPr dirty="0" sz="1450" spc="-10">
                <a:latin typeface="Times New Roman"/>
                <a:cs typeface="Times New Roman"/>
              </a:rPr>
              <a:t>abroad over the ship and tickled  them all </a:t>
            </a:r>
            <a:r>
              <a:rPr dirty="0" sz="1450" spc="-15">
                <a:latin typeface="Times New Roman"/>
                <a:cs typeface="Times New Roman"/>
              </a:rPr>
              <a:t>prodigiously. </a:t>
            </a:r>
            <a:r>
              <a:rPr dirty="0" sz="1450" spc="-10">
                <a:latin typeface="Times New Roman"/>
                <a:cs typeface="Times New Roman"/>
              </a:rPr>
              <a:t>Whenever they met me they referred to my absurd  occupation with familiarity and breadth </a:t>
            </a:r>
            <a:r>
              <a:rPr dirty="0" sz="1450" spc="-5">
                <a:latin typeface="Times New Roman"/>
                <a:cs typeface="Times New Roman"/>
              </a:rPr>
              <a:t>of </a:t>
            </a:r>
            <a:r>
              <a:rPr dirty="0" sz="1450" spc="-10">
                <a:latin typeface="Times New Roman"/>
                <a:cs typeface="Times New Roman"/>
              </a:rPr>
              <a:t>humorous intention. Their manner  was well calculated to remind me </a:t>
            </a:r>
            <a:r>
              <a:rPr dirty="0" sz="1450" spc="-5">
                <a:latin typeface="Times New Roman"/>
                <a:cs typeface="Times New Roman"/>
              </a:rPr>
              <a:t>of </a:t>
            </a:r>
            <a:r>
              <a:rPr dirty="0" sz="1450" spc="-10">
                <a:latin typeface="Times New Roman"/>
                <a:cs typeface="Times New Roman"/>
              </a:rPr>
              <a:t>my fallen fortunes. </a:t>
            </a:r>
            <a:r>
              <a:rPr dirty="0" sz="1450" spc="-60">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sincerely  amused </a:t>
            </a:r>
            <a:r>
              <a:rPr dirty="0" sz="1450" spc="-5">
                <a:latin typeface="Times New Roman"/>
                <a:cs typeface="Times New Roman"/>
              </a:rPr>
              <a:t>by </a:t>
            </a:r>
            <a:r>
              <a:rPr dirty="0" sz="1450" spc="-10">
                <a:latin typeface="Times New Roman"/>
                <a:cs typeface="Times New Roman"/>
              </a:rPr>
              <a:t>the amateur literary </a:t>
            </a:r>
            <a:r>
              <a:rPr dirty="0" sz="1450" spc="-15">
                <a:latin typeface="Times New Roman"/>
                <a:cs typeface="Times New Roman"/>
              </a:rPr>
              <a:t>efforts </a:t>
            </a:r>
            <a:r>
              <a:rPr dirty="0" sz="1450" spc="-5">
                <a:latin typeface="Times New Roman"/>
                <a:cs typeface="Times New Roman"/>
              </a:rPr>
              <a:t>of a </a:t>
            </a:r>
            <a:r>
              <a:rPr dirty="0" sz="1450" spc="-10">
                <a:latin typeface="Times New Roman"/>
                <a:cs typeface="Times New Roman"/>
              </a:rPr>
              <a:t>gentleman, </a:t>
            </a:r>
            <a:r>
              <a:rPr dirty="0" sz="1450" spc="-5">
                <a:latin typeface="Times New Roman"/>
                <a:cs typeface="Times New Roman"/>
              </a:rPr>
              <a:t>but you </a:t>
            </a:r>
            <a:r>
              <a:rPr dirty="0" sz="1450" spc="-10">
                <a:latin typeface="Times New Roman"/>
                <a:cs typeface="Times New Roman"/>
              </a:rPr>
              <a:t>scarce publish  the feeling to his face. </a:t>
            </a:r>
            <a:r>
              <a:rPr dirty="0" sz="1450" spc="-25">
                <a:latin typeface="Times New Roman"/>
                <a:cs typeface="Times New Roman"/>
              </a:rPr>
              <a:t>‘Well!’ </a:t>
            </a:r>
            <a:r>
              <a:rPr dirty="0" sz="1450" spc="-10">
                <a:latin typeface="Times New Roman"/>
                <a:cs typeface="Times New Roman"/>
              </a:rPr>
              <a:t>they would say: ‘still writing?’ And the smile  would widen into </a:t>
            </a:r>
            <a:r>
              <a:rPr dirty="0" sz="1450" spc="-5">
                <a:latin typeface="Times New Roman"/>
                <a:cs typeface="Times New Roman"/>
              </a:rPr>
              <a:t>a </a:t>
            </a:r>
            <a:r>
              <a:rPr dirty="0" sz="1450" spc="-10">
                <a:latin typeface="Times New Roman"/>
                <a:cs typeface="Times New Roman"/>
              </a:rPr>
              <a:t>laugh. The purser came </a:t>
            </a:r>
            <a:r>
              <a:rPr dirty="0" sz="1450" spc="-5">
                <a:latin typeface="Times New Roman"/>
                <a:cs typeface="Times New Roman"/>
              </a:rPr>
              <a:t>one </a:t>
            </a:r>
            <a:r>
              <a:rPr dirty="0" sz="1450" spc="-10">
                <a:latin typeface="Times New Roman"/>
                <a:cs typeface="Times New Roman"/>
              </a:rPr>
              <a:t>day into the cabin, and,  touched to the heart </a:t>
            </a:r>
            <a:r>
              <a:rPr dirty="0" sz="1450" spc="-5">
                <a:latin typeface="Times New Roman"/>
                <a:cs typeface="Times New Roman"/>
              </a:rPr>
              <a:t>by </a:t>
            </a:r>
            <a:r>
              <a:rPr dirty="0" sz="1450" spc="-10">
                <a:latin typeface="Times New Roman"/>
                <a:cs typeface="Times New Roman"/>
              </a:rPr>
              <a:t>my misguided </a:t>
            </a:r>
            <a:r>
              <a:rPr dirty="0" sz="1450" spc="-20">
                <a:latin typeface="Times New Roman"/>
                <a:cs typeface="Times New Roman"/>
              </a:rPr>
              <a:t>industry, </a:t>
            </a:r>
            <a:r>
              <a:rPr dirty="0" sz="1450" spc="-15">
                <a:latin typeface="Times New Roman"/>
                <a:cs typeface="Times New Roman"/>
              </a:rPr>
              <a:t>offered </a:t>
            </a:r>
            <a:r>
              <a:rPr dirty="0" sz="1450" spc="-10">
                <a:latin typeface="Times New Roman"/>
                <a:cs typeface="Times New Roman"/>
              </a:rPr>
              <a:t>me some other kind </a:t>
            </a:r>
            <a:r>
              <a:rPr dirty="0" sz="1450" spc="-5">
                <a:latin typeface="Times New Roman"/>
                <a:cs typeface="Times New Roman"/>
              </a:rPr>
              <a:t>of  </a:t>
            </a:r>
            <a:r>
              <a:rPr dirty="0" sz="1450" spc="-10">
                <a:latin typeface="Times New Roman"/>
                <a:cs typeface="Times New Roman"/>
              </a:rPr>
              <a:t>writing, ‘for which,’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pointedly, </a:t>
            </a:r>
            <a:r>
              <a:rPr dirty="0" sz="1450" spc="-10">
                <a:latin typeface="Times New Roman"/>
                <a:cs typeface="Times New Roman"/>
              </a:rPr>
              <a:t>‘you will </a:t>
            </a:r>
            <a:r>
              <a:rPr dirty="0" sz="1450" spc="-5">
                <a:latin typeface="Times New Roman"/>
                <a:cs typeface="Times New Roman"/>
              </a:rPr>
              <a:t>be </a:t>
            </a:r>
            <a:r>
              <a:rPr dirty="0" sz="1450" spc="-10">
                <a:latin typeface="Times New Roman"/>
                <a:cs typeface="Times New Roman"/>
              </a:rPr>
              <a:t>paid.’ This was nothing  else than to copy </a:t>
            </a:r>
            <a:r>
              <a:rPr dirty="0" sz="1450" spc="-5">
                <a:latin typeface="Times New Roman"/>
                <a:cs typeface="Times New Roman"/>
              </a:rPr>
              <a:t>out </a:t>
            </a:r>
            <a:r>
              <a:rPr dirty="0" sz="1450" spc="-10">
                <a:latin typeface="Times New Roman"/>
                <a:cs typeface="Times New Roman"/>
              </a:rPr>
              <a:t>the list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passengers.</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Another trick </a:t>
            </a:r>
            <a:r>
              <a:rPr dirty="0" sz="1450" spc="-5">
                <a:latin typeface="Times New Roman"/>
                <a:cs typeface="Times New Roman"/>
              </a:rPr>
              <a:t>of </a:t>
            </a:r>
            <a:r>
              <a:rPr dirty="0" sz="1450" spc="-10">
                <a:latin typeface="Times New Roman"/>
                <a:cs typeface="Times New Roman"/>
              </a:rPr>
              <a:t>mine which told against my reputation was my choice </a:t>
            </a:r>
            <a:r>
              <a:rPr dirty="0" sz="1450" spc="-5">
                <a:latin typeface="Times New Roman"/>
                <a:cs typeface="Times New Roman"/>
              </a:rPr>
              <a:t>of  </a:t>
            </a:r>
            <a:r>
              <a:rPr dirty="0" sz="1450" spc="-10">
                <a:latin typeface="Times New Roman"/>
                <a:cs typeface="Times New Roman"/>
              </a:rPr>
              <a:t>roosting-place in an active draught </a:t>
            </a:r>
            <a:r>
              <a:rPr dirty="0" sz="1450" spc="-5">
                <a:latin typeface="Times New Roman"/>
                <a:cs typeface="Times New Roman"/>
              </a:rPr>
              <a:t>upon </a:t>
            </a:r>
            <a:r>
              <a:rPr dirty="0" sz="1450" spc="-10">
                <a:latin typeface="Times New Roman"/>
                <a:cs typeface="Times New Roman"/>
              </a:rPr>
              <a:t>the cabin </a:t>
            </a:r>
            <a:r>
              <a:rPr dirty="0" sz="1450" spc="-20">
                <a:latin typeface="Times New Roman"/>
                <a:cs typeface="Times New Roman"/>
              </a:rPr>
              <a:t>floor.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was openly jeered  and flouted for this eccentricity; and </a:t>
            </a:r>
            <a:r>
              <a:rPr dirty="0" sz="1450" spc="-5">
                <a:latin typeface="Times New Roman"/>
                <a:cs typeface="Times New Roman"/>
              </a:rPr>
              <a:t>a </a:t>
            </a:r>
            <a:r>
              <a:rPr dirty="0" sz="1450" spc="-10">
                <a:latin typeface="Times New Roman"/>
                <a:cs typeface="Times New Roman"/>
              </a:rPr>
              <a:t>considerable </a:t>
            </a:r>
            <a:r>
              <a:rPr dirty="0" sz="1450" spc="-5">
                <a:latin typeface="Times New Roman"/>
                <a:cs typeface="Times New Roman"/>
              </a:rPr>
              <a:t>knot </a:t>
            </a:r>
            <a:r>
              <a:rPr dirty="0" sz="1450" spc="-10">
                <a:latin typeface="Times New Roman"/>
                <a:cs typeface="Times New Roman"/>
              </a:rPr>
              <a:t>would sometimes  gather at the </a:t>
            </a:r>
            <a:r>
              <a:rPr dirty="0" sz="1450" spc="-5">
                <a:latin typeface="Times New Roman"/>
                <a:cs typeface="Times New Roman"/>
              </a:rPr>
              <a:t>door </a:t>
            </a:r>
            <a:r>
              <a:rPr dirty="0" sz="1450" spc="-10">
                <a:latin typeface="Times New Roman"/>
                <a:cs typeface="Times New Roman"/>
              </a:rPr>
              <a:t>to see my last dispositions for the night. This was  embarrassing, </a:t>
            </a:r>
            <a:r>
              <a:rPr dirty="0" sz="1450" spc="-5">
                <a:latin typeface="Times New Roman"/>
                <a:cs typeface="Times New Roman"/>
              </a:rPr>
              <a:t>but I </a:t>
            </a:r>
            <a:r>
              <a:rPr dirty="0" sz="1450" spc="-10">
                <a:latin typeface="Times New Roman"/>
                <a:cs typeface="Times New Roman"/>
              </a:rPr>
              <a:t>learned to support the trial with</a:t>
            </a:r>
            <a:r>
              <a:rPr dirty="0" sz="1450" spc="45">
                <a:latin typeface="Times New Roman"/>
                <a:cs typeface="Times New Roman"/>
              </a:rPr>
              <a:t> </a:t>
            </a:r>
            <a:r>
              <a:rPr dirty="0" sz="1450" spc="-20">
                <a:latin typeface="Times New Roman"/>
                <a:cs typeface="Times New Roman"/>
              </a:rPr>
              <a:t>equanimity.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may say that, </a:t>
            </a:r>
            <a:r>
              <a:rPr dirty="0" sz="1450" spc="-5">
                <a:latin typeface="Times New Roman"/>
                <a:cs typeface="Times New Roman"/>
              </a:rPr>
              <a:t>upon </a:t>
            </a:r>
            <a:r>
              <a:rPr dirty="0" sz="1450" spc="-10">
                <a:latin typeface="Times New Roman"/>
                <a:cs typeface="Times New Roman"/>
              </a:rPr>
              <a:t>the whole, my new position sat lightly and  naturally </a:t>
            </a:r>
            <a:r>
              <a:rPr dirty="0" sz="1450" spc="-5">
                <a:latin typeface="Times New Roman"/>
                <a:cs typeface="Times New Roman"/>
              </a:rPr>
              <a:t>upon </a:t>
            </a:r>
            <a:r>
              <a:rPr dirty="0" sz="1450" spc="-10">
                <a:latin typeface="Times New Roman"/>
                <a:cs typeface="Times New Roman"/>
              </a:rPr>
              <a:t>my spirits. </a:t>
            </a:r>
            <a:r>
              <a:rPr dirty="0" sz="1450" spc="-5">
                <a:latin typeface="Times New Roman"/>
                <a:cs typeface="Times New Roman"/>
              </a:rPr>
              <a:t>I </a:t>
            </a:r>
            <a:r>
              <a:rPr dirty="0" sz="1450" spc="-10">
                <a:latin typeface="Times New Roman"/>
                <a:cs typeface="Times New Roman"/>
              </a:rPr>
              <a:t>accepted the consequences with readiness, and  found them far from difficult to </a:t>
            </a:r>
            <a:r>
              <a:rPr dirty="0" sz="1450" spc="-25">
                <a:latin typeface="Times New Roman"/>
                <a:cs typeface="Times New Roman"/>
              </a:rPr>
              <a:t>bear. </a:t>
            </a:r>
            <a:r>
              <a:rPr dirty="0" sz="1450" spc="-10">
                <a:latin typeface="Times New Roman"/>
                <a:cs typeface="Times New Roman"/>
              </a:rPr>
              <a:t>The steerage conquered me; </a:t>
            </a:r>
            <a:r>
              <a:rPr dirty="0" sz="1450" spc="-5">
                <a:latin typeface="Times New Roman"/>
                <a:cs typeface="Times New Roman"/>
              </a:rPr>
              <a:t>I  </a:t>
            </a:r>
            <a:r>
              <a:rPr dirty="0" sz="1450" spc="-10">
                <a:latin typeface="Times New Roman"/>
                <a:cs typeface="Times New Roman"/>
              </a:rPr>
              <a:t>conformed more and more to the type </a:t>
            </a:r>
            <a:r>
              <a:rPr dirty="0" sz="1450" spc="-5">
                <a:latin typeface="Times New Roman"/>
                <a:cs typeface="Times New Roman"/>
              </a:rPr>
              <a:t>of </a:t>
            </a:r>
            <a:r>
              <a:rPr dirty="0" sz="1450" spc="-10">
                <a:latin typeface="Times New Roman"/>
                <a:cs typeface="Times New Roman"/>
              </a:rPr>
              <a:t>the place, </a:t>
            </a:r>
            <a:r>
              <a:rPr dirty="0" sz="1450" spc="-5">
                <a:latin typeface="Times New Roman"/>
                <a:cs typeface="Times New Roman"/>
              </a:rPr>
              <a:t>not </a:t>
            </a:r>
            <a:r>
              <a:rPr dirty="0" sz="1450" spc="-10">
                <a:latin typeface="Times New Roman"/>
                <a:cs typeface="Times New Roman"/>
              </a:rPr>
              <a:t>only in manner </a:t>
            </a:r>
            <a:r>
              <a:rPr dirty="0" sz="1450" spc="-5">
                <a:latin typeface="Times New Roman"/>
                <a:cs typeface="Times New Roman"/>
              </a:rPr>
              <a:t>but </a:t>
            </a:r>
            <a:r>
              <a:rPr dirty="0" sz="1450" spc="-10">
                <a:latin typeface="Times New Roman"/>
                <a:cs typeface="Times New Roman"/>
              </a:rPr>
              <a:t>at  heart, growing hostile to the </a:t>
            </a:r>
            <a:r>
              <a:rPr dirty="0" sz="1450" spc="-15">
                <a:latin typeface="Times New Roman"/>
                <a:cs typeface="Times New Roman"/>
              </a:rPr>
              <a:t>officers </a:t>
            </a:r>
            <a:r>
              <a:rPr dirty="0" sz="1450" spc="-10">
                <a:latin typeface="Times New Roman"/>
                <a:cs typeface="Times New Roman"/>
              </a:rPr>
              <a:t>and cabin passengers who looked down  </a:t>
            </a:r>
            <a:r>
              <a:rPr dirty="0" sz="1450" spc="-5">
                <a:latin typeface="Times New Roman"/>
                <a:cs typeface="Times New Roman"/>
              </a:rPr>
              <a:t>upon </a:t>
            </a:r>
            <a:r>
              <a:rPr dirty="0" sz="1450" spc="-10">
                <a:latin typeface="Times New Roman"/>
                <a:cs typeface="Times New Roman"/>
              </a:rPr>
              <a:t>me, and day </a:t>
            </a:r>
            <a:r>
              <a:rPr dirty="0" sz="1450" spc="-5">
                <a:latin typeface="Times New Roman"/>
                <a:cs typeface="Times New Roman"/>
              </a:rPr>
              <a:t>by </a:t>
            </a:r>
            <a:r>
              <a:rPr dirty="0" sz="1450" spc="-10">
                <a:latin typeface="Times New Roman"/>
                <a:cs typeface="Times New Roman"/>
              </a:rPr>
              <a:t>day greedier for small delicacies. Such was the result, as  </a:t>
            </a:r>
            <a:r>
              <a:rPr dirty="0" sz="1450" spc="-5">
                <a:latin typeface="Times New Roman"/>
                <a:cs typeface="Times New Roman"/>
              </a:rPr>
              <a:t>I </a:t>
            </a:r>
            <a:r>
              <a:rPr dirty="0" sz="1450" spc="-25">
                <a:latin typeface="Times New Roman"/>
                <a:cs typeface="Times New Roman"/>
              </a:rPr>
              <a:t>fancy, </a:t>
            </a:r>
            <a:r>
              <a:rPr dirty="0" sz="1450" spc="-5">
                <a:latin typeface="Times New Roman"/>
                <a:cs typeface="Times New Roman"/>
              </a:rPr>
              <a:t>of a </a:t>
            </a:r>
            <a:r>
              <a:rPr dirty="0" sz="1450" spc="-10">
                <a:latin typeface="Times New Roman"/>
                <a:cs typeface="Times New Roman"/>
              </a:rPr>
              <a:t>diet </a:t>
            </a:r>
            <a:r>
              <a:rPr dirty="0" sz="1450" spc="-5">
                <a:latin typeface="Times New Roman"/>
                <a:cs typeface="Times New Roman"/>
              </a:rPr>
              <a:t>of </a:t>
            </a:r>
            <a:r>
              <a:rPr dirty="0" sz="1450" spc="-10">
                <a:latin typeface="Times New Roman"/>
                <a:cs typeface="Times New Roman"/>
              </a:rPr>
              <a:t>bread and </a:t>
            </a:r>
            <a:r>
              <a:rPr dirty="0" sz="1450" spc="-15">
                <a:latin typeface="Times New Roman"/>
                <a:cs typeface="Times New Roman"/>
              </a:rPr>
              <a:t>butter, </a:t>
            </a:r>
            <a:r>
              <a:rPr dirty="0" sz="1450" spc="-10">
                <a:latin typeface="Times New Roman"/>
                <a:cs typeface="Times New Roman"/>
              </a:rPr>
              <a:t>soup and porridge. </a:t>
            </a:r>
            <a:r>
              <a:rPr dirty="0" sz="1450" spc="-70">
                <a:latin typeface="Times New Roman"/>
                <a:cs typeface="Times New Roman"/>
              </a:rPr>
              <a:t>We </a:t>
            </a:r>
            <a:r>
              <a:rPr dirty="0" sz="1450" spc="-10">
                <a:latin typeface="Times New Roman"/>
                <a:cs typeface="Times New Roman"/>
              </a:rPr>
              <a:t>think we have </a:t>
            </a:r>
            <a:r>
              <a:rPr dirty="0" sz="1450" spc="-5">
                <a:latin typeface="Times New Roman"/>
                <a:cs typeface="Times New Roman"/>
              </a:rPr>
              <a:t>no  </a:t>
            </a:r>
            <a:r>
              <a:rPr dirty="0" sz="1450" spc="-10">
                <a:latin typeface="Times New Roman"/>
                <a:cs typeface="Times New Roman"/>
              </a:rPr>
              <a:t>sweet tooth as long as we are full to the brim </a:t>
            </a:r>
            <a:r>
              <a:rPr dirty="0" sz="1450" spc="-5">
                <a:latin typeface="Times New Roman"/>
                <a:cs typeface="Times New Roman"/>
              </a:rPr>
              <a:t>of </a:t>
            </a:r>
            <a:r>
              <a:rPr dirty="0" sz="1450" spc="-10">
                <a:latin typeface="Times New Roman"/>
                <a:cs typeface="Times New Roman"/>
              </a:rPr>
              <a:t>molasses; </a:t>
            </a:r>
            <a:r>
              <a:rPr dirty="0" sz="1450" spc="-5">
                <a:latin typeface="Times New Roman"/>
                <a:cs typeface="Times New Roman"/>
              </a:rPr>
              <a:t>but a </a:t>
            </a:r>
            <a:r>
              <a:rPr dirty="0" sz="1450" spc="-10">
                <a:latin typeface="Times New Roman"/>
                <a:cs typeface="Times New Roman"/>
              </a:rPr>
              <a:t>man must  have sojourned in the workhouse before </a:t>
            </a:r>
            <a:r>
              <a:rPr dirty="0" sz="1450" spc="-5">
                <a:latin typeface="Times New Roman"/>
                <a:cs typeface="Times New Roman"/>
              </a:rPr>
              <a:t>he </a:t>
            </a:r>
            <a:r>
              <a:rPr dirty="0" sz="1450" spc="-10">
                <a:latin typeface="Times New Roman"/>
                <a:cs typeface="Times New Roman"/>
              </a:rPr>
              <a:t>boasts himself indifferent to  dainties. Every evening, for instance, </a:t>
            </a:r>
            <a:r>
              <a:rPr dirty="0" sz="1450" spc="-5">
                <a:latin typeface="Times New Roman"/>
                <a:cs typeface="Times New Roman"/>
              </a:rPr>
              <a:t>I </a:t>
            </a:r>
            <a:r>
              <a:rPr dirty="0" sz="1450" spc="-10">
                <a:latin typeface="Times New Roman"/>
                <a:cs typeface="Times New Roman"/>
              </a:rPr>
              <a:t>was more and more preoccupied about  </a:t>
            </a:r>
            <a:r>
              <a:rPr dirty="0" sz="1450" spc="-5">
                <a:latin typeface="Times New Roman"/>
                <a:cs typeface="Times New Roman"/>
              </a:rPr>
              <a:t>our </a:t>
            </a:r>
            <a:r>
              <a:rPr dirty="0" sz="1450" spc="-10">
                <a:latin typeface="Times New Roman"/>
                <a:cs typeface="Times New Roman"/>
              </a:rPr>
              <a:t>doubtful fare at tea. If it was delicate my heart was much lightened; if it  was </a:t>
            </a:r>
            <a:r>
              <a:rPr dirty="0" sz="1450" spc="-5">
                <a:latin typeface="Times New Roman"/>
                <a:cs typeface="Times New Roman"/>
              </a:rPr>
              <a:t>but </a:t>
            </a:r>
            <a:r>
              <a:rPr dirty="0" sz="1450" spc="-10">
                <a:latin typeface="Times New Roman"/>
                <a:cs typeface="Times New Roman"/>
              </a:rPr>
              <a:t>broken fish </a:t>
            </a:r>
            <a:r>
              <a:rPr dirty="0" sz="1450" spc="-5">
                <a:latin typeface="Times New Roman"/>
                <a:cs typeface="Times New Roman"/>
              </a:rPr>
              <a:t>I </a:t>
            </a:r>
            <a:r>
              <a:rPr dirty="0" sz="1450" spc="-10">
                <a:latin typeface="Times New Roman"/>
                <a:cs typeface="Times New Roman"/>
              </a:rPr>
              <a:t>was proportionally downcast. The </a:t>
            </a:r>
            <a:r>
              <a:rPr dirty="0" sz="1450" spc="-15">
                <a:latin typeface="Times New Roman"/>
                <a:cs typeface="Times New Roman"/>
              </a:rPr>
              <a:t>offer </a:t>
            </a:r>
            <a:r>
              <a:rPr dirty="0" sz="1450" spc="-5">
                <a:latin typeface="Times New Roman"/>
                <a:cs typeface="Times New Roman"/>
              </a:rPr>
              <a:t>of a </a:t>
            </a:r>
            <a:r>
              <a:rPr dirty="0" sz="1450" spc="-10">
                <a:latin typeface="Times New Roman"/>
                <a:cs typeface="Times New Roman"/>
              </a:rPr>
              <a:t>little jelly  from </a:t>
            </a:r>
            <a:r>
              <a:rPr dirty="0" sz="1450" spc="-5">
                <a:latin typeface="Times New Roman"/>
                <a:cs typeface="Times New Roman"/>
              </a:rPr>
              <a:t>a </a:t>
            </a:r>
            <a:r>
              <a:rPr dirty="0" sz="1450" spc="-10">
                <a:latin typeface="Times New Roman"/>
                <a:cs typeface="Times New Roman"/>
              </a:rPr>
              <a:t>fellow-passenger more provident than myself caused </a:t>
            </a:r>
            <a:r>
              <a:rPr dirty="0" sz="1450" spc="-5">
                <a:latin typeface="Times New Roman"/>
                <a:cs typeface="Times New Roman"/>
              </a:rPr>
              <a:t>a </a:t>
            </a:r>
            <a:r>
              <a:rPr dirty="0" sz="1450" spc="-10">
                <a:latin typeface="Times New Roman"/>
                <a:cs typeface="Times New Roman"/>
              </a:rPr>
              <a:t>marked  elevation in my spirits. And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gone </a:t>
            </a:r>
            <a:r>
              <a:rPr dirty="0" sz="1450" spc="-10">
                <a:latin typeface="Times New Roman"/>
                <a:cs typeface="Times New Roman"/>
              </a:rPr>
              <a:t>to the </a:t>
            </a:r>
            <a:r>
              <a:rPr dirty="0" sz="1450" spc="-20">
                <a:latin typeface="Times New Roman"/>
                <a:cs typeface="Times New Roman"/>
              </a:rPr>
              <a:t>ship’s </a:t>
            </a:r>
            <a:r>
              <a:rPr dirty="0" sz="1450" spc="-10">
                <a:latin typeface="Times New Roman"/>
                <a:cs typeface="Times New Roman"/>
              </a:rPr>
              <a:t>end and back  again for an oyster </a:t>
            </a:r>
            <a:r>
              <a:rPr dirty="0" sz="1450" spc="-5">
                <a:latin typeface="Times New Roman"/>
                <a:cs typeface="Times New Roman"/>
              </a:rPr>
              <a:t>or a </a:t>
            </a:r>
            <a:r>
              <a:rPr dirty="0" sz="1450" spc="-10">
                <a:latin typeface="Times New Roman"/>
                <a:cs typeface="Times New Roman"/>
              </a:rPr>
              <a:t>chipped</a:t>
            </a:r>
            <a:r>
              <a:rPr dirty="0" sz="1450" spc="15">
                <a:latin typeface="Times New Roman"/>
                <a:cs typeface="Times New Roman"/>
              </a:rPr>
              <a:t> </a:t>
            </a:r>
            <a:r>
              <a:rPr dirty="0" sz="1450" spc="-10">
                <a:latin typeface="Times New Roman"/>
                <a:cs typeface="Times New Roman"/>
              </a:rPr>
              <a:t>fruit.</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In other ways </a:t>
            </a:r>
            <a:r>
              <a:rPr dirty="0" sz="1450" spc="-5">
                <a:latin typeface="Times New Roman"/>
                <a:cs typeface="Times New Roman"/>
              </a:rPr>
              <a:t>I </a:t>
            </a:r>
            <a:r>
              <a:rPr dirty="0" sz="1450" spc="-10">
                <a:latin typeface="Times New Roman"/>
                <a:cs typeface="Times New Roman"/>
              </a:rPr>
              <a:t>was content with my position. It seemed </a:t>
            </a:r>
            <a:r>
              <a:rPr dirty="0" sz="1450" spc="-5">
                <a:latin typeface="Times New Roman"/>
                <a:cs typeface="Times New Roman"/>
              </a:rPr>
              <a:t>no </a:t>
            </a:r>
            <a:r>
              <a:rPr dirty="0" sz="1450" spc="-10">
                <a:latin typeface="Times New Roman"/>
                <a:cs typeface="Times New Roman"/>
              </a:rPr>
              <a:t>disgrace to </a:t>
            </a:r>
            <a:r>
              <a:rPr dirty="0" sz="1450" spc="-5">
                <a:latin typeface="Times New Roman"/>
                <a:cs typeface="Times New Roman"/>
              </a:rPr>
              <a:t>be  </a:t>
            </a:r>
            <a:r>
              <a:rPr dirty="0" sz="1450" spc="-10">
                <a:latin typeface="Times New Roman"/>
                <a:cs typeface="Times New Roman"/>
              </a:rPr>
              <a:t>confounded with my company; for </a:t>
            </a:r>
            <a:r>
              <a:rPr dirty="0" sz="1450" spc="-5">
                <a:latin typeface="Times New Roman"/>
                <a:cs typeface="Times New Roman"/>
              </a:rPr>
              <a:t>I </a:t>
            </a:r>
            <a:r>
              <a:rPr dirty="0" sz="1450" spc="-10">
                <a:latin typeface="Times New Roman"/>
                <a:cs typeface="Times New Roman"/>
              </a:rPr>
              <a:t>may as well declare at once </a:t>
            </a:r>
            <a:r>
              <a:rPr dirty="0" sz="1450" spc="-5">
                <a:latin typeface="Times New Roman"/>
                <a:cs typeface="Times New Roman"/>
              </a:rPr>
              <a:t>I </a:t>
            </a:r>
            <a:r>
              <a:rPr dirty="0" sz="1450" spc="-10">
                <a:latin typeface="Times New Roman"/>
                <a:cs typeface="Times New Roman"/>
              </a:rPr>
              <a:t>found their  manners as gentle and becoming as those </a:t>
            </a:r>
            <a:r>
              <a:rPr dirty="0" sz="1450" spc="-5">
                <a:latin typeface="Times New Roman"/>
                <a:cs typeface="Times New Roman"/>
              </a:rPr>
              <a:t>of </a:t>
            </a:r>
            <a:r>
              <a:rPr dirty="0" sz="1450" spc="-10">
                <a:latin typeface="Times New Roman"/>
                <a:cs typeface="Times New Roman"/>
              </a:rPr>
              <a:t>any other class. </a:t>
            </a:r>
            <a:r>
              <a:rPr dirty="0" sz="1450" spc="-5">
                <a:latin typeface="Times New Roman"/>
                <a:cs typeface="Times New Roman"/>
              </a:rPr>
              <a:t>I do not </a:t>
            </a:r>
            <a:r>
              <a:rPr dirty="0" sz="1450" spc="-10">
                <a:latin typeface="Times New Roman"/>
                <a:cs typeface="Times New Roman"/>
              </a:rPr>
              <a:t>mean  that my friends could have sat down without embarrassment and laughable  disaster at the table </a:t>
            </a:r>
            <a:r>
              <a:rPr dirty="0" sz="1450" spc="-5">
                <a:latin typeface="Times New Roman"/>
                <a:cs typeface="Times New Roman"/>
              </a:rPr>
              <a:t>of a </a:t>
            </a:r>
            <a:r>
              <a:rPr dirty="0" sz="1450" spc="-10">
                <a:latin typeface="Times New Roman"/>
                <a:cs typeface="Times New Roman"/>
              </a:rPr>
              <a:t>duke. That does </a:t>
            </a:r>
            <a:r>
              <a:rPr dirty="0" sz="1450" spc="-5">
                <a:latin typeface="Times New Roman"/>
                <a:cs typeface="Times New Roman"/>
              </a:rPr>
              <a:t>not </a:t>
            </a:r>
            <a:r>
              <a:rPr dirty="0" sz="1450" spc="-10">
                <a:latin typeface="Times New Roman"/>
                <a:cs typeface="Times New Roman"/>
              </a:rPr>
              <a:t>imply an inferiority </a:t>
            </a:r>
            <a:r>
              <a:rPr dirty="0" sz="1450" spc="-5">
                <a:latin typeface="Times New Roman"/>
                <a:cs typeface="Times New Roman"/>
              </a:rPr>
              <a:t>of </a:t>
            </a:r>
            <a:r>
              <a:rPr dirty="0" sz="1450" spc="-10">
                <a:latin typeface="Times New Roman"/>
                <a:cs typeface="Times New Roman"/>
              </a:rPr>
              <a:t>breeding,  </a:t>
            </a:r>
            <a:r>
              <a:rPr dirty="0" sz="1450" spc="-5">
                <a:latin typeface="Times New Roman"/>
                <a:cs typeface="Times New Roman"/>
              </a:rPr>
              <a:t>but a </a:t>
            </a:r>
            <a:r>
              <a:rPr dirty="0" sz="1450" spc="-10">
                <a:latin typeface="Times New Roman"/>
                <a:cs typeface="Times New Roman"/>
              </a:rPr>
              <a:t>difference </a:t>
            </a:r>
            <a:r>
              <a:rPr dirty="0" sz="1450" spc="-5">
                <a:latin typeface="Times New Roman"/>
                <a:cs typeface="Times New Roman"/>
              </a:rPr>
              <a:t>of </a:t>
            </a:r>
            <a:r>
              <a:rPr dirty="0" sz="1450" spc="-10">
                <a:latin typeface="Times New Roman"/>
                <a:cs typeface="Times New Roman"/>
              </a:rPr>
              <a:t>usage. Thus </a:t>
            </a:r>
            <a:r>
              <a:rPr dirty="0" sz="1450" spc="-5">
                <a:latin typeface="Times New Roman"/>
                <a:cs typeface="Times New Roman"/>
              </a:rPr>
              <a:t>I </a:t>
            </a:r>
            <a:r>
              <a:rPr dirty="0" sz="1450" spc="-10">
                <a:latin typeface="Times New Roman"/>
                <a:cs typeface="Times New Roman"/>
              </a:rPr>
              <a:t>flatter myself that </a:t>
            </a:r>
            <a:r>
              <a:rPr dirty="0" sz="1450" spc="-5">
                <a:latin typeface="Times New Roman"/>
                <a:cs typeface="Times New Roman"/>
              </a:rPr>
              <a:t>I </a:t>
            </a:r>
            <a:r>
              <a:rPr dirty="0" sz="1450" spc="-10">
                <a:latin typeface="Times New Roman"/>
                <a:cs typeface="Times New Roman"/>
              </a:rPr>
              <a:t>conducted myself well  among my fellow-passengers; yet my most ambitious </a:t>
            </a:r>
            <a:r>
              <a:rPr dirty="0" sz="1450" spc="-5">
                <a:latin typeface="Times New Roman"/>
                <a:cs typeface="Times New Roman"/>
              </a:rPr>
              <a:t>hope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to have  avoided faults, </a:t>
            </a:r>
            <a:r>
              <a:rPr dirty="0" sz="1450" spc="-5">
                <a:latin typeface="Times New Roman"/>
                <a:cs typeface="Times New Roman"/>
              </a:rPr>
              <a:t>but </a:t>
            </a:r>
            <a:r>
              <a:rPr dirty="0" sz="1450" spc="-10">
                <a:latin typeface="Times New Roman"/>
                <a:cs typeface="Times New Roman"/>
              </a:rPr>
              <a:t>to have committed as few as possible. </a:t>
            </a:r>
            <a:r>
              <a:rPr dirty="0" sz="1450" spc="-5">
                <a:latin typeface="Times New Roman"/>
                <a:cs typeface="Times New Roman"/>
              </a:rPr>
              <a:t>I </a:t>
            </a:r>
            <a:r>
              <a:rPr dirty="0" sz="1450" spc="-10">
                <a:latin typeface="Times New Roman"/>
                <a:cs typeface="Times New Roman"/>
              </a:rPr>
              <a:t>know too well that  my</a:t>
            </a:r>
            <a:r>
              <a:rPr dirty="0" sz="1450" spc="135">
                <a:latin typeface="Times New Roman"/>
                <a:cs typeface="Times New Roman"/>
              </a:rPr>
              <a:t> </a:t>
            </a:r>
            <a:r>
              <a:rPr dirty="0" sz="1450" spc="-10">
                <a:latin typeface="Times New Roman"/>
                <a:cs typeface="Times New Roman"/>
              </a:rPr>
              <a:t>tact</a:t>
            </a:r>
            <a:r>
              <a:rPr dirty="0" sz="1450" spc="140">
                <a:latin typeface="Times New Roman"/>
                <a:cs typeface="Times New Roman"/>
              </a:rPr>
              <a:t> </a:t>
            </a:r>
            <a:r>
              <a:rPr dirty="0" sz="1450" spc="-10">
                <a:latin typeface="Times New Roman"/>
                <a:cs typeface="Times New Roman"/>
              </a:rPr>
              <a:t>is</a:t>
            </a:r>
            <a:r>
              <a:rPr dirty="0" sz="1450" spc="140">
                <a:latin typeface="Times New Roman"/>
                <a:cs typeface="Times New Roman"/>
              </a:rPr>
              <a:t> </a:t>
            </a:r>
            <a:r>
              <a:rPr dirty="0" sz="1450" spc="-5">
                <a:latin typeface="Times New Roman"/>
                <a:cs typeface="Times New Roman"/>
              </a:rPr>
              <a:t>not</a:t>
            </a:r>
            <a:r>
              <a:rPr dirty="0" sz="1450" spc="14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same</a:t>
            </a:r>
            <a:r>
              <a:rPr dirty="0" sz="1450" spc="140">
                <a:latin typeface="Times New Roman"/>
                <a:cs typeface="Times New Roman"/>
              </a:rPr>
              <a:t> </a:t>
            </a:r>
            <a:r>
              <a:rPr dirty="0" sz="1450" spc="-10">
                <a:latin typeface="Times New Roman"/>
                <a:cs typeface="Times New Roman"/>
              </a:rPr>
              <a:t>as</a:t>
            </a:r>
            <a:r>
              <a:rPr dirty="0" sz="1450" spc="140">
                <a:latin typeface="Times New Roman"/>
                <a:cs typeface="Times New Roman"/>
              </a:rPr>
              <a:t> </a:t>
            </a:r>
            <a:r>
              <a:rPr dirty="0" sz="1450" spc="-10">
                <a:latin typeface="Times New Roman"/>
                <a:cs typeface="Times New Roman"/>
              </a:rPr>
              <a:t>their</a:t>
            </a:r>
            <a:r>
              <a:rPr dirty="0" sz="1450" spc="140">
                <a:latin typeface="Times New Roman"/>
                <a:cs typeface="Times New Roman"/>
              </a:rPr>
              <a:t> </a:t>
            </a:r>
            <a:r>
              <a:rPr dirty="0" sz="1450" spc="-10">
                <a:latin typeface="Times New Roman"/>
                <a:cs typeface="Times New Roman"/>
              </a:rPr>
              <a:t>tact,</a:t>
            </a:r>
            <a:r>
              <a:rPr dirty="0" sz="1450" spc="140">
                <a:latin typeface="Times New Roman"/>
                <a:cs typeface="Times New Roman"/>
              </a:rPr>
              <a:t> </a:t>
            </a:r>
            <a:r>
              <a:rPr dirty="0" sz="1450" spc="-10">
                <a:latin typeface="Times New Roman"/>
                <a:cs typeface="Times New Roman"/>
              </a:rPr>
              <a:t>and</a:t>
            </a:r>
            <a:r>
              <a:rPr dirty="0" sz="1450" spc="135">
                <a:latin typeface="Times New Roman"/>
                <a:cs typeface="Times New Roman"/>
              </a:rPr>
              <a:t> </a:t>
            </a:r>
            <a:r>
              <a:rPr dirty="0" sz="1450" spc="-10">
                <a:latin typeface="Times New Roman"/>
                <a:cs typeface="Times New Roman"/>
              </a:rPr>
              <a:t>that</a:t>
            </a:r>
            <a:r>
              <a:rPr dirty="0" sz="1450" spc="140">
                <a:latin typeface="Times New Roman"/>
                <a:cs typeface="Times New Roman"/>
              </a:rPr>
              <a:t> </a:t>
            </a:r>
            <a:r>
              <a:rPr dirty="0" sz="1450" spc="-10">
                <a:latin typeface="Times New Roman"/>
                <a:cs typeface="Times New Roman"/>
              </a:rPr>
              <a:t>my</a:t>
            </a:r>
            <a:r>
              <a:rPr dirty="0" sz="1450" spc="140">
                <a:latin typeface="Times New Roman"/>
                <a:cs typeface="Times New Roman"/>
              </a:rPr>
              <a:t> </a:t>
            </a:r>
            <a:r>
              <a:rPr dirty="0" sz="1450" spc="-10">
                <a:latin typeface="Times New Roman"/>
                <a:cs typeface="Times New Roman"/>
              </a:rPr>
              <a:t>habit</a:t>
            </a:r>
            <a:r>
              <a:rPr dirty="0" sz="1450" spc="140">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5">
                <a:latin typeface="Times New Roman"/>
                <a:cs typeface="Times New Roman"/>
              </a:rPr>
              <a:t>a</a:t>
            </a:r>
            <a:r>
              <a:rPr dirty="0" sz="1450" spc="140">
                <a:latin typeface="Times New Roman"/>
                <a:cs typeface="Times New Roman"/>
              </a:rPr>
              <a:t> </a:t>
            </a:r>
            <a:r>
              <a:rPr dirty="0" sz="1450" spc="-10">
                <a:latin typeface="Times New Roman"/>
                <a:cs typeface="Times New Roman"/>
              </a:rPr>
              <a:t>different</a:t>
            </a:r>
            <a:r>
              <a:rPr dirty="0" sz="1450" spc="140">
                <a:latin typeface="Times New Roman"/>
                <a:cs typeface="Times New Roman"/>
              </a:rPr>
              <a:t> </a:t>
            </a:r>
            <a:r>
              <a:rPr dirty="0" sz="1450" spc="-10">
                <a:latin typeface="Times New Roman"/>
                <a:cs typeface="Times New Roman"/>
              </a:rPr>
              <a:t>society</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constituted,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no </a:t>
            </a:r>
            <a:r>
              <a:rPr dirty="0" sz="1450" spc="-10">
                <a:latin typeface="Times New Roman"/>
                <a:cs typeface="Times New Roman"/>
              </a:rPr>
              <a:t>qualification, </a:t>
            </a:r>
            <a:r>
              <a:rPr dirty="0" sz="1450" spc="-5">
                <a:latin typeface="Times New Roman"/>
                <a:cs typeface="Times New Roman"/>
              </a:rPr>
              <a:t>but a </a:t>
            </a:r>
            <a:r>
              <a:rPr dirty="0" sz="1450" spc="-10">
                <a:latin typeface="Times New Roman"/>
                <a:cs typeface="Times New Roman"/>
              </a:rPr>
              <a:t>positive disability to move easily  and becomingly in this. When Jones complimented me—because </a:t>
            </a:r>
            <a:r>
              <a:rPr dirty="0" sz="1450" spc="-5">
                <a:latin typeface="Times New Roman"/>
                <a:cs typeface="Times New Roman"/>
              </a:rPr>
              <a:t>I </a:t>
            </a:r>
            <a:r>
              <a:rPr dirty="0" sz="1450" spc="-10">
                <a:latin typeface="Times New Roman"/>
                <a:cs typeface="Times New Roman"/>
              </a:rPr>
              <a:t>‘managed  to behave very pleasantly’ to my fellow-passengers, was how </a:t>
            </a:r>
            <a:r>
              <a:rPr dirty="0" sz="1450" spc="-5">
                <a:latin typeface="Times New Roman"/>
                <a:cs typeface="Times New Roman"/>
              </a:rPr>
              <a:t>he put </a:t>
            </a:r>
            <a:r>
              <a:rPr dirty="0" sz="1450" spc="-10">
                <a:latin typeface="Times New Roman"/>
                <a:cs typeface="Times New Roman"/>
              </a:rPr>
              <a:t>it—I  could follow the </a:t>
            </a:r>
            <a:r>
              <a:rPr dirty="0" sz="1450" spc="-5">
                <a:latin typeface="Times New Roman"/>
                <a:cs typeface="Times New Roman"/>
              </a:rPr>
              <a:t>thought </a:t>
            </a:r>
            <a:r>
              <a:rPr dirty="0" sz="1450" spc="-10">
                <a:latin typeface="Times New Roman"/>
                <a:cs typeface="Times New Roman"/>
              </a:rPr>
              <a:t>in his mind, and knew his compliment to </a:t>
            </a:r>
            <a:r>
              <a:rPr dirty="0" sz="1450" spc="-5">
                <a:latin typeface="Times New Roman"/>
                <a:cs typeface="Times New Roman"/>
              </a:rPr>
              <a:t>be </a:t>
            </a:r>
            <a:r>
              <a:rPr dirty="0" sz="1450" spc="-10">
                <a:latin typeface="Times New Roman"/>
                <a:cs typeface="Times New Roman"/>
              </a:rPr>
              <a:t>such as  we pay foreigners </a:t>
            </a:r>
            <a:r>
              <a:rPr dirty="0" sz="1450" spc="-5">
                <a:latin typeface="Times New Roman"/>
                <a:cs typeface="Times New Roman"/>
              </a:rPr>
              <a:t>on </a:t>
            </a:r>
            <a:r>
              <a:rPr dirty="0" sz="1450" spc="-10">
                <a:latin typeface="Times New Roman"/>
                <a:cs typeface="Times New Roman"/>
              </a:rPr>
              <a:t>their proficiency in English. </a:t>
            </a:r>
            <a:r>
              <a:rPr dirty="0" sz="1450" spc="-5">
                <a:latin typeface="Times New Roman"/>
                <a:cs typeface="Times New Roman"/>
              </a:rPr>
              <a:t>I </a:t>
            </a:r>
            <a:r>
              <a:rPr dirty="0" sz="1450" spc="-10">
                <a:latin typeface="Times New Roman"/>
                <a:cs typeface="Times New Roman"/>
              </a:rPr>
              <a:t>dare say this praise was  given me immediately </a:t>
            </a:r>
            <a:r>
              <a:rPr dirty="0" sz="1450" spc="-5">
                <a:latin typeface="Times New Roman"/>
                <a:cs typeface="Times New Roman"/>
              </a:rPr>
              <a:t>on </a:t>
            </a:r>
            <a:r>
              <a:rPr dirty="0" sz="1450" spc="-10">
                <a:latin typeface="Times New Roman"/>
                <a:cs typeface="Times New Roman"/>
              </a:rPr>
              <a:t>the back </a:t>
            </a:r>
            <a:r>
              <a:rPr dirty="0" sz="1450" spc="-5">
                <a:latin typeface="Times New Roman"/>
                <a:cs typeface="Times New Roman"/>
              </a:rPr>
              <a:t>of </a:t>
            </a:r>
            <a:r>
              <a:rPr dirty="0" sz="1450" spc="-10">
                <a:latin typeface="Times New Roman"/>
                <a:cs typeface="Times New Roman"/>
              </a:rPr>
              <a:t>some unpardonable solecism, which had  led him to review my conduct as </a:t>
            </a:r>
            <a:r>
              <a:rPr dirty="0" sz="1450" spc="-5">
                <a:latin typeface="Times New Roman"/>
                <a:cs typeface="Times New Roman"/>
              </a:rPr>
              <a:t>a </a:t>
            </a:r>
            <a:r>
              <a:rPr dirty="0" sz="1450" spc="-10">
                <a:latin typeface="Times New Roman"/>
                <a:cs typeface="Times New Roman"/>
              </a:rPr>
              <a:t>whole. </a:t>
            </a:r>
            <a:r>
              <a:rPr dirty="0" sz="1450" spc="-70">
                <a:latin typeface="Times New Roman"/>
                <a:cs typeface="Times New Roman"/>
              </a:rPr>
              <a:t>We </a:t>
            </a:r>
            <a:r>
              <a:rPr dirty="0" sz="1450" spc="-10">
                <a:latin typeface="Times New Roman"/>
                <a:cs typeface="Times New Roman"/>
              </a:rPr>
              <a:t>are all ready to laugh at the  ploughman among lords; we should consider also the case </a:t>
            </a:r>
            <a:r>
              <a:rPr dirty="0" sz="1450" spc="-5">
                <a:latin typeface="Times New Roman"/>
                <a:cs typeface="Times New Roman"/>
              </a:rPr>
              <a:t>of a </a:t>
            </a:r>
            <a:r>
              <a:rPr dirty="0" sz="1450" spc="-10">
                <a:latin typeface="Times New Roman"/>
                <a:cs typeface="Times New Roman"/>
              </a:rPr>
              <a:t>lord among the  ploughmen.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a </a:t>
            </a:r>
            <a:r>
              <a:rPr dirty="0" sz="1450" spc="-10">
                <a:latin typeface="Times New Roman"/>
                <a:cs typeface="Times New Roman"/>
              </a:rPr>
              <a:t>lawyer in the house </a:t>
            </a:r>
            <a:r>
              <a:rPr dirty="0" sz="1450" spc="-5">
                <a:latin typeface="Times New Roman"/>
                <a:cs typeface="Times New Roman"/>
              </a:rPr>
              <a:t>of a </a:t>
            </a:r>
            <a:r>
              <a:rPr dirty="0" sz="1450" spc="-10">
                <a:latin typeface="Times New Roman"/>
                <a:cs typeface="Times New Roman"/>
              </a:rPr>
              <a:t>Hebridean fisherman; and </a:t>
            </a:r>
            <a:r>
              <a:rPr dirty="0" sz="1450" spc="-5">
                <a:latin typeface="Times New Roman"/>
                <a:cs typeface="Times New Roman"/>
              </a:rPr>
              <a:t>I  </a:t>
            </a:r>
            <a:r>
              <a:rPr dirty="0" sz="1450" spc="-25">
                <a:latin typeface="Times New Roman"/>
                <a:cs typeface="Times New Roman"/>
              </a:rPr>
              <a:t>know, </a:t>
            </a:r>
            <a:r>
              <a:rPr dirty="0" sz="1450" spc="-5">
                <a:latin typeface="Times New Roman"/>
                <a:cs typeface="Times New Roman"/>
              </a:rPr>
              <a:t>but </a:t>
            </a:r>
            <a:r>
              <a:rPr dirty="0" sz="1450" spc="-10">
                <a:latin typeface="Times New Roman"/>
                <a:cs typeface="Times New Roman"/>
              </a:rPr>
              <a:t>nothing will induce me to disclose, which </a:t>
            </a:r>
            <a:r>
              <a:rPr dirty="0" sz="1450" spc="-5">
                <a:latin typeface="Times New Roman"/>
                <a:cs typeface="Times New Roman"/>
              </a:rPr>
              <a:t>of </a:t>
            </a:r>
            <a:r>
              <a:rPr dirty="0" sz="1450" spc="-10">
                <a:latin typeface="Times New Roman"/>
                <a:cs typeface="Times New Roman"/>
              </a:rPr>
              <a:t>these two was the  better gentleman. Some </a:t>
            </a:r>
            <a:r>
              <a:rPr dirty="0" sz="1450" spc="-5">
                <a:latin typeface="Times New Roman"/>
                <a:cs typeface="Times New Roman"/>
              </a:rPr>
              <a:t>of our </a:t>
            </a:r>
            <a:r>
              <a:rPr dirty="0" sz="1450" spc="-10">
                <a:latin typeface="Times New Roman"/>
                <a:cs typeface="Times New Roman"/>
              </a:rPr>
              <a:t>finest </a:t>
            </a:r>
            <a:r>
              <a:rPr dirty="0" sz="1450" spc="-15">
                <a:latin typeface="Times New Roman"/>
                <a:cs typeface="Times New Roman"/>
              </a:rPr>
              <a:t>behaviour, </a:t>
            </a:r>
            <a:r>
              <a:rPr dirty="0" sz="1450" spc="-10">
                <a:latin typeface="Times New Roman"/>
                <a:cs typeface="Times New Roman"/>
              </a:rPr>
              <a:t>though it </a:t>
            </a:r>
            <a:r>
              <a:rPr dirty="0" sz="1450" spc="-5">
                <a:latin typeface="Times New Roman"/>
                <a:cs typeface="Times New Roman"/>
              </a:rPr>
              <a:t>looks </a:t>
            </a:r>
            <a:r>
              <a:rPr dirty="0" sz="1450" spc="-10">
                <a:latin typeface="Times New Roman"/>
                <a:cs typeface="Times New Roman"/>
              </a:rPr>
              <a:t>well enough  from the boxes, may seem even brutal to the </a:t>
            </a:r>
            <a:r>
              <a:rPr dirty="0" sz="1450" spc="-20">
                <a:latin typeface="Times New Roman"/>
                <a:cs typeface="Times New Roman"/>
              </a:rPr>
              <a:t>gallery.</a:t>
            </a:r>
            <a:r>
              <a:rPr dirty="0" sz="1450" spc="320">
                <a:latin typeface="Times New Roman"/>
                <a:cs typeface="Times New Roman"/>
              </a:rPr>
              <a:t> </a:t>
            </a:r>
            <a:r>
              <a:rPr dirty="0" sz="1450" spc="-70">
                <a:latin typeface="Times New Roman"/>
                <a:cs typeface="Times New Roman"/>
              </a:rPr>
              <a:t>We </a:t>
            </a:r>
            <a:r>
              <a:rPr dirty="0" sz="1450" spc="-10">
                <a:latin typeface="Times New Roman"/>
                <a:cs typeface="Times New Roman"/>
              </a:rPr>
              <a:t>boast too often  manners that are parochial rather than universal; that, like </a:t>
            </a:r>
            <a:r>
              <a:rPr dirty="0" sz="1450" spc="-5">
                <a:latin typeface="Times New Roman"/>
                <a:cs typeface="Times New Roman"/>
              </a:rPr>
              <a:t>a </a:t>
            </a:r>
            <a:r>
              <a:rPr dirty="0" sz="1450" spc="-10">
                <a:latin typeface="Times New Roman"/>
                <a:cs typeface="Times New Roman"/>
              </a:rPr>
              <a:t>country wine, will  </a:t>
            </a:r>
            <a:r>
              <a:rPr dirty="0" sz="1450" spc="-5">
                <a:latin typeface="Times New Roman"/>
                <a:cs typeface="Times New Roman"/>
              </a:rPr>
              <a:t>not </a:t>
            </a:r>
            <a:r>
              <a:rPr dirty="0" sz="1450" spc="-10">
                <a:latin typeface="Times New Roman"/>
                <a:cs typeface="Times New Roman"/>
              </a:rPr>
              <a:t>bear transportation for </a:t>
            </a:r>
            <a:r>
              <a:rPr dirty="0" sz="1450" spc="-5">
                <a:latin typeface="Times New Roman"/>
                <a:cs typeface="Times New Roman"/>
              </a:rPr>
              <a:t>a </a:t>
            </a:r>
            <a:r>
              <a:rPr dirty="0" sz="1450" spc="-10">
                <a:latin typeface="Times New Roman"/>
                <a:cs typeface="Times New Roman"/>
              </a:rPr>
              <a:t>hundred miles, </a:t>
            </a:r>
            <a:r>
              <a:rPr dirty="0" sz="1450" spc="-5">
                <a:latin typeface="Times New Roman"/>
                <a:cs typeface="Times New Roman"/>
              </a:rPr>
              <a:t>nor </a:t>
            </a:r>
            <a:r>
              <a:rPr dirty="0" sz="1450" spc="-10">
                <a:latin typeface="Times New Roman"/>
                <a:cs typeface="Times New Roman"/>
              </a:rPr>
              <a:t>from the parlour to the  kitchen. </a:t>
            </a:r>
            <a:r>
              <a:rPr dirty="0" sz="1450" spc="-60">
                <a:latin typeface="Times New Roman"/>
                <a:cs typeface="Times New Roman"/>
              </a:rPr>
              <a:t>To </a:t>
            </a:r>
            <a:r>
              <a:rPr dirty="0" sz="1450" spc="-5">
                <a:latin typeface="Times New Roman"/>
                <a:cs typeface="Times New Roman"/>
              </a:rPr>
              <a:t>be a </a:t>
            </a:r>
            <a:r>
              <a:rPr dirty="0" sz="1450" spc="-10">
                <a:latin typeface="Times New Roman"/>
                <a:cs typeface="Times New Roman"/>
              </a:rPr>
              <a:t>gentleman is to </a:t>
            </a:r>
            <a:r>
              <a:rPr dirty="0" sz="1450" spc="-5">
                <a:latin typeface="Times New Roman"/>
                <a:cs typeface="Times New Roman"/>
              </a:rPr>
              <a:t>be one </a:t>
            </a:r>
            <a:r>
              <a:rPr dirty="0" sz="1450" spc="-10">
                <a:latin typeface="Times New Roman"/>
                <a:cs typeface="Times New Roman"/>
              </a:rPr>
              <a:t>all the world </a:t>
            </a:r>
            <a:r>
              <a:rPr dirty="0" sz="1450" spc="-20">
                <a:latin typeface="Times New Roman"/>
                <a:cs typeface="Times New Roman"/>
              </a:rPr>
              <a:t>over, </a:t>
            </a:r>
            <a:r>
              <a:rPr dirty="0" sz="1450" spc="-10">
                <a:latin typeface="Times New Roman"/>
                <a:cs typeface="Times New Roman"/>
              </a:rPr>
              <a:t>and in every  relation and grade </a:t>
            </a:r>
            <a:r>
              <a:rPr dirty="0" sz="1450" spc="-5">
                <a:latin typeface="Times New Roman"/>
                <a:cs typeface="Times New Roman"/>
              </a:rPr>
              <a:t>of </a:t>
            </a:r>
            <a:r>
              <a:rPr dirty="0" sz="1450" spc="-20">
                <a:latin typeface="Times New Roman"/>
                <a:cs typeface="Times New Roman"/>
              </a:rPr>
              <a:t>society.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high calling, to which </a:t>
            </a:r>
            <a:r>
              <a:rPr dirty="0" sz="1450" spc="-5">
                <a:latin typeface="Times New Roman"/>
                <a:cs typeface="Times New Roman"/>
              </a:rPr>
              <a:t>a </a:t>
            </a:r>
            <a:r>
              <a:rPr dirty="0" sz="1450" spc="-10">
                <a:latin typeface="Times New Roman"/>
                <a:cs typeface="Times New Roman"/>
              </a:rPr>
              <a:t>man must first </a:t>
            </a:r>
            <a:r>
              <a:rPr dirty="0" sz="1450" spc="-5">
                <a:latin typeface="Times New Roman"/>
                <a:cs typeface="Times New Roman"/>
              </a:rPr>
              <a:t>be  born, </a:t>
            </a:r>
            <a:r>
              <a:rPr dirty="0" sz="1450" spc="-10">
                <a:latin typeface="Times New Roman"/>
                <a:cs typeface="Times New Roman"/>
              </a:rPr>
              <a:t>and then devote himself for life. And, </a:t>
            </a:r>
            <a:r>
              <a:rPr dirty="0" sz="1450" spc="-15">
                <a:latin typeface="Times New Roman"/>
                <a:cs typeface="Times New Roman"/>
              </a:rPr>
              <a:t>unhappily, </a:t>
            </a:r>
            <a:r>
              <a:rPr dirty="0" sz="1450" spc="-10">
                <a:latin typeface="Times New Roman"/>
                <a:cs typeface="Times New Roman"/>
              </a:rPr>
              <a:t>the manners </a:t>
            </a:r>
            <a:r>
              <a:rPr dirty="0" sz="1450" spc="-5">
                <a:latin typeface="Times New Roman"/>
                <a:cs typeface="Times New Roman"/>
              </a:rPr>
              <a:t>of a  </a:t>
            </a:r>
            <a:r>
              <a:rPr dirty="0" sz="1450" spc="-10">
                <a:latin typeface="Times New Roman"/>
                <a:cs typeface="Times New Roman"/>
              </a:rPr>
              <a:t>certain so-called upper grade have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20">
                <a:latin typeface="Times New Roman"/>
                <a:cs typeface="Times New Roman"/>
              </a:rPr>
              <a:t>currency, </a:t>
            </a:r>
            <a:r>
              <a:rPr dirty="0" sz="1450" spc="-10">
                <a:latin typeface="Times New Roman"/>
                <a:cs typeface="Times New Roman"/>
              </a:rPr>
              <a:t>and meet with </a:t>
            </a:r>
            <a:r>
              <a:rPr dirty="0" sz="1450" spc="-5">
                <a:latin typeface="Times New Roman"/>
                <a:cs typeface="Times New Roman"/>
              </a:rPr>
              <a:t>a </a:t>
            </a:r>
            <a:r>
              <a:rPr dirty="0" sz="1450" spc="-10">
                <a:latin typeface="Times New Roman"/>
                <a:cs typeface="Times New Roman"/>
              </a:rPr>
              <a:t>certain  external acceptation throughout all the others, and this tends to keep </a:t>
            </a:r>
            <a:r>
              <a:rPr dirty="0" sz="1450" spc="-5">
                <a:latin typeface="Times New Roman"/>
                <a:cs typeface="Times New Roman"/>
              </a:rPr>
              <a:t>us </a:t>
            </a:r>
            <a:r>
              <a:rPr dirty="0" sz="1450" spc="-10">
                <a:latin typeface="Times New Roman"/>
                <a:cs typeface="Times New Roman"/>
              </a:rPr>
              <a:t>well  satisfied with slight acquirements and the amateurish accomplishments </a:t>
            </a:r>
            <a:r>
              <a:rPr dirty="0" sz="1450" spc="-5">
                <a:latin typeface="Times New Roman"/>
                <a:cs typeface="Times New Roman"/>
              </a:rPr>
              <a:t>of a  </a:t>
            </a:r>
            <a:r>
              <a:rPr dirty="0" sz="1450" spc="-10">
                <a:latin typeface="Times New Roman"/>
                <a:cs typeface="Times New Roman"/>
              </a:rPr>
              <a:t>clique. But manners, like art, should </a:t>
            </a:r>
            <a:r>
              <a:rPr dirty="0" sz="1450" spc="-5">
                <a:latin typeface="Times New Roman"/>
                <a:cs typeface="Times New Roman"/>
              </a:rPr>
              <a:t>be </a:t>
            </a:r>
            <a:r>
              <a:rPr dirty="0" sz="1450" spc="-10">
                <a:latin typeface="Times New Roman"/>
                <a:cs typeface="Times New Roman"/>
              </a:rPr>
              <a:t>human and</a:t>
            </a:r>
            <a:r>
              <a:rPr dirty="0" sz="1450" spc="55">
                <a:latin typeface="Times New Roman"/>
                <a:cs typeface="Times New Roman"/>
              </a:rPr>
              <a:t> </a:t>
            </a:r>
            <a:r>
              <a:rPr dirty="0" sz="1450" spc="-10">
                <a:latin typeface="Times New Roman"/>
                <a:cs typeface="Times New Roman"/>
              </a:rPr>
              <a:t>central.</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my fellow-passengers, as </a:t>
            </a:r>
            <a:r>
              <a:rPr dirty="0" sz="1450" spc="-5">
                <a:latin typeface="Times New Roman"/>
                <a:cs typeface="Times New Roman"/>
              </a:rPr>
              <a:t>I </a:t>
            </a:r>
            <a:r>
              <a:rPr dirty="0" sz="1450" spc="-10">
                <a:latin typeface="Times New Roman"/>
                <a:cs typeface="Times New Roman"/>
              </a:rPr>
              <a:t>now moved among them in </a:t>
            </a:r>
            <a:r>
              <a:rPr dirty="0" sz="1450" spc="-5">
                <a:latin typeface="Times New Roman"/>
                <a:cs typeface="Times New Roman"/>
              </a:rPr>
              <a:t>a </a:t>
            </a:r>
            <a:r>
              <a:rPr dirty="0" sz="1450" spc="-10">
                <a:latin typeface="Times New Roman"/>
                <a:cs typeface="Times New Roman"/>
              </a:rPr>
              <a:t>relation </a:t>
            </a:r>
            <a:r>
              <a:rPr dirty="0" sz="1450" spc="-5">
                <a:latin typeface="Times New Roman"/>
                <a:cs typeface="Times New Roman"/>
              </a:rPr>
              <a:t>of  </a:t>
            </a:r>
            <a:r>
              <a:rPr dirty="0" sz="1450" spc="-20">
                <a:latin typeface="Times New Roman"/>
                <a:cs typeface="Times New Roman"/>
              </a:rPr>
              <a:t>equality, </a:t>
            </a:r>
            <a:r>
              <a:rPr dirty="0" sz="1450" spc="-10">
                <a:latin typeface="Times New Roman"/>
                <a:cs typeface="Times New Roman"/>
              </a:rPr>
              <a:t>seemed to me excellent gentlemen. They were </a:t>
            </a:r>
            <a:r>
              <a:rPr dirty="0" sz="1450" spc="-5">
                <a:latin typeface="Times New Roman"/>
                <a:cs typeface="Times New Roman"/>
              </a:rPr>
              <a:t>not rough, nor </a:t>
            </a:r>
            <a:r>
              <a:rPr dirty="0" sz="1450" spc="-25">
                <a:latin typeface="Times New Roman"/>
                <a:cs typeface="Times New Roman"/>
              </a:rPr>
              <a:t>hasty,  </a:t>
            </a:r>
            <a:r>
              <a:rPr dirty="0" sz="1450" spc="-5">
                <a:latin typeface="Times New Roman"/>
                <a:cs typeface="Times New Roman"/>
              </a:rPr>
              <a:t>nor </a:t>
            </a:r>
            <a:r>
              <a:rPr dirty="0" sz="1450" spc="-10">
                <a:latin typeface="Times New Roman"/>
                <a:cs typeface="Times New Roman"/>
              </a:rPr>
              <a:t>disputatious; debated </a:t>
            </a:r>
            <a:r>
              <a:rPr dirty="0" sz="1450" spc="-20">
                <a:latin typeface="Times New Roman"/>
                <a:cs typeface="Times New Roman"/>
              </a:rPr>
              <a:t>pleasantly, </a:t>
            </a:r>
            <a:r>
              <a:rPr dirty="0" sz="1450" spc="-15">
                <a:latin typeface="Times New Roman"/>
                <a:cs typeface="Times New Roman"/>
              </a:rPr>
              <a:t>differed </a:t>
            </a:r>
            <a:r>
              <a:rPr dirty="0" sz="1450" spc="-10">
                <a:latin typeface="Times New Roman"/>
                <a:cs typeface="Times New Roman"/>
              </a:rPr>
              <a:t>kindly; were helpful, gentle,  patient, and placid. The type </a:t>
            </a:r>
            <a:r>
              <a:rPr dirty="0" sz="1450" spc="-5">
                <a:latin typeface="Times New Roman"/>
                <a:cs typeface="Times New Roman"/>
              </a:rPr>
              <a:t>of </a:t>
            </a:r>
            <a:r>
              <a:rPr dirty="0" sz="1450" spc="-10">
                <a:latin typeface="Times New Roman"/>
                <a:cs typeface="Times New Roman"/>
              </a:rPr>
              <a:t>manners was plain, and even heavy; there was  little to please the eye, </a:t>
            </a:r>
            <a:r>
              <a:rPr dirty="0" sz="1450" spc="-5">
                <a:latin typeface="Times New Roman"/>
                <a:cs typeface="Times New Roman"/>
              </a:rPr>
              <a:t>but </a:t>
            </a:r>
            <a:r>
              <a:rPr dirty="0" sz="1450" spc="-10">
                <a:latin typeface="Times New Roman"/>
                <a:cs typeface="Times New Roman"/>
              </a:rPr>
              <a:t>nothing to shock; and </a:t>
            </a:r>
            <a:r>
              <a:rPr dirty="0" sz="1450" spc="-5">
                <a:latin typeface="Times New Roman"/>
                <a:cs typeface="Times New Roman"/>
              </a:rPr>
              <a:t>I thought </a:t>
            </a:r>
            <a:r>
              <a:rPr dirty="0" sz="1450" spc="-10">
                <a:latin typeface="Times New Roman"/>
                <a:cs typeface="Times New Roman"/>
              </a:rPr>
              <a:t>gentleness lay more  nearly at the spring </a:t>
            </a:r>
            <a:r>
              <a:rPr dirty="0" sz="1450" spc="-5">
                <a:latin typeface="Times New Roman"/>
                <a:cs typeface="Times New Roman"/>
              </a:rPr>
              <a:t>of </a:t>
            </a:r>
            <a:r>
              <a:rPr dirty="0" sz="1450" spc="-10">
                <a:latin typeface="Times New Roman"/>
                <a:cs typeface="Times New Roman"/>
              </a:rPr>
              <a:t>behaviour than in many more ornate and delicate  societies. </a:t>
            </a:r>
            <a:r>
              <a:rPr dirty="0" sz="1450" spc="-5">
                <a:latin typeface="Times New Roman"/>
                <a:cs typeface="Times New Roman"/>
              </a:rPr>
              <a:t>I </a:t>
            </a:r>
            <a:r>
              <a:rPr dirty="0" sz="1450" spc="-10">
                <a:latin typeface="Times New Roman"/>
                <a:cs typeface="Times New Roman"/>
              </a:rPr>
              <a:t>say delicate, where </a:t>
            </a:r>
            <a:r>
              <a:rPr dirty="0" sz="1450" spc="-5">
                <a:latin typeface="Times New Roman"/>
                <a:cs typeface="Times New Roman"/>
              </a:rPr>
              <a:t>I </a:t>
            </a:r>
            <a:r>
              <a:rPr dirty="0" sz="1450" spc="-10">
                <a:latin typeface="Times New Roman"/>
                <a:cs typeface="Times New Roman"/>
              </a:rPr>
              <a:t>cannot say refined; </a:t>
            </a:r>
            <a:r>
              <a:rPr dirty="0" sz="1450" spc="-5">
                <a:latin typeface="Times New Roman"/>
                <a:cs typeface="Times New Roman"/>
              </a:rPr>
              <a:t>a </a:t>
            </a:r>
            <a:r>
              <a:rPr dirty="0" sz="1450" spc="-10">
                <a:latin typeface="Times New Roman"/>
                <a:cs typeface="Times New Roman"/>
              </a:rPr>
              <a:t>thing may </a:t>
            </a:r>
            <a:r>
              <a:rPr dirty="0" sz="1450" spc="-5">
                <a:latin typeface="Times New Roman"/>
                <a:cs typeface="Times New Roman"/>
              </a:rPr>
              <a:t>be </a:t>
            </a:r>
            <a:r>
              <a:rPr dirty="0" sz="1450" spc="-10">
                <a:latin typeface="Times New Roman"/>
                <a:cs typeface="Times New Roman"/>
              </a:rPr>
              <a:t>fine, like  ironwork, without being delicate, like lace. There was here less delicacy; the  skin supported more callously the natural surface </a:t>
            </a:r>
            <a:r>
              <a:rPr dirty="0" sz="1450" spc="-5">
                <a:latin typeface="Times New Roman"/>
                <a:cs typeface="Times New Roman"/>
              </a:rPr>
              <a:t>of </a:t>
            </a:r>
            <a:r>
              <a:rPr dirty="0" sz="1450" spc="-10">
                <a:latin typeface="Times New Roman"/>
                <a:cs typeface="Times New Roman"/>
              </a:rPr>
              <a:t>events, the mind received  more bravely the crude facts </a:t>
            </a:r>
            <a:r>
              <a:rPr dirty="0" sz="1450" spc="-5">
                <a:latin typeface="Times New Roman"/>
                <a:cs typeface="Times New Roman"/>
              </a:rPr>
              <a:t>of </a:t>
            </a:r>
            <a:r>
              <a:rPr dirty="0" sz="1450" spc="-10">
                <a:latin typeface="Times New Roman"/>
                <a:cs typeface="Times New Roman"/>
              </a:rPr>
              <a:t>human existence; </a:t>
            </a:r>
            <a:r>
              <a:rPr dirty="0" sz="1450" spc="-5">
                <a:latin typeface="Times New Roman"/>
                <a:cs typeface="Times New Roman"/>
              </a:rPr>
              <a:t>but I do not </a:t>
            </a:r>
            <a:r>
              <a:rPr dirty="0" sz="1450" spc="-10">
                <a:latin typeface="Times New Roman"/>
                <a:cs typeface="Times New Roman"/>
              </a:rPr>
              <a:t>think that there  was less </a:t>
            </a:r>
            <a:r>
              <a:rPr dirty="0" sz="1450" spc="-15">
                <a:latin typeface="Times New Roman"/>
                <a:cs typeface="Times New Roman"/>
              </a:rPr>
              <a:t>effective </a:t>
            </a:r>
            <a:r>
              <a:rPr dirty="0" sz="1450" spc="-10">
                <a:latin typeface="Times New Roman"/>
                <a:cs typeface="Times New Roman"/>
              </a:rPr>
              <a:t>refinement, less consideration for others, less polite  suppression </a:t>
            </a:r>
            <a:r>
              <a:rPr dirty="0" sz="1450" spc="-5">
                <a:latin typeface="Times New Roman"/>
                <a:cs typeface="Times New Roman"/>
              </a:rPr>
              <a:t>of </a:t>
            </a:r>
            <a:r>
              <a:rPr dirty="0" sz="1450" spc="-10">
                <a:latin typeface="Times New Roman"/>
                <a:cs typeface="Times New Roman"/>
              </a:rPr>
              <a:t>self. </a:t>
            </a:r>
            <a:r>
              <a:rPr dirty="0" sz="1450" spc="-5">
                <a:latin typeface="Times New Roman"/>
                <a:cs typeface="Times New Roman"/>
              </a:rPr>
              <a:t>I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the best among my fellow-passengers; for in  the steerage, as well as in the saloon, there is </a:t>
            </a:r>
            <a:r>
              <a:rPr dirty="0" sz="1450" spc="-5">
                <a:latin typeface="Times New Roman"/>
                <a:cs typeface="Times New Roman"/>
              </a:rPr>
              <a:t>a </a:t>
            </a:r>
            <a:r>
              <a:rPr dirty="0" sz="1450" spc="-10">
                <a:latin typeface="Times New Roman"/>
                <a:cs typeface="Times New Roman"/>
              </a:rPr>
              <a:t>mixture. Those, then, with  whom </a:t>
            </a:r>
            <a:r>
              <a:rPr dirty="0" sz="1450" spc="-5">
                <a:latin typeface="Times New Roman"/>
                <a:cs typeface="Times New Roman"/>
              </a:rPr>
              <a:t>I </a:t>
            </a:r>
            <a:r>
              <a:rPr dirty="0" sz="1450" spc="-10">
                <a:latin typeface="Times New Roman"/>
                <a:cs typeface="Times New Roman"/>
              </a:rPr>
              <a:t>found myself in </a:t>
            </a:r>
            <a:r>
              <a:rPr dirty="0" sz="1450" spc="-20">
                <a:latin typeface="Times New Roman"/>
                <a:cs typeface="Times New Roman"/>
              </a:rPr>
              <a:t>sympathy,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may therefore </a:t>
            </a:r>
            <a:r>
              <a:rPr dirty="0" sz="1450" spc="-5">
                <a:latin typeface="Times New Roman"/>
                <a:cs typeface="Times New Roman"/>
              </a:rPr>
              <a:t>hope </a:t>
            </a:r>
            <a:r>
              <a:rPr dirty="0" sz="1450" spc="-10">
                <a:latin typeface="Times New Roman"/>
                <a:cs typeface="Times New Roman"/>
              </a:rPr>
              <a:t>to write  with </a:t>
            </a:r>
            <a:r>
              <a:rPr dirty="0" sz="1450" spc="-5">
                <a:latin typeface="Times New Roman"/>
                <a:cs typeface="Times New Roman"/>
              </a:rPr>
              <a:t>a </a:t>
            </a:r>
            <a:r>
              <a:rPr dirty="0" sz="1450" spc="-10">
                <a:latin typeface="Times New Roman"/>
                <a:cs typeface="Times New Roman"/>
              </a:rPr>
              <a:t>greater measure </a:t>
            </a:r>
            <a:r>
              <a:rPr dirty="0" sz="1450" spc="-5">
                <a:latin typeface="Times New Roman"/>
                <a:cs typeface="Times New Roman"/>
              </a:rPr>
              <a:t>of </a:t>
            </a:r>
            <a:r>
              <a:rPr dirty="0" sz="1450" spc="-10">
                <a:latin typeface="Times New Roman"/>
                <a:cs typeface="Times New Roman"/>
              </a:rPr>
              <a:t>truth, were </a:t>
            </a:r>
            <a:r>
              <a:rPr dirty="0" sz="1450" spc="-5">
                <a:latin typeface="Times New Roman"/>
                <a:cs typeface="Times New Roman"/>
              </a:rPr>
              <a:t>not </a:t>
            </a:r>
            <a:r>
              <a:rPr dirty="0" sz="1450" spc="-10">
                <a:latin typeface="Times New Roman"/>
                <a:cs typeface="Times New Roman"/>
              </a:rPr>
              <a:t>only as </a:t>
            </a:r>
            <a:r>
              <a:rPr dirty="0" sz="1450" spc="-5">
                <a:latin typeface="Times New Roman"/>
                <a:cs typeface="Times New Roman"/>
              </a:rPr>
              <a:t>good </a:t>
            </a:r>
            <a:r>
              <a:rPr dirty="0" sz="1450" spc="-10">
                <a:latin typeface="Times New Roman"/>
                <a:cs typeface="Times New Roman"/>
              </a:rPr>
              <a:t>in their manners, </a:t>
            </a:r>
            <a:r>
              <a:rPr dirty="0" sz="1450" spc="-5">
                <a:latin typeface="Times New Roman"/>
                <a:cs typeface="Times New Roman"/>
              </a:rPr>
              <a:t>but  </a:t>
            </a:r>
            <a:r>
              <a:rPr dirty="0" sz="1450" spc="-10">
                <a:latin typeface="Times New Roman"/>
                <a:cs typeface="Times New Roman"/>
              </a:rPr>
              <a:t>endowed with very much the same natural capacities, and about as wise in  deduction, as the bankers and barristers </a:t>
            </a:r>
            <a:r>
              <a:rPr dirty="0" sz="1450" spc="-5">
                <a:latin typeface="Times New Roman"/>
                <a:cs typeface="Times New Roman"/>
              </a:rPr>
              <a:t>of </a:t>
            </a:r>
            <a:r>
              <a:rPr dirty="0" sz="1450" spc="-10">
                <a:latin typeface="Times New Roman"/>
                <a:cs typeface="Times New Roman"/>
              </a:rPr>
              <a:t>what is called </a:t>
            </a:r>
            <a:r>
              <a:rPr dirty="0" sz="1450" spc="-20">
                <a:latin typeface="Times New Roman"/>
                <a:cs typeface="Times New Roman"/>
              </a:rPr>
              <a:t>society.</a:t>
            </a:r>
            <a:r>
              <a:rPr dirty="0" sz="1450" spc="320">
                <a:latin typeface="Times New Roman"/>
                <a:cs typeface="Times New Roman"/>
              </a:rPr>
              <a:t> </a:t>
            </a:r>
            <a:r>
              <a:rPr dirty="0" sz="1450" spc="-10">
                <a:latin typeface="Times New Roman"/>
                <a:cs typeface="Times New Roman"/>
              </a:rPr>
              <a:t>One and all  were too much interested in disconnected facts, and loved information for its  own sake with too rash </a:t>
            </a:r>
            <a:r>
              <a:rPr dirty="0" sz="1450" spc="-5">
                <a:latin typeface="Times New Roman"/>
                <a:cs typeface="Times New Roman"/>
              </a:rPr>
              <a:t>a </a:t>
            </a:r>
            <a:r>
              <a:rPr dirty="0" sz="1450" spc="-10">
                <a:latin typeface="Times New Roman"/>
                <a:cs typeface="Times New Roman"/>
              </a:rPr>
              <a:t>devotion; </a:t>
            </a:r>
            <a:r>
              <a:rPr dirty="0" sz="1450" spc="-5">
                <a:latin typeface="Times New Roman"/>
                <a:cs typeface="Times New Roman"/>
              </a:rPr>
              <a:t>but </a:t>
            </a:r>
            <a:r>
              <a:rPr dirty="0" sz="1450" spc="-10">
                <a:latin typeface="Times New Roman"/>
                <a:cs typeface="Times New Roman"/>
              </a:rPr>
              <a:t>people in all classes display the same  appetite as they </a:t>
            </a:r>
            <a:r>
              <a:rPr dirty="0" sz="1450" spc="-15">
                <a:latin typeface="Times New Roman"/>
                <a:cs typeface="Times New Roman"/>
              </a:rPr>
              <a:t>gorge </a:t>
            </a:r>
            <a:r>
              <a:rPr dirty="0" sz="1450" spc="-10">
                <a:latin typeface="Times New Roman"/>
                <a:cs typeface="Times New Roman"/>
              </a:rPr>
              <a:t>themselves daily with the miscellaneous gossip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newspaper.</a:t>
            </a:r>
            <a:r>
              <a:rPr dirty="0" sz="1450" spc="95">
                <a:latin typeface="Times New Roman"/>
                <a:cs typeface="Times New Roman"/>
              </a:rPr>
              <a:t> </a:t>
            </a:r>
            <a:r>
              <a:rPr dirty="0" sz="1450" spc="-10">
                <a:latin typeface="Times New Roman"/>
                <a:cs typeface="Times New Roman"/>
              </a:rPr>
              <a:t>Newspaper-reading,</a:t>
            </a:r>
            <a:r>
              <a:rPr dirty="0" sz="1450" spc="30">
                <a:latin typeface="Times New Roman"/>
                <a:cs typeface="Times New Roman"/>
              </a:rPr>
              <a:t> </a:t>
            </a:r>
            <a:r>
              <a:rPr dirty="0" sz="1450" spc="-10">
                <a:latin typeface="Times New Roman"/>
                <a:cs typeface="Times New Roman"/>
              </a:rPr>
              <a:t>as</a:t>
            </a:r>
            <a:r>
              <a:rPr dirty="0" sz="1450" spc="35">
                <a:latin typeface="Times New Roman"/>
                <a:cs typeface="Times New Roman"/>
              </a:rPr>
              <a:t> </a:t>
            </a:r>
            <a:r>
              <a:rPr dirty="0" sz="1450" spc="-10">
                <a:latin typeface="Times New Roman"/>
                <a:cs typeface="Times New Roman"/>
              </a:rPr>
              <a:t>far</a:t>
            </a:r>
            <a:r>
              <a:rPr dirty="0" sz="1450" spc="35">
                <a:latin typeface="Times New Roman"/>
                <a:cs typeface="Times New Roman"/>
              </a:rPr>
              <a:t> </a:t>
            </a:r>
            <a:r>
              <a:rPr dirty="0" sz="1450" spc="-10">
                <a:latin typeface="Times New Roman"/>
                <a:cs typeface="Times New Roman"/>
              </a:rPr>
              <a:t>as</a:t>
            </a:r>
            <a:r>
              <a:rPr dirty="0" sz="1450" spc="35">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can</a:t>
            </a:r>
            <a:r>
              <a:rPr dirty="0" sz="1450" spc="35">
                <a:latin typeface="Times New Roman"/>
                <a:cs typeface="Times New Roman"/>
              </a:rPr>
              <a:t> </a:t>
            </a:r>
            <a:r>
              <a:rPr dirty="0" sz="1450" spc="-10">
                <a:latin typeface="Times New Roman"/>
                <a:cs typeface="Times New Roman"/>
              </a:rPr>
              <a:t>make</a:t>
            </a:r>
            <a:r>
              <a:rPr dirty="0" sz="1450" spc="35">
                <a:latin typeface="Times New Roman"/>
                <a:cs typeface="Times New Roman"/>
              </a:rPr>
              <a:t> </a:t>
            </a:r>
            <a:r>
              <a:rPr dirty="0" sz="1450" spc="-5">
                <a:latin typeface="Times New Roman"/>
                <a:cs typeface="Times New Roman"/>
              </a:rPr>
              <a:t>out,</a:t>
            </a:r>
            <a:r>
              <a:rPr dirty="0" sz="1450" spc="35">
                <a:latin typeface="Times New Roman"/>
                <a:cs typeface="Times New Roman"/>
              </a:rPr>
              <a:t> </a:t>
            </a:r>
            <a:r>
              <a:rPr dirty="0" sz="1450" spc="-10">
                <a:latin typeface="Times New Roman"/>
                <a:cs typeface="Times New Roman"/>
              </a:rPr>
              <a:t>is</a:t>
            </a:r>
            <a:r>
              <a:rPr dirty="0" sz="1450" spc="35">
                <a:latin typeface="Times New Roman"/>
                <a:cs typeface="Times New Roman"/>
              </a:rPr>
              <a:t> </a:t>
            </a:r>
            <a:r>
              <a:rPr dirty="0" sz="1450" spc="-10">
                <a:latin typeface="Times New Roman"/>
                <a:cs typeface="Times New Roman"/>
              </a:rPr>
              <a:t>often</a:t>
            </a:r>
            <a:r>
              <a:rPr dirty="0" sz="1450" spc="35">
                <a:latin typeface="Times New Roman"/>
                <a:cs typeface="Times New Roman"/>
              </a:rPr>
              <a:t> </a:t>
            </a:r>
            <a:r>
              <a:rPr dirty="0" sz="1450" spc="-10">
                <a:latin typeface="Times New Roman"/>
                <a:cs typeface="Times New Roman"/>
              </a:rPr>
              <a:t>rather</a:t>
            </a:r>
            <a:r>
              <a:rPr dirty="0" sz="1450" spc="35">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sort</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of </a:t>
            </a:r>
            <a:r>
              <a:rPr dirty="0" sz="1450" spc="-10">
                <a:latin typeface="Times New Roman"/>
                <a:cs typeface="Times New Roman"/>
              </a:rPr>
              <a:t>brown study than an act </a:t>
            </a:r>
            <a:r>
              <a:rPr dirty="0" sz="1450" spc="-5">
                <a:latin typeface="Times New Roman"/>
                <a:cs typeface="Times New Roman"/>
              </a:rPr>
              <a:t>of </a:t>
            </a:r>
            <a:r>
              <a:rPr dirty="0" sz="1450" spc="-10">
                <a:latin typeface="Times New Roman"/>
                <a:cs typeface="Times New Roman"/>
              </a:rPr>
              <a:t>culture. </a:t>
            </a:r>
            <a:r>
              <a:rPr dirty="0" sz="1450" spc="-5">
                <a:latin typeface="Times New Roman"/>
                <a:cs typeface="Times New Roman"/>
              </a:rPr>
              <a:t>I </a:t>
            </a:r>
            <a:r>
              <a:rPr dirty="0" sz="1450" spc="-10">
                <a:latin typeface="Times New Roman"/>
                <a:cs typeface="Times New Roman"/>
              </a:rPr>
              <a:t>have myself palmed </a:t>
            </a:r>
            <a:r>
              <a:rPr dirty="0" sz="1450" spc="-15">
                <a:latin typeface="Times New Roman"/>
                <a:cs typeface="Times New Roman"/>
              </a:rPr>
              <a:t>off yesterday’s  </a:t>
            </a:r>
            <a:r>
              <a:rPr dirty="0" sz="1450" spc="-10">
                <a:latin typeface="Times New Roman"/>
                <a:cs typeface="Times New Roman"/>
              </a:rPr>
              <a:t>issue </a:t>
            </a:r>
            <a:r>
              <a:rPr dirty="0" sz="1450" spc="-5">
                <a:latin typeface="Times New Roman"/>
                <a:cs typeface="Times New Roman"/>
              </a:rPr>
              <a:t>on a </a:t>
            </a:r>
            <a:r>
              <a:rPr dirty="0" sz="1450" spc="-10">
                <a:latin typeface="Times New Roman"/>
                <a:cs typeface="Times New Roman"/>
              </a:rPr>
              <a:t>friend, and seen him re-peruse it for </a:t>
            </a:r>
            <a:r>
              <a:rPr dirty="0" sz="1450" spc="-5">
                <a:latin typeface="Times New Roman"/>
                <a:cs typeface="Times New Roman"/>
              </a:rPr>
              <a:t>a </a:t>
            </a:r>
            <a:r>
              <a:rPr dirty="0" sz="1450" spc="-10">
                <a:latin typeface="Times New Roman"/>
                <a:cs typeface="Times New Roman"/>
              </a:rPr>
              <a:t>continuance </a:t>
            </a:r>
            <a:r>
              <a:rPr dirty="0" sz="1450" spc="-5">
                <a:latin typeface="Times New Roman"/>
                <a:cs typeface="Times New Roman"/>
              </a:rPr>
              <a:t>of </a:t>
            </a:r>
            <a:r>
              <a:rPr dirty="0" sz="1450" spc="-10">
                <a:latin typeface="Times New Roman"/>
                <a:cs typeface="Times New Roman"/>
              </a:rPr>
              <a:t>minutes with  an air at once refreshed and solemn. </a:t>
            </a:r>
            <a:r>
              <a:rPr dirty="0" sz="1450" spc="-25">
                <a:latin typeface="Times New Roman"/>
                <a:cs typeface="Times New Roman"/>
              </a:rPr>
              <a:t>Workmen, </a:t>
            </a:r>
            <a:r>
              <a:rPr dirty="0" sz="1450" spc="-10">
                <a:latin typeface="Times New Roman"/>
                <a:cs typeface="Times New Roman"/>
              </a:rPr>
              <a:t>perhaps, pay more attention;  </a:t>
            </a:r>
            <a:r>
              <a:rPr dirty="0" sz="1450" spc="-5">
                <a:latin typeface="Times New Roman"/>
                <a:cs typeface="Times New Roman"/>
              </a:rPr>
              <a:t>but </a:t>
            </a:r>
            <a:r>
              <a:rPr dirty="0" sz="1450" spc="-10">
                <a:latin typeface="Times New Roman"/>
                <a:cs typeface="Times New Roman"/>
              </a:rPr>
              <a:t>though they may </a:t>
            </a:r>
            <a:r>
              <a:rPr dirty="0" sz="1450" spc="-5">
                <a:latin typeface="Times New Roman"/>
                <a:cs typeface="Times New Roman"/>
              </a:rPr>
              <a:t>be </a:t>
            </a:r>
            <a:r>
              <a:rPr dirty="0" sz="1450" spc="-10">
                <a:latin typeface="Times New Roman"/>
                <a:cs typeface="Times New Roman"/>
              </a:rPr>
              <a:t>eager listeners, they have rarely seemed to me either  willing </a:t>
            </a:r>
            <a:r>
              <a:rPr dirty="0" sz="1450" spc="-5">
                <a:latin typeface="Times New Roman"/>
                <a:cs typeface="Times New Roman"/>
              </a:rPr>
              <a:t>or </a:t>
            </a:r>
            <a:r>
              <a:rPr dirty="0" sz="1450" spc="-10">
                <a:latin typeface="Times New Roman"/>
                <a:cs typeface="Times New Roman"/>
              </a:rPr>
              <a:t>careful thinkers. Culture is </a:t>
            </a:r>
            <a:r>
              <a:rPr dirty="0" sz="1450" spc="-5">
                <a:latin typeface="Times New Roman"/>
                <a:cs typeface="Times New Roman"/>
              </a:rPr>
              <a:t>not </a:t>
            </a:r>
            <a:r>
              <a:rPr dirty="0" sz="1450" spc="-10">
                <a:latin typeface="Times New Roman"/>
                <a:cs typeface="Times New Roman"/>
              </a:rPr>
              <a:t>measured </a:t>
            </a:r>
            <a:r>
              <a:rPr dirty="0" sz="1450" spc="-5">
                <a:latin typeface="Times New Roman"/>
                <a:cs typeface="Times New Roman"/>
              </a:rPr>
              <a:t>by </a:t>
            </a:r>
            <a:r>
              <a:rPr dirty="0" sz="1450" spc="-10">
                <a:latin typeface="Times New Roman"/>
                <a:cs typeface="Times New Roman"/>
              </a:rPr>
              <a:t>the greatness </a:t>
            </a:r>
            <a:r>
              <a:rPr dirty="0" sz="1450" spc="-5">
                <a:latin typeface="Times New Roman"/>
                <a:cs typeface="Times New Roman"/>
              </a:rPr>
              <a:t>of </a:t>
            </a:r>
            <a:r>
              <a:rPr dirty="0" sz="1450" spc="-10">
                <a:latin typeface="Times New Roman"/>
                <a:cs typeface="Times New Roman"/>
              </a:rPr>
              <a:t>the  field which is covered </a:t>
            </a:r>
            <a:r>
              <a:rPr dirty="0" sz="1450" spc="-5">
                <a:latin typeface="Times New Roman"/>
                <a:cs typeface="Times New Roman"/>
              </a:rPr>
              <a:t>by our </a:t>
            </a:r>
            <a:r>
              <a:rPr dirty="0" sz="1450" spc="-10">
                <a:latin typeface="Times New Roman"/>
                <a:cs typeface="Times New Roman"/>
              </a:rPr>
              <a:t>knowledge, </a:t>
            </a:r>
            <a:r>
              <a:rPr dirty="0" sz="1450" spc="-5">
                <a:latin typeface="Times New Roman"/>
                <a:cs typeface="Times New Roman"/>
              </a:rPr>
              <a:t>but by </a:t>
            </a:r>
            <a:r>
              <a:rPr dirty="0" sz="1450" spc="-10">
                <a:latin typeface="Times New Roman"/>
                <a:cs typeface="Times New Roman"/>
              </a:rPr>
              <a:t>the nicety with which we can  perceive relations in that field, whether great </a:t>
            </a:r>
            <a:r>
              <a:rPr dirty="0" sz="1450" spc="-5">
                <a:latin typeface="Times New Roman"/>
                <a:cs typeface="Times New Roman"/>
              </a:rPr>
              <a:t>or </a:t>
            </a:r>
            <a:r>
              <a:rPr dirty="0" sz="1450" spc="-10">
                <a:latin typeface="Times New Roman"/>
                <a:cs typeface="Times New Roman"/>
              </a:rPr>
              <a:t>small. </a:t>
            </a:r>
            <a:r>
              <a:rPr dirty="0" sz="1450" spc="-25">
                <a:latin typeface="Times New Roman"/>
                <a:cs typeface="Times New Roman"/>
              </a:rPr>
              <a:t>Workmen, </a:t>
            </a:r>
            <a:r>
              <a:rPr dirty="0" sz="1450" spc="-10">
                <a:latin typeface="Times New Roman"/>
                <a:cs typeface="Times New Roman"/>
              </a:rPr>
              <a:t>certainly  those who were </a:t>
            </a:r>
            <a:r>
              <a:rPr dirty="0" sz="1450" spc="-5">
                <a:latin typeface="Times New Roman"/>
                <a:cs typeface="Times New Roman"/>
              </a:rPr>
              <a:t>on </a:t>
            </a:r>
            <a:r>
              <a:rPr dirty="0" sz="1450" spc="-10">
                <a:latin typeface="Times New Roman"/>
                <a:cs typeface="Times New Roman"/>
              </a:rPr>
              <a:t>board with me, </a:t>
            </a:r>
            <a:r>
              <a:rPr dirty="0" sz="1450" spc="-5">
                <a:latin typeface="Times New Roman"/>
                <a:cs typeface="Times New Roman"/>
              </a:rPr>
              <a:t>I </a:t>
            </a:r>
            <a:r>
              <a:rPr dirty="0" sz="1450" spc="-10">
                <a:latin typeface="Times New Roman"/>
                <a:cs typeface="Times New Roman"/>
              </a:rPr>
              <a:t>found wanting in this quality </a:t>
            </a:r>
            <a:r>
              <a:rPr dirty="0" sz="1450" spc="-5">
                <a:latin typeface="Times New Roman"/>
                <a:cs typeface="Times New Roman"/>
              </a:rPr>
              <a:t>or </a:t>
            </a:r>
            <a:r>
              <a:rPr dirty="0" sz="1450" spc="-10">
                <a:latin typeface="Times New Roman"/>
                <a:cs typeface="Times New Roman"/>
              </a:rPr>
              <a:t>habit </a:t>
            </a:r>
            <a:r>
              <a:rPr dirty="0" sz="1450" spc="-5">
                <a:latin typeface="Times New Roman"/>
                <a:cs typeface="Times New Roman"/>
              </a:rPr>
              <a:t>of  </a:t>
            </a:r>
            <a:r>
              <a:rPr dirty="0" sz="1450" spc="-10">
                <a:latin typeface="Times New Roman"/>
                <a:cs typeface="Times New Roman"/>
              </a:rPr>
              <a:t>the mind. They did </a:t>
            </a:r>
            <a:r>
              <a:rPr dirty="0" sz="1450" spc="-5">
                <a:latin typeface="Times New Roman"/>
                <a:cs typeface="Times New Roman"/>
              </a:rPr>
              <a:t>not </a:t>
            </a:r>
            <a:r>
              <a:rPr dirty="0" sz="1450" spc="-10">
                <a:latin typeface="Times New Roman"/>
                <a:cs typeface="Times New Roman"/>
              </a:rPr>
              <a:t>perceive relations, </a:t>
            </a:r>
            <a:r>
              <a:rPr dirty="0" sz="1450" spc="-5">
                <a:latin typeface="Times New Roman"/>
                <a:cs typeface="Times New Roman"/>
              </a:rPr>
              <a:t>but </a:t>
            </a:r>
            <a:r>
              <a:rPr dirty="0" sz="1450" spc="-10">
                <a:latin typeface="Times New Roman"/>
                <a:cs typeface="Times New Roman"/>
              </a:rPr>
              <a:t>leaped to </a:t>
            </a:r>
            <a:r>
              <a:rPr dirty="0" sz="1450" spc="-5">
                <a:latin typeface="Times New Roman"/>
                <a:cs typeface="Times New Roman"/>
              </a:rPr>
              <a:t>a </a:t>
            </a:r>
            <a:r>
              <a:rPr dirty="0" sz="1450" spc="-10">
                <a:latin typeface="Times New Roman"/>
                <a:cs typeface="Times New Roman"/>
              </a:rPr>
              <a:t>so-called cause, and  </a:t>
            </a:r>
            <a:r>
              <a:rPr dirty="0" sz="1450" spc="-5">
                <a:latin typeface="Times New Roman"/>
                <a:cs typeface="Times New Roman"/>
              </a:rPr>
              <a:t>thought </a:t>
            </a:r>
            <a:r>
              <a:rPr dirty="0" sz="1450" spc="-10">
                <a:latin typeface="Times New Roman"/>
                <a:cs typeface="Times New Roman"/>
              </a:rPr>
              <a:t>the problem settled. Thus the cause </a:t>
            </a:r>
            <a:r>
              <a:rPr dirty="0" sz="1450" spc="-5">
                <a:latin typeface="Times New Roman"/>
                <a:cs typeface="Times New Roman"/>
              </a:rPr>
              <a:t>of </a:t>
            </a:r>
            <a:r>
              <a:rPr dirty="0" sz="1450" spc="-10">
                <a:latin typeface="Times New Roman"/>
                <a:cs typeface="Times New Roman"/>
              </a:rPr>
              <a:t>everything in England was the  form </a:t>
            </a:r>
            <a:r>
              <a:rPr dirty="0" sz="1450" spc="-5">
                <a:latin typeface="Times New Roman"/>
                <a:cs typeface="Times New Roman"/>
              </a:rPr>
              <a:t>of </a:t>
            </a:r>
            <a:r>
              <a:rPr dirty="0" sz="1450" spc="-10">
                <a:latin typeface="Times New Roman"/>
                <a:cs typeface="Times New Roman"/>
              </a:rPr>
              <a:t>government, and the cure for all evils was, </a:t>
            </a:r>
            <a:r>
              <a:rPr dirty="0" sz="1450" spc="-5">
                <a:latin typeface="Times New Roman"/>
                <a:cs typeface="Times New Roman"/>
              </a:rPr>
              <a:t>by </a:t>
            </a:r>
            <a:r>
              <a:rPr dirty="0" sz="1450" spc="-10">
                <a:latin typeface="Times New Roman"/>
                <a:cs typeface="Times New Roman"/>
              </a:rPr>
              <a:t>consequence, </a:t>
            </a:r>
            <a:r>
              <a:rPr dirty="0" sz="1450" spc="-5">
                <a:latin typeface="Times New Roman"/>
                <a:cs typeface="Times New Roman"/>
              </a:rPr>
              <a:t>a  </a:t>
            </a:r>
            <a:r>
              <a:rPr dirty="0" sz="1450" spc="-10">
                <a:latin typeface="Times New Roman"/>
                <a:cs typeface="Times New Roman"/>
              </a:rPr>
              <a:t>revolution. It is surprising how many </a:t>
            </a:r>
            <a:r>
              <a:rPr dirty="0" sz="1450" spc="-5">
                <a:latin typeface="Times New Roman"/>
                <a:cs typeface="Times New Roman"/>
              </a:rPr>
              <a:t>of </a:t>
            </a:r>
            <a:r>
              <a:rPr dirty="0" sz="1450" spc="-10">
                <a:latin typeface="Times New Roman"/>
                <a:cs typeface="Times New Roman"/>
              </a:rPr>
              <a:t>them said this, and that </a:t>
            </a:r>
            <a:r>
              <a:rPr dirty="0" sz="1450" spc="-5">
                <a:latin typeface="Times New Roman"/>
                <a:cs typeface="Times New Roman"/>
              </a:rPr>
              <a:t>none </a:t>
            </a:r>
            <a:r>
              <a:rPr dirty="0" sz="1450" spc="-10">
                <a:latin typeface="Times New Roman"/>
                <a:cs typeface="Times New Roman"/>
              </a:rPr>
              <a:t>should  have had </a:t>
            </a:r>
            <a:r>
              <a:rPr dirty="0" sz="1450" spc="-5">
                <a:latin typeface="Times New Roman"/>
                <a:cs typeface="Times New Roman"/>
              </a:rPr>
              <a:t>a </a:t>
            </a:r>
            <a:r>
              <a:rPr dirty="0" sz="1450" spc="-10">
                <a:latin typeface="Times New Roman"/>
                <a:cs typeface="Times New Roman"/>
              </a:rPr>
              <a:t>definite </a:t>
            </a:r>
            <a:r>
              <a:rPr dirty="0" sz="1450" spc="-5">
                <a:latin typeface="Times New Roman"/>
                <a:cs typeface="Times New Roman"/>
              </a:rPr>
              <a:t>thought </a:t>
            </a:r>
            <a:r>
              <a:rPr dirty="0" sz="1450" spc="-10">
                <a:latin typeface="Times New Roman"/>
                <a:cs typeface="Times New Roman"/>
              </a:rPr>
              <a:t>in his head as </a:t>
            </a:r>
            <a:r>
              <a:rPr dirty="0" sz="1450" spc="-5">
                <a:latin typeface="Times New Roman"/>
                <a:cs typeface="Times New Roman"/>
              </a:rPr>
              <a:t>he </a:t>
            </a:r>
            <a:r>
              <a:rPr dirty="0" sz="1450" spc="-10">
                <a:latin typeface="Times New Roman"/>
                <a:cs typeface="Times New Roman"/>
              </a:rPr>
              <a:t>said it. Some hated the Church  because they disagreed with it; some hated Lord Beaconsfield because </a:t>
            </a:r>
            <a:r>
              <a:rPr dirty="0" sz="1450" spc="-5">
                <a:latin typeface="Times New Roman"/>
                <a:cs typeface="Times New Roman"/>
              </a:rPr>
              <a:t>of </a:t>
            </a:r>
            <a:r>
              <a:rPr dirty="0" sz="1450" spc="-10">
                <a:latin typeface="Times New Roman"/>
                <a:cs typeface="Times New Roman"/>
              </a:rPr>
              <a:t>war  and taxes; all hated the masters, possibly with reason. But these failings were  </a:t>
            </a:r>
            <a:r>
              <a:rPr dirty="0" sz="1450" spc="-5">
                <a:latin typeface="Times New Roman"/>
                <a:cs typeface="Times New Roman"/>
              </a:rPr>
              <a:t>not </a:t>
            </a:r>
            <a:r>
              <a:rPr dirty="0" sz="1450" spc="-10">
                <a:latin typeface="Times New Roman"/>
                <a:cs typeface="Times New Roman"/>
              </a:rPr>
              <a:t>at the </a:t>
            </a:r>
            <a:r>
              <a:rPr dirty="0" sz="1450" spc="-5">
                <a:latin typeface="Times New Roman"/>
                <a:cs typeface="Times New Roman"/>
              </a:rPr>
              <a:t>root of </a:t>
            </a:r>
            <a:r>
              <a:rPr dirty="0" sz="1450" spc="-10">
                <a:latin typeface="Times New Roman"/>
                <a:cs typeface="Times New Roman"/>
              </a:rPr>
              <a:t>the matter; the true reasoning </a:t>
            </a:r>
            <a:r>
              <a:rPr dirty="0" sz="1450" spc="-5">
                <a:latin typeface="Times New Roman"/>
                <a:cs typeface="Times New Roman"/>
              </a:rPr>
              <a:t>of </a:t>
            </a:r>
            <a:r>
              <a:rPr dirty="0" sz="1450" spc="-10">
                <a:latin typeface="Times New Roman"/>
                <a:cs typeface="Times New Roman"/>
              </a:rPr>
              <a:t>their souls ran thus—I have  </a:t>
            </a:r>
            <a:r>
              <a:rPr dirty="0" sz="1450" spc="-5">
                <a:latin typeface="Times New Roman"/>
                <a:cs typeface="Times New Roman"/>
              </a:rPr>
              <a:t>not got on; I ought </a:t>
            </a:r>
            <a:r>
              <a:rPr dirty="0" sz="1450" spc="-10">
                <a:latin typeface="Times New Roman"/>
                <a:cs typeface="Times New Roman"/>
              </a:rPr>
              <a:t>to have </a:t>
            </a:r>
            <a:r>
              <a:rPr dirty="0" sz="1450" spc="-5">
                <a:latin typeface="Times New Roman"/>
                <a:cs typeface="Times New Roman"/>
              </a:rPr>
              <a:t>got on; </a:t>
            </a:r>
            <a:r>
              <a:rPr dirty="0" sz="1450" spc="-10">
                <a:latin typeface="Times New Roman"/>
                <a:cs typeface="Times New Roman"/>
              </a:rPr>
              <a:t>if there was </a:t>
            </a:r>
            <a:r>
              <a:rPr dirty="0" sz="1450" spc="-5">
                <a:latin typeface="Times New Roman"/>
                <a:cs typeface="Times New Roman"/>
              </a:rPr>
              <a:t>a </a:t>
            </a:r>
            <a:r>
              <a:rPr dirty="0" sz="1450" spc="-10">
                <a:latin typeface="Times New Roman"/>
                <a:cs typeface="Times New Roman"/>
              </a:rPr>
              <a:t>revolution </a:t>
            </a:r>
            <a:r>
              <a:rPr dirty="0" sz="1450" spc="-5">
                <a:latin typeface="Times New Roman"/>
                <a:cs typeface="Times New Roman"/>
              </a:rPr>
              <a:t>I </a:t>
            </a:r>
            <a:r>
              <a:rPr dirty="0" sz="1450" spc="-10">
                <a:latin typeface="Times New Roman"/>
                <a:cs typeface="Times New Roman"/>
              </a:rPr>
              <a:t>should get </a:t>
            </a:r>
            <a:r>
              <a:rPr dirty="0" sz="1450" spc="-5">
                <a:latin typeface="Times New Roman"/>
                <a:cs typeface="Times New Roman"/>
              </a:rPr>
              <a:t>on.  </a:t>
            </a:r>
            <a:r>
              <a:rPr dirty="0" sz="1450" spc="-10">
                <a:latin typeface="Times New Roman"/>
                <a:cs typeface="Times New Roman"/>
              </a:rPr>
              <a:t>How? They had </a:t>
            </a:r>
            <a:r>
              <a:rPr dirty="0" sz="1450" spc="-5">
                <a:latin typeface="Times New Roman"/>
                <a:cs typeface="Times New Roman"/>
              </a:rPr>
              <a:t>no </a:t>
            </a:r>
            <a:r>
              <a:rPr dirty="0" sz="1450" spc="-10">
                <a:latin typeface="Times New Roman"/>
                <a:cs typeface="Times New Roman"/>
              </a:rPr>
              <a:t>idea. Why? Because—because—well, look at</a:t>
            </a:r>
            <a:r>
              <a:rPr dirty="0" sz="1450" spc="85">
                <a:latin typeface="Times New Roman"/>
                <a:cs typeface="Times New Roman"/>
              </a:rPr>
              <a:t> </a:t>
            </a:r>
            <a:r>
              <a:rPr dirty="0" sz="1450" spc="-10">
                <a:latin typeface="Times New Roman"/>
                <a:cs typeface="Times New Roman"/>
              </a:rPr>
              <a:t>America!</a:t>
            </a:r>
            <a:endParaRPr sz="1450">
              <a:latin typeface="Times New Roman"/>
              <a:cs typeface="Times New Roman"/>
            </a:endParaRPr>
          </a:p>
          <a:p>
            <a:pPr algn="just" marL="12700" marR="5080">
              <a:lnSpc>
                <a:spcPts val="1730"/>
              </a:lnSpc>
              <a:spcBef>
                <a:spcPts val="835"/>
              </a:spcBef>
            </a:pP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politically blind is </a:t>
            </a:r>
            <a:r>
              <a:rPr dirty="0" sz="1450" spc="-5">
                <a:latin typeface="Times New Roman"/>
                <a:cs typeface="Times New Roman"/>
              </a:rPr>
              <a:t>no </a:t>
            </a:r>
            <a:r>
              <a:rPr dirty="0" sz="1450" spc="-10">
                <a:latin typeface="Times New Roman"/>
                <a:cs typeface="Times New Roman"/>
              </a:rPr>
              <a:t>distinction; we are all so, if </a:t>
            </a:r>
            <a:r>
              <a:rPr dirty="0" sz="1450" spc="-5">
                <a:latin typeface="Times New Roman"/>
                <a:cs typeface="Times New Roman"/>
              </a:rPr>
              <a:t>you </a:t>
            </a:r>
            <a:r>
              <a:rPr dirty="0" sz="1450" spc="-10">
                <a:latin typeface="Times New Roman"/>
                <a:cs typeface="Times New Roman"/>
              </a:rPr>
              <a:t>come to that. At  bottom, as it seems to me, there is </a:t>
            </a:r>
            <a:r>
              <a:rPr dirty="0" sz="1450" spc="-5">
                <a:latin typeface="Times New Roman"/>
                <a:cs typeface="Times New Roman"/>
              </a:rPr>
              <a:t>but one </a:t>
            </a:r>
            <a:r>
              <a:rPr dirty="0" sz="1450" spc="-10">
                <a:latin typeface="Times New Roman"/>
                <a:cs typeface="Times New Roman"/>
              </a:rPr>
              <a:t>question in modern home politics,  though it appears in many shapes, and that is the question </a:t>
            </a:r>
            <a:r>
              <a:rPr dirty="0" sz="1450" spc="-5">
                <a:latin typeface="Times New Roman"/>
                <a:cs typeface="Times New Roman"/>
              </a:rPr>
              <a:t>of </a:t>
            </a:r>
            <a:r>
              <a:rPr dirty="0" sz="1450" spc="-10">
                <a:latin typeface="Times New Roman"/>
                <a:cs typeface="Times New Roman"/>
              </a:rPr>
              <a:t>money; and </a:t>
            </a:r>
            <a:r>
              <a:rPr dirty="0" sz="1450" spc="-5">
                <a:latin typeface="Times New Roman"/>
                <a:cs typeface="Times New Roman"/>
              </a:rPr>
              <a:t>but  one </a:t>
            </a:r>
            <a:r>
              <a:rPr dirty="0" sz="1450" spc="-10">
                <a:latin typeface="Times New Roman"/>
                <a:cs typeface="Times New Roman"/>
              </a:rPr>
              <a:t>political </a:t>
            </a:r>
            <a:r>
              <a:rPr dirty="0" sz="1450" spc="-25">
                <a:latin typeface="Times New Roman"/>
                <a:cs typeface="Times New Roman"/>
              </a:rPr>
              <a:t>remedy, </a:t>
            </a:r>
            <a:r>
              <a:rPr dirty="0" sz="1450" spc="-10">
                <a:latin typeface="Times New Roman"/>
                <a:cs typeface="Times New Roman"/>
              </a:rPr>
              <a:t>that the people should grow wiser and </a:t>
            </a:r>
            <a:r>
              <a:rPr dirty="0" sz="1450" spc="-20">
                <a:latin typeface="Times New Roman"/>
                <a:cs typeface="Times New Roman"/>
              </a:rPr>
              <a:t>better. </a:t>
            </a:r>
            <a:r>
              <a:rPr dirty="0" sz="1450" spc="-10">
                <a:latin typeface="Times New Roman"/>
                <a:cs typeface="Times New Roman"/>
              </a:rPr>
              <a:t>My  workmen fellow-passengers were as impatient and </a:t>
            </a:r>
            <a:r>
              <a:rPr dirty="0" sz="1450" spc="-5">
                <a:latin typeface="Times New Roman"/>
                <a:cs typeface="Times New Roman"/>
              </a:rPr>
              <a:t>dull of </a:t>
            </a:r>
            <a:r>
              <a:rPr dirty="0" sz="1450" spc="-10">
                <a:latin typeface="Times New Roman"/>
                <a:cs typeface="Times New Roman"/>
              </a:rPr>
              <a:t>hearing </a:t>
            </a:r>
            <a:r>
              <a:rPr dirty="0" sz="1450" spc="-5">
                <a:latin typeface="Times New Roman"/>
                <a:cs typeface="Times New Roman"/>
              </a:rPr>
              <a:t>on </a:t>
            </a:r>
            <a:r>
              <a:rPr dirty="0" sz="1450" spc="-10">
                <a:latin typeface="Times New Roman"/>
                <a:cs typeface="Times New Roman"/>
              </a:rPr>
              <a:t>the  second </a:t>
            </a:r>
            <a:r>
              <a:rPr dirty="0" sz="1450" spc="-5">
                <a:latin typeface="Times New Roman"/>
                <a:cs typeface="Times New Roman"/>
              </a:rPr>
              <a:t>of </a:t>
            </a:r>
            <a:r>
              <a:rPr dirty="0" sz="1450" spc="-10">
                <a:latin typeface="Times New Roman"/>
                <a:cs typeface="Times New Roman"/>
              </a:rPr>
              <a:t>these points as any member </a:t>
            </a:r>
            <a:r>
              <a:rPr dirty="0" sz="1450" spc="-5">
                <a:latin typeface="Times New Roman"/>
                <a:cs typeface="Times New Roman"/>
              </a:rPr>
              <a:t>of </a:t>
            </a:r>
            <a:r>
              <a:rPr dirty="0" sz="1450" spc="-10">
                <a:latin typeface="Times New Roman"/>
                <a:cs typeface="Times New Roman"/>
              </a:rPr>
              <a:t>Parliament; </a:t>
            </a:r>
            <a:r>
              <a:rPr dirty="0" sz="1450" spc="-5">
                <a:latin typeface="Times New Roman"/>
                <a:cs typeface="Times New Roman"/>
              </a:rPr>
              <a:t>but </a:t>
            </a:r>
            <a:r>
              <a:rPr dirty="0" sz="1450" spc="-10">
                <a:latin typeface="Times New Roman"/>
                <a:cs typeface="Times New Roman"/>
              </a:rPr>
              <a:t>they had some  glimmerings </a:t>
            </a:r>
            <a:r>
              <a:rPr dirty="0" sz="1450" spc="-5">
                <a:latin typeface="Times New Roman"/>
                <a:cs typeface="Times New Roman"/>
              </a:rPr>
              <a:t>of </a:t>
            </a:r>
            <a:r>
              <a:rPr dirty="0" sz="1450" spc="-10">
                <a:latin typeface="Times New Roman"/>
                <a:cs typeface="Times New Roman"/>
              </a:rPr>
              <a:t>the first. They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improvement </a:t>
            </a:r>
            <a:r>
              <a:rPr dirty="0" sz="1450" spc="-5">
                <a:latin typeface="Times New Roman"/>
                <a:cs typeface="Times New Roman"/>
              </a:rPr>
              <a:t>on </a:t>
            </a:r>
            <a:r>
              <a:rPr dirty="0" sz="1450" spc="-10">
                <a:latin typeface="Times New Roman"/>
                <a:cs typeface="Times New Roman"/>
              </a:rPr>
              <a:t>their part,  </a:t>
            </a:r>
            <a:r>
              <a:rPr dirty="0" sz="1450" spc="-5">
                <a:latin typeface="Times New Roman"/>
                <a:cs typeface="Times New Roman"/>
              </a:rPr>
              <a:t>but </a:t>
            </a:r>
            <a:r>
              <a:rPr dirty="0" sz="1450" spc="-10">
                <a:latin typeface="Times New Roman"/>
                <a:cs typeface="Times New Roman"/>
              </a:rPr>
              <a:t>wished the world made over again in </a:t>
            </a:r>
            <a:r>
              <a:rPr dirty="0" sz="1450" spc="-5">
                <a:latin typeface="Times New Roman"/>
                <a:cs typeface="Times New Roman"/>
              </a:rPr>
              <a:t>a </a:t>
            </a:r>
            <a:r>
              <a:rPr dirty="0" sz="1450" spc="-10">
                <a:latin typeface="Times New Roman"/>
                <a:cs typeface="Times New Roman"/>
              </a:rPr>
              <a:t>crack, so that they might remain  improvident and idle and debauched, and yet enjoy the comfort and respect  that should accompany the opposite virtues; and it was in this expectation, as  far as </a:t>
            </a:r>
            <a:r>
              <a:rPr dirty="0" sz="1450" spc="-5">
                <a:latin typeface="Times New Roman"/>
                <a:cs typeface="Times New Roman"/>
              </a:rPr>
              <a:t>I </a:t>
            </a:r>
            <a:r>
              <a:rPr dirty="0" sz="1450" spc="-10">
                <a:latin typeface="Times New Roman"/>
                <a:cs typeface="Times New Roman"/>
              </a:rPr>
              <a:t>could see, that many </a:t>
            </a:r>
            <a:r>
              <a:rPr dirty="0" sz="1450" spc="-5">
                <a:latin typeface="Times New Roman"/>
                <a:cs typeface="Times New Roman"/>
              </a:rPr>
              <a:t>of </a:t>
            </a:r>
            <a:r>
              <a:rPr dirty="0" sz="1450" spc="-10">
                <a:latin typeface="Times New Roman"/>
                <a:cs typeface="Times New Roman"/>
              </a:rPr>
              <a:t>them were now </a:t>
            </a:r>
            <a:r>
              <a:rPr dirty="0" sz="1450" spc="-5">
                <a:latin typeface="Times New Roman"/>
                <a:cs typeface="Times New Roman"/>
              </a:rPr>
              <a:t>on </a:t>
            </a:r>
            <a:r>
              <a:rPr dirty="0" sz="1450" spc="-10">
                <a:latin typeface="Times New Roman"/>
                <a:cs typeface="Times New Roman"/>
              </a:rPr>
              <a:t>their way to America. But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money they saw clearly enough that inland politics, so far as  they were concerned, were reducible to the question </a:t>
            </a:r>
            <a:r>
              <a:rPr dirty="0" sz="1450" spc="-5">
                <a:latin typeface="Times New Roman"/>
                <a:cs typeface="Times New Roman"/>
              </a:rPr>
              <a:t>of </a:t>
            </a:r>
            <a:r>
              <a:rPr dirty="0" sz="1450" spc="-10">
                <a:latin typeface="Times New Roman"/>
                <a:cs typeface="Times New Roman"/>
              </a:rPr>
              <a:t>annual income; </a:t>
            </a:r>
            <a:r>
              <a:rPr dirty="0" sz="1450" spc="-5">
                <a:latin typeface="Times New Roman"/>
                <a:cs typeface="Times New Roman"/>
              </a:rPr>
              <a:t>a  </a:t>
            </a:r>
            <a:r>
              <a:rPr dirty="0" sz="1450" spc="-10">
                <a:latin typeface="Times New Roman"/>
                <a:cs typeface="Times New Roman"/>
              </a:rPr>
              <a:t>question which should long ago have been settled </a:t>
            </a:r>
            <a:r>
              <a:rPr dirty="0" sz="1450" spc="-5">
                <a:latin typeface="Times New Roman"/>
                <a:cs typeface="Times New Roman"/>
              </a:rPr>
              <a:t>by a </a:t>
            </a:r>
            <a:r>
              <a:rPr dirty="0" sz="1450" spc="-10">
                <a:latin typeface="Times New Roman"/>
                <a:cs typeface="Times New Roman"/>
              </a:rPr>
              <a:t>revolution, they did </a:t>
            </a:r>
            <a:r>
              <a:rPr dirty="0" sz="1450" spc="-5">
                <a:latin typeface="Times New Roman"/>
                <a:cs typeface="Times New Roman"/>
              </a:rPr>
              <a:t>not  </a:t>
            </a:r>
            <a:r>
              <a:rPr dirty="0" sz="1450" spc="-10">
                <a:latin typeface="Times New Roman"/>
                <a:cs typeface="Times New Roman"/>
              </a:rPr>
              <a:t>know </a:t>
            </a:r>
            <a:r>
              <a:rPr dirty="0" sz="1450" spc="-30">
                <a:latin typeface="Times New Roman"/>
                <a:cs typeface="Times New Roman"/>
              </a:rPr>
              <a:t>how, </a:t>
            </a:r>
            <a:r>
              <a:rPr dirty="0" sz="1450" spc="-10">
                <a:latin typeface="Times New Roman"/>
                <a:cs typeface="Times New Roman"/>
              </a:rPr>
              <a:t>and which they were now about to settle for themselves, once more  they knew </a:t>
            </a:r>
            <a:r>
              <a:rPr dirty="0" sz="1450" spc="-5">
                <a:latin typeface="Times New Roman"/>
                <a:cs typeface="Times New Roman"/>
              </a:rPr>
              <a:t>not </a:t>
            </a:r>
            <a:r>
              <a:rPr dirty="0" sz="1450" spc="-30">
                <a:latin typeface="Times New Roman"/>
                <a:cs typeface="Times New Roman"/>
              </a:rPr>
              <a:t>how, </a:t>
            </a:r>
            <a:r>
              <a:rPr dirty="0" sz="1450" spc="-5">
                <a:latin typeface="Times New Roman"/>
                <a:cs typeface="Times New Roman"/>
              </a:rPr>
              <a:t>by </a:t>
            </a:r>
            <a:r>
              <a:rPr dirty="0" sz="1450" spc="-10">
                <a:latin typeface="Times New Roman"/>
                <a:cs typeface="Times New Roman"/>
              </a:rPr>
              <a:t>crossing the Atlantic in </a:t>
            </a:r>
            <a:r>
              <a:rPr dirty="0" sz="1450" spc="-5">
                <a:latin typeface="Times New Roman"/>
                <a:cs typeface="Times New Roman"/>
              </a:rPr>
              <a:t>a </a:t>
            </a:r>
            <a:r>
              <a:rPr dirty="0" sz="1450" spc="-10">
                <a:latin typeface="Times New Roman"/>
                <a:cs typeface="Times New Roman"/>
              </a:rPr>
              <a:t>steamship </a:t>
            </a:r>
            <a:r>
              <a:rPr dirty="0" sz="1450" spc="-5">
                <a:latin typeface="Times New Roman"/>
                <a:cs typeface="Times New Roman"/>
              </a:rPr>
              <a:t>of </a:t>
            </a:r>
            <a:r>
              <a:rPr dirty="0" sz="1450" spc="-10">
                <a:latin typeface="Times New Roman"/>
                <a:cs typeface="Times New Roman"/>
              </a:rPr>
              <a:t>considerable  tonnage.</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And yet it has been amply shown them that the second </a:t>
            </a:r>
            <a:r>
              <a:rPr dirty="0" sz="1450" spc="-5">
                <a:latin typeface="Times New Roman"/>
                <a:cs typeface="Times New Roman"/>
              </a:rPr>
              <a:t>or </a:t>
            </a:r>
            <a:r>
              <a:rPr dirty="0" sz="1450" spc="-10">
                <a:latin typeface="Times New Roman"/>
                <a:cs typeface="Times New Roman"/>
              </a:rPr>
              <a:t>income question is  in itself nothing, and may as well </a:t>
            </a:r>
            <a:r>
              <a:rPr dirty="0" sz="1450" spc="-5">
                <a:latin typeface="Times New Roman"/>
                <a:cs typeface="Times New Roman"/>
              </a:rPr>
              <a:t>be </a:t>
            </a:r>
            <a:r>
              <a:rPr dirty="0" sz="1450" spc="-10">
                <a:latin typeface="Times New Roman"/>
                <a:cs typeface="Times New Roman"/>
              </a:rPr>
              <a:t>left undecided, if there </a:t>
            </a:r>
            <a:r>
              <a:rPr dirty="0" sz="1450" spc="-5">
                <a:latin typeface="Times New Roman"/>
                <a:cs typeface="Times New Roman"/>
              </a:rPr>
              <a:t>be no </a:t>
            </a:r>
            <a:r>
              <a:rPr dirty="0" sz="1450" spc="-10">
                <a:latin typeface="Times New Roman"/>
                <a:cs typeface="Times New Roman"/>
              </a:rPr>
              <a:t>wisdom and  virtue to profit </a:t>
            </a:r>
            <a:r>
              <a:rPr dirty="0" sz="1450" spc="-5">
                <a:latin typeface="Times New Roman"/>
                <a:cs typeface="Times New Roman"/>
              </a:rPr>
              <a:t>by </a:t>
            </a:r>
            <a:r>
              <a:rPr dirty="0" sz="1450" spc="-10">
                <a:latin typeface="Times New Roman"/>
                <a:cs typeface="Times New Roman"/>
              </a:rPr>
              <a:t>the change. It is </a:t>
            </a:r>
            <a:r>
              <a:rPr dirty="0" sz="1450" spc="-5">
                <a:latin typeface="Times New Roman"/>
                <a:cs typeface="Times New Roman"/>
              </a:rPr>
              <a:t>not by a </a:t>
            </a:r>
            <a:r>
              <a:rPr dirty="0" sz="1450" spc="-25">
                <a:latin typeface="Times New Roman"/>
                <a:cs typeface="Times New Roman"/>
              </a:rPr>
              <a:t>man’s </a:t>
            </a:r>
            <a:r>
              <a:rPr dirty="0" sz="1450" spc="-10">
                <a:latin typeface="Times New Roman"/>
                <a:cs typeface="Times New Roman"/>
              </a:rPr>
              <a:t>purse, </a:t>
            </a:r>
            <a:r>
              <a:rPr dirty="0" sz="1450" spc="-5">
                <a:latin typeface="Times New Roman"/>
                <a:cs typeface="Times New Roman"/>
              </a:rPr>
              <a:t>but by </a:t>
            </a:r>
            <a:r>
              <a:rPr dirty="0" sz="1450" spc="-10">
                <a:latin typeface="Times New Roman"/>
                <a:cs typeface="Times New Roman"/>
              </a:rPr>
              <a:t>his character  that </a:t>
            </a:r>
            <a:r>
              <a:rPr dirty="0" sz="1450" spc="-5">
                <a:latin typeface="Times New Roman"/>
                <a:cs typeface="Times New Roman"/>
              </a:rPr>
              <a:t>he </a:t>
            </a:r>
            <a:r>
              <a:rPr dirty="0" sz="1450" spc="-10">
                <a:latin typeface="Times New Roman"/>
                <a:cs typeface="Times New Roman"/>
              </a:rPr>
              <a:t>is rich </a:t>
            </a:r>
            <a:r>
              <a:rPr dirty="0" sz="1450" spc="-5">
                <a:latin typeface="Times New Roman"/>
                <a:cs typeface="Times New Roman"/>
              </a:rPr>
              <a:t>or </a:t>
            </a:r>
            <a:r>
              <a:rPr dirty="0" sz="1450" spc="-25">
                <a:latin typeface="Times New Roman"/>
                <a:cs typeface="Times New Roman"/>
              </a:rPr>
              <a:t>poor. </a:t>
            </a:r>
            <a:r>
              <a:rPr dirty="0" sz="1450" spc="-10">
                <a:latin typeface="Times New Roman"/>
                <a:cs typeface="Times New Roman"/>
              </a:rPr>
              <a:t>Barney will </a:t>
            </a:r>
            <a:r>
              <a:rPr dirty="0" sz="1450" spc="-5">
                <a:latin typeface="Times New Roman"/>
                <a:cs typeface="Times New Roman"/>
              </a:rPr>
              <a:t>be </a:t>
            </a:r>
            <a:r>
              <a:rPr dirty="0" sz="1450" spc="-20">
                <a:latin typeface="Times New Roman"/>
                <a:cs typeface="Times New Roman"/>
              </a:rPr>
              <a:t>poor, </a:t>
            </a:r>
            <a:r>
              <a:rPr dirty="0" sz="1450" spc="-10">
                <a:latin typeface="Times New Roman"/>
                <a:cs typeface="Times New Roman"/>
              </a:rPr>
              <a:t>Alick will </a:t>
            </a:r>
            <a:r>
              <a:rPr dirty="0" sz="1450" spc="-5">
                <a:latin typeface="Times New Roman"/>
                <a:cs typeface="Times New Roman"/>
              </a:rPr>
              <a:t>be </a:t>
            </a:r>
            <a:r>
              <a:rPr dirty="0" sz="1450" spc="-20">
                <a:latin typeface="Times New Roman"/>
                <a:cs typeface="Times New Roman"/>
              </a:rPr>
              <a:t>poor, </a:t>
            </a:r>
            <a:r>
              <a:rPr dirty="0" sz="1450" spc="-10">
                <a:latin typeface="Times New Roman"/>
                <a:cs typeface="Times New Roman"/>
              </a:rPr>
              <a:t>Mackay will  </a:t>
            </a:r>
            <a:r>
              <a:rPr dirty="0" sz="1450" spc="-5">
                <a:latin typeface="Times New Roman"/>
                <a:cs typeface="Times New Roman"/>
              </a:rPr>
              <a:t>be poor; </a:t>
            </a:r>
            <a:r>
              <a:rPr dirty="0" sz="1450" spc="-10">
                <a:latin typeface="Times New Roman"/>
                <a:cs typeface="Times New Roman"/>
              </a:rPr>
              <a:t>let them </a:t>
            </a:r>
            <a:r>
              <a:rPr dirty="0" sz="1450" spc="-5">
                <a:latin typeface="Times New Roman"/>
                <a:cs typeface="Times New Roman"/>
              </a:rPr>
              <a:t>go </a:t>
            </a:r>
            <a:r>
              <a:rPr dirty="0" sz="1450" spc="-10">
                <a:latin typeface="Times New Roman"/>
                <a:cs typeface="Times New Roman"/>
              </a:rPr>
              <a:t>where they will, and wreck all the governments under  heaven, they will </a:t>
            </a:r>
            <a:r>
              <a:rPr dirty="0" sz="1450" spc="-5">
                <a:latin typeface="Times New Roman"/>
                <a:cs typeface="Times New Roman"/>
              </a:rPr>
              <a:t>be poor </a:t>
            </a:r>
            <a:r>
              <a:rPr dirty="0" sz="1450" spc="-10">
                <a:latin typeface="Times New Roman"/>
                <a:cs typeface="Times New Roman"/>
              </a:rPr>
              <a:t>until they</a:t>
            </a:r>
            <a:r>
              <a:rPr dirty="0" sz="1450" spc="15">
                <a:latin typeface="Times New Roman"/>
                <a:cs typeface="Times New Roman"/>
              </a:rPr>
              <a:t> </a:t>
            </a:r>
            <a:r>
              <a:rPr dirty="0" sz="1450" spc="-10">
                <a:latin typeface="Times New Roman"/>
                <a:cs typeface="Times New Roman"/>
              </a:rPr>
              <a:t>die.</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Nothing is perhaps more notable in the average workman than his surprising  idleness, and the candour with which </a:t>
            </a:r>
            <a:r>
              <a:rPr dirty="0" sz="1450" spc="-5">
                <a:latin typeface="Times New Roman"/>
                <a:cs typeface="Times New Roman"/>
              </a:rPr>
              <a:t>he </a:t>
            </a:r>
            <a:r>
              <a:rPr dirty="0" sz="1450" spc="-10">
                <a:latin typeface="Times New Roman"/>
                <a:cs typeface="Times New Roman"/>
              </a:rPr>
              <a:t>confesses to the failing. It has to me  been always something </a:t>
            </a:r>
            <a:r>
              <a:rPr dirty="0" sz="1450" spc="-5">
                <a:latin typeface="Times New Roman"/>
                <a:cs typeface="Times New Roman"/>
              </a:rPr>
              <a:t>of a </a:t>
            </a:r>
            <a:r>
              <a:rPr dirty="0" sz="1450" spc="-10">
                <a:latin typeface="Times New Roman"/>
                <a:cs typeface="Times New Roman"/>
              </a:rPr>
              <a:t>relief to find the </a:t>
            </a:r>
            <a:r>
              <a:rPr dirty="0" sz="1450" spc="-20">
                <a:latin typeface="Times New Roman"/>
                <a:cs typeface="Times New Roman"/>
              </a:rPr>
              <a:t>poor,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general rule, so little  oppressed with work. </a:t>
            </a:r>
            <a:r>
              <a:rPr dirty="0" sz="1450" spc="-5">
                <a:latin typeface="Times New Roman"/>
                <a:cs typeface="Times New Roman"/>
              </a:rPr>
              <a:t>I </a:t>
            </a:r>
            <a:r>
              <a:rPr dirty="0" sz="1450" spc="-10">
                <a:latin typeface="Times New Roman"/>
                <a:cs typeface="Times New Roman"/>
              </a:rPr>
              <a:t>can in consequence enjoy my own more fortunate  beginning with </a:t>
            </a:r>
            <a:r>
              <a:rPr dirty="0" sz="1450" spc="-5">
                <a:latin typeface="Times New Roman"/>
                <a:cs typeface="Times New Roman"/>
              </a:rPr>
              <a:t>a </a:t>
            </a:r>
            <a:r>
              <a:rPr dirty="0" sz="1450" spc="-10">
                <a:latin typeface="Times New Roman"/>
                <a:cs typeface="Times New Roman"/>
              </a:rPr>
              <a:t>better grace. The other day </a:t>
            </a:r>
            <a:r>
              <a:rPr dirty="0" sz="1450" spc="-5">
                <a:latin typeface="Times New Roman"/>
                <a:cs typeface="Times New Roman"/>
              </a:rPr>
              <a:t>I </a:t>
            </a:r>
            <a:r>
              <a:rPr dirty="0" sz="1450" spc="-10">
                <a:latin typeface="Times New Roman"/>
                <a:cs typeface="Times New Roman"/>
              </a:rPr>
              <a:t>was living with </a:t>
            </a:r>
            <a:r>
              <a:rPr dirty="0" sz="1450" spc="-5">
                <a:latin typeface="Times New Roman"/>
                <a:cs typeface="Times New Roman"/>
              </a:rPr>
              <a:t>a </a:t>
            </a:r>
            <a:r>
              <a:rPr dirty="0" sz="1450" spc="-10">
                <a:latin typeface="Times New Roman"/>
                <a:cs typeface="Times New Roman"/>
              </a:rPr>
              <a:t>farmer in  America, an old frontiersman, who had worked and fought, hunted and  farmed, from his childhood </a:t>
            </a:r>
            <a:r>
              <a:rPr dirty="0" sz="1450" spc="-5">
                <a:latin typeface="Times New Roman"/>
                <a:cs typeface="Times New Roman"/>
              </a:rPr>
              <a:t>up. </a:t>
            </a:r>
            <a:r>
              <a:rPr dirty="0" sz="1450" spc="-10">
                <a:latin typeface="Times New Roman"/>
                <a:cs typeface="Times New Roman"/>
              </a:rPr>
              <a:t>He excused himself for his defective  education </a:t>
            </a:r>
            <a:r>
              <a:rPr dirty="0" sz="1450" spc="-5">
                <a:latin typeface="Times New Roman"/>
                <a:cs typeface="Times New Roman"/>
              </a:rPr>
              <a:t>on </a:t>
            </a:r>
            <a:r>
              <a:rPr dirty="0" sz="1450" spc="-10">
                <a:latin typeface="Times New Roman"/>
                <a:cs typeface="Times New Roman"/>
              </a:rPr>
              <a:t>the ground that </a:t>
            </a:r>
            <a:r>
              <a:rPr dirty="0" sz="1450" spc="-5">
                <a:latin typeface="Times New Roman"/>
                <a:cs typeface="Times New Roman"/>
              </a:rPr>
              <a:t>he </a:t>
            </a:r>
            <a:r>
              <a:rPr dirty="0" sz="1450" spc="-10">
                <a:latin typeface="Times New Roman"/>
                <a:cs typeface="Times New Roman"/>
              </a:rPr>
              <a:t>had been overworked from first to last. Even  </a:t>
            </a:r>
            <a:r>
              <a:rPr dirty="0" sz="1450" spc="-30">
                <a:latin typeface="Times New Roman"/>
                <a:cs typeface="Times New Roman"/>
              </a:rPr>
              <a:t>now, </a:t>
            </a:r>
            <a:r>
              <a:rPr dirty="0" sz="1450" spc="-5">
                <a:latin typeface="Times New Roman"/>
                <a:cs typeface="Times New Roman"/>
              </a:rPr>
              <a:t>he </a:t>
            </a:r>
            <a:r>
              <a:rPr dirty="0" sz="1450" spc="-10">
                <a:latin typeface="Times New Roman"/>
                <a:cs typeface="Times New Roman"/>
              </a:rPr>
              <a:t>said, anxious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had never the time to take </a:t>
            </a:r>
            <a:r>
              <a:rPr dirty="0" sz="1450" spc="-5">
                <a:latin typeface="Times New Roman"/>
                <a:cs typeface="Times New Roman"/>
              </a:rPr>
              <a:t>up a book. </a:t>
            </a:r>
            <a:r>
              <a:rPr dirty="0" sz="1450" spc="-10">
                <a:latin typeface="Times New Roman"/>
                <a:cs typeface="Times New Roman"/>
              </a:rPr>
              <a:t>In  consequence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observed him closely; </a:t>
            </a:r>
            <a:r>
              <a:rPr dirty="0" sz="1450" spc="-5">
                <a:latin typeface="Times New Roman"/>
                <a:cs typeface="Times New Roman"/>
              </a:rPr>
              <a:t>he </a:t>
            </a:r>
            <a:r>
              <a:rPr dirty="0" sz="1450" spc="-10">
                <a:latin typeface="Times New Roman"/>
                <a:cs typeface="Times New Roman"/>
              </a:rPr>
              <a:t>was occupied for four </a:t>
            </a:r>
            <a:r>
              <a:rPr dirty="0" sz="1450" spc="-25">
                <a:latin typeface="Times New Roman"/>
                <a:cs typeface="Times New Roman"/>
              </a:rPr>
              <a:t>or, </a:t>
            </a:r>
            <a:r>
              <a:rPr dirty="0" sz="1450" spc="-10">
                <a:latin typeface="Times New Roman"/>
                <a:cs typeface="Times New Roman"/>
              </a:rPr>
              <a:t>at  the extreme outside, for five hours </a:t>
            </a:r>
            <a:r>
              <a:rPr dirty="0" sz="1450" spc="-5">
                <a:latin typeface="Times New Roman"/>
                <a:cs typeface="Times New Roman"/>
              </a:rPr>
              <a:t>out of </a:t>
            </a:r>
            <a:r>
              <a:rPr dirty="0" sz="1450" spc="-10">
                <a:latin typeface="Times New Roman"/>
                <a:cs typeface="Times New Roman"/>
              </a:rPr>
              <a:t>the </a:t>
            </a:r>
            <a:r>
              <a:rPr dirty="0" sz="1450" spc="-15">
                <a:latin typeface="Times New Roman"/>
                <a:cs typeface="Times New Roman"/>
              </a:rPr>
              <a:t>twenty-four, </a:t>
            </a:r>
            <a:r>
              <a:rPr dirty="0" sz="1450" spc="-10">
                <a:latin typeface="Times New Roman"/>
                <a:cs typeface="Times New Roman"/>
              </a:rPr>
              <a:t>and then principally  in walking; and the remainder </a:t>
            </a:r>
            <a:r>
              <a:rPr dirty="0" sz="1450" spc="-5">
                <a:latin typeface="Times New Roman"/>
                <a:cs typeface="Times New Roman"/>
              </a:rPr>
              <a:t>of </a:t>
            </a:r>
            <a:r>
              <a:rPr dirty="0" sz="1450" spc="-10">
                <a:latin typeface="Times New Roman"/>
                <a:cs typeface="Times New Roman"/>
              </a:rPr>
              <a:t>the day </a:t>
            </a:r>
            <a:r>
              <a:rPr dirty="0" sz="1450" spc="-5">
                <a:latin typeface="Times New Roman"/>
                <a:cs typeface="Times New Roman"/>
              </a:rPr>
              <a:t>he </a:t>
            </a:r>
            <a:r>
              <a:rPr dirty="0" sz="1450" spc="-10">
                <a:latin typeface="Times New Roman"/>
                <a:cs typeface="Times New Roman"/>
              </a:rPr>
              <a:t>passed in born idleness, either  eating fruit </a:t>
            </a:r>
            <a:r>
              <a:rPr dirty="0" sz="1450" spc="-5">
                <a:latin typeface="Times New Roman"/>
                <a:cs typeface="Times New Roman"/>
              </a:rPr>
              <a:t>or </a:t>
            </a:r>
            <a:r>
              <a:rPr dirty="0" sz="1450" spc="-10">
                <a:latin typeface="Times New Roman"/>
                <a:cs typeface="Times New Roman"/>
              </a:rPr>
              <a:t>standing with his back against </a:t>
            </a:r>
            <a:r>
              <a:rPr dirty="0" sz="1450" spc="-5">
                <a:latin typeface="Times New Roman"/>
                <a:cs typeface="Times New Roman"/>
              </a:rPr>
              <a:t>a </a:t>
            </a:r>
            <a:r>
              <a:rPr dirty="0" sz="1450" spc="-25">
                <a:latin typeface="Times New Roman"/>
                <a:cs typeface="Times New Roman"/>
              </a:rPr>
              <a:t>door. </a:t>
            </a:r>
            <a:r>
              <a:rPr dirty="0" sz="1450" spc="-5">
                <a:latin typeface="Times New Roman"/>
                <a:cs typeface="Times New Roman"/>
              </a:rPr>
              <a:t>I </a:t>
            </a:r>
            <a:r>
              <a:rPr dirty="0" sz="1450" spc="-10">
                <a:latin typeface="Times New Roman"/>
                <a:cs typeface="Times New Roman"/>
              </a:rPr>
              <a:t>have known men </a:t>
            </a:r>
            <a:r>
              <a:rPr dirty="0" sz="1450" spc="-5">
                <a:latin typeface="Times New Roman"/>
                <a:cs typeface="Times New Roman"/>
              </a:rPr>
              <a:t>do  </a:t>
            </a:r>
            <a:r>
              <a:rPr dirty="0" sz="1450" spc="-10">
                <a:latin typeface="Times New Roman"/>
                <a:cs typeface="Times New Roman"/>
              </a:rPr>
              <a:t>hard literary work all morning, and then undergo quite as much physical  fatigue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relief as satisfied this powerful frontiersman for the </a:t>
            </a:r>
            <a:r>
              <a:rPr dirty="0" sz="1450" spc="-30">
                <a:latin typeface="Times New Roman"/>
                <a:cs typeface="Times New Roman"/>
              </a:rPr>
              <a:t>day.  </a:t>
            </a:r>
            <a:r>
              <a:rPr dirty="0" sz="1450" spc="-10">
                <a:latin typeface="Times New Roman"/>
                <a:cs typeface="Times New Roman"/>
              </a:rPr>
              <a:t>He, at least, like all the educated class, did so much homage to industry as to  persuade himself </a:t>
            </a:r>
            <a:r>
              <a:rPr dirty="0" sz="1450" spc="-5">
                <a:latin typeface="Times New Roman"/>
                <a:cs typeface="Times New Roman"/>
              </a:rPr>
              <a:t>he </a:t>
            </a:r>
            <a:r>
              <a:rPr dirty="0" sz="1450" spc="-10">
                <a:latin typeface="Times New Roman"/>
                <a:cs typeface="Times New Roman"/>
              </a:rPr>
              <a:t>was industrious. But the average mechanic recognises his  idleness with effrontery; </a:t>
            </a:r>
            <a:r>
              <a:rPr dirty="0" sz="1450" spc="-5">
                <a:latin typeface="Times New Roman"/>
                <a:cs typeface="Times New Roman"/>
              </a:rPr>
              <a:t>he </a:t>
            </a:r>
            <a:r>
              <a:rPr dirty="0" sz="1450" spc="-10">
                <a:latin typeface="Times New Roman"/>
                <a:cs typeface="Times New Roman"/>
              </a:rPr>
              <a:t>has even, as </a:t>
            </a:r>
            <a:r>
              <a:rPr dirty="0" sz="1450" spc="-5">
                <a:latin typeface="Times New Roman"/>
                <a:cs typeface="Times New Roman"/>
              </a:rPr>
              <a:t>I </a:t>
            </a:r>
            <a:r>
              <a:rPr dirty="0" sz="1450" spc="-10">
                <a:latin typeface="Times New Roman"/>
                <a:cs typeface="Times New Roman"/>
              </a:rPr>
              <a:t>am told, organised</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835"/>
              </a:spcBef>
            </a:pPr>
            <a:r>
              <a:rPr dirty="0" sz="1450" spc="-5">
                <a:latin typeface="Times New Roman"/>
                <a:cs typeface="Times New Roman"/>
              </a:rPr>
              <a:t>I </a:t>
            </a:r>
            <a:r>
              <a:rPr dirty="0" sz="1450" spc="-10">
                <a:latin typeface="Times New Roman"/>
                <a:cs typeface="Times New Roman"/>
              </a:rPr>
              <a:t>give the story as it was told me, and it was told me for </a:t>
            </a:r>
            <a:r>
              <a:rPr dirty="0" sz="1450" spc="-5">
                <a:latin typeface="Times New Roman"/>
                <a:cs typeface="Times New Roman"/>
              </a:rPr>
              <a:t>a </a:t>
            </a:r>
            <a:r>
              <a:rPr dirty="0" sz="1450" spc="-10">
                <a:latin typeface="Times New Roman"/>
                <a:cs typeface="Times New Roman"/>
              </a:rPr>
              <a:t>fact. A man fell  from </a:t>
            </a:r>
            <a:r>
              <a:rPr dirty="0" sz="1450" spc="-5">
                <a:latin typeface="Times New Roman"/>
                <a:cs typeface="Times New Roman"/>
              </a:rPr>
              <a:t>a </a:t>
            </a:r>
            <a:r>
              <a:rPr dirty="0" sz="1450" spc="-10">
                <a:latin typeface="Times New Roman"/>
                <a:cs typeface="Times New Roman"/>
              </a:rPr>
              <a:t>housetop in the city </a:t>
            </a:r>
            <a:r>
              <a:rPr dirty="0" sz="1450" spc="-5">
                <a:latin typeface="Times New Roman"/>
                <a:cs typeface="Times New Roman"/>
              </a:rPr>
              <a:t>of </a:t>
            </a:r>
            <a:r>
              <a:rPr dirty="0" sz="1450" spc="-10">
                <a:latin typeface="Times New Roman"/>
                <a:cs typeface="Times New Roman"/>
              </a:rPr>
              <a:t>Aberdeen, and was </a:t>
            </a:r>
            <a:r>
              <a:rPr dirty="0" sz="1450" spc="-5">
                <a:latin typeface="Times New Roman"/>
                <a:cs typeface="Times New Roman"/>
              </a:rPr>
              <a:t>brought </a:t>
            </a:r>
            <a:r>
              <a:rPr dirty="0" sz="1450" spc="-10">
                <a:latin typeface="Times New Roman"/>
                <a:cs typeface="Times New Roman"/>
              </a:rPr>
              <a:t>into hospital with  broken bones. He was asked what was his trade, and replied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i="1">
                <a:latin typeface="Times New Roman"/>
                <a:cs typeface="Times New Roman"/>
              </a:rPr>
              <a:t>tapper</a:t>
            </a:r>
            <a:r>
              <a:rPr dirty="0" sz="1450" spc="-10">
                <a:latin typeface="Times New Roman"/>
                <a:cs typeface="Times New Roman"/>
              </a:rPr>
              <a:t>. No </a:t>
            </a:r>
            <a:r>
              <a:rPr dirty="0" sz="1450" spc="-5">
                <a:latin typeface="Times New Roman"/>
                <a:cs typeface="Times New Roman"/>
              </a:rPr>
              <a:t>one </a:t>
            </a:r>
            <a:r>
              <a:rPr dirty="0" sz="1450" spc="-10">
                <a:latin typeface="Times New Roman"/>
                <a:cs typeface="Times New Roman"/>
              </a:rPr>
              <a:t>had ever heard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before; the officials were  filled with curiosity; they besought an explanation. It appeared that when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slaters were engaged </a:t>
            </a:r>
            <a:r>
              <a:rPr dirty="0" sz="1450" spc="-5">
                <a:latin typeface="Times New Roman"/>
                <a:cs typeface="Times New Roman"/>
              </a:rPr>
              <a:t>upon a </a:t>
            </a:r>
            <a:r>
              <a:rPr dirty="0" sz="1450" spc="-10">
                <a:latin typeface="Times New Roman"/>
                <a:cs typeface="Times New Roman"/>
              </a:rPr>
              <a:t>roof, they would now and then </a:t>
            </a:r>
            <a:r>
              <a:rPr dirty="0" sz="1450" spc="-5">
                <a:latin typeface="Times New Roman"/>
                <a:cs typeface="Times New Roman"/>
              </a:rPr>
              <a:t>be </a:t>
            </a:r>
            <a:r>
              <a:rPr dirty="0" sz="1450" spc="-10">
                <a:latin typeface="Times New Roman"/>
                <a:cs typeface="Times New Roman"/>
              </a:rPr>
              <a:t>taken  with </a:t>
            </a:r>
            <a:r>
              <a:rPr dirty="0" sz="1450" spc="-5">
                <a:latin typeface="Times New Roman"/>
                <a:cs typeface="Times New Roman"/>
              </a:rPr>
              <a:t>a </a:t>
            </a:r>
            <a:r>
              <a:rPr dirty="0" sz="1450" spc="-10">
                <a:latin typeface="Times New Roman"/>
                <a:cs typeface="Times New Roman"/>
              </a:rPr>
              <a:t>fancy for the public-house. Now </a:t>
            </a:r>
            <a:r>
              <a:rPr dirty="0" sz="1450" spc="-5">
                <a:latin typeface="Times New Roman"/>
                <a:cs typeface="Times New Roman"/>
              </a:rPr>
              <a:t>a </a:t>
            </a:r>
            <a:r>
              <a:rPr dirty="0" sz="1450" spc="-10">
                <a:latin typeface="Times New Roman"/>
                <a:cs typeface="Times New Roman"/>
              </a:rPr>
              <a:t>seamstress, for example, might slip  away from her work and </a:t>
            </a:r>
            <a:r>
              <a:rPr dirty="0" sz="1450" spc="-5">
                <a:latin typeface="Times New Roman"/>
                <a:cs typeface="Times New Roman"/>
              </a:rPr>
              <a:t>no one be </a:t>
            </a:r>
            <a:r>
              <a:rPr dirty="0" sz="1450" spc="-10">
                <a:latin typeface="Times New Roman"/>
                <a:cs typeface="Times New Roman"/>
              </a:rPr>
              <a:t>the wiser; </a:t>
            </a:r>
            <a:r>
              <a:rPr dirty="0" sz="1450" spc="-5">
                <a:latin typeface="Times New Roman"/>
                <a:cs typeface="Times New Roman"/>
              </a:rPr>
              <a:t>but </a:t>
            </a:r>
            <a:r>
              <a:rPr dirty="0" sz="1450" spc="-10">
                <a:latin typeface="Times New Roman"/>
                <a:cs typeface="Times New Roman"/>
              </a:rPr>
              <a:t>if these fellows adjourned,  the tapping </a:t>
            </a:r>
            <a:r>
              <a:rPr dirty="0" sz="1450" spc="-5">
                <a:latin typeface="Times New Roman"/>
                <a:cs typeface="Times New Roman"/>
              </a:rPr>
              <a:t>of </a:t>
            </a:r>
            <a:r>
              <a:rPr dirty="0" sz="1450" spc="-10">
                <a:latin typeface="Times New Roman"/>
                <a:cs typeface="Times New Roman"/>
              </a:rPr>
              <a:t>the mallets would cease, and thus the neighbourhood </a:t>
            </a:r>
            <a:r>
              <a:rPr dirty="0" sz="1450" spc="-5">
                <a:latin typeface="Times New Roman"/>
                <a:cs typeface="Times New Roman"/>
              </a:rPr>
              <a:t>be  </a:t>
            </a:r>
            <a:r>
              <a:rPr dirty="0" sz="1450" spc="-10">
                <a:latin typeface="Times New Roman"/>
                <a:cs typeface="Times New Roman"/>
              </a:rPr>
              <a:t>advertised </a:t>
            </a:r>
            <a:r>
              <a:rPr dirty="0" sz="1450" spc="-5">
                <a:latin typeface="Times New Roman"/>
                <a:cs typeface="Times New Roman"/>
              </a:rPr>
              <a:t>of </a:t>
            </a:r>
            <a:r>
              <a:rPr dirty="0" sz="1450" spc="-10">
                <a:latin typeface="Times New Roman"/>
                <a:cs typeface="Times New Roman"/>
              </a:rPr>
              <a:t>their defection. Hence the career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tapper. </a:t>
            </a:r>
            <a:r>
              <a:rPr dirty="0" sz="1450" spc="-10">
                <a:latin typeface="Times New Roman"/>
                <a:cs typeface="Times New Roman"/>
              </a:rPr>
              <a:t>He has to </a:t>
            </a:r>
            <a:r>
              <a:rPr dirty="0" sz="1450" spc="-5">
                <a:latin typeface="Times New Roman"/>
                <a:cs typeface="Times New Roman"/>
              </a:rPr>
              <a:t>do </a:t>
            </a:r>
            <a:r>
              <a:rPr dirty="0" sz="1450" spc="-10">
                <a:latin typeface="Times New Roman"/>
                <a:cs typeface="Times New Roman"/>
              </a:rPr>
              <a:t>the  tapping and keep </a:t>
            </a:r>
            <a:r>
              <a:rPr dirty="0" sz="1450" spc="-5">
                <a:latin typeface="Times New Roman"/>
                <a:cs typeface="Times New Roman"/>
              </a:rPr>
              <a:t>up </a:t>
            </a:r>
            <a:r>
              <a:rPr dirty="0" sz="1450" spc="-10">
                <a:latin typeface="Times New Roman"/>
                <a:cs typeface="Times New Roman"/>
              </a:rPr>
              <a:t>an industrious bustle </a:t>
            </a:r>
            <a:r>
              <a:rPr dirty="0" sz="1450" spc="-5">
                <a:latin typeface="Times New Roman"/>
                <a:cs typeface="Times New Roman"/>
              </a:rPr>
              <a:t>on </a:t>
            </a:r>
            <a:r>
              <a:rPr dirty="0" sz="1450" spc="-10">
                <a:latin typeface="Times New Roman"/>
                <a:cs typeface="Times New Roman"/>
              </a:rPr>
              <a:t>the housetop during the absence  </a:t>
            </a:r>
            <a:r>
              <a:rPr dirty="0" sz="1450" spc="-5">
                <a:latin typeface="Times New Roman"/>
                <a:cs typeface="Times New Roman"/>
              </a:rPr>
              <a:t>of </a:t>
            </a:r>
            <a:r>
              <a:rPr dirty="0" sz="1450" spc="-10">
                <a:latin typeface="Times New Roman"/>
                <a:cs typeface="Times New Roman"/>
              </a:rPr>
              <a:t>the slaters. When </a:t>
            </a:r>
            <a:r>
              <a:rPr dirty="0" sz="1450" spc="-5">
                <a:latin typeface="Times New Roman"/>
                <a:cs typeface="Times New Roman"/>
              </a:rPr>
              <a:t>he </a:t>
            </a:r>
            <a:r>
              <a:rPr dirty="0" sz="1450" spc="-10">
                <a:latin typeface="Times New Roman"/>
                <a:cs typeface="Times New Roman"/>
              </a:rPr>
              <a:t>taps for only </a:t>
            </a:r>
            <a:r>
              <a:rPr dirty="0" sz="1450" spc="-5">
                <a:latin typeface="Times New Roman"/>
                <a:cs typeface="Times New Roman"/>
              </a:rPr>
              <a:t>one or </a:t>
            </a:r>
            <a:r>
              <a:rPr dirty="0" sz="1450" spc="-10">
                <a:latin typeface="Times New Roman"/>
                <a:cs typeface="Times New Roman"/>
              </a:rPr>
              <a:t>two the thing is </a:t>
            </a:r>
            <a:r>
              <a:rPr dirty="0" sz="1450" spc="-25">
                <a:latin typeface="Times New Roman"/>
                <a:cs typeface="Times New Roman"/>
              </a:rPr>
              <a:t>child’s-play,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has to represent </a:t>
            </a:r>
            <a:r>
              <a:rPr dirty="0" sz="1450" spc="-5">
                <a:latin typeface="Times New Roman"/>
                <a:cs typeface="Times New Roman"/>
              </a:rPr>
              <a:t>a </a:t>
            </a:r>
            <a:r>
              <a:rPr dirty="0" sz="1450" spc="-10">
                <a:latin typeface="Times New Roman"/>
                <a:cs typeface="Times New Roman"/>
              </a:rPr>
              <a:t>whole troop, it is then that </a:t>
            </a:r>
            <a:r>
              <a:rPr dirty="0" sz="1450" spc="-5">
                <a:latin typeface="Times New Roman"/>
                <a:cs typeface="Times New Roman"/>
              </a:rPr>
              <a:t>he </a:t>
            </a:r>
            <a:r>
              <a:rPr dirty="0" sz="1450" spc="-10">
                <a:latin typeface="Times New Roman"/>
                <a:cs typeface="Times New Roman"/>
              </a:rPr>
              <a:t>earns his money in  the sweat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brow. </a:t>
            </a:r>
            <a:r>
              <a:rPr dirty="0" sz="1450" spc="-10">
                <a:latin typeface="Times New Roman"/>
                <a:cs typeface="Times New Roman"/>
              </a:rPr>
              <a:t>Then must </a:t>
            </a:r>
            <a:r>
              <a:rPr dirty="0" sz="1450" spc="-5">
                <a:latin typeface="Times New Roman"/>
                <a:cs typeface="Times New Roman"/>
              </a:rPr>
              <a:t>he bound </a:t>
            </a:r>
            <a:r>
              <a:rPr dirty="0" sz="1450" spc="-10">
                <a:latin typeface="Times New Roman"/>
                <a:cs typeface="Times New Roman"/>
              </a:rPr>
              <a:t>from spot to spot, reduplicate,  triplicate, sexduplicate his single </a:t>
            </a:r>
            <a:r>
              <a:rPr dirty="0" sz="1450" spc="-15">
                <a:latin typeface="Times New Roman"/>
                <a:cs typeface="Times New Roman"/>
              </a:rPr>
              <a:t>personality, </a:t>
            </a:r>
            <a:r>
              <a:rPr dirty="0" sz="1450" spc="-10">
                <a:latin typeface="Times New Roman"/>
                <a:cs typeface="Times New Roman"/>
              </a:rPr>
              <a:t>and swell and hasten his blows.,  until </a:t>
            </a:r>
            <a:r>
              <a:rPr dirty="0" sz="1450" spc="-5">
                <a:latin typeface="Times New Roman"/>
                <a:cs typeface="Times New Roman"/>
              </a:rPr>
              <a:t>he </a:t>
            </a:r>
            <a:r>
              <a:rPr dirty="0" sz="1450" spc="-10">
                <a:latin typeface="Times New Roman"/>
                <a:cs typeface="Times New Roman"/>
              </a:rPr>
              <a:t>produce </a:t>
            </a:r>
            <a:r>
              <a:rPr dirty="0" sz="1450" spc="-5">
                <a:latin typeface="Times New Roman"/>
                <a:cs typeface="Times New Roman"/>
              </a:rPr>
              <a:t>a </a:t>
            </a:r>
            <a:r>
              <a:rPr dirty="0" sz="1450" spc="-10">
                <a:latin typeface="Times New Roman"/>
                <a:cs typeface="Times New Roman"/>
              </a:rPr>
              <a:t>perfect illusion for the </a:t>
            </a:r>
            <a:r>
              <a:rPr dirty="0" sz="1450" spc="-25">
                <a:latin typeface="Times New Roman"/>
                <a:cs typeface="Times New Roman"/>
              </a:rPr>
              <a:t>ear,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would swear that </a:t>
            </a:r>
            <a:r>
              <a:rPr dirty="0" sz="1450" spc="-5">
                <a:latin typeface="Times New Roman"/>
                <a:cs typeface="Times New Roman"/>
              </a:rPr>
              <a:t>a  </a:t>
            </a:r>
            <a:r>
              <a:rPr dirty="0" sz="1450" spc="-10">
                <a:latin typeface="Times New Roman"/>
                <a:cs typeface="Times New Roman"/>
              </a:rPr>
              <a:t>crowd </a:t>
            </a:r>
            <a:r>
              <a:rPr dirty="0" sz="1450" spc="-5">
                <a:latin typeface="Times New Roman"/>
                <a:cs typeface="Times New Roman"/>
              </a:rPr>
              <a:t>of </a:t>
            </a:r>
            <a:r>
              <a:rPr dirty="0" sz="1450" spc="-10">
                <a:latin typeface="Times New Roman"/>
                <a:cs typeface="Times New Roman"/>
              </a:rPr>
              <a:t>emulous masons were continuing merrily to roof the house. It must  </a:t>
            </a:r>
            <a:r>
              <a:rPr dirty="0" sz="1450" spc="-5">
                <a:latin typeface="Times New Roman"/>
                <a:cs typeface="Times New Roman"/>
              </a:rPr>
              <a:t>be a </a:t>
            </a:r>
            <a:r>
              <a:rPr dirty="0" sz="1450" spc="-10">
                <a:latin typeface="Times New Roman"/>
                <a:cs typeface="Times New Roman"/>
              </a:rPr>
              <a:t>strange sight from an upper</a:t>
            </a:r>
            <a:r>
              <a:rPr dirty="0" sz="1450" spc="10">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12700" marR="9525">
              <a:lnSpc>
                <a:spcPts val="1730"/>
              </a:lnSpc>
              <a:spcBef>
                <a:spcPts val="835"/>
              </a:spcBef>
            </a:pPr>
            <a:r>
              <a:rPr dirty="0" sz="1450" spc="-5">
                <a:latin typeface="Times New Roman"/>
                <a:cs typeface="Times New Roman"/>
              </a:rPr>
              <a:t>I </a:t>
            </a:r>
            <a:r>
              <a:rPr dirty="0" sz="1450" spc="-10">
                <a:latin typeface="Times New Roman"/>
                <a:cs typeface="Times New Roman"/>
              </a:rPr>
              <a:t>heard nothing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of </a:t>
            </a:r>
            <a:r>
              <a:rPr dirty="0" sz="1450" spc="-10">
                <a:latin typeface="Times New Roman"/>
                <a:cs typeface="Times New Roman"/>
              </a:rPr>
              <a:t>the tapper; </a:t>
            </a:r>
            <a:r>
              <a:rPr dirty="0" sz="1450" spc="-5">
                <a:latin typeface="Times New Roman"/>
                <a:cs typeface="Times New Roman"/>
              </a:rPr>
              <a:t>but I </a:t>
            </a:r>
            <a:r>
              <a:rPr dirty="0" sz="1450" spc="-10">
                <a:latin typeface="Times New Roman"/>
                <a:cs typeface="Times New Roman"/>
              </a:rPr>
              <a:t>was astonished at the stories told  </a:t>
            </a:r>
            <a:r>
              <a:rPr dirty="0" sz="1450" spc="-5">
                <a:latin typeface="Times New Roman"/>
                <a:cs typeface="Times New Roman"/>
              </a:rPr>
              <a:t>by </a:t>
            </a:r>
            <a:r>
              <a:rPr dirty="0" sz="1450" spc="-10">
                <a:latin typeface="Times New Roman"/>
                <a:cs typeface="Times New Roman"/>
              </a:rPr>
              <a:t>my companions. Skulking, shirking, malingering, were all established  tactics, it appeared. They could see </a:t>
            </a:r>
            <a:r>
              <a:rPr dirty="0" sz="1450" spc="-5">
                <a:latin typeface="Times New Roman"/>
                <a:cs typeface="Times New Roman"/>
              </a:rPr>
              <a:t>no </a:t>
            </a:r>
            <a:r>
              <a:rPr dirty="0" sz="1450" spc="-10">
                <a:latin typeface="Times New Roman"/>
                <a:cs typeface="Times New Roman"/>
              </a:rPr>
              <a:t>dishonesty where </a:t>
            </a:r>
            <a:r>
              <a:rPr dirty="0" sz="1450" spc="-5">
                <a:latin typeface="Times New Roman"/>
                <a:cs typeface="Times New Roman"/>
              </a:rPr>
              <a:t>a </a:t>
            </a:r>
            <a:r>
              <a:rPr dirty="0" sz="1450" spc="-10">
                <a:latin typeface="Times New Roman"/>
                <a:cs typeface="Times New Roman"/>
              </a:rPr>
              <a:t>man who is paid  for an bones work gives half an hour’s consistent idling in its place. Thus the  tapper</a:t>
            </a:r>
            <a:r>
              <a:rPr dirty="0" sz="1450" spc="45">
                <a:latin typeface="Times New Roman"/>
                <a:cs typeface="Times New Roman"/>
              </a:rPr>
              <a:t> </a:t>
            </a:r>
            <a:r>
              <a:rPr dirty="0" sz="1450" spc="-10">
                <a:latin typeface="Times New Roman"/>
                <a:cs typeface="Times New Roman"/>
              </a:rPr>
              <a:t>would</a:t>
            </a:r>
            <a:r>
              <a:rPr dirty="0" sz="1450" spc="45">
                <a:latin typeface="Times New Roman"/>
                <a:cs typeface="Times New Roman"/>
              </a:rPr>
              <a:t> </a:t>
            </a:r>
            <a:r>
              <a:rPr dirty="0" sz="1450" spc="-10">
                <a:latin typeface="Times New Roman"/>
                <a:cs typeface="Times New Roman"/>
              </a:rPr>
              <a:t>refuse</a:t>
            </a:r>
            <a:r>
              <a:rPr dirty="0" sz="1450" spc="5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watch</a:t>
            </a:r>
            <a:r>
              <a:rPr dirty="0" sz="1450" spc="50">
                <a:latin typeface="Times New Roman"/>
                <a:cs typeface="Times New Roman"/>
              </a:rPr>
              <a:t> </a:t>
            </a:r>
            <a:r>
              <a:rPr dirty="0" sz="1450" spc="-10">
                <a:latin typeface="Times New Roman"/>
                <a:cs typeface="Times New Roman"/>
              </a:rPr>
              <a:t>for</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police</a:t>
            </a:r>
            <a:r>
              <a:rPr dirty="0" sz="1450" spc="50">
                <a:latin typeface="Times New Roman"/>
                <a:cs typeface="Times New Roman"/>
              </a:rPr>
              <a:t> </a:t>
            </a:r>
            <a:r>
              <a:rPr dirty="0" sz="1450" spc="-10">
                <a:latin typeface="Times New Roman"/>
                <a:cs typeface="Times New Roman"/>
              </a:rPr>
              <a:t>during</a:t>
            </a:r>
            <a:r>
              <a:rPr dirty="0" sz="1450" spc="45">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20">
                <a:latin typeface="Times New Roman"/>
                <a:cs typeface="Times New Roman"/>
              </a:rPr>
              <a:t>burglary,</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call</a:t>
            </a:r>
            <a:r>
              <a:rPr dirty="0" sz="1450" spc="45">
                <a:latin typeface="Times New Roman"/>
                <a:cs typeface="Times New Roman"/>
              </a:rPr>
              <a:t> </a:t>
            </a:r>
            <a:r>
              <a:rPr dirty="0" sz="1450" spc="-10">
                <a:latin typeface="Times New Roman"/>
                <a:cs typeface="Times New Roman"/>
              </a:rPr>
              <a:t>himself</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a </a:t>
            </a:r>
            <a:r>
              <a:rPr dirty="0" sz="1450" spc="-10">
                <a:latin typeface="Times New Roman"/>
                <a:cs typeface="Times New Roman"/>
              </a:rPr>
              <a:t>honest man. It is </a:t>
            </a:r>
            <a:r>
              <a:rPr dirty="0" sz="1450" spc="-5">
                <a:latin typeface="Times New Roman"/>
                <a:cs typeface="Times New Roman"/>
              </a:rPr>
              <a:t>not </a:t>
            </a:r>
            <a:r>
              <a:rPr dirty="0" sz="1450" spc="-10">
                <a:latin typeface="Times New Roman"/>
                <a:cs typeface="Times New Roman"/>
              </a:rPr>
              <a:t>sufficiently recognised that </a:t>
            </a:r>
            <a:r>
              <a:rPr dirty="0" sz="1450" spc="-5">
                <a:latin typeface="Times New Roman"/>
                <a:cs typeface="Times New Roman"/>
              </a:rPr>
              <a:t>our </a:t>
            </a:r>
            <a:r>
              <a:rPr dirty="0" sz="1450" spc="-10">
                <a:latin typeface="Times New Roman"/>
                <a:cs typeface="Times New Roman"/>
              </a:rPr>
              <a:t>race detests to work. If  </a:t>
            </a:r>
            <a:r>
              <a:rPr dirty="0" sz="1450" spc="-5">
                <a:latin typeface="Times New Roman"/>
                <a:cs typeface="Times New Roman"/>
              </a:rPr>
              <a:t>I thought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should have to work every day </a:t>
            </a:r>
            <a:r>
              <a:rPr dirty="0" sz="1450" spc="-5">
                <a:latin typeface="Times New Roman"/>
                <a:cs typeface="Times New Roman"/>
              </a:rPr>
              <a:t>of </a:t>
            </a:r>
            <a:r>
              <a:rPr dirty="0" sz="1450" spc="-10">
                <a:latin typeface="Times New Roman"/>
                <a:cs typeface="Times New Roman"/>
              </a:rPr>
              <a:t>my life as hard as </a:t>
            </a:r>
            <a:r>
              <a:rPr dirty="0" sz="1450" spc="-5">
                <a:latin typeface="Times New Roman"/>
                <a:cs typeface="Times New Roman"/>
              </a:rPr>
              <a:t>I </a:t>
            </a:r>
            <a:r>
              <a:rPr dirty="0" sz="1450" spc="-10">
                <a:latin typeface="Times New Roman"/>
                <a:cs typeface="Times New Roman"/>
              </a:rPr>
              <a:t>am  working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tempted to give </a:t>
            </a:r>
            <a:r>
              <a:rPr dirty="0" sz="1450" spc="-5">
                <a:latin typeface="Times New Roman"/>
                <a:cs typeface="Times New Roman"/>
              </a:rPr>
              <a:t>up </a:t>
            </a:r>
            <a:r>
              <a:rPr dirty="0" sz="1450" spc="-10">
                <a:latin typeface="Times New Roman"/>
                <a:cs typeface="Times New Roman"/>
              </a:rPr>
              <a:t>the struggle. And the workman  early begins </a:t>
            </a:r>
            <a:r>
              <a:rPr dirty="0" sz="1450" spc="-5">
                <a:latin typeface="Times New Roman"/>
                <a:cs typeface="Times New Roman"/>
              </a:rPr>
              <a:t>on </a:t>
            </a:r>
            <a:r>
              <a:rPr dirty="0" sz="1450" spc="-10">
                <a:latin typeface="Times New Roman"/>
                <a:cs typeface="Times New Roman"/>
              </a:rPr>
              <a:t>his career </a:t>
            </a:r>
            <a:r>
              <a:rPr dirty="0" sz="1450" spc="-5">
                <a:latin typeface="Times New Roman"/>
                <a:cs typeface="Times New Roman"/>
              </a:rPr>
              <a:t>of </a:t>
            </a:r>
            <a:r>
              <a:rPr dirty="0" sz="1450" spc="-10">
                <a:latin typeface="Times New Roman"/>
                <a:cs typeface="Times New Roman"/>
              </a:rPr>
              <a:t>toil. He has never had his fill </a:t>
            </a:r>
            <a:r>
              <a:rPr dirty="0" sz="1450" spc="-5">
                <a:latin typeface="Times New Roman"/>
                <a:cs typeface="Times New Roman"/>
              </a:rPr>
              <a:t>of </a:t>
            </a:r>
            <a:r>
              <a:rPr dirty="0" sz="1450" spc="-10">
                <a:latin typeface="Times New Roman"/>
                <a:cs typeface="Times New Roman"/>
              </a:rPr>
              <a:t>holidays in the  past, and his prospect </a:t>
            </a:r>
            <a:r>
              <a:rPr dirty="0" sz="1450" spc="-5">
                <a:latin typeface="Times New Roman"/>
                <a:cs typeface="Times New Roman"/>
              </a:rPr>
              <a:t>of </a:t>
            </a:r>
            <a:r>
              <a:rPr dirty="0" sz="1450" spc="-10">
                <a:latin typeface="Times New Roman"/>
                <a:cs typeface="Times New Roman"/>
              </a:rPr>
              <a:t>holidays in the future is both distant and uncertain. In  the circumstances, it would require </a:t>
            </a:r>
            <a:r>
              <a:rPr dirty="0" sz="1450" spc="-5">
                <a:latin typeface="Times New Roman"/>
                <a:cs typeface="Times New Roman"/>
              </a:rPr>
              <a:t>a </a:t>
            </a:r>
            <a:r>
              <a:rPr dirty="0" sz="1450" spc="-10">
                <a:latin typeface="Times New Roman"/>
                <a:cs typeface="Times New Roman"/>
              </a:rPr>
              <a:t>high degree </a:t>
            </a:r>
            <a:r>
              <a:rPr dirty="0" sz="1450" spc="-5">
                <a:latin typeface="Times New Roman"/>
                <a:cs typeface="Times New Roman"/>
              </a:rPr>
              <a:t>of </a:t>
            </a:r>
            <a:r>
              <a:rPr dirty="0" sz="1450" spc="-10">
                <a:latin typeface="Times New Roman"/>
                <a:cs typeface="Times New Roman"/>
              </a:rPr>
              <a:t>virtue </a:t>
            </a:r>
            <a:r>
              <a:rPr dirty="0" sz="1450" spc="-5">
                <a:latin typeface="Times New Roman"/>
                <a:cs typeface="Times New Roman"/>
              </a:rPr>
              <a:t>not </a:t>
            </a:r>
            <a:r>
              <a:rPr dirty="0" sz="1450" spc="-10">
                <a:latin typeface="Times New Roman"/>
                <a:cs typeface="Times New Roman"/>
              </a:rPr>
              <a:t>to snatch  alleviations for the</a:t>
            </a:r>
            <a:r>
              <a:rPr dirty="0" sz="1450">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There were many </a:t>
            </a:r>
            <a:r>
              <a:rPr dirty="0" sz="1450" spc="-5">
                <a:latin typeface="Times New Roman"/>
                <a:cs typeface="Times New Roman"/>
              </a:rPr>
              <a:t>good </a:t>
            </a:r>
            <a:r>
              <a:rPr dirty="0" sz="1450" spc="-10">
                <a:latin typeface="Times New Roman"/>
                <a:cs typeface="Times New Roman"/>
              </a:rPr>
              <a:t>talkers </a:t>
            </a:r>
            <a:r>
              <a:rPr dirty="0" sz="1450" spc="-5">
                <a:latin typeface="Times New Roman"/>
                <a:cs typeface="Times New Roman"/>
              </a:rPr>
              <a:t>on </a:t>
            </a:r>
            <a:r>
              <a:rPr dirty="0" sz="1450" spc="-10">
                <a:latin typeface="Times New Roman"/>
                <a:cs typeface="Times New Roman"/>
              </a:rPr>
              <a:t>the ship; 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good </a:t>
            </a:r>
            <a:r>
              <a:rPr dirty="0" sz="1450" spc="-10">
                <a:latin typeface="Times New Roman"/>
                <a:cs typeface="Times New Roman"/>
              </a:rPr>
              <a:t>talking </a:t>
            </a:r>
            <a:r>
              <a:rPr dirty="0" sz="1450" spc="-5">
                <a:latin typeface="Times New Roman"/>
                <a:cs typeface="Times New Roman"/>
              </a:rPr>
              <a:t>of a  </a:t>
            </a:r>
            <a:r>
              <a:rPr dirty="0" sz="1450" spc="-10">
                <a:latin typeface="Times New Roman"/>
                <a:cs typeface="Times New Roman"/>
              </a:rPr>
              <a:t>certain sort is </a:t>
            </a:r>
            <a:r>
              <a:rPr dirty="0" sz="1450" spc="-5">
                <a:latin typeface="Times New Roman"/>
                <a:cs typeface="Times New Roman"/>
              </a:rPr>
              <a:t>a </a:t>
            </a:r>
            <a:r>
              <a:rPr dirty="0" sz="1450" spc="-10">
                <a:latin typeface="Times New Roman"/>
                <a:cs typeface="Times New Roman"/>
              </a:rPr>
              <a:t>common accomplishment among working men. Where </a:t>
            </a:r>
            <a:r>
              <a:rPr dirty="0" sz="1450" spc="-5">
                <a:latin typeface="Times New Roman"/>
                <a:cs typeface="Times New Roman"/>
              </a:rPr>
              <a:t>books  </a:t>
            </a:r>
            <a:r>
              <a:rPr dirty="0" sz="1450" spc="-10">
                <a:latin typeface="Times New Roman"/>
                <a:cs typeface="Times New Roman"/>
              </a:rPr>
              <a:t>are comparatively scarce, </a:t>
            </a:r>
            <a:r>
              <a:rPr dirty="0" sz="1450" spc="-5">
                <a:latin typeface="Times New Roman"/>
                <a:cs typeface="Times New Roman"/>
              </a:rPr>
              <a:t>a </a:t>
            </a:r>
            <a:r>
              <a:rPr dirty="0" sz="1450" spc="-10">
                <a:latin typeface="Times New Roman"/>
                <a:cs typeface="Times New Roman"/>
              </a:rPr>
              <a:t>greater amount </a:t>
            </a:r>
            <a:r>
              <a:rPr dirty="0" sz="1450" spc="-5">
                <a:latin typeface="Times New Roman"/>
                <a:cs typeface="Times New Roman"/>
              </a:rPr>
              <a:t>of </a:t>
            </a:r>
            <a:r>
              <a:rPr dirty="0" sz="1450" spc="-10">
                <a:latin typeface="Times New Roman"/>
                <a:cs typeface="Times New Roman"/>
              </a:rPr>
              <a:t>information will </a:t>
            </a:r>
            <a:r>
              <a:rPr dirty="0" sz="1450" spc="-5">
                <a:latin typeface="Times New Roman"/>
                <a:cs typeface="Times New Roman"/>
              </a:rPr>
              <a:t>be </a:t>
            </a:r>
            <a:r>
              <a:rPr dirty="0" sz="1450" spc="-10">
                <a:latin typeface="Times New Roman"/>
                <a:cs typeface="Times New Roman"/>
              </a:rPr>
              <a:t>given and  received </a:t>
            </a:r>
            <a:r>
              <a:rPr dirty="0" sz="1450" spc="-5">
                <a:latin typeface="Times New Roman"/>
                <a:cs typeface="Times New Roman"/>
              </a:rPr>
              <a:t>by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mouth; and this tends to produce </a:t>
            </a:r>
            <a:r>
              <a:rPr dirty="0" sz="1450" spc="-5">
                <a:latin typeface="Times New Roman"/>
                <a:cs typeface="Times New Roman"/>
              </a:rPr>
              <a:t>good </a:t>
            </a:r>
            <a:r>
              <a:rPr dirty="0" sz="1450" spc="-10">
                <a:latin typeface="Times New Roman"/>
                <a:cs typeface="Times New Roman"/>
              </a:rPr>
              <a:t>talkers, and, what  is </a:t>
            </a:r>
            <a:r>
              <a:rPr dirty="0" sz="1450" spc="-5">
                <a:latin typeface="Times New Roman"/>
                <a:cs typeface="Times New Roman"/>
              </a:rPr>
              <a:t>no </a:t>
            </a:r>
            <a:r>
              <a:rPr dirty="0" sz="1450" spc="-10">
                <a:latin typeface="Times New Roman"/>
                <a:cs typeface="Times New Roman"/>
              </a:rPr>
              <a:t>less needful for conversation, </a:t>
            </a:r>
            <a:r>
              <a:rPr dirty="0" sz="1450" spc="-5">
                <a:latin typeface="Times New Roman"/>
                <a:cs typeface="Times New Roman"/>
              </a:rPr>
              <a:t>good </a:t>
            </a:r>
            <a:r>
              <a:rPr dirty="0" sz="1450" spc="-10">
                <a:latin typeface="Times New Roman"/>
                <a:cs typeface="Times New Roman"/>
              </a:rPr>
              <a:t>listeners. They could all tell </a:t>
            </a:r>
            <a:r>
              <a:rPr dirty="0" sz="1450" spc="-5">
                <a:latin typeface="Times New Roman"/>
                <a:cs typeface="Times New Roman"/>
              </a:rPr>
              <a:t>a </a:t>
            </a:r>
            <a:r>
              <a:rPr dirty="0" sz="1450" spc="-10">
                <a:latin typeface="Times New Roman"/>
                <a:cs typeface="Times New Roman"/>
              </a:rPr>
              <a:t>story  with </a:t>
            </a:r>
            <a:r>
              <a:rPr dirty="0" sz="1450" spc="-15">
                <a:latin typeface="Times New Roman"/>
                <a:cs typeface="Times New Roman"/>
              </a:rPr>
              <a:t>effect. </a:t>
            </a:r>
            <a:r>
              <a:rPr dirty="0" sz="1450" spc="-5">
                <a:latin typeface="Times New Roman"/>
                <a:cs typeface="Times New Roman"/>
              </a:rPr>
              <a:t>I </a:t>
            </a:r>
            <a:r>
              <a:rPr dirty="0" sz="1450" spc="-10">
                <a:latin typeface="Times New Roman"/>
                <a:cs typeface="Times New Roman"/>
              </a:rPr>
              <a:t>am sometimes tempted to think that the less literary class show  always better in narration; they have so much more patience with detail, are so  much less hurried to reach the points, and preserve so much juster </a:t>
            </a:r>
            <a:r>
              <a:rPr dirty="0" sz="1450" spc="-5">
                <a:latin typeface="Times New Roman"/>
                <a:cs typeface="Times New Roman"/>
              </a:rPr>
              <a:t>a </a:t>
            </a:r>
            <a:r>
              <a:rPr dirty="0" sz="1450" spc="-10">
                <a:latin typeface="Times New Roman"/>
                <a:cs typeface="Times New Roman"/>
              </a:rPr>
              <a:t>proportion  among the facts. At the same time their talk is </a:t>
            </a:r>
            <a:r>
              <a:rPr dirty="0" sz="1450" spc="-5">
                <a:latin typeface="Times New Roman"/>
                <a:cs typeface="Times New Roman"/>
              </a:rPr>
              <a:t>dry; </a:t>
            </a:r>
            <a:r>
              <a:rPr dirty="0" sz="1450" spc="-10">
                <a:latin typeface="Times New Roman"/>
                <a:cs typeface="Times New Roman"/>
              </a:rPr>
              <a:t>they pursue </a:t>
            </a:r>
            <a:r>
              <a:rPr dirty="0" sz="1450" spc="-5">
                <a:latin typeface="Times New Roman"/>
                <a:cs typeface="Times New Roman"/>
              </a:rPr>
              <a:t>a </a:t>
            </a:r>
            <a:r>
              <a:rPr dirty="0" sz="1450" spc="-10">
                <a:latin typeface="Times New Roman"/>
                <a:cs typeface="Times New Roman"/>
              </a:rPr>
              <a:t>topic  </a:t>
            </a:r>
            <a:r>
              <a:rPr dirty="0" sz="1450" spc="-15">
                <a:latin typeface="Times New Roman"/>
                <a:cs typeface="Times New Roman"/>
              </a:rPr>
              <a:t>ploddingly,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an agile </a:t>
            </a:r>
            <a:r>
              <a:rPr dirty="0" sz="1450" spc="-25">
                <a:latin typeface="Times New Roman"/>
                <a:cs typeface="Times New Roman"/>
              </a:rPr>
              <a:t>fancy, </a:t>
            </a:r>
            <a:r>
              <a:rPr dirty="0" sz="1450" spc="-5">
                <a:latin typeface="Times New Roman"/>
                <a:cs typeface="Times New Roman"/>
              </a:rPr>
              <a:t>do not </a:t>
            </a:r>
            <a:r>
              <a:rPr dirty="0" sz="1450" spc="-10">
                <a:latin typeface="Times New Roman"/>
                <a:cs typeface="Times New Roman"/>
              </a:rPr>
              <a:t>throw sudden lights from  unexpected quarters, and when the talk is over they often leave the matter  where it was. They mark time instead </a:t>
            </a:r>
            <a:r>
              <a:rPr dirty="0" sz="1450" spc="-5">
                <a:latin typeface="Times New Roman"/>
                <a:cs typeface="Times New Roman"/>
              </a:rPr>
              <a:t>of </a:t>
            </a:r>
            <a:r>
              <a:rPr dirty="0" sz="1450" spc="-10">
                <a:latin typeface="Times New Roman"/>
                <a:cs typeface="Times New Roman"/>
              </a:rPr>
              <a:t>marching. They think only to </a:t>
            </a:r>
            <a:r>
              <a:rPr dirty="0" sz="1450" spc="-15">
                <a:latin typeface="Times New Roman"/>
                <a:cs typeface="Times New Roman"/>
              </a:rPr>
              <a:t>argue,  </a:t>
            </a:r>
            <a:r>
              <a:rPr dirty="0" sz="1450" spc="-5">
                <a:latin typeface="Times New Roman"/>
                <a:cs typeface="Times New Roman"/>
              </a:rPr>
              <a:t>not </a:t>
            </a:r>
            <a:r>
              <a:rPr dirty="0" sz="1450" spc="-10">
                <a:latin typeface="Times New Roman"/>
                <a:cs typeface="Times New Roman"/>
              </a:rPr>
              <a:t>to reach new conclusions, and use their reason rather as </a:t>
            </a:r>
            <a:r>
              <a:rPr dirty="0" sz="1450" spc="-5">
                <a:latin typeface="Times New Roman"/>
                <a:cs typeface="Times New Roman"/>
              </a:rPr>
              <a:t>a </a:t>
            </a:r>
            <a:r>
              <a:rPr dirty="0" sz="1450" spc="-10">
                <a:latin typeface="Times New Roman"/>
                <a:cs typeface="Times New Roman"/>
              </a:rPr>
              <a:t>weapon </a:t>
            </a:r>
            <a:r>
              <a:rPr dirty="0" sz="1450" spc="-5">
                <a:latin typeface="Times New Roman"/>
                <a:cs typeface="Times New Roman"/>
              </a:rPr>
              <a:t>of  </a:t>
            </a:r>
            <a:r>
              <a:rPr dirty="0" sz="1450" spc="-15">
                <a:latin typeface="Times New Roman"/>
                <a:cs typeface="Times New Roman"/>
              </a:rPr>
              <a:t>offense </a:t>
            </a:r>
            <a:r>
              <a:rPr dirty="0" sz="1450" spc="-10">
                <a:latin typeface="Times New Roman"/>
                <a:cs typeface="Times New Roman"/>
              </a:rPr>
              <a:t>than as </a:t>
            </a:r>
            <a:r>
              <a:rPr dirty="0" sz="1450" spc="-5">
                <a:latin typeface="Times New Roman"/>
                <a:cs typeface="Times New Roman"/>
              </a:rPr>
              <a:t>a tool </a:t>
            </a:r>
            <a:r>
              <a:rPr dirty="0" sz="1450" spc="-10">
                <a:latin typeface="Times New Roman"/>
                <a:cs typeface="Times New Roman"/>
              </a:rPr>
              <a:t>for self-improvement. Hence the talk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cleverest was unprofitable in result, because there was </a:t>
            </a:r>
            <a:r>
              <a:rPr dirty="0" sz="1450" spc="-5">
                <a:latin typeface="Times New Roman"/>
                <a:cs typeface="Times New Roman"/>
              </a:rPr>
              <a:t>no </a:t>
            </a:r>
            <a:r>
              <a:rPr dirty="0" sz="1450" spc="-10">
                <a:latin typeface="Times New Roman"/>
                <a:cs typeface="Times New Roman"/>
              </a:rPr>
              <a:t>give and take; they  would grant </a:t>
            </a:r>
            <a:r>
              <a:rPr dirty="0" sz="1450" spc="-5">
                <a:latin typeface="Times New Roman"/>
                <a:cs typeface="Times New Roman"/>
              </a:rPr>
              <a:t>you </a:t>
            </a:r>
            <a:r>
              <a:rPr dirty="0" sz="1450" spc="-10">
                <a:latin typeface="Times New Roman"/>
                <a:cs typeface="Times New Roman"/>
              </a:rPr>
              <a:t>as little as possible for premise, and begin to dispute under an  oath to conquer </a:t>
            </a:r>
            <a:r>
              <a:rPr dirty="0" sz="1450" spc="-5">
                <a:latin typeface="Times New Roman"/>
                <a:cs typeface="Times New Roman"/>
              </a:rPr>
              <a:t>or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But the talk </a:t>
            </a:r>
            <a:r>
              <a:rPr dirty="0" sz="1450" spc="-5">
                <a:latin typeface="Times New Roman"/>
                <a:cs typeface="Times New Roman"/>
              </a:rPr>
              <a:t>of a </a:t>
            </a:r>
            <a:r>
              <a:rPr dirty="0" sz="1450" spc="-10">
                <a:latin typeface="Times New Roman"/>
                <a:cs typeface="Times New Roman"/>
              </a:rPr>
              <a:t>workman is apt to </a:t>
            </a:r>
            <a:r>
              <a:rPr dirty="0" sz="1450" spc="-5">
                <a:latin typeface="Times New Roman"/>
                <a:cs typeface="Times New Roman"/>
              </a:rPr>
              <a:t>be </a:t>
            </a:r>
            <a:r>
              <a:rPr dirty="0" sz="1450" spc="-10">
                <a:latin typeface="Times New Roman"/>
                <a:cs typeface="Times New Roman"/>
              </a:rPr>
              <a:t>more interesting than that </a:t>
            </a:r>
            <a:r>
              <a:rPr dirty="0" sz="1450" spc="-5">
                <a:latin typeface="Times New Roman"/>
                <a:cs typeface="Times New Roman"/>
              </a:rPr>
              <a:t>of a </a:t>
            </a:r>
            <a:r>
              <a:rPr dirty="0" sz="1450" spc="-10">
                <a:latin typeface="Times New Roman"/>
                <a:cs typeface="Times New Roman"/>
              </a:rPr>
              <a:t>wealthy  merchant, because the thoughts, hopes, and fears </a:t>
            </a:r>
            <a:r>
              <a:rPr dirty="0" sz="1450" spc="-5">
                <a:latin typeface="Times New Roman"/>
                <a:cs typeface="Times New Roman"/>
              </a:rPr>
              <a:t>of </a:t>
            </a:r>
            <a:r>
              <a:rPr dirty="0" sz="1450" spc="-10">
                <a:latin typeface="Times New Roman"/>
                <a:cs typeface="Times New Roman"/>
              </a:rPr>
              <a:t>which the </a:t>
            </a:r>
            <a:r>
              <a:rPr dirty="0" sz="1450" spc="-20">
                <a:latin typeface="Times New Roman"/>
                <a:cs typeface="Times New Roman"/>
              </a:rPr>
              <a:t>workman’s </a:t>
            </a:r>
            <a:r>
              <a:rPr dirty="0" sz="1450" spc="-10">
                <a:latin typeface="Times New Roman"/>
                <a:cs typeface="Times New Roman"/>
              </a:rPr>
              <a:t>life  is built lie nearer to necessity and nature. They are more immediate to human  life. An income calculated </a:t>
            </a:r>
            <a:r>
              <a:rPr dirty="0" sz="1450" spc="-5">
                <a:latin typeface="Times New Roman"/>
                <a:cs typeface="Times New Roman"/>
              </a:rPr>
              <a:t>by </a:t>
            </a:r>
            <a:r>
              <a:rPr dirty="0" sz="1450" spc="-10">
                <a:latin typeface="Times New Roman"/>
                <a:cs typeface="Times New Roman"/>
              </a:rPr>
              <a:t>the week is </a:t>
            </a:r>
            <a:r>
              <a:rPr dirty="0" sz="1450" spc="-5">
                <a:latin typeface="Times New Roman"/>
                <a:cs typeface="Times New Roman"/>
              </a:rPr>
              <a:t>a </a:t>
            </a:r>
            <a:r>
              <a:rPr dirty="0" sz="1450" spc="-10">
                <a:latin typeface="Times New Roman"/>
                <a:cs typeface="Times New Roman"/>
              </a:rPr>
              <a:t>far more human thing than </a:t>
            </a:r>
            <a:r>
              <a:rPr dirty="0" sz="1450" spc="-5">
                <a:latin typeface="Times New Roman"/>
                <a:cs typeface="Times New Roman"/>
              </a:rPr>
              <a:t>one  </a:t>
            </a:r>
            <a:r>
              <a:rPr dirty="0" sz="1450" spc="-10">
                <a:latin typeface="Times New Roman"/>
                <a:cs typeface="Times New Roman"/>
              </a:rPr>
              <a:t>calculated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year,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small income, simply from its smallness, than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one. </a:t>
            </a:r>
            <a:r>
              <a:rPr dirty="0" sz="1450" spc="-5">
                <a:latin typeface="Times New Roman"/>
                <a:cs typeface="Times New Roman"/>
              </a:rPr>
              <a:t>I </a:t>
            </a:r>
            <a:r>
              <a:rPr dirty="0" sz="1450" spc="-10">
                <a:latin typeface="Times New Roman"/>
                <a:cs typeface="Times New Roman"/>
              </a:rPr>
              <a:t>never wearied listening to the details </a:t>
            </a:r>
            <a:r>
              <a:rPr dirty="0" sz="1450" spc="-5">
                <a:latin typeface="Times New Roman"/>
                <a:cs typeface="Times New Roman"/>
              </a:rPr>
              <a:t>of a </a:t>
            </a:r>
            <a:r>
              <a:rPr dirty="0" sz="1450" spc="-20">
                <a:latin typeface="Times New Roman"/>
                <a:cs typeface="Times New Roman"/>
              </a:rPr>
              <a:t>workman’s economy,  </a:t>
            </a:r>
            <a:r>
              <a:rPr dirty="0" sz="1450" spc="-10">
                <a:latin typeface="Times New Roman"/>
                <a:cs typeface="Times New Roman"/>
              </a:rPr>
              <a:t>because every item stood for some real pleasure. If </a:t>
            </a:r>
            <a:r>
              <a:rPr dirty="0" sz="1450" spc="-5">
                <a:latin typeface="Times New Roman"/>
                <a:cs typeface="Times New Roman"/>
              </a:rPr>
              <a:t>he </a:t>
            </a:r>
            <a:r>
              <a:rPr dirty="0" sz="1450" spc="-10">
                <a:latin typeface="Times New Roman"/>
                <a:cs typeface="Times New Roman"/>
              </a:rPr>
              <a:t>could </a:t>
            </a:r>
            <a:r>
              <a:rPr dirty="0" sz="1450" spc="-15">
                <a:latin typeface="Times New Roman"/>
                <a:cs typeface="Times New Roman"/>
              </a:rPr>
              <a:t>afford </a:t>
            </a:r>
            <a:r>
              <a:rPr dirty="0" sz="1450" spc="-5">
                <a:latin typeface="Times New Roman"/>
                <a:cs typeface="Times New Roman"/>
              </a:rPr>
              <a:t>pudding  </a:t>
            </a:r>
            <a:r>
              <a:rPr dirty="0" sz="1450" spc="-10">
                <a:latin typeface="Times New Roman"/>
                <a:cs typeface="Times New Roman"/>
              </a:rPr>
              <a:t>twice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you </a:t>
            </a:r>
            <a:r>
              <a:rPr dirty="0" sz="1450" spc="-10">
                <a:latin typeface="Times New Roman"/>
                <a:cs typeface="Times New Roman"/>
              </a:rPr>
              <a:t>know that twice </a:t>
            </a:r>
            <a:r>
              <a:rPr dirty="0" sz="1450" spc="-5">
                <a:latin typeface="Times New Roman"/>
                <a:cs typeface="Times New Roman"/>
              </a:rPr>
              <a:t>a </a:t>
            </a:r>
            <a:r>
              <a:rPr dirty="0" sz="1450" spc="-10">
                <a:latin typeface="Times New Roman"/>
                <a:cs typeface="Times New Roman"/>
              </a:rPr>
              <a:t>week the man ate with genuine gusto and  was physically </a:t>
            </a:r>
            <a:r>
              <a:rPr dirty="0" sz="1450" spc="-5">
                <a:latin typeface="Times New Roman"/>
                <a:cs typeface="Times New Roman"/>
              </a:rPr>
              <a:t>happy; </a:t>
            </a:r>
            <a:r>
              <a:rPr dirty="0" sz="1450" spc="-10">
                <a:latin typeface="Times New Roman"/>
                <a:cs typeface="Times New Roman"/>
              </a:rPr>
              <a:t>while if </a:t>
            </a:r>
            <a:r>
              <a:rPr dirty="0" sz="1450" spc="-5">
                <a:latin typeface="Times New Roman"/>
                <a:cs typeface="Times New Roman"/>
              </a:rPr>
              <a:t>you </a:t>
            </a:r>
            <a:r>
              <a:rPr dirty="0" sz="1450" spc="-10">
                <a:latin typeface="Times New Roman"/>
                <a:cs typeface="Times New Roman"/>
              </a:rPr>
              <a:t>learn that </a:t>
            </a:r>
            <a:r>
              <a:rPr dirty="0" sz="1450" spc="-5">
                <a:latin typeface="Times New Roman"/>
                <a:cs typeface="Times New Roman"/>
              </a:rPr>
              <a:t>a </a:t>
            </a:r>
            <a:r>
              <a:rPr dirty="0" sz="1450" spc="-10">
                <a:latin typeface="Times New Roman"/>
                <a:cs typeface="Times New Roman"/>
              </a:rPr>
              <a:t>rich man has seven courses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ten to </a:t>
            </a:r>
            <a:r>
              <a:rPr dirty="0" sz="1450" spc="-5">
                <a:latin typeface="Times New Roman"/>
                <a:cs typeface="Times New Roman"/>
              </a:rPr>
              <a:t>one </a:t>
            </a:r>
            <a:r>
              <a:rPr dirty="0" sz="1450" spc="-10">
                <a:latin typeface="Times New Roman"/>
                <a:cs typeface="Times New Roman"/>
              </a:rPr>
              <a:t>the half </a:t>
            </a:r>
            <a:r>
              <a:rPr dirty="0" sz="1450" spc="-5">
                <a:latin typeface="Times New Roman"/>
                <a:cs typeface="Times New Roman"/>
              </a:rPr>
              <a:t>of </a:t>
            </a:r>
            <a:r>
              <a:rPr dirty="0" sz="1450" spc="-10">
                <a:latin typeface="Times New Roman"/>
                <a:cs typeface="Times New Roman"/>
              </a:rPr>
              <a:t>them remain untasted, and the whole is </a:t>
            </a:r>
            <a:r>
              <a:rPr dirty="0" sz="1450" spc="-5">
                <a:latin typeface="Times New Roman"/>
                <a:cs typeface="Times New Roman"/>
              </a:rPr>
              <a:t>but </a:t>
            </a:r>
            <a:r>
              <a:rPr dirty="0" sz="1450" spc="-10">
                <a:latin typeface="Times New Roman"/>
                <a:cs typeface="Times New Roman"/>
              </a:rPr>
              <a:t>misspent  money and </a:t>
            </a:r>
            <a:r>
              <a:rPr dirty="0" sz="1450" spc="-5">
                <a:latin typeface="Times New Roman"/>
                <a:cs typeface="Times New Roman"/>
              </a:rPr>
              <a:t>a </a:t>
            </a:r>
            <a:r>
              <a:rPr dirty="0" sz="1450" spc="-10">
                <a:latin typeface="Times New Roman"/>
                <a:cs typeface="Times New Roman"/>
              </a:rPr>
              <a:t>weariness to the</a:t>
            </a:r>
            <a:r>
              <a:rPr dirty="0" sz="1450" spc="10">
                <a:latin typeface="Times New Roman"/>
                <a:cs typeface="Times New Roman"/>
              </a:rPr>
              <a:t> </a:t>
            </a:r>
            <a:r>
              <a:rPr dirty="0" sz="1450" spc="-10">
                <a:latin typeface="Times New Roman"/>
                <a:cs typeface="Times New Roman"/>
              </a:rPr>
              <a:t>flesh.</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The difference between England and America to </a:t>
            </a:r>
            <a:r>
              <a:rPr dirty="0" sz="1450" spc="-5">
                <a:latin typeface="Times New Roman"/>
                <a:cs typeface="Times New Roman"/>
              </a:rPr>
              <a:t>a </a:t>
            </a:r>
            <a:r>
              <a:rPr dirty="0" sz="1450" spc="-10">
                <a:latin typeface="Times New Roman"/>
                <a:cs typeface="Times New Roman"/>
              </a:rPr>
              <a:t>working man was thus most  humanly </a:t>
            </a:r>
            <a:r>
              <a:rPr dirty="0" sz="1450" spc="-5">
                <a:latin typeface="Times New Roman"/>
                <a:cs typeface="Times New Roman"/>
              </a:rPr>
              <a:t>put </a:t>
            </a:r>
            <a:r>
              <a:rPr dirty="0" sz="1450" spc="-10">
                <a:latin typeface="Times New Roman"/>
                <a:cs typeface="Times New Roman"/>
              </a:rPr>
              <a:t>to me </a:t>
            </a:r>
            <a:r>
              <a:rPr dirty="0" sz="1450" spc="-5">
                <a:latin typeface="Times New Roman"/>
                <a:cs typeface="Times New Roman"/>
              </a:rPr>
              <a:t>by a </a:t>
            </a:r>
            <a:r>
              <a:rPr dirty="0" sz="1450" spc="-10">
                <a:latin typeface="Times New Roman"/>
                <a:cs typeface="Times New Roman"/>
              </a:rPr>
              <a:t>fellow-passenger: ‘In America,’ said he, ‘you get pies  and </a:t>
            </a:r>
            <a:r>
              <a:rPr dirty="0" sz="1450" spc="-5">
                <a:latin typeface="Times New Roman"/>
                <a:cs typeface="Times New Roman"/>
              </a:rPr>
              <a:t>puddings.’ I do not </a:t>
            </a:r>
            <a:r>
              <a:rPr dirty="0" sz="1450" spc="-10">
                <a:latin typeface="Times New Roman"/>
                <a:cs typeface="Times New Roman"/>
              </a:rPr>
              <a:t>hear </a:t>
            </a:r>
            <a:r>
              <a:rPr dirty="0" sz="1450" spc="-5">
                <a:latin typeface="Times New Roman"/>
                <a:cs typeface="Times New Roman"/>
              </a:rPr>
              <a:t>enough, </a:t>
            </a:r>
            <a:r>
              <a:rPr dirty="0" sz="1450" spc="-10">
                <a:latin typeface="Times New Roman"/>
                <a:cs typeface="Times New Roman"/>
              </a:rPr>
              <a:t>in economy </a:t>
            </a:r>
            <a:r>
              <a:rPr dirty="0" sz="1450" spc="-5">
                <a:latin typeface="Times New Roman"/>
                <a:cs typeface="Times New Roman"/>
              </a:rPr>
              <a:t>books, of </a:t>
            </a:r>
            <a:r>
              <a:rPr dirty="0" sz="1450" spc="-10">
                <a:latin typeface="Times New Roman"/>
                <a:cs typeface="Times New Roman"/>
              </a:rPr>
              <a:t>pies and </a:t>
            </a:r>
            <a:r>
              <a:rPr dirty="0" sz="1450" spc="-5">
                <a:latin typeface="Times New Roman"/>
                <a:cs typeface="Times New Roman"/>
              </a:rPr>
              <a:t>pudding.  </a:t>
            </a:r>
            <a:r>
              <a:rPr dirty="0" sz="1450" spc="-10">
                <a:latin typeface="Times New Roman"/>
                <a:cs typeface="Times New Roman"/>
              </a:rPr>
              <a:t>A man lives in and for the delicacies, adornments, and accidental attributes </a:t>
            </a:r>
            <a:r>
              <a:rPr dirty="0" sz="1450" spc="-5">
                <a:latin typeface="Times New Roman"/>
                <a:cs typeface="Times New Roman"/>
              </a:rPr>
              <a:t>of  </a:t>
            </a:r>
            <a:r>
              <a:rPr dirty="0" sz="1450" spc="-10">
                <a:latin typeface="Times New Roman"/>
                <a:cs typeface="Times New Roman"/>
              </a:rPr>
              <a:t>life, such as </a:t>
            </a:r>
            <a:r>
              <a:rPr dirty="0" sz="1450" spc="-5">
                <a:latin typeface="Times New Roman"/>
                <a:cs typeface="Times New Roman"/>
              </a:rPr>
              <a:t>pudding </a:t>
            </a:r>
            <a:r>
              <a:rPr dirty="0" sz="1450" spc="-10">
                <a:latin typeface="Times New Roman"/>
                <a:cs typeface="Times New Roman"/>
              </a:rPr>
              <a:t>to eat and pleasant </a:t>
            </a:r>
            <a:r>
              <a:rPr dirty="0" sz="1450" spc="-5">
                <a:latin typeface="Times New Roman"/>
                <a:cs typeface="Times New Roman"/>
              </a:rPr>
              <a:t>books </a:t>
            </a:r>
            <a:r>
              <a:rPr dirty="0" sz="1450" spc="-10">
                <a:latin typeface="Times New Roman"/>
                <a:cs typeface="Times New Roman"/>
              </a:rPr>
              <a:t>and theatres to occupy his  leisure.</a:t>
            </a:r>
            <a:r>
              <a:rPr dirty="0" sz="1450" spc="17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bare</a:t>
            </a:r>
            <a:r>
              <a:rPr dirty="0" sz="1450" spc="85">
                <a:latin typeface="Times New Roman"/>
                <a:cs typeface="Times New Roman"/>
              </a:rPr>
              <a:t> </a:t>
            </a:r>
            <a:r>
              <a:rPr dirty="0" sz="1450" spc="-10">
                <a:latin typeface="Times New Roman"/>
                <a:cs typeface="Times New Roman"/>
              </a:rPr>
              <a:t>terms</a:t>
            </a:r>
            <a:r>
              <a:rPr dirty="0" sz="1450" spc="85">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existence</a:t>
            </a:r>
            <a:r>
              <a:rPr dirty="0" sz="1450" spc="80">
                <a:latin typeface="Times New Roman"/>
                <a:cs typeface="Times New Roman"/>
              </a:rPr>
              <a:t> </a:t>
            </a:r>
            <a:r>
              <a:rPr dirty="0" sz="1450" spc="-10">
                <a:latin typeface="Times New Roman"/>
                <a:cs typeface="Times New Roman"/>
              </a:rPr>
              <a:t>would</a:t>
            </a:r>
            <a:r>
              <a:rPr dirty="0" sz="1450" spc="85">
                <a:latin typeface="Times New Roman"/>
                <a:cs typeface="Times New Roman"/>
              </a:rPr>
              <a:t>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rejected</a:t>
            </a:r>
            <a:r>
              <a:rPr dirty="0" sz="1450" spc="85">
                <a:latin typeface="Times New Roman"/>
                <a:cs typeface="Times New Roman"/>
              </a:rPr>
              <a:t> </a:t>
            </a:r>
            <a:r>
              <a:rPr dirty="0" sz="1450" spc="-10">
                <a:latin typeface="Times New Roman"/>
                <a:cs typeface="Times New Roman"/>
              </a:rPr>
              <a:t>with</a:t>
            </a:r>
            <a:r>
              <a:rPr dirty="0" sz="1450" spc="85">
                <a:latin typeface="Times New Roman"/>
                <a:cs typeface="Times New Roman"/>
              </a:rPr>
              <a:t> </a:t>
            </a:r>
            <a:r>
              <a:rPr dirty="0" sz="1450" spc="-10">
                <a:latin typeface="Times New Roman"/>
                <a:cs typeface="Times New Roman"/>
              </a:rPr>
              <a:t>contempt</a:t>
            </a:r>
            <a:r>
              <a:rPr dirty="0" sz="1450" spc="85">
                <a:latin typeface="Times New Roman"/>
                <a:cs typeface="Times New Roman"/>
              </a:rPr>
              <a:t> </a:t>
            </a:r>
            <a:r>
              <a:rPr dirty="0" sz="1450" spc="-5">
                <a:latin typeface="Times New Roman"/>
                <a:cs typeface="Times New Roman"/>
              </a:rPr>
              <a:t>by</a:t>
            </a:r>
            <a:r>
              <a:rPr dirty="0" sz="1450" spc="85">
                <a:latin typeface="Times New Roman"/>
                <a:cs typeface="Times New Roman"/>
              </a:rPr>
              <a:t> </a:t>
            </a:r>
            <a:r>
              <a:rPr dirty="0" sz="1450" spc="-10">
                <a:latin typeface="Times New Roman"/>
                <a:cs typeface="Times New Roman"/>
              </a:rPr>
              <a:t>all.</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353758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If </a:t>
            </a:r>
            <a:r>
              <a:rPr dirty="0" sz="1450" spc="-5">
                <a:latin typeface="Times New Roman"/>
                <a:cs typeface="Times New Roman"/>
              </a:rPr>
              <a:t>a </a:t>
            </a:r>
            <a:r>
              <a:rPr dirty="0" sz="1450" spc="-10">
                <a:latin typeface="Times New Roman"/>
                <a:cs typeface="Times New Roman"/>
              </a:rPr>
              <a:t>man feeds </a:t>
            </a:r>
            <a:r>
              <a:rPr dirty="0" sz="1450" spc="-5">
                <a:latin typeface="Times New Roman"/>
                <a:cs typeface="Times New Roman"/>
              </a:rPr>
              <a:t>on </a:t>
            </a:r>
            <a:r>
              <a:rPr dirty="0" sz="1450" spc="-10">
                <a:latin typeface="Times New Roman"/>
                <a:cs typeface="Times New Roman"/>
              </a:rPr>
              <a:t>bread and </a:t>
            </a:r>
            <a:r>
              <a:rPr dirty="0" sz="1450" spc="-15">
                <a:latin typeface="Times New Roman"/>
                <a:cs typeface="Times New Roman"/>
              </a:rPr>
              <a:t>butter, </a:t>
            </a:r>
            <a:r>
              <a:rPr dirty="0" sz="1450" spc="-10">
                <a:latin typeface="Times New Roman"/>
                <a:cs typeface="Times New Roman"/>
              </a:rPr>
              <a:t>soup and porridge, his appetite grows  wolfish after dainties. And the workman dwells in </a:t>
            </a:r>
            <a:r>
              <a:rPr dirty="0" sz="1450" spc="-5">
                <a:latin typeface="Times New Roman"/>
                <a:cs typeface="Times New Roman"/>
              </a:rPr>
              <a:t>a </a:t>
            </a:r>
            <a:r>
              <a:rPr dirty="0" sz="1450" spc="-10">
                <a:latin typeface="Times New Roman"/>
                <a:cs typeface="Times New Roman"/>
              </a:rPr>
              <a:t>borderland, and is always  within sight </a:t>
            </a:r>
            <a:r>
              <a:rPr dirty="0" sz="1450" spc="-5">
                <a:latin typeface="Times New Roman"/>
                <a:cs typeface="Times New Roman"/>
              </a:rPr>
              <a:t>of </a:t>
            </a:r>
            <a:r>
              <a:rPr dirty="0" sz="1450" spc="-10">
                <a:latin typeface="Times New Roman"/>
                <a:cs typeface="Times New Roman"/>
              </a:rPr>
              <a:t>those cheerless regions where life is more difficult to sustain  than worth sustaining. Every detail </a:t>
            </a:r>
            <a:r>
              <a:rPr dirty="0" sz="1450" spc="-5">
                <a:latin typeface="Times New Roman"/>
                <a:cs typeface="Times New Roman"/>
              </a:rPr>
              <a:t>of our </a:t>
            </a:r>
            <a:r>
              <a:rPr dirty="0" sz="1450" spc="-10">
                <a:latin typeface="Times New Roman"/>
                <a:cs typeface="Times New Roman"/>
              </a:rPr>
              <a:t>existence, where it is worth while to  cross the ocean after pie and </a:t>
            </a:r>
            <a:r>
              <a:rPr dirty="0" sz="1450" spc="-5">
                <a:latin typeface="Times New Roman"/>
                <a:cs typeface="Times New Roman"/>
              </a:rPr>
              <a:t>pudding, </a:t>
            </a:r>
            <a:r>
              <a:rPr dirty="0" sz="1450" spc="-10">
                <a:latin typeface="Times New Roman"/>
                <a:cs typeface="Times New Roman"/>
              </a:rPr>
              <a:t>is made alive and enthralling </a:t>
            </a:r>
            <a:r>
              <a:rPr dirty="0" sz="1450" spc="-5">
                <a:latin typeface="Times New Roman"/>
                <a:cs typeface="Times New Roman"/>
              </a:rPr>
              <a:t>by </a:t>
            </a:r>
            <a:r>
              <a:rPr dirty="0" sz="1450" spc="-10">
                <a:latin typeface="Times New Roman"/>
                <a:cs typeface="Times New Roman"/>
              </a:rPr>
              <a:t>the  presence </a:t>
            </a:r>
            <a:r>
              <a:rPr dirty="0" sz="1450" spc="-5">
                <a:latin typeface="Times New Roman"/>
                <a:cs typeface="Times New Roman"/>
              </a:rPr>
              <a:t>of </a:t>
            </a:r>
            <a:r>
              <a:rPr dirty="0" sz="1450" spc="-10">
                <a:latin typeface="Times New Roman"/>
                <a:cs typeface="Times New Roman"/>
              </a:rPr>
              <a:t>genuine desire; </a:t>
            </a:r>
            <a:r>
              <a:rPr dirty="0" sz="1450" spc="-5">
                <a:latin typeface="Times New Roman"/>
                <a:cs typeface="Times New Roman"/>
              </a:rPr>
              <a:t>but </a:t>
            </a:r>
            <a:r>
              <a:rPr dirty="0" sz="1450" spc="-10">
                <a:latin typeface="Times New Roman"/>
                <a:cs typeface="Times New Roman"/>
              </a:rPr>
              <a:t>it is all </a:t>
            </a:r>
            <a:r>
              <a:rPr dirty="0" sz="1450" spc="-5">
                <a:latin typeface="Times New Roman"/>
                <a:cs typeface="Times New Roman"/>
              </a:rPr>
              <a:t>one </a:t>
            </a:r>
            <a:r>
              <a:rPr dirty="0" sz="1450" spc="-10">
                <a:latin typeface="Times New Roman"/>
                <a:cs typeface="Times New Roman"/>
              </a:rPr>
              <a:t>to me whether Crœsus has </a:t>
            </a:r>
            <a:r>
              <a:rPr dirty="0" sz="1450" spc="-5">
                <a:latin typeface="Times New Roman"/>
                <a:cs typeface="Times New Roman"/>
              </a:rPr>
              <a:t>a  </a:t>
            </a:r>
            <a:r>
              <a:rPr dirty="0" sz="1450" spc="-10">
                <a:latin typeface="Times New Roman"/>
                <a:cs typeface="Times New Roman"/>
              </a:rPr>
              <a:t>hundred </a:t>
            </a:r>
            <a:r>
              <a:rPr dirty="0" sz="1450" spc="-5">
                <a:latin typeface="Times New Roman"/>
                <a:cs typeface="Times New Roman"/>
              </a:rPr>
              <a:t>or a </a:t>
            </a:r>
            <a:r>
              <a:rPr dirty="0" sz="1450" spc="-10">
                <a:latin typeface="Times New Roman"/>
                <a:cs typeface="Times New Roman"/>
              </a:rPr>
              <a:t>thousand thousands in the bank. There is more adventure in the  life </a:t>
            </a:r>
            <a:r>
              <a:rPr dirty="0" sz="1450" spc="-5">
                <a:latin typeface="Times New Roman"/>
                <a:cs typeface="Times New Roman"/>
              </a:rPr>
              <a:t>of </a:t>
            </a:r>
            <a:r>
              <a:rPr dirty="0" sz="1450" spc="-10">
                <a:latin typeface="Times New Roman"/>
                <a:cs typeface="Times New Roman"/>
              </a:rPr>
              <a:t>the working man who descends as </a:t>
            </a:r>
            <a:r>
              <a:rPr dirty="0" sz="1450" spc="-5">
                <a:latin typeface="Times New Roman"/>
                <a:cs typeface="Times New Roman"/>
              </a:rPr>
              <a:t>a </a:t>
            </a:r>
            <a:r>
              <a:rPr dirty="0" sz="1450" spc="-10">
                <a:latin typeface="Times New Roman"/>
                <a:cs typeface="Times New Roman"/>
              </a:rPr>
              <a:t>common solder into the battle </a:t>
            </a:r>
            <a:r>
              <a:rPr dirty="0" sz="1450" spc="-5">
                <a:latin typeface="Times New Roman"/>
                <a:cs typeface="Times New Roman"/>
              </a:rPr>
              <a:t>of  </a:t>
            </a:r>
            <a:r>
              <a:rPr dirty="0" sz="1450" spc="-10">
                <a:latin typeface="Times New Roman"/>
                <a:cs typeface="Times New Roman"/>
              </a:rPr>
              <a:t>life, than in that </a:t>
            </a:r>
            <a:r>
              <a:rPr dirty="0" sz="1450" spc="-5">
                <a:latin typeface="Times New Roman"/>
                <a:cs typeface="Times New Roman"/>
              </a:rPr>
              <a:t>of </a:t>
            </a:r>
            <a:r>
              <a:rPr dirty="0" sz="1450" spc="-10">
                <a:latin typeface="Times New Roman"/>
                <a:cs typeface="Times New Roman"/>
              </a:rPr>
              <a:t>the millionaire who sits apart in an </a:t>
            </a:r>
            <a:r>
              <a:rPr dirty="0" sz="1450" spc="-15">
                <a:latin typeface="Times New Roman"/>
                <a:cs typeface="Times New Roman"/>
              </a:rPr>
              <a:t>office, </a:t>
            </a:r>
            <a:r>
              <a:rPr dirty="0" sz="1450" spc="-10">
                <a:latin typeface="Times New Roman"/>
                <a:cs typeface="Times New Roman"/>
              </a:rPr>
              <a:t>like </a:t>
            </a:r>
            <a:r>
              <a:rPr dirty="0" sz="1450" spc="-70">
                <a:latin typeface="Times New Roman"/>
                <a:cs typeface="Times New Roman"/>
              </a:rPr>
              <a:t>Von </a:t>
            </a:r>
            <a:r>
              <a:rPr dirty="0" sz="1450" spc="-10">
                <a:latin typeface="Times New Roman"/>
                <a:cs typeface="Times New Roman"/>
              </a:rPr>
              <a:t>Moltke,  and only directs the manœuvres </a:t>
            </a:r>
            <a:r>
              <a:rPr dirty="0" sz="1450" spc="-5">
                <a:latin typeface="Times New Roman"/>
                <a:cs typeface="Times New Roman"/>
              </a:rPr>
              <a:t>by </a:t>
            </a:r>
            <a:r>
              <a:rPr dirty="0" sz="1450" spc="-10">
                <a:latin typeface="Times New Roman"/>
                <a:cs typeface="Times New Roman"/>
              </a:rPr>
              <a:t>telegraph. Give me to hear about the  career </a:t>
            </a:r>
            <a:r>
              <a:rPr dirty="0" sz="1450" spc="-5">
                <a:latin typeface="Times New Roman"/>
                <a:cs typeface="Times New Roman"/>
              </a:rPr>
              <a:t>of </a:t>
            </a:r>
            <a:r>
              <a:rPr dirty="0" sz="1450" spc="-10">
                <a:latin typeface="Times New Roman"/>
                <a:cs typeface="Times New Roman"/>
              </a:rPr>
              <a:t>him who is in the thick </a:t>
            </a:r>
            <a:r>
              <a:rPr dirty="0" sz="1450" spc="-5">
                <a:latin typeface="Times New Roman"/>
                <a:cs typeface="Times New Roman"/>
              </a:rPr>
              <a:t>of </a:t>
            </a:r>
            <a:r>
              <a:rPr dirty="0" sz="1450" spc="-10">
                <a:latin typeface="Times New Roman"/>
                <a:cs typeface="Times New Roman"/>
              </a:rPr>
              <a:t>business; to whom </a:t>
            </a:r>
            <a:r>
              <a:rPr dirty="0" sz="1450" spc="-5">
                <a:latin typeface="Times New Roman"/>
                <a:cs typeface="Times New Roman"/>
              </a:rPr>
              <a:t>one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market  means empty </a:t>
            </a:r>
            <a:r>
              <a:rPr dirty="0" sz="1450" spc="-25">
                <a:latin typeface="Times New Roman"/>
                <a:cs typeface="Times New Roman"/>
              </a:rPr>
              <a:t>belly, </a:t>
            </a:r>
            <a:r>
              <a:rPr dirty="0" sz="1450" spc="-10">
                <a:latin typeface="Times New Roman"/>
                <a:cs typeface="Times New Roman"/>
              </a:rPr>
              <a:t>and another </a:t>
            </a:r>
            <a:r>
              <a:rPr dirty="0" sz="1450" spc="-5">
                <a:latin typeface="Times New Roman"/>
                <a:cs typeface="Times New Roman"/>
              </a:rPr>
              <a:t>a </a:t>
            </a:r>
            <a:r>
              <a:rPr dirty="0" sz="1450" spc="-10">
                <a:latin typeface="Times New Roman"/>
                <a:cs typeface="Times New Roman"/>
              </a:rPr>
              <a:t>copious and savoury meal. This is </a:t>
            </a:r>
            <a:r>
              <a:rPr dirty="0" sz="1450" spc="-5">
                <a:latin typeface="Times New Roman"/>
                <a:cs typeface="Times New Roman"/>
              </a:rPr>
              <a:t>not </a:t>
            </a:r>
            <a:r>
              <a:rPr dirty="0" sz="1450" spc="-10">
                <a:latin typeface="Times New Roman"/>
                <a:cs typeface="Times New Roman"/>
              </a:rPr>
              <a:t>the  philosophical, </a:t>
            </a:r>
            <a:r>
              <a:rPr dirty="0" sz="1450" spc="-5">
                <a:latin typeface="Times New Roman"/>
                <a:cs typeface="Times New Roman"/>
              </a:rPr>
              <a:t>but </a:t>
            </a:r>
            <a:r>
              <a:rPr dirty="0" sz="1450" spc="-10">
                <a:latin typeface="Times New Roman"/>
                <a:cs typeface="Times New Roman"/>
              </a:rPr>
              <a:t>the human side </a:t>
            </a:r>
            <a:r>
              <a:rPr dirty="0" sz="1450" spc="-5">
                <a:latin typeface="Times New Roman"/>
                <a:cs typeface="Times New Roman"/>
              </a:rPr>
              <a:t>of </a:t>
            </a:r>
            <a:r>
              <a:rPr dirty="0" sz="1450" spc="-10">
                <a:latin typeface="Times New Roman"/>
                <a:cs typeface="Times New Roman"/>
              </a:rPr>
              <a:t>economics; it interests like </a:t>
            </a:r>
            <a:r>
              <a:rPr dirty="0" sz="1450" spc="-5">
                <a:latin typeface="Times New Roman"/>
                <a:cs typeface="Times New Roman"/>
              </a:rPr>
              <a:t>a </a:t>
            </a:r>
            <a:r>
              <a:rPr dirty="0" sz="1450" spc="-10">
                <a:latin typeface="Times New Roman"/>
                <a:cs typeface="Times New Roman"/>
              </a:rPr>
              <a:t>story; and  the life all who are thus situated partakes in </a:t>
            </a:r>
            <a:r>
              <a:rPr dirty="0" sz="1450" spc="-5">
                <a:latin typeface="Times New Roman"/>
                <a:cs typeface="Times New Roman"/>
              </a:rPr>
              <a:t>a </a:t>
            </a:r>
            <a:r>
              <a:rPr dirty="0" sz="1450" spc="-10">
                <a:latin typeface="Times New Roman"/>
                <a:cs typeface="Times New Roman"/>
              </a:rPr>
              <a:t>small way the charm  </a:t>
            </a:r>
            <a:r>
              <a:rPr dirty="0" sz="1450" spc="-5">
                <a:latin typeface="Times New Roman"/>
                <a:cs typeface="Times New Roman"/>
              </a:rPr>
              <a:t>of </a:t>
            </a:r>
            <a:r>
              <a:rPr dirty="0" sz="1450" spc="-10" i="1">
                <a:latin typeface="Times New Roman"/>
                <a:cs typeface="Times New Roman"/>
              </a:rPr>
              <a:t>Robinson Crusoe</a:t>
            </a:r>
            <a:r>
              <a:rPr dirty="0" sz="1450" spc="-10">
                <a:latin typeface="Times New Roman"/>
                <a:cs typeface="Times New Roman"/>
              </a:rPr>
              <a:t>; for every step is critical and human life is presented to  </a:t>
            </a:r>
            <a:r>
              <a:rPr dirty="0" sz="1450" spc="-5">
                <a:latin typeface="Times New Roman"/>
                <a:cs typeface="Times New Roman"/>
              </a:rPr>
              <a:t>you </a:t>
            </a:r>
            <a:r>
              <a:rPr dirty="0" sz="1450" spc="-10">
                <a:latin typeface="Times New Roman"/>
                <a:cs typeface="Times New Roman"/>
              </a:rPr>
              <a:t>naked and verging to its lowest</a:t>
            </a:r>
            <a:r>
              <a:rPr dirty="0" sz="1450" spc="15">
                <a:latin typeface="Times New Roman"/>
                <a:cs typeface="Times New Roman"/>
              </a:rPr>
              <a:t> </a:t>
            </a:r>
            <a:r>
              <a:rPr dirty="0" sz="1450" spc="-10">
                <a:latin typeface="Times New Roman"/>
                <a:cs typeface="Times New Roman"/>
              </a:rPr>
              <a:t>terms.</a:t>
            </a:r>
            <a:endParaRPr sz="1450">
              <a:latin typeface="Times New Roman"/>
              <a:cs typeface="Times New Roman"/>
            </a:endParaRPr>
          </a:p>
        </p:txBody>
      </p:sp>
      <p:sp>
        <p:nvSpPr>
          <p:cNvPr id="3" name="object 3"/>
          <p:cNvSpPr txBox="1"/>
          <p:nvPr/>
        </p:nvSpPr>
        <p:spPr>
          <a:xfrm>
            <a:off x="876300" y="4770800"/>
            <a:ext cx="5807710" cy="523938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NEW</a:t>
            </a:r>
            <a:r>
              <a:rPr dirty="0" sz="1450" spc="-35" b="1">
                <a:latin typeface="Times New Roman"/>
                <a:cs typeface="Times New Roman"/>
              </a:rPr>
              <a:t> </a:t>
            </a:r>
            <a:r>
              <a:rPr dirty="0" sz="1450" spc="-15" b="1">
                <a:latin typeface="Times New Roman"/>
                <a:cs typeface="Times New Roman"/>
              </a:rPr>
              <a:t>YORK</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As we drew near to New </a:t>
            </a:r>
            <a:r>
              <a:rPr dirty="0" sz="1450" spc="-45">
                <a:latin typeface="Times New Roman"/>
                <a:cs typeface="Times New Roman"/>
              </a:rPr>
              <a:t>York </a:t>
            </a:r>
            <a:r>
              <a:rPr dirty="0" sz="1450" spc="-5">
                <a:latin typeface="Times New Roman"/>
                <a:cs typeface="Times New Roman"/>
              </a:rPr>
              <a:t>I </a:t>
            </a:r>
            <a:r>
              <a:rPr dirty="0" sz="1450" spc="-10">
                <a:latin typeface="Times New Roman"/>
                <a:cs typeface="Times New Roman"/>
              </a:rPr>
              <a:t>was at first amused, and then somewhat  staggered, </a:t>
            </a:r>
            <a:r>
              <a:rPr dirty="0" sz="1450" spc="-5">
                <a:latin typeface="Times New Roman"/>
                <a:cs typeface="Times New Roman"/>
              </a:rPr>
              <a:t>by </a:t>
            </a:r>
            <a:r>
              <a:rPr dirty="0" sz="1450" spc="-10">
                <a:latin typeface="Times New Roman"/>
                <a:cs typeface="Times New Roman"/>
              </a:rPr>
              <a:t>the cautious and the grisly tales that went the </a:t>
            </a:r>
            <a:r>
              <a:rPr dirty="0" sz="1450" spc="-5">
                <a:latin typeface="Times New Roman"/>
                <a:cs typeface="Times New Roman"/>
              </a:rPr>
              <a:t>round. </a:t>
            </a:r>
            <a:r>
              <a:rPr dirty="0" sz="1450" spc="-60">
                <a:latin typeface="Times New Roman"/>
                <a:cs typeface="Times New Roman"/>
              </a:rPr>
              <a:t>You </a:t>
            </a:r>
            <a:r>
              <a:rPr dirty="0" sz="1450" spc="-10">
                <a:latin typeface="Times New Roman"/>
                <a:cs typeface="Times New Roman"/>
              </a:rPr>
              <a:t>would  have </a:t>
            </a:r>
            <a:r>
              <a:rPr dirty="0" sz="1450" spc="-5">
                <a:latin typeface="Times New Roman"/>
                <a:cs typeface="Times New Roman"/>
              </a:rPr>
              <a:t>thought </a:t>
            </a:r>
            <a:r>
              <a:rPr dirty="0" sz="1450" spc="-10">
                <a:latin typeface="Times New Roman"/>
                <a:cs typeface="Times New Roman"/>
              </a:rPr>
              <a:t>we were to land </a:t>
            </a:r>
            <a:r>
              <a:rPr dirty="0" sz="1450" spc="-5">
                <a:latin typeface="Times New Roman"/>
                <a:cs typeface="Times New Roman"/>
              </a:rPr>
              <a:t>upon a </a:t>
            </a:r>
            <a:r>
              <a:rPr dirty="0" sz="1450" spc="-10">
                <a:latin typeface="Times New Roman"/>
                <a:cs typeface="Times New Roman"/>
              </a:rPr>
              <a:t>cannibal island. </a:t>
            </a:r>
            <a:r>
              <a:rPr dirty="0" sz="1450" spc="-60">
                <a:latin typeface="Times New Roman"/>
                <a:cs typeface="Times New Roman"/>
              </a:rPr>
              <a:t>You </a:t>
            </a:r>
            <a:r>
              <a:rPr dirty="0" sz="1450" spc="-10">
                <a:latin typeface="Times New Roman"/>
                <a:cs typeface="Times New Roman"/>
              </a:rPr>
              <a:t>must speak to </a:t>
            </a:r>
            <a:r>
              <a:rPr dirty="0" sz="1450" spc="-5">
                <a:latin typeface="Times New Roman"/>
                <a:cs typeface="Times New Roman"/>
              </a:rPr>
              <a:t>no  one </a:t>
            </a:r>
            <a:r>
              <a:rPr dirty="0" sz="1450" spc="-10">
                <a:latin typeface="Times New Roman"/>
                <a:cs typeface="Times New Roman"/>
              </a:rPr>
              <a:t>in the streets, as they would </a:t>
            </a:r>
            <a:r>
              <a:rPr dirty="0" sz="1450" spc="-5">
                <a:latin typeface="Times New Roman"/>
                <a:cs typeface="Times New Roman"/>
              </a:rPr>
              <a:t>not </a:t>
            </a:r>
            <a:r>
              <a:rPr dirty="0" sz="1450" spc="-10">
                <a:latin typeface="Times New Roman"/>
                <a:cs typeface="Times New Roman"/>
              </a:rPr>
              <a:t>leave </a:t>
            </a:r>
            <a:r>
              <a:rPr dirty="0" sz="1450" spc="-5">
                <a:latin typeface="Times New Roman"/>
                <a:cs typeface="Times New Roman"/>
              </a:rPr>
              <a:t>you </a:t>
            </a:r>
            <a:r>
              <a:rPr dirty="0" sz="1450" spc="-10">
                <a:latin typeface="Times New Roman"/>
                <a:cs typeface="Times New Roman"/>
              </a:rPr>
              <a:t>till </a:t>
            </a:r>
            <a:r>
              <a:rPr dirty="0" sz="1450" spc="-5">
                <a:latin typeface="Times New Roman"/>
                <a:cs typeface="Times New Roman"/>
              </a:rPr>
              <a:t>you </a:t>
            </a:r>
            <a:r>
              <a:rPr dirty="0" sz="1450" spc="-10">
                <a:latin typeface="Times New Roman"/>
                <a:cs typeface="Times New Roman"/>
              </a:rPr>
              <a:t>were rooked and  beaten. </a:t>
            </a:r>
            <a:r>
              <a:rPr dirty="0" sz="1450" spc="-60">
                <a:latin typeface="Times New Roman"/>
                <a:cs typeface="Times New Roman"/>
              </a:rPr>
              <a:t>You </a:t>
            </a:r>
            <a:r>
              <a:rPr dirty="0" sz="1450" spc="-10">
                <a:latin typeface="Times New Roman"/>
                <a:cs typeface="Times New Roman"/>
              </a:rPr>
              <a:t>must enter </a:t>
            </a:r>
            <a:r>
              <a:rPr dirty="0" sz="1450" spc="-5">
                <a:latin typeface="Times New Roman"/>
                <a:cs typeface="Times New Roman"/>
              </a:rPr>
              <a:t>a </a:t>
            </a:r>
            <a:r>
              <a:rPr dirty="0" sz="1450" spc="-10">
                <a:latin typeface="Times New Roman"/>
                <a:cs typeface="Times New Roman"/>
              </a:rPr>
              <a:t>hotel with military precautions; for the least </a:t>
            </a:r>
            <a:r>
              <a:rPr dirty="0" sz="1450" spc="-5">
                <a:latin typeface="Times New Roman"/>
                <a:cs typeface="Times New Roman"/>
              </a:rPr>
              <a:t>you </a:t>
            </a:r>
            <a:r>
              <a:rPr dirty="0" sz="1450" spc="-10">
                <a:latin typeface="Times New Roman"/>
                <a:cs typeface="Times New Roman"/>
              </a:rPr>
              <a:t>had  to apprehend was to awake next morning without money </a:t>
            </a:r>
            <a:r>
              <a:rPr dirty="0" sz="1450" spc="-5">
                <a:latin typeface="Times New Roman"/>
                <a:cs typeface="Times New Roman"/>
              </a:rPr>
              <a:t>or </a:t>
            </a:r>
            <a:r>
              <a:rPr dirty="0" sz="1450" spc="-10">
                <a:latin typeface="Times New Roman"/>
                <a:cs typeface="Times New Roman"/>
              </a:rPr>
              <a:t>baggage, </a:t>
            </a:r>
            <a:r>
              <a:rPr dirty="0" sz="1450" spc="-5">
                <a:latin typeface="Times New Roman"/>
                <a:cs typeface="Times New Roman"/>
              </a:rPr>
              <a:t>or  </a:t>
            </a:r>
            <a:r>
              <a:rPr dirty="0" sz="1450" spc="-10">
                <a:latin typeface="Times New Roman"/>
                <a:cs typeface="Times New Roman"/>
              </a:rPr>
              <a:t>necessary raiment, </a:t>
            </a:r>
            <a:r>
              <a:rPr dirty="0" sz="1450" spc="-5">
                <a:latin typeface="Times New Roman"/>
                <a:cs typeface="Times New Roman"/>
              </a:rPr>
              <a:t>a </a:t>
            </a:r>
            <a:r>
              <a:rPr dirty="0" sz="1450" spc="-10">
                <a:latin typeface="Times New Roman"/>
                <a:cs typeface="Times New Roman"/>
              </a:rPr>
              <a:t>lone forked radish in </a:t>
            </a:r>
            <a:r>
              <a:rPr dirty="0" sz="1450" spc="-5">
                <a:latin typeface="Times New Roman"/>
                <a:cs typeface="Times New Roman"/>
              </a:rPr>
              <a:t>a </a:t>
            </a:r>
            <a:r>
              <a:rPr dirty="0" sz="1450" spc="-10">
                <a:latin typeface="Times New Roman"/>
                <a:cs typeface="Times New Roman"/>
              </a:rPr>
              <a:t>bed; and if the worst befell, </a:t>
            </a:r>
            <a:r>
              <a:rPr dirty="0" sz="1450" spc="-5">
                <a:latin typeface="Times New Roman"/>
                <a:cs typeface="Times New Roman"/>
              </a:rPr>
              <a:t>you  </a:t>
            </a:r>
            <a:r>
              <a:rPr dirty="0" sz="1450" spc="-10">
                <a:latin typeface="Times New Roman"/>
                <a:cs typeface="Times New Roman"/>
              </a:rPr>
              <a:t>would instantly and mysteriously disappear from the ranks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mankind.</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I </a:t>
            </a:r>
            <a:r>
              <a:rPr dirty="0" sz="1450" spc="-10">
                <a:latin typeface="Times New Roman"/>
                <a:cs typeface="Times New Roman"/>
              </a:rPr>
              <a:t>have usually found such stories correspond to the least modicum </a:t>
            </a:r>
            <a:r>
              <a:rPr dirty="0" sz="1450" spc="-5">
                <a:latin typeface="Times New Roman"/>
                <a:cs typeface="Times New Roman"/>
              </a:rPr>
              <a:t>of </a:t>
            </a:r>
            <a:r>
              <a:rPr dirty="0" sz="1450" spc="-10">
                <a:latin typeface="Times New Roman"/>
                <a:cs typeface="Times New Roman"/>
              </a:rPr>
              <a:t>fact.  Thus </a:t>
            </a:r>
            <a:r>
              <a:rPr dirty="0" sz="1450" spc="-5">
                <a:latin typeface="Times New Roman"/>
                <a:cs typeface="Times New Roman"/>
              </a:rPr>
              <a:t>I </a:t>
            </a:r>
            <a:r>
              <a:rPr dirty="0" sz="1450" spc="-10">
                <a:latin typeface="Times New Roman"/>
                <a:cs typeface="Times New Roman"/>
              </a:rPr>
              <a:t>was warned,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against the roadside inns </a:t>
            </a:r>
            <a:r>
              <a:rPr dirty="0" sz="1450" spc="-5">
                <a:latin typeface="Times New Roman"/>
                <a:cs typeface="Times New Roman"/>
              </a:rPr>
              <a:t>of </a:t>
            </a:r>
            <a:r>
              <a:rPr dirty="0" sz="1450" spc="-10">
                <a:latin typeface="Times New Roman"/>
                <a:cs typeface="Times New Roman"/>
              </a:rPr>
              <a:t>the Cévennes,  and that </a:t>
            </a:r>
            <a:r>
              <a:rPr dirty="0" sz="1450" spc="-5">
                <a:latin typeface="Times New Roman"/>
                <a:cs typeface="Times New Roman"/>
              </a:rPr>
              <a:t>by a </a:t>
            </a:r>
            <a:r>
              <a:rPr dirty="0" sz="1450" spc="-10">
                <a:latin typeface="Times New Roman"/>
                <a:cs typeface="Times New Roman"/>
              </a:rPr>
              <a:t>learned professor; and when </a:t>
            </a:r>
            <a:r>
              <a:rPr dirty="0" sz="1450" spc="-5">
                <a:latin typeface="Times New Roman"/>
                <a:cs typeface="Times New Roman"/>
              </a:rPr>
              <a:t>I </a:t>
            </a:r>
            <a:r>
              <a:rPr dirty="0" sz="1450" spc="-10">
                <a:latin typeface="Times New Roman"/>
                <a:cs typeface="Times New Roman"/>
              </a:rPr>
              <a:t>reached Pradelles the warning was  explained—it was </a:t>
            </a:r>
            <a:r>
              <a:rPr dirty="0" sz="1450" spc="-5">
                <a:latin typeface="Times New Roman"/>
                <a:cs typeface="Times New Roman"/>
              </a:rPr>
              <a:t>but </a:t>
            </a:r>
            <a:r>
              <a:rPr dirty="0" sz="1450" spc="-10">
                <a:latin typeface="Times New Roman"/>
                <a:cs typeface="Times New Roman"/>
              </a:rPr>
              <a:t>the </a:t>
            </a:r>
            <a:r>
              <a:rPr dirty="0" sz="1450" spc="-15">
                <a:latin typeface="Times New Roman"/>
                <a:cs typeface="Times New Roman"/>
              </a:rPr>
              <a:t>far-away </a:t>
            </a:r>
            <a:r>
              <a:rPr dirty="0" sz="1450" spc="-10">
                <a:latin typeface="Times New Roman"/>
                <a:cs typeface="Times New Roman"/>
              </a:rPr>
              <a:t>rumour and reduplication </a:t>
            </a:r>
            <a:r>
              <a:rPr dirty="0" sz="1450" spc="-5">
                <a:latin typeface="Times New Roman"/>
                <a:cs typeface="Times New Roman"/>
              </a:rPr>
              <a:t>of a </a:t>
            </a:r>
            <a:r>
              <a:rPr dirty="0" sz="1450" spc="-10">
                <a:latin typeface="Times New Roman"/>
                <a:cs typeface="Times New Roman"/>
              </a:rPr>
              <a:t>single  terrifying story already half </a:t>
            </a:r>
            <a:r>
              <a:rPr dirty="0" sz="1450" spc="-5">
                <a:latin typeface="Times New Roman"/>
                <a:cs typeface="Times New Roman"/>
              </a:rPr>
              <a:t>a </a:t>
            </a:r>
            <a:r>
              <a:rPr dirty="0" sz="1450" spc="-10">
                <a:latin typeface="Times New Roman"/>
                <a:cs typeface="Times New Roman"/>
              </a:rPr>
              <a:t>century </a:t>
            </a:r>
            <a:r>
              <a:rPr dirty="0" sz="1450" spc="-5">
                <a:latin typeface="Times New Roman"/>
                <a:cs typeface="Times New Roman"/>
              </a:rPr>
              <a:t>old, </a:t>
            </a:r>
            <a:r>
              <a:rPr dirty="0" sz="1450" spc="-10">
                <a:latin typeface="Times New Roman"/>
                <a:cs typeface="Times New Roman"/>
              </a:rPr>
              <a:t>and half forgotten in the theatre </a:t>
            </a:r>
            <a:r>
              <a:rPr dirty="0" sz="1450" spc="-5">
                <a:latin typeface="Times New Roman"/>
                <a:cs typeface="Times New Roman"/>
              </a:rPr>
              <a:t>of  </a:t>
            </a:r>
            <a:r>
              <a:rPr dirty="0" sz="1450" spc="-10">
                <a:latin typeface="Times New Roman"/>
                <a:cs typeface="Times New Roman"/>
              </a:rPr>
              <a:t>the events. So </a:t>
            </a:r>
            <a:r>
              <a:rPr dirty="0" sz="1450" spc="-5">
                <a:latin typeface="Times New Roman"/>
                <a:cs typeface="Times New Roman"/>
              </a:rPr>
              <a:t>I </a:t>
            </a:r>
            <a:r>
              <a:rPr dirty="0" sz="1450" spc="-10">
                <a:latin typeface="Times New Roman"/>
                <a:cs typeface="Times New Roman"/>
              </a:rPr>
              <a:t>was tempted to make light </a:t>
            </a:r>
            <a:r>
              <a:rPr dirty="0" sz="1450" spc="-5">
                <a:latin typeface="Times New Roman"/>
                <a:cs typeface="Times New Roman"/>
              </a:rPr>
              <a:t>of </a:t>
            </a:r>
            <a:r>
              <a:rPr dirty="0" sz="1450" spc="-10">
                <a:latin typeface="Times New Roman"/>
                <a:cs typeface="Times New Roman"/>
              </a:rPr>
              <a:t>these reports against America.  But we had </a:t>
            </a:r>
            <a:r>
              <a:rPr dirty="0" sz="1450" spc="-5">
                <a:latin typeface="Times New Roman"/>
                <a:cs typeface="Times New Roman"/>
              </a:rPr>
              <a:t>on </a:t>
            </a:r>
            <a:r>
              <a:rPr dirty="0" sz="1450" spc="-10">
                <a:latin typeface="Times New Roman"/>
                <a:cs typeface="Times New Roman"/>
              </a:rPr>
              <a:t>board with </a:t>
            </a:r>
            <a:r>
              <a:rPr dirty="0" sz="1450" spc="-5">
                <a:latin typeface="Times New Roman"/>
                <a:cs typeface="Times New Roman"/>
              </a:rPr>
              <a:t>us a </a:t>
            </a:r>
            <a:r>
              <a:rPr dirty="0" sz="1450" spc="-10">
                <a:latin typeface="Times New Roman"/>
                <a:cs typeface="Times New Roman"/>
              </a:rPr>
              <a:t>man whose evidence it would </a:t>
            </a:r>
            <a:r>
              <a:rPr dirty="0" sz="1450" spc="-5">
                <a:latin typeface="Times New Roman"/>
                <a:cs typeface="Times New Roman"/>
              </a:rPr>
              <a:t>not do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aside. He had come near these perils in the </a:t>
            </a:r>
            <a:r>
              <a:rPr dirty="0" sz="1450" spc="-5">
                <a:latin typeface="Times New Roman"/>
                <a:cs typeface="Times New Roman"/>
              </a:rPr>
              <a:t>body; he </a:t>
            </a:r>
            <a:r>
              <a:rPr dirty="0" sz="1450" spc="-10">
                <a:latin typeface="Times New Roman"/>
                <a:cs typeface="Times New Roman"/>
              </a:rPr>
              <a:t>had visited </a:t>
            </a:r>
            <a:r>
              <a:rPr dirty="0" sz="1450" spc="-5">
                <a:latin typeface="Times New Roman"/>
                <a:cs typeface="Times New Roman"/>
              </a:rPr>
              <a:t>a </a:t>
            </a:r>
            <a:r>
              <a:rPr dirty="0" sz="1450" spc="-10">
                <a:latin typeface="Times New Roman"/>
                <a:cs typeface="Times New Roman"/>
              </a:rPr>
              <a:t>robber </a:t>
            </a:r>
            <a:r>
              <a:rPr dirty="0" sz="1450" spc="-5">
                <a:latin typeface="Times New Roman"/>
                <a:cs typeface="Times New Roman"/>
              </a:rPr>
              <a:t>inn.  </a:t>
            </a:r>
            <a:r>
              <a:rPr dirty="0" sz="1450" spc="-10">
                <a:latin typeface="Times New Roman"/>
                <a:cs typeface="Times New Roman"/>
              </a:rPr>
              <a:t>The public has an old and well-grounded favour for this class </a:t>
            </a:r>
            <a:r>
              <a:rPr dirty="0" sz="1450" spc="-5">
                <a:latin typeface="Times New Roman"/>
                <a:cs typeface="Times New Roman"/>
              </a:rPr>
              <a:t>of </a:t>
            </a:r>
            <a:r>
              <a:rPr dirty="0" sz="1450" spc="-10">
                <a:latin typeface="Times New Roman"/>
                <a:cs typeface="Times New Roman"/>
              </a:rPr>
              <a:t>incident, and  shall </a:t>
            </a:r>
            <a:r>
              <a:rPr dirty="0" sz="1450" spc="-5">
                <a:latin typeface="Times New Roman"/>
                <a:cs typeface="Times New Roman"/>
              </a:rPr>
              <a:t>be </a:t>
            </a:r>
            <a:r>
              <a:rPr dirty="0" sz="1450" spc="-10">
                <a:latin typeface="Times New Roman"/>
                <a:cs typeface="Times New Roman"/>
              </a:rPr>
              <a:t>gratified to the best </a:t>
            </a:r>
            <a:r>
              <a:rPr dirty="0" sz="1450" spc="-5">
                <a:latin typeface="Times New Roman"/>
                <a:cs typeface="Times New Roman"/>
              </a:rPr>
              <a:t>of </a:t>
            </a:r>
            <a:r>
              <a:rPr dirty="0" sz="1450" spc="-10">
                <a:latin typeface="Times New Roman"/>
                <a:cs typeface="Times New Roman"/>
              </a:rPr>
              <a:t>my</a:t>
            </a:r>
            <a:r>
              <a:rPr dirty="0" sz="1450" spc="20">
                <a:latin typeface="Times New Roman"/>
                <a:cs typeface="Times New Roman"/>
              </a:rPr>
              <a:t> </a:t>
            </a:r>
            <a:r>
              <a:rPr dirty="0" sz="1450" spc="-25">
                <a:latin typeface="Times New Roman"/>
                <a:cs typeface="Times New Roman"/>
              </a:rPr>
              <a:t>power.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My </a:t>
            </a:r>
            <a:r>
              <a:rPr dirty="0" sz="1450" spc="-15">
                <a:latin typeface="Times New Roman"/>
                <a:cs typeface="Times New Roman"/>
              </a:rPr>
              <a:t>fellow-passenger, </a:t>
            </a:r>
            <a:r>
              <a:rPr dirty="0" sz="1450" spc="-10">
                <a:latin typeface="Times New Roman"/>
                <a:cs typeface="Times New Roman"/>
              </a:rPr>
              <a:t>whom we shall call M’Naughten, had come from New  </a:t>
            </a:r>
            <a:r>
              <a:rPr dirty="0" sz="1450" spc="-45">
                <a:latin typeface="Times New Roman"/>
                <a:cs typeface="Times New Roman"/>
              </a:rPr>
              <a:t>York</a:t>
            </a:r>
            <a:r>
              <a:rPr dirty="0" sz="1450" spc="155">
                <a:latin typeface="Times New Roman"/>
                <a:cs typeface="Times New Roman"/>
              </a:rPr>
              <a:t> </a:t>
            </a:r>
            <a:r>
              <a:rPr dirty="0" sz="1450" spc="-10">
                <a:latin typeface="Times New Roman"/>
                <a:cs typeface="Times New Roman"/>
              </a:rPr>
              <a:t>to</a:t>
            </a:r>
            <a:r>
              <a:rPr dirty="0" sz="1450" spc="160">
                <a:latin typeface="Times New Roman"/>
                <a:cs typeface="Times New Roman"/>
              </a:rPr>
              <a:t> </a:t>
            </a:r>
            <a:r>
              <a:rPr dirty="0" sz="1450" spc="-10">
                <a:latin typeface="Times New Roman"/>
                <a:cs typeface="Times New Roman"/>
              </a:rPr>
              <a:t>Boston</a:t>
            </a:r>
            <a:r>
              <a:rPr dirty="0" sz="1450" spc="160">
                <a:latin typeface="Times New Roman"/>
                <a:cs typeface="Times New Roman"/>
              </a:rPr>
              <a:t> </a:t>
            </a:r>
            <a:r>
              <a:rPr dirty="0" sz="1450" spc="-10">
                <a:latin typeface="Times New Roman"/>
                <a:cs typeface="Times New Roman"/>
              </a:rPr>
              <a:t>with</a:t>
            </a:r>
            <a:r>
              <a:rPr dirty="0" sz="1450" spc="160">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comrade,</a:t>
            </a:r>
            <a:r>
              <a:rPr dirty="0" sz="1450" spc="160">
                <a:latin typeface="Times New Roman"/>
                <a:cs typeface="Times New Roman"/>
              </a:rPr>
              <a:t> </a:t>
            </a:r>
            <a:r>
              <a:rPr dirty="0" sz="1450" spc="-10">
                <a:latin typeface="Times New Roman"/>
                <a:cs typeface="Times New Roman"/>
              </a:rPr>
              <a:t>seeking</a:t>
            </a:r>
            <a:r>
              <a:rPr dirty="0" sz="1450" spc="160">
                <a:latin typeface="Times New Roman"/>
                <a:cs typeface="Times New Roman"/>
              </a:rPr>
              <a:t> </a:t>
            </a:r>
            <a:r>
              <a:rPr dirty="0" sz="1450" spc="-10">
                <a:latin typeface="Times New Roman"/>
                <a:cs typeface="Times New Roman"/>
              </a:rPr>
              <a:t>work.</a:t>
            </a:r>
            <a:r>
              <a:rPr dirty="0" sz="1450" spc="330">
                <a:latin typeface="Times New Roman"/>
                <a:cs typeface="Times New Roman"/>
              </a:rPr>
              <a:t> </a:t>
            </a:r>
            <a:r>
              <a:rPr dirty="0" sz="1450" spc="-10">
                <a:latin typeface="Times New Roman"/>
                <a:cs typeface="Times New Roman"/>
              </a:rPr>
              <a:t>They</a:t>
            </a:r>
            <a:r>
              <a:rPr dirty="0" sz="1450" spc="160">
                <a:latin typeface="Times New Roman"/>
                <a:cs typeface="Times New Roman"/>
              </a:rPr>
              <a:t> </a:t>
            </a:r>
            <a:r>
              <a:rPr dirty="0" sz="1450" spc="-10">
                <a:latin typeface="Times New Roman"/>
                <a:cs typeface="Times New Roman"/>
              </a:rPr>
              <a:t>were</a:t>
            </a:r>
            <a:r>
              <a:rPr dirty="0" sz="1450" spc="160">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pair</a:t>
            </a:r>
            <a:r>
              <a:rPr dirty="0" sz="1450" spc="155">
                <a:latin typeface="Times New Roman"/>
                <a:cs typeface="Times New Roman"/>
              </a:rPr>
              <a:t> </a:t>
            </a:r>
            <a:r>
              <a:rPr dirty="0" sz="1450" spc="-5">
                <a:latin typeface="Times New Roman"/>
                <a:cs typeface="Times New Roman"/>
              </a:rPr>
              <a:t>of</a:t>
            </a:r>
            <a:r>
              <a:rPr dirty="0" sz="1450" spc="160">
                <a:latin typeface="Times New Roman"/>
                <a:cs typeface="Times New Roman"/>
              </a:rPr>
              <a:t> </a:t>
            </a:r>
            <a:r>
              <a:rPr dirty="0" sz="1450" spc="-10">
                <a:latin typeface="Times New Roman"/>
                <a:cs typeface="Times New Roman"/>
              </a:rPr>
              <a:t>rattling</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blades; and, leaving their baggage at the station, passed the day in beer  saloons, and with congenial spirits, until midnight struck. Then they applied  themselves to find </a:t>
            </a:r>
            <a:r>
              <a:rPr dirty="0" sz="1450" spc="-5">
                <a:latin typeface="Times New Roman"/>
                <a:cs typeface="Times New Roman"/>
              </a:rPr>
              <a:t>a </a:t>
            </a:r>
            <a:r>
              <a:rPr dirty="0" sz="1450" spc="-10">
                <a:latin typeface="Times New Roman"/>
                <a:cs typeface="Times New Roman"/>
              </a:rPr>
              <a:t>lodging, and walked the streets till two, knocking at  houses </a:t>
            </a:r>
            <a:r>
              <a:rPr dirty="0" sz="1450" spc="-5">
                <a:latin typeface="Times New Roman"/>
                <a:cs typeface="Times New Roman"/>
              </a:rPr>
              <a:t>of </a:t>
            </a:r>
            <a:r>
              <a:rPr dirty="0" sz="1450" spc="-10">
                <a:latin typeface="Times New Roman"/>
                <a:cs typeface="Times New Roman"/>
              </a:rPr>
              <a:t>entertainment and being refused admittance, </a:t>
            </a:r>
            <a:r>
              <a:rPr dirty="0" sz="1450" spc="-5">
                <a:latin typeface="Times New Roman"/>
                <a:cs typeface="Times New Roman"/>
              </a:rPr>
              <a:t>or </a:t>
            </a:r>
            <a:r>
              <a:rPr dirty="0" sz="1450" spc="-10">
                <a:latin typeface="Times New Roman"/>
                <a:cs typeface="Times New Roman"/>
              </a:rPr>
              <a:t>themselves declining  the terms. By two the inspiration </a:t>
            </a:r>
            <a:r>
              <a:rPr dirty="0" sz="1450" spc="-5">
                <a:latin typeface="Times New Roman"/>
                <a:cs typeface="Times New Roman"/>
              </a:rPr>
              <a:t>of </a:t>
            </a:r>
            <a:r>
              <a:rPr dirty="0" sz="1450" spc="-10">
                <a:latin typeface="Times New Roman"/>
                <a:cs typeface="Times New Roman"/>
              </a:rPr>
              <a:t>their liquor had begun to wear </a:t>
            </a:r>
            <a:r>
              <a:rPr dirty="0" sz="1450" spc="-15">
                <a:latin typeface="Times New Roman"/>
                <a:cs typeface="Times New Roman"/>
              </a:rPr>
              <a:t>off; </a:t>
            </a:r>
            <a:r>
              <a:rPr dirty="0" sz="1450" spc="-10">
                <a:latin typeface="Times New Roman"/>
                <a:cs typeface="Times New Roman"/>
              </a:rPr>
              <a:t>they  were weary and humble, and after </a:t>
            </a:r>
            <a:r>
              <a:rPr dirty="0" sz="1450" spc="-5">
                <a:latin typeface="Times New Roman"/>
                <a:cs typeface="Times New Roman"/>
              </a:rPr>
              <a:t>a </a:t>
            </a:r>
            <a:r>
              <a:rPr dirty="0" sz="1450" spc="-10">
                <a:latin typeface="Times New Roman"/>
                <a:cs typeface="Times New Roman"/>
              </a:rPr>
              <a:t>great circuit found themselves in the same  street where they had begun their search, and in front </a:t>
            </a:r>
            <a:r>
              <a:rPr dirty="0" sz="1450" spc="-5">
                <a:latin typeface="Times New Roman"/>
                <a:cs typeface="Times New Roman"/>
              </a:rPr>
              <a:t>of a </a:t>
            </a:r>
            <a:r>
              <a:rPr dirty="0" sz="1450" spc="-10">
                <a:latin typeface="Times New Roman"/>
                <a:cs typeface="Times New Roman"/>
              </a:rPr>
              <a:t>French hotel where  they had already </a:t>
            </a:r>
            <a:r>
              <a:rPr dirty="0" sz="1450" spc="-5">
                <a:latin typeface="Times New Roman"/>
                <a:cs typeface="Times New Roman"/>
              </a:rPr>
              <a:t>sought </a:t>
            </a:r>
            <a:r>
              <a:rPr dirty="0" sz="1450" spc="-10">
                <a:latin typeface="Times New Roman"/>
                <a:cs typeface="Times New Roman"/>
              </a:rPr>
              <a:t>accommodation. Seeing the house still open, they  returned to the </a:t>
            </a:r>
            <a:r>
              <a:rPr dirty="0" sz="1450" spc="-15">
                <a:latin typeface="Times New Roman"/>
                <a:cs typeface="Times New Roman"/>
              </a:rPr>
              <a:t>charge. </a:t>
            </a:r>
            <a:r>
              <a:rPr dirty="0" sz="1450" spc="-10">
                <a:latin typeface="Times New Roman"/>
                <a:cs typeface="Times New Roman"/>
              </a:rPr>
              <a:t>A man in </a:t>
            </a:r>
            <a:r>
              <a:rPr dirty="0" sz="1450" spc="-5">
                <a:latin typeface="Times New Roman"/>
                <a:cs typeface="Times New Roman"/>
              </a:rPr>
              <a:t>a </a:t>
            </a:r>
            <a:r>
              <a:rPr dirty="0" sz="1450" spc="-10">
                <a:latin typeface="Times New Roman"/>
                <a:cs typeface="Times New Roman"/>
              </a:rPr>
              <a:t>white cap sat in an </a:t>
            </a:r>
            <a:r>
              <a:rPr dirty="0" sz="1450" spc="-15">
                <a:latin typeface="Times New Roman"/>
                <a:cs typeface="Times New Roman"/>
              </a:rPr>
              <a:t>office </a:t>
            </a:r>
            <a:r>
              <a:rPr dirty="0" sz="1450" spc="-5">
                <a:latin typeface="Times New Roman"/>
                <a:cs typeface="Times New Roman"/>
              </a:rPr>
              <a:t>by </a:t>
            </a:r>
            <a:r>
              <a:rPr dirty="0" sz="1450" spc="-10">
                <a:latin typeface="Times New Roman"/>
                <a:cs typeface="Times New Roman"/>
              </a:rPr>
              <a:t>the </a:t>
            </a:r>
            <a:r>
              <a:rPr dirty="0" sz="1450" spc="-25">
                <a:latin typeface="Times New Roman"/>
                <a:cs typeface="Times New Roman"/>
              </a:rPr>
              <a:t>door. </a:t>
            </a:r>
            <a:r>
              <a:rPr dirty="0" sz="1450" spc="-10">
                <a:latin typeface="Times New Roman"/>
                <a:cs typeface="Times New Roman"/>
              </a:rPr>
              <a:t>He  seemed to welcome them more warmly than when they had first presented  themselves, and the </a:t>
            </a:r>
            <a:r>
              <a:rPr dirty="0" sz="1450" spc="-15">
                <a:latin typeface="Times New Roman"/>
                <a:cs typeface="Times New Roman"/>
              </a:rPr>
              <a:t>charge </a:t>
            </a:r>
            <a:r>
              <a:rPr dirty="0" sz="1450" spc="-10">
                <a:latin typeface="Times New Roman"/>
                <a:cs typeface="Times New Roman"/>
              </a:rPr>
              <a:t>for the </a:t>
            </a:r>
            <a:r>
              <a:rPr dirty="0" sz="1450" spc="-5">
                <a:latin typeface="Times New Roman"/>
                <a:cs typeface="Times New Roman"/>
              </a:rPr>
              <a:t>night </a:t>
            </a:r>
            <a:r>
              <a:rPr dirty="0" sz="1450" spc="-10">
                <a:latin typeface="Times New Roman"/>
                <a:cs typeface="Times New Roman"/>
              </a:rPr>
              <a:t>had somewhat unaccountably fallen  from </a:t>
            </a:r>
            <a:r>
              <a:rPr dirty="0" sz="1450" spc="-5">
                <a:latin typeface="Times New Roman"/>
                <a:cs typeface="Times New Roman"/>
              </a:rPr>
              <a:t>a </a:t>
            </a:r>
            <a:r>
              <a:rPr dirty="0" sz="1450" spc="-10">
                <a:latin typeface="Times New Roman"/>
                <a:cs typeface="Times New Roman"/>
              </a:rPr>
              <a:t>dollar to </a:t>
            </a:r>
            <a:r>
              <a:rPr dirty="0" sz="1450" spc="-5">
                <a:latin typeface="Times New Roman"/>
                <a:cs typeface="Times New Roman"/>
              </a:rPr>
              <a:t>a </a:t>
            </a:r>
            <a:r>
              <a:rPr dirty="0" sz="1450" spc="-20">
                <a:latin typeface="Times New Roman"/>
                <a:cs typeface="Times New Roman"/>
              </a:rPr>
              <a:t>quarter. </a:t>
            </a:r>
            <a:r>
              <a:rPr dirty="0" sz="1450" spc="-10">
                <a:latin typeface="Times New Roman"/>
                <a:cs typeface="Times New Roman"/>
              </a:rPr>
              <a:t>They </a:t>
            </a:r>
            <a:r>
              <a:rPr dirty="0" sz="1450" spc="-5">
                <a:latin typeface="Times New Roman"/>
                <a:cs typeface="Times New Roman"/>
              </a:rPr>
              <a:t>thought </a:t>
            </a:r>
            <a:r>
              <a:rPr dirty="0" sz="1450" spc="-10">
                <a:latin typeface="Times New Roman"/>
                <a:cs typeface="Times New Roman"/>
              </a:rPr>
              <a:t>him ill-looking, </a:t>
            </a:r>
            <a:r>
              <a:rPr dirty="0" sz="1450" spc="-5">
                <a:latin typeface="Times New Roman"/>
                <a:cs typeface="Times New Roman"/>
              </a:rPr>
              <a:t>but </a:t>
            </a:r>
            <a:r>
              <a:rPr dirty="0" sz="1450" spc="-10">
                <a:latin typeface="Times New Roman"/>
                <a:cs typeface="Times New Roman"/>
              </a:rPr>
              <a:t>paid their quarter  apiece, and were shown upstairs to the top </a:t>
            </a:r>
            <a:r>
              <a:rPr dirty="0" sz="1450" spc="-5">
                <a:latin typeface="Times New Roman"/>
                <a:cs typeface="Times New Roman"/>
              </a:rPr>
              <a:t>of </a:t>
            </a:r>
            <a:r>
              <a:rPr dirty="0" sz="1450" spc="-10">
                <a:latin typeface="Times New Roman"/>
                <a:cs typeface="Times New Roman"/>
              </a:rPr>
              <a:t>the house. There, in </a:t>
            </a:r>
            <a:r>
              <a:rPr dirty="0" sz="1450" spc="-5">
                <a:latin typeface="Times New Roman"/>
                <a:cs typeface="Times New Roman"/>
              </a:rPr>
              <a:t>a </a:t>
            </a:r>
            <a:r>
              <a:rPr dirty="0" sz="1450" spc="-10">
                <a:latin typeface="Times New Roman"/>
                <a:cs typeface="Times New Roman"/>
              </a:rPr>
              <a:t>small  room, the man in the white cap wished them pleasant</a:t>
            </a:r>
            <a:r>
              <a:rPr dirty="0" sz="1450" spc="55">
                <a:latin typeface="Times New Roman"/>
                <a:cs typeface="Times New Roman"/>
              </a:rPr>
              <a:t> </a:t>
            </a:r>
            <a:r>
              <a:rPr dirty="0" sz="1450" spc="-10">
                <a:latin typeface="Times New Roman"/>
                <a:cs typeface="Times New Roman"/>
              </a:rPr>
              <a:t>slumbers.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It was furnished with </a:t>
            </a:r>
            <a:r>
              <a:rPr dirty="0" sz="1450" spc="-5">
                <a:latin typeface="Times New Roman"/>
                <a:cs typeface="Times New Roman"/>
              </a:rPr>
              <a:t>a </a:t>
            </a:r>
            <a:r>
              <a:rPr dirty="0" sz="1450" spc="-10">
                <a:latin typeface="Times New Roman"/>
                <a:cs typeface="Times New Roman"/>
              </a:rPr>
              <a:t>bed, </a:t>
            </a:r>
            <a:r>
              <a:rPr dirty="0" sz="1450" spc="-5">
                <a:latin typeface="Times New Roman"/>
                <a:cs typeface="Times New Roman"/>
              </a:rPr>
              <a:t>a </a:t>
            </a:r>
            <a:r>
              <a:rPr dirty="0" sz="1450" spc="-20">
                <a:latin typeface="Times New Roman"/>
                <a:cs typeface="Times New Roman"/>
              </a:rPr>
              <a:t>chair, </a:t>
            </a:r>
            <a:r>
              <a:rPr dirty="0" sz="1450" spc="-10">
                <a:latin typeface="Times New Roman"/>
                <a:cs typeface="Times New Roman"/>
              </a:rPr>
              <a:t>and some conveniences. The </a:t>
            </a:r>
            <a:r>
              <a:rPr dirty="0" sz="1450" spc="-5">
                <a:latin typeface="Times New Roman"/>
                <a:cs typeface="Times New Roman"/>
              </a:rPr>
              <a:t>door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lock </a:t>
            </a:r>
            <a:r>
              <a:rPr dirty="0" sz="1450" spc="-5">
                <a:latin typeface="Times New Roman"/>
                <a:cs typeface="Times New Roman"/>
              </a:rPr>
              <a:t>on </a:t>
            </a:r>
            <a:r>
              <a:rPr dirty="0" sz="1450" spc="-10">
                <a:latin typeface="Times New Roman"/>
                <a:cs typeface="Times New Roman"/>
              </a:rPr>
              <a:t>the inside; and the only sign </a:t>
            </a:r>
            <a:r>
              <a:rPr dirty="0" sz="1450" spc="-5">
                <a:latin typeface="Times New Roman"/>
                <a:cs typeface="Times New Roman"/>
              </a:rPr>
              <a:t>of </a:t>
            </a:r>
            <a:r>
              <a:rPr dirty="0" sz="1450" spc="-10">
                <a:latin typeface="Times New Roman"/>
                <a:cs typeface="Times New Roman"/>
              </a:rPr>
              <a:t>adornment was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framed  pictures, </a:t>
            </a:r>
            <a:r>
              <a:rPr dirty="0" sz="1450" spc="-5">
                <a:latin typeface="Times New Roman"/>
                <a:cs typeface="Times New Roman"/>
              </a:rPr>
              <a:t>one </a:t>
            </a:r>
            <a:r>
              <a:rPr dirty="0" sz="1450" spc="-10">
                <a:latin typeface="Times New Roman"/>
                <a:cs typeface="Times New Roman"/>
              </a:rPr>
              <a:t>close above the head </a:t>
            </a:r>
            <a:r>
              <a:rPr dirty="0" sz="1450" spc="-5">
                <a:latin typeface="Times New Roman"/>
                <a:cs typeface="Times New Roman"/>
              </a:rPr>
              <a:t>of </a:t>
            </a:r>
            <a:r>
              <a:rPr dirty="0" sz="1450" spc="-10">
                <a:latin typeface="Times New Roman"/>
                <a:cs typeface="Times New Roman"/>
              </a:rPr>
              <a:t>the bed, and the other opposite the foot,  and both curtained, as we may sometimes see valuable water-colours, </a:t>
            </a:r>
            <a:r>
              <a:rPr dirty="0" sz="1450" spc="-5">
                <a:latin typeface="Times New Roman"/>
                <a:cs typeface="Times New Roman"/>
              </a:rPr>
              <a:t>or </a:t>
            </a:r>
            <a:r>
              <a:rPr dirty="0" sz="1450" spc="-10">
                <a:latin typeface="Times New Roman"/>
                <a:cs typeface="Times New Roman"/>
              </a:rPr>
              <a:t>the  portraits </a:t>
            </a:r>
            <a:r>
              <a:rPr dirty="0" sz="1450" spc="-5">
                <a:latin typeface="Times New Roman"/>
                <a:cs typeface="Times New Roman"/>
              </a:rPr>
              <a:t>of </a:t>
            </a:r>
            <a:r>
              <a:rPr dirty="0" sz="1450" spc="-10">
                <a:latin typeface="Times New Roman"/>
                <a:cs typeface="Times New Roman"/>
              </a:rPr>
              <a:t>the dead, </a:t>
            </a:r>
            <a:r>
              <a:rPr dirty="0" sz="1450" spc="-5">
                <a:latin typeface="Times New Roman"/>
                <a:cs typeface="Times New Roman"/>
              </a:rPr>
              <a:t>or </a:t>
            </a:r>
            <a:r>
              <a:rPr dirty="0" sz="1450" spc="-10">
                <a:latin typeface="Times New Roman"/>
                <a:cs typeface="Times New Roman"/>
              </a:rPr>
              <a:t>works </a:t>
            </a:r>
            <a:r>
              <a:rPr dirty="0" sz="1450" spc="-5">
                <a:latin typeface="Times New Roman"/>
                <a:cs typeface="Times New Roman"/>
              </a:rPr>
              <a:t>of </a:t>
            </a:r>
            <a:r>
              <a:rPr dirty="0" sz="1450" spc="-10">
                <a:latin typeface="Times New Roman"/>
                <a:cs typeface="Times New Roman"/>
              </a:rPr>
              <a:t>art more than usually skittish in the subject.  It was perhaps in the </a:t>
            </a:r>
            <a:r>
              <a:rPr dirty="0" sz="1450" spc="-5">
                <a:latin typeface="Times New Roman"/>
                <a:cs typeface="Times New Roman"/>
              </a:rPr>
              <a:t>hope of </a:t>
            </a:r>
            <a:r>
              <a:rPr dirty="0" sz="1450" spc="-10">
                <a:latin typeface="Times New Roman"/>
                <a:cs typeface="Times New Roman"/>
              </a:rPr>
              <a:t>finding something </a:t>
            </a:r>
            <a:r>
              <a:rPr dirty="0" sz="1450" spc="-5">
                <a:latin typeface="Times New Roman"/>
                <a:cs typeface="Times New Roman"/>
              </a:rPr>
              <a:t>of </a:t>
            </a:r>
            <a:r>
              <a:rPr dirty="0" sz="1450" spc="-10">
                <a:latin typeface="Times New Roman"/>
                <a:cs typeface="Times New Roman"/>
              </a:rPr>
              <a:t>this last description that  </a:t>
            </a:r>
            <a:r>
              <a:rPr dirty="0" sz="1450" spc="-15">
                <a:latin typeface="Times New Roman"/>
                <a:cs typeface="Times New Roman"/>
              </a:rPr>
              <a:t>M’Naughten’s </a:t>
            </a:r>
            <a:r>
              <a:rPr dirty="0" sz="1450" spc="-10">
                <a:latin typeface="Times New Roman"/>
                <a:cs typeface="Times New Roman"/>
              </a:rPr>
              <a:t>comrade pulled aside the curtain </a:t>
            </a:r>
            <a:r>
              <a:rPr dirty="0" sz="1450" spc="-5">
                <a:latin typeface="Times New Roman"/>
                <a:cs typeface="Times New Roman"/>
              </a:rPr>
              <a:t>of </a:t>
            </a:r>
            <a:r>
              <a:rPr dirty="0" sz="1450" spc="-10">
                <a:latin typeface="Times New Roman"/>
                <a:cs typeface="Times New Roman"/>
              </a:rPr>
              <a:t>the first. He was startlingly  disappointed. There was </a:t>
            </a:r>
            <a:r>
              <a:rPr dirty="0" sz="1450" spc="-5">
                <a:latin typeface="Times New Roman"/>
                <a:cs typeface="Times New Roman"/>
              </a:rPr>
              <a:t>no </a:t>
            </a:r>
            <a:r>
              <a:rPr dirty="0" sz="1450" spc="-10">
                <a:latin typeface="Times New Roman"/>
                <a:cs typeface="Times New Roman"/>
              </a:rPr>
              <a:t>picture. The frame surrounded, and the curtain  was designed to hide, an oblong aperture in the partition, through which they  looked forth into the dark </a:t>
            </a:r>
            <a:r>
              <a:rPr dirty="0" sz="1450" spc="-20">
                <a:latin typeface="Times New Roman"/>
                <a:cs typeface="Times New Roman"/>
              </a:rPr>
              <a:t>corridor.</a:t>
            </a:r>
            <a:r>
              <a:rPr dirty="0" sz="1450" spc="320">
                <a:latin typeface="Times New Roman"/>
                <a:cs typeface="Times New Roman"/>
              </a:rPr>
              <a:t> </a:t>
            </a:r>
            <a:r>
              <a:rPr dirty="0" sz="1450" spc="-10">
                <a:latin typeface="Times New Roman"/>
                <a:cs typeface="Times New Roman"/>
              </a:rPr>
              <a:t>A person standing without could easily  take </a:t>
            </a:r>
            <a:r>
              <a:rPr dirty="0" sz="1450" spc="-5">
                <a:latin typeface="Times New Roman"/>
                <a:cs typeface="Times New Roman"/>
              </a:rPr>
              <a:t>a </a:t>
            </a:r>
            <a:r>
              <a:rPr dirty="0" sz="1450" spc="-10">
                <a:latin typeface="Times New Roman"/>
                <a:cs typeface="Times New Roman"/>
              </a:rPr>
              <a:t>purse from under the </a:t>
            </a:r>
            <a:r>
              <a:rPr dirty="0" sz="1450" spc="-20">
                <a:latin typeface="Times New Roman"/>
                <a:cs typeface="Times New Roman"/>
              </a:rPr>
              <a:t>pillow, </a:t>
            </a:r>
            <a:r>
              <a:rPr dirty="0" sz="1450" spc="-5">
                <a:latin typeface="Times New Roman"/>
                <a:cs typeface="Times New Roman"/>
              </a:rPr>
              <a:t>or </a:t>
            </a:r>
            <a:r>
              <a:rPr dirty="0" sz="1450" spc="-10">
                <a:latin typeface="Times New Roman"/>
                <a:cs typeface="Times New Roman"/>
              </a:rPr>
              <a:t>even strangle </a:t>
            </a:r>
            <a:r>
              <a:rPr dirty="0" sz="1450" spc="-5">
                <a:latin typeface="Times New Roman"/>
                <a:cs typeface="Times New Roman"/>
              </a:rPr>
              <a:t>a </a:t>
            </a:r>
            <a:r>
              <a:rPr dirty="0" sz="1450" spc="-10">
                <a:latin typeface="Times New Roman"/>
                <a:cs typeface="Times New Roman"/>
              </a:rPr>
              <a:t>sleeper as </a:t>
            </a:r>
            <a:r>
              <a:rPr dirty="0" sz="1450" spc="-5">
                <a:latin typeface="Times New Roman"/>
                <a:cs typeface="Times New Roman"/>
              </a:rPr>
              <a:t>he </a:t>
            </a:r>
            <a:r>
              <a:rPr dirty="0" sz="1450" spc="-10">
                <a:latin typeface="Times New Roman"/>
                <a:cs typeface="Times New Roman"/>
              </a:rPr>
              <a:t>lay abed.  M’Naughten and his comrade stared at each other like </a:t>
            </a:r>
            <a:r>
              <a:rPr dirty="0" sz="1450" spc="-45">
                <a:latin typeface="Times New Roman"/>
                <a:cs typeface="Times New Roman"/>
              </a:rPr>
              <a:t>Vasco’s </a:t>
            </a:r>
            <a:r>
              <a:rPr dirty="0" sz="1450" spc="-10">
                <a:latin typeface="Times New Roman"/>
                <a:cs typeface="Times New Roman"/>
              </a:rPr>
              <a:t>seamen, ‘with </a:t>
            </a:r>
            <a:r>
              <a:rPr dirty="0" sz="1450" spc="-5">
                <a:latin typeface="Times New Roman"/>
                <a:cs typeface="Times New Roman"/>
              </a:rPr>
              <a:t>a  </a:t>
            </a:r>
            <a:r>
              <a:rPr dirty="0" sz="1450" spc="-10">
                <a:latin typeface="Times New Roman"/>
                <a:cs typeface="Times New Roman"/>
              </a:rPr>
              <a:t>wild surmise’; and then the </a:t>
            </a:r>
            <a:r>
              <a:rPr dirty="0" sz="1450" spc="-20">
                <a:latin typeface="Times New Roman"/>
                <a:cs typeface="Times New Roman"/>
              </a:rPr>
              <a:t>latter, </a:t>
            </a:r>
            <a:r>
              <a:rPr dirty="0" sz="1450" spc="-10">
                <a:latin typeface="Times New Roman"/>
                <a:cs typeface="Times New Roman"/>
              </a:rPr>
              <a:t>catching </a:t>
            </a:r>
            <a:r>
              <a:rPr dirty="0" sz="1450" spc="-5">
                <a:latin typeface="Times New Roman"/>
                <a:cs typeface="Times New Roman"/>
              </a:rPr>
              <a:t>up </a:t>
            </a:r>
            <a:r>
              <a:rPr dirty="0" sz="1450" spc="-10">
                <a:latin typeface="Times New Roman"/>
                <a:cs typeface="Times New Roman"/>
              </a:rPr>
              <a:t>the lamp, ran to the other frame  and roughly raised the curtain. There </a:t>
            </a:r>
            <a:r>
              <a:rPr dirty="0" sz="1450" spc="-5">
                <a:latin typeface="Times New Roman"/>
                <a:cs typeface="Times New Roman"/>
              </a:rPr>
              <a:t>he </a:t>
            </a:r>
            <a:r>
              <a:rPr dirty="0" sz="1450" spc="-10">
                <a:latin typeface="Times New Roman"/>
                <a:cs typeface="Times New Roman"/>
              </a:rPr>
              <a:t>stood, petrified; and M’Naughten,  who had followed, grasped him </a:t>
            </a:r>
            <a:r>
              <a:rPr dirty="0" sz="1450" spc="-5">
                <a:latin typeface="Times New Roman"/>
                <a:cs typeface="Times New Roman"/>
              </a:rPr>
              <a:t>by </a:t>
            </a:r>
            <a:r>
              <a:rPr dirty="0" sz="1450" spc="-10">
                <a:latin typeface="Times New Roman"/>
                <a:cs typeface="Times New Roman"/>
              </a:rPr>
              <a:t>the wrist in </a:t>
            </a:r>
            <a:r>
              <a:rPr dirty="0" sz="1450" spc="-20">
                <a:latin typeface="Times New Roman"/>
                <a:cs typeface="Times New Roman"/>
              </a:rPr>
              <a:t>terror.</a:t>
            </a:r>
            <a:r>
              <a:rPr dirty="0" sz="1450" spc="320">
                <a:latin typeface="Times New Roman"/>
                <a:cs typeface="Times New Roman"/>
              </a:rPr>
              <a:t> </a:t>
            </a:r>
            <a:r>
              <a:rPr dirty="0" sz="1450" spc="-10">
                <a:latin typeface="Times New Roman"/>
                <a:cs typeface="Times New Roman"/>
              </a:rPr>
              <a:t>They could see into  another room, </a:t>
            </a:r>
            <a:r>
              <a:rPr dirty="0" sz="1450" spc="-15">
                <a:latin typeface="Times New Roman"/>
                <a:cs typeface="Times New Roman"/>
              </a:rPr>
              <a:t>larger </a:t>
            </a:r>
            <a:r>
              <a:rPr dirty="0" sz="1450" spc="-10">
                <a:latin typeface="Times New Roman"/>
                <a:cs typeface="Times New Roman"/>
              </a:rPr>
              <a:t>in size than that which they occupied, where three men  sat crouching and silent in the dark. For </a:t>
            </a:r>
            <a:r>
              <a:rPr dirty="0" sz="1450" spc="-5">
                <a:latin typeface="Times New Roman"/>
                <a:cs typeface="Times New Roman"/>
              </a:rPr>
              <a:t>a </a:t>
            </a:r>
            <a:r>
              <a:rPr dirty="0" sz="1450" spc="-10">
                <a:latin typeface="Times New Roman"/>
                <a:cs typeface="Times New Roman"/>
              </a:rPr>
              <a:t>second </a:t>
            </a:r>
            <a:r>
              <a:rPr dirty="0" sz="1450" spc="-5">
                <a:latin typeface="Times New Roman"/>
                <a:cs typeface="Times New Roman"/>
              </a:rPr>
              <a:t>or </a:t>
            </a:r>
            <a:r>
              <a:rPr dirty="0" sz="1450" spc="-10">
                <a:latin typeface="Times New Roman"/>
                <a:cs typeface="Times New Roman"/>
              </a:rPr>
              <a:t>so these five persons  looked each other in the eyes, then the curtain was dropped, and M’Naughten  and his friend made </a:t>
            </a:r>
            <a:r>
              <a:rPr dirty="0" sz="1450" spc="-5">
                <a:latin typeface="Times New Roman"/>
                <a:cs typeface="Times New Roman"/>
              </a:rPr>
              <a:t>but one bolt of </a:t>
            </a:r>
            <a:r>
              <a:rPr dirty="0" sz="1450" spc="-10">
                <a:latin typeface="Times New Roman"/>
                <a:cs typeface="Times New Roman"/>
              </a:rPr>
              <a:t>it </a:t>
            </a:r>
            <a:r>
              <a:rPr dirty="0" sz="1450" spc="-5">
                <a:latin typeface="Times New Roman"/>
                <a:cs typeface="Times New Roman"/>
              </a:rPr>
              <a:t>out of </a:t>
            </a:r>
            <a:r>
              <a:rPr dirty="0" sz="1450" spc="-10">
                <a:latin typeface="Times New Roman"/>
                <a:cs typeface="Times New Roman"/>
              </a:rPr>
              <a:t>the room and downstairs. The  man in the white cap said nothing as they passed him; and they were so  pleased to </a:t>
            </a:r>
            <a:r>
              <a:rPr dirty="0" sz="1450" spc="-5">
                <a:latin typeface="Times New Roman"/>
                <a:cs typeface="Times New Roman"/>
              </a:rPr>
              <a:t>be </a:t>
            </a:r>
            <a:r>
              <a:rPr dirty="0" sz="1450" spc="-10">
                <a:latin typeface="Times New Roman"/>
                <a:cs typeface="Times New Roman"/>
              </a:rPr>
              <a:t>once more in the open </a:t>
            </a:r>
            <a:r>
              <a:rPr dirty="0" sz="1450" spc="-5">
                <a:latin typeface="Times New Roman"/>
                <a:cs typeface="Times New Roman"/>
              </a:rPr>
              <a:t>night </a:t>
            </a:r>
            <a:r>
              <a:rPr dirty="0" sz="1450" spc="-10">
                <a:latin typeface="Times New Roman"/>
                <a:cs typeface="Times New Roman"/>
              </a:rPr>
              <a:t>that they gave </a:t>
            </a:r>
            <a:r>
              <a:rPr dirty="0" sz="1450" spc="-5">
                <a:latin typeface="Times New Roman"/>
                <a:cs typeface="Times New Roman"/>
              </a:rPr>
              <a:t>up </a:t>
            </a:r>
            <a:r>
              <a:rPr dirty="0" sz="1450" spc="-10">
                <a:latin typeface="Times New Roman"/>
                <a:cs typeface="Times New Roman"/>
              </a:rPr>
              <a:t>all notion </a:t>
            </a:r>
            <a:r>
              <a:rPr dirty="0" sz="1450" spc="-5">
                <a:latin typeface="Times New Roman"/>
                <a:cs typeface="Times New Roman"/>
              </a:rPr>
              <a:t>of a </a:t>
            </a:r>
            <a:r>
              <a:rPr dirty="0" sz="1450" spc="-10">
                <a:latin typeface="Times New Roman"/>
                <a:cs typeface="Times New Roman"/>
              </a:rPr>
              <a:t>bed,  and walked the streets </a:t>
            </a:r>
            <a:r>
              <a:rPr dirty="0" sz="1450" spc="-5">
                <a:latin typeface="Times New Roman"/>
                <a:cs typeface="Times New Roman"/>
              </a:rPr>
              <a:t>of </a:t>
            </a:r>
            <a:r>
              <a:rPr dirty="0" sz="1450" spc="-10">
                <a:latin typeface="Times New Roman"/>
                <a:cs typeface="Times New Roman"/>
              </a:rPr>
              <a:t>Boston till the</a:t>
            </a:r>
            <a:r>
              <a:rPr dirty="0" sz="1450" spc="3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No </a:t>
            </a:r>
            <a:r>
              <a:rPr dirty="0" sz="1450" spc="-5">
                <a:latin typeface="Times New Roman"/>
                <a:cs typeface="Times New Roman"/>
              </a:rPr>
              <a:t>one </a:t>
            </a:r>
            <a:r>
              <a:rPr dirty="0" sz="1450" spc="-10">
                <a:latin typeface="Times New Roman"/>
                <a:cs typeface="Times New Roman"/>
              </a:rPr>
              <a:t>seemed much cast down </a:t>
            </a:r>
            <a:r>
              <a:rPr dirty="0" sz="1450" spc="-5">
                <a:latin typeface="Times New Roman"/>
                <a:cs typeface="Times New Roman"/>
              </a:rPr>
              <a:t>by </a:t>
            </a:r>
            <a:r>
              <a:rPr dirty="0" sz="1450" spc="-10">
                <a:latin typeface="Times New Roman"/>
                <a:cs typeface="Times New Roman"/>
              </a:rPr>
              <a:t>these stories, </a:t>
            </a:r>
            <a:r>
              <a:rPr dirty="0" sz="1450" spc="-5">
                <a:latin typeface="Times New Roman"/>
                <a:cs typeface="Times New Roman"/>
              </a:rPr>
              <a:t>but </a:t>
            </a:r>
            <a:r>
              <a:rPr dirty="0" sz="1450" spc="-10">
                <a:latin typeface="Times New Roman"/>
                <a:cs typeface="Times New Roman"/>
              </a:rPr>
              <a:t>all inquired after the  address </a:t>
            </a:r>
            <a:r>
              <a:rPr dirty="0" sz="1450" spc="-5">
                <a:latin typeface="Times New Roman"/>
                <a:cs typeface="Times New Roman"/>
              </a:rPr>
              <a:t>of a </a:t>
            </a:r>
            <a:r>
              <a:rPr dirty="0" sz="1450" spc="-10">
                <a:latin typeface="Times New Roman"/>
                <a:cs typeface="Times New Roman"/>
              </a:rPr>
              <a:t>respectable hotel; and I, for my part, </a:t>
            </a:r>
            <a:r>
              <a:rPr dirty="0" sz="1450" spc="-5">
                <a:latin typeface="Times New Roman"/>
                <a:cs typeface="Times New Roman"/>
              </a:rPr>
              <a:t>put </a:t>
            </a:r>
            <a:r>
              <a:rPr dirty="0" sz="1450" spc="-10">
                <a:latin typeface="Times New Roman"/>
                <a:cs typeface="Times New Roman"/>
              </a:rPr>
              <a:t>myself under the conduct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Jones. Before </a:t>
            </a:r>
            <a:r>
              <a:rPr dirty="0" sz="1450" spc="-5">
                <a:latin typeface="Times New Roman"/>
                <a:cs typeface="Times New Roman"/>
              </a:rPr>
              <a:t>noon of </a:t>
            </a:r>
            <a:r>
              <a:rPr dirty="0" sz="1450" spc="-10">
                <a:latin typeface="Times New Roman"/>
                <a:cs typeface="Times New Roman"/>
              </a:rPr>
              <a:t>the second Sunday we sighted the low shores  outside </a:t>
            </a:r>
            <a:r>
              <a:rPr dirty="0" sz="1450" spc="-5">
                <a:latin typeface="Times New Roman"/>
                <a:cs typeface="Times New Roman"/>
              </a:rPr>
              <a:t>of </a:t>
            </a:r>
            <a:r>
              <a:rPr dirty="0" sz="1450" spc="-10">
                <a:latin typeface="Times New Roman"/>
                <a:cs typeface="Times New Roman"/>
              </a:rPr>
              <a:t>New </a:t>
            </a:r>
            <a:r>
              <a:rPr dirty="0" sz="1450" spc="-45">
                <a:latin typeface="Times New Roman"/>
                <a:cs typeface="Times New Roman"/>
              </a:rPr>
              <a:t>York </a:t>
            </a:r>
            <a:r>
              <a:rPr dirty="0" sz="1450" spc="-10">
                <a:latin typeface="Times New Roman"/>
                <a:cs typeface="Times New Roman"/>
              </a:rPr>
              <a:t>harbour; the steerage passengers must remain </a:t>
            </a:r>
            <a:r>
              <a:rPr dirty="0" sz="1450" spc="-5">
                <a:latin typeface="Times New Roman"/>
                <a:cs typeface="Times New Roman"/>
              </a:rPr>
              <a:t>on </a:t>
            </a:r>
            <a:r>
              <a:rPr dirty="0" sz="1450" spc="-10">
                <a:latin typeface="Times New Roman"/>
                <a:cs typeface="Times New Roman"/>
              </a:rPr>
              <a:t>board to  pass</a:t>
            </a:r>
            <a:r>
              <a:rPr dirty="0" sz="1450" spc="150">
                <a:latin typeface="Times New Roman"/>
                <a:cs typeface="Times New Roman"/>
              </a:rPr>
              <a:t> </a:t>
            </a:r>
            <a:r>
              <a:rPr dirty="0" sz="1450" spc="-10">
                <a:latin typeface="Times New Roman"/>
                <a:cs typeface="Times New Roman"/>
              </a:rPr>
              <a:t>through</a:t>
            </a:r>
            <a:r>
              <a:rPr dirty="0" sz="1450" spc="150">
                <a:latin typeface="Times New Roman"/>
                <a:cs typeface="Times New Roman"/>
              </a:rPr>
              <a:t> </a:t>
            </a:r>
            <a:r>
              <a:rPr dirty="0" sz="1450" spc="-10">
                <a:latin typeface="Times New Roman"/>
                <a:cs typeface="Times New Roman"/>
              </a:rPr>
              <a:t>Castle</a:t>
            </a:r>
            <a:r>
              <a:rPr dirty="0" sz="1450" spc="155">
                <a:latin typeface="Times New Roman"/>
                <a:cs typeface="Times New Roman"/>
              </a:rPr>
              <a:t> </a:t>
            </a:r>
            <a:r>
              <a:rPr dirty="0" sz="1450" spc="-10">
                <a:latin typeface="Times New Roman"/>
                <a:cs typeface="Times New Roman"/>
              </a:rPr>
              <a:t>Garden</a:t>
            </a:r>
            <a:r>
              <a:rPr dirty="0" sz="1450" spc="150">
                <a:latin typeface="Times New Roman"/>
                <a:cs typeface="Times New Roman"/>
              </a:rPr>
              <a:t> </a:t>
            </a:r>
            <a:r>
              <a:rPr dirty="0" sz="1450" spc="-5">
                <a:latin typeface="Times New Roman"/>
                <a:cs typeface="Times New Roman"/>
              </a:rPr>
              <a:t>on</a:t>
            </a:r>
            <a:r>
              <a:rPr dirty="0" sz="1450" spc="15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following</a:t>
            </a:r>
            <a:r>
              <a:rPr dirty="0" sz="1450" spc="150">
                <a:latin typeface="Times New Roman"/>
                <a:cs typeface="Times New Roman"/>
              </a:rPr>
              <a:t> </a:t>
            </a:r>
            <a:r>
              <a:rPr dirty="0" sz="1450" spc="-10">
                <a:latin typeface="Times New Roman"/>
                <a:cs typeface="Times New Roman"/>
              </a:rPr>
              <a:t>morning;</a:t>
            </a:r>
            <a:r>
              <a:rPr dirty="0" sz="1450" spc="155">
                <a:latin typeface="Times New Roman"/>
                <a:cs typeface="Times New Roman"/>
              </a:rPr>
              <a:t> </a:t>
            </a:r>
            <a:r>
              <a:rPr dirty="0" sz="1450" spc="-5">
                <a:latin typeface="Times New Roman"/>
                <a:cs typeface="Times New Roman"/>
              </a:rPr>
              <a:t>but</a:t>
            </a:r>
            <a:r>
              <a:rPr dirty="0" sz="1450" spc="150">
                <a:latin typeface="Times New Roman"/>
                <a:cs typeface="Times New Roman"/>
              </a:rPr>
              <a:t> </a:t>
            </a:r>
            <a:r>
              <a:rPr dirty="0" sz="1450" spc="-10">
                <a:latin typeface="Times New Roman"/>
                <a:cs typeface="Times New Roman"/>
              </a:rPr>
              <a:t>we</a:t>
            </a:r>
            <a:r>
              <a:rPr dirty="0" sz="1450" spc="15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second</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cabin made </a:t>
            </a:r>
            <a:r>
              <a:rPr dirty="0" sz="1450" spc="-5">
                <a:latin typeface="Times New Roman"/>
                <a:cs typeface="Times New Roman"/>
              </a:rPr>
              <a:t>our </a:t>
            </a:r>
            <a:r>
              <a:rPr dirty="0" sz="1450" spc="-10">
                <a:latin typeface="Times New Roman"/>
                <a:cs typeface="Times New Roman"/>
              </a:rPr>
              <a:t>escape along with the lords </a:t>
            </a:r>
            <a:r>
              <a:rPr dirty="0" sz="1450" spc="-5">
                <a:latin typeface="Times New Roman"/>
                <a:cs typeface="Times New Roman"/>
              </a:rPr>
              <a:t>of </a:t>
            </a:r>
            <a:r>
              <a:rPr dirty="0" sz="1450" spc="-10">
                <a:latin typeface="Times New Roman"/>
                <a:cs typeface="Times New Roman"/>
              </a:rPr>
              <a:t>the saloon; and </a:t>
            </a:r>
            <a:r>
              <a:rPr dirty="0" sz="1450" spc="-5">
                <a:latin typeface="Times New Roman"/>
                <a:cs typeface="Times New Roman"/>
              </a:rPr>
              <a:t>by </a:t>
            </a:r>
            <a:r>
              <a:rPr dirty="0" sz="1450" spc="-10">
                <a:latin typeface="Times New Roman"/>
                <a:cs typeface="Times New Roman"/>
              </a:rPr>
              <a:t>six o’clock  Jones and </a:t>
            </a:r>
            <a:r>
              <a:rPr dirty="0" sz="1450" spc="-5">
                <a:latin typeface="Times New Roman"/>
                <a:cs typeface="Times New Roman"/>
              </a:rPr>
              <a:t>I </a:t>
            </a:r>
            <a:r>
              <a:rPr dirty="0" sz="1450" spc="-10">
                <a:latin typeface="Times New Roman"/>
                <a:cs typeface="Times New Roman"/>
              </a:rPr>
              <a:t>issued into </a:t>
            </a:r>
            <a:r>
              <a:rPr dirty="0" sz="1450" spc="-40">
                <a:latin typeface="Times New Roman"/>
                <a:cs typeface="Times New Roman"/>
              </a:rPr>
              <a:t>West </a:t>
            </a:r>
            <a:r>
              <a:rPr dirty="0" sz="1450" spc="-10">
                <a:latin typeface="Times New Roman"/>
                <a:cs typeface="Times New Roman"/>
              </a:rPr>
              <a:t>Street, sitting </a:t>
            </a:r>
            <a:r>
              <a:rPr dirty="0" sz="1450" spc="-5">
                <a:latin typeface="Times New Roman"/>
                <a:cs typeface="Times New Roman"/>
              </a:rPr>
              <a:t>on </a:t>
            </a:r>
            <a:r>
              <a:rPr dirty="0" sz="1450" spc="-10">
                <a:latin typeface="Times New Roman"/>
                <a:cs typeface="Times New Roman"/>
              </a:rPr>
              <a:t>some straw in the bottom </a:t>
            </a:r>
            <a:r>
              <a:rPr dirty="0" sz="1450" spc="-5">
                <a:latin typeface="Times New Roman"/>
                <a:cs typeface="Times New Roman"/>
              </a:rPr>
              <a:t>of </a:t>
            </a:r>
            <a:r>
              <a:rPr dirty="0" sz="1450" spc="-10">
                <a:latin typeface="Times New Roman"/>
                <a:cs typeface="Times New Roman"/>
              </a:rPr>
              <a:t>an  open baggage-wagon. It rained miraculously; and from that moment till </a:t>
            </a:r>
            <a:r>
              <a:rPr dirty="0" sz="1450" spc="-5">
                <a:latin typeface="Times New Roman"/>
                <a:cs typeface="Times New Roman"/>
              </a:rPr>
              <a:t>on  </a:t>
            </a:r>
            <a:r>
              <a:rPr dirty="0" sz="1450" spc="-10">
                <a:latin typeface="Times New Roman"/>
                <a:cs typeface="Times New Roman"/>
              </a:rPr>
              <a:t>the following </a:t>
            </a:r>
            <a:r>
              <a:rPr dirty="0" sz="1450" spc="-5">
                <a:latin typeface="Times New Roman"/>
                <a:cs typeface="Times New Roman"/>
              </a:rPr>
              <a:t>night I </a:t>
            </a:r>
            <a:r>
              <a:rPr dirty="0" sz="1450" spc="-10">
                <a:latin typeface="Times New Roman"/>
                <a:cs typeface="Times New Roman"/>
              </a:rPr>
              <a:t>left New </a:t>
            </a:r>
            <a:r>
              <a:rPr dirty="0" sz="1450" spc="-40">
                <a:latin typeface="Times New Roman"/>
                <a:cs typeface="Times New Roman"/>
              </a:rPr>
              <a:t>York, </a:t>
            </a:r>
            <a:r>
              <a:rPr dirty="0" sz="1450" spc="-10">
                <a:latin typeface="Times New Roman"/>
                <a:cs typeface="Times New Roman"/>
              </a:rPr>
              <a:t>there was scarce </a:t>
            </a:r>
            <a:r>
              <a:rPr dirty="0" sz="1450" spc="-5">
                <a:latin typeface="Times New Roman"/>
                <a:cs typeface="Times New Roman"/>
              </a:rPr>
              <a:t>a </a:t>
            </a:r>
            <a:r>
              <a:rPr dirty="0" sz="1450" spc="-10">
                <a:latin typeface="Times New Roman"/>
                <a:cs typeface="Times New Roman"/>
              </a:rPr>
              <a:t>lull, and </a:t>
            </a:r>
            <a:r>
              <a:rPr dirty="0" sz="1450" spc="-5">
                <a:latin typeface="Times New Roman"/>
                <a:cs typeface="Times New Roman"/>
              </a:rPr>
              <a:t>no </a:t>
            </a:r>
            <a:r>
              <a:rPr dirty="0" sz="1450" spc="-10">
                <a:latin typeface="Times New Roman"/>
                <a:cs typeface="Times New Roman"/>
              </a:rPr>
              <a:t>cessation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downpour. </a:t>
            </a:r>
            <a:r>
              <a:rPr dirty="0" sz="1450" spc="-10">
                <a:latin typeface="Times New Roman"/>
                <a:cs typeface="Times New Roman"/>
              </a:rPr>
              <a:t>The roadways were flooded; </a:t>
            </a:r>
            <a:r>
              <a:rPr dirty="0" sz="1450" spc="-5">
                <a:latin typeface="Times New Roman"/>
                <a:cs typeface="Times New Roman"/>
              </a:rPr>
              <a:t>a </a:t>
            </a:r>
            <a:r>
              <a:rPr dirty="0" sz="1450" spc="-10">
                <a:latin typeface="Times New Roman"/>
                <a:cs typeface="Times New Roman"/>
              </a:rPr>
              <a:t>loud strident noise </a:t>
            </a:r>
            <a:r>
              <a:rPr dirty="0" sz="1450" spc="-5">
                <a:latin typeface="Times New Roman"/>
                <a:cs typeface="Times New Roman"/>
              </a:rPr>
              <a:t>of </a:t>
            </a:r>
            <a:r>
              <a:rPr dirty="0" sz="1450" spc="-10">
                <a:latin typeface="Times New Roman"/>
                <a:cs typeface="Times New Roman"/>
              </a:rPr>
              <a:t>falling  water filled the air; the restaurants smelt heavily </a:t>
            </a:r>
            <a:r>
              <a:rPr dirty="0" sz="1450" spc="-5">
                <a:latin typeface="Times New Roman"/>
                <a:cs typeface="Times New Roman"/>
              </a:rPr>
              <a:t>of </a:t>
            </a:r>
            <a:r>
              <a:rPr dirty="0" sz="1450" spc="-10">
                <a:latin typeface="Times New Roman"/>
                <a:cs typeface="Times New Roman"/>
              </a:rPr>
              <a:t>wet people and wet  clothing.</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took </a:t>
            </a:r>
            <a:r>
              <a:rPr dirty="0" sz="1450" spc="-5">
                <a:latin typeface="Times New Roman"/>
                <a:cs typeface="Times New Roman"/>
              </a:rPr>
              <a:t>us but a </a:t>
            </a:r>
            <a:r>
              <a:rPr dirty="0" sz="1450" spc="-10">
                <a:latin typeface="Times New Roman"/>
                <a:cs typeface="Times New Roman"/>
              </a:rPr>
              <a:t>few minutes, though it cost </a:t>
            </a:r>
            <a:r>
              <a:rPr dirty="0" sz="1450" spc="-5">
                <a:latin typeface="Times New Roman"/>
                <a:cs typeface="Times New Roman"/>
              </a:rPr>
              <a:t>us a good </a:t>
            </a:r>
            <a:r>
              <a:rPr dirty="0" sz="1450" spc="-10">
                <a:latin typeface="Times New Roman"/>
                <a:cs typeface="Times New Roman"/>
              </a:rPr>
              <a:t>deal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rattled along </a:t>
            </a:r>
            <a:r>
              <a:rPr dirty="0" sz="1450" spc="-40">
                <a:latin typeface="Times New Roman"/>
                <a:cs typeface="Times New Roman"/>
              </a:rPr>
              <a:t>West </a:t>
            </a:r>
            <a:r>
              <a:rPr dirty="0" sz="1450" spc="-10">
                <a:latin typeface="Times New Roman"/>
                <a:cs typeface="Times New Roman"/>
              </a:rPr>
              <a:t>Street to </a:t>
            </a:r>
            <a:r>
              <a:rPr dirty="0" sz="1450" spc="-5">
                <a:latin typeface="Times New Roman"/>
                <a:cs typeface="Times New Roman"/>
              </a:rPr>
              <a:t>our </a:t>
            </a:r>
            <a:r>
              <a:rPr dirty="0" sz="1450" spc="-10">
                <a:latin typeface="Times New Roman"/>
                <a:cs typeface="Times New Roman"/>
              </a:rPr>
              <a:t>destination: ‘Reunion House, No. </a:t>
            </a:r>
            <a:r>
              <a:rPr dirty="0" sz="1450" spc="-5">
                <a:latin typeface="Times New Roman"/>
                <a:cs typeface="Times New Roman"/>
              </a:rPr>
              <a:t>10 </a:t>
            </a:r>
            <a:r>
              <a:rPr dirty="0" sz="1450" spc="-40">
                <a:latin typeface="Times New Roman"/>
                <a:cs typeface="Times New Roman"/>
              </a:rPr>
              <a:t>West  </a:t>
            </a:r>
            <a:r>
              <a:rPr dirty="0" sz="1450" spc="-10">
                <a:latin typeface="Times New Roman"/>
                <a:cs typeface="Times New Roman"/>
              </a:rPr>
              <a:t>Street, </a:t>
            </a:r>
            <a:r>
              <a:rPr dirty="0" sz="1450" spc="-5">
                <a:latin typeface="Times New Roman"/>
                <a:cs typeface="Times New Roman"/>
              </a:rPr>
              <a:t>one </a:t>
            </a:r>
            <a:r>
              <a:rPr dirty="0" sz="1450" spc="-10">
                <a:latin typeface="Times New Roman"/>
                <a:cs typeface="Times New Roman"/>
              </a:rPr>
              <a:t>minutes walk from Castle Garden; convenient to Castle Garden,  the Steamboat Landings, California Steamers and Liverpool Ships; Board and  Lodging per day </a:t>
            </a:r>
            <a:r>
              <a:rPr dirty="0" sz="1450" spc="-5">
                <a:latin typeface="Times New Roman"/>
                <a:cs typeface="Times New Roman"/>
              </a:rPr>
              <a:t>1 </a:t>
            </a:r>
            <a:r>
              <a:rPr dirty="0" sz="1450" spc="-15">
                <a:latin typeface="Times New Roman"/>
                <a:cs typeface="Times New Roman"/>
              </a:rPr>
              <a:t>dollar, </a:t>
            </a:r>
            <a:r>
              <a:rPr dirty="0" sz="1450" spc="-10">
                <a:latin typeface="Times New Roman"/>
                <a:cs typeface="Times New Roman"/>
              </a:rPr>
              <a:t>single meals </a:t>
            </a:r>
            <a:r>
              <a:rPr dirty="0" sz="1450" spc="-5">
                <a:latin typeface="Times New Roman"/>
                <a:cs typeface="Times New Roman"/>
              </a:rPr>
              <a:t>25 </a:t>
            </a:r>
            <a:r>
              <a:rPr dirty="0" sz="1450" spc="-10">
                <a:latin typeface="Times New Roman"/>
                <a:cs typeface="Times New Roman"/>
              </a:rPr>
              <a:t>cents, lodging per </a:t>
            </a:r>
            <a:r>
              <a:rPr dirty="0" sz="1450" spc="-5">
                <a:latin typeface="Times New Roman"/>
                <a:cs typeface="Times New Roman"/>
              </a:rPr>
              <a:t>night 25 </a:t>
            </a:r>
            <a:r>
              <a:rPr dirty="0" sz="1450" spc="-10">
                <a:latin typeface="Times New Roman"/>
                <a:cs typeface="Times New Roman"/>
              </a:rPr>
              <a:t>cents;  private rooms for families; </a:t>
            </a:r>
            <a:r>
              <a:rPr dirty="0" sz="1450" spc="-5">
                <a:latin typeface="Times New Roman"/>
                <a:cs typeface="Times New Roman"/>
              </a:rPr>
              <a:t>no </a:t>
            </a:r>
            <a:r>
              <a:rPr dirty="0" sz="1450" spc="-15">
                <a:latin typeface="Times New Roman"/>
                <a:cs typeface="Times New Roman"/>
              </a:rPr>
              <a:t>charge </a:t>
            </a:r>
            <a:r>
              <a:rPr dirty="0" sz="1450" spc="-10">
                <a:latin typeface="Times New Roman"/>
                <a:cs typeface="Times New Roman"/>
              </a:rPr>
              <a:t>for storage </a:t>
            </a:r>
            <a:r>
              <a:rPr dirty="0" sz="1450" spc="-5">
                <a:latin typeface="Times New Roman"/>
                <a:cs typeface="Times New Roman"/>
              </a:rPr>
              <a:t>or </a:t>
            </a:r>
            <a:r>
              <a:rPr dirty="0" sz="1450" spc="-10">
                <a:latin typeface="Times New Roman"/>
                <a:cs typeface="Times New Roman"/>
              </a:rPr>
              <a:t>baggage; satisfaction  guaranteed to all persons; Michael Mitchell, </a:t>
            </a:r>
            <a:r>
              <a:rPr dirty="0" sz="1450" spc="-15">
                <a:latin typeface="Times New Roman"/>
                <a:cs typeface="Times New Roman"/>
              </a:rPr>
              <a:t>Proprietor.’ </a:t>
            </a:r>
            <a:r>
              <a:rPr dirty="0" sz="1450" spc="-10">
                <a:latin typeface="Times New Roman"/>
                <a:cs typeface="Times New Roman"/>
              </a:rPr>
              <a:t>Reunion House was,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go </a:t>
            </a:r>
            <a:r>
              <a:rPr dirty="0" sz="1450" spc="-10">
                <a:latin typeface="Times New Roman"/>
                <a:cs typeface="Times New Roman"/>
              </a:rPr>
              <a:t>the length </a:t>
            </a:r>
            <a:r>
              <a:rPr dirty="0" sz="1450" spc="-5">
                <a:latin typeface="Times New Roman"/>
                <a:cs typeface="Times New Roman"/>
              </a:rPr>
              <a:t>of </a:t>
            </a:r>
            <a:r>
              <a:rPr dirty="0" sz="1450" spc="-10">
                <a:latin typeface="Times New Roman"/>
                <a:cs typeface="Times New Roman"/>
              </a:rPr>
              <a:t>saying, </a:t>
            </a:r>
            <a:r>
              <a:rPr dirty="0" sz="1450" spc="-5">
                <a:latin typeface="Times New Roman"/>
                <a:cs typeface="Times New Roman"/>
              </a:rPr>
              <a:t>a </a:t>
            </a:r>
            <a:r>
              <a:rPr dirty="0" sz="1450" spc="-10">
                <a:latin typeface="Times New Roman"/>
                <a:cs typeface="Times New Roman"/>
              </a:rPr>
              <a:t>humble </a:t>
            </a:r>
            <a:r>
              <a:rPr dirty="0" sz="1450" spc="-20">
                <a:latin typeface="Times New Roman"/>
                <a:cs typeface="Times New Roman"/>
              </a:rPr>
              <a:t>hostelry.</a:t>
            </a:r>
            <a:r>
              <a:rPr dirty="0" sz="1450" spc="320">
                <a:latin typeface="Times New Roman"/>
                <a:cs typeface="Times New Roman"/>
              </a:rPr>
              <a:t> </a:t>
            </a:r>
            <a:r>
              <a:rPr dirty="0" sz="1450" spc="-60">
                <a:latin typeface="Times New Roman"/>
                <a:cs typeface="Times New Roman"/>
              </a:rPr>
              <a:t>You </a:t>
            </a:r>
            <a:r>
              <a:rPr dirty="0" sz="1450" spc="-10">
                <a:latin typeface="Times New Roman"/>
                <a:cs typeface="Times New Roman"/>
              </a:rPr>
              <a:t>entered through </a:t>
            </a:r>
            <a:r>
              <a:rPr dirty="0" sz="1450" spc="-5">
                <a:latin typeface="Times New Roman"/>
                <a:cs typeface="Times New Roman"/>
              </a:rPr>
              <a:t>a </a:t>
            </a:r>
            <a:r>
              <a:rPr dirty="0" sz="1450" spc="-10">
                <a:latin typeface="Times New Roman"/>
                <a:cs typeface="Times New Roman"/>
              </a:rPr>
              <a:t>long  bar-room, thence passed into </a:t>
            </a:r>
            <a:r>
              <a:rPr dirty="0" sz="1450" spc="-5">
                <a:latin typeface="Times New Roman"/>
                <a:cs typeface="Times New Roman"/>
              </a:rPr>
              <a:t>a </a:t>
            </a:r>
            <a:r>
              <a:rPr dirty="0" sz="1450" spc="-10">
                <a:latin typeface="Times New Roman"/>
                <a:cs typeface="Times New Roman"/>
              </a:rPr>
              <a:t>little dining-room, and thence into </a:t>
            </a:r>
            <a:r>
              <a:rPr dirty="0" sz="1450" spc="-5">
                <a:latin typeface="Times New Roman"/>
                <a:cs typeface="Times New Roman"/>
              </a:rPr>
              <a:t>a </a:t>
            </a:r>
            <a:r>
              <a:rPr dirty="0" sz="1450" spc="-10">
                <a:latin typeface="Times New Roman"/>
                <a:cs typeface="Times New Roman"/>
              </a:rPr>
              <a:t>still  smaller kitchen. The furniture was </a:t>
            </a:r>
            <a:r>
              <a:rPr dirty="0" sz="1450" spc="-5">
                <a:latin typeface="Times New Roman"/>
                <a:cs typeface="Times New Roman"/>
              </a:rPr>
              <a:t>of </a:t>
            </a:r>
            <a:r>
              <a:rPr dirty="0" sz="1450" spc="-10">
                <a:latin typeface="Times New Roman"/>
                <a:cs typeface="Times New Roman"/>
              </a:rPr>
              <a:t>the plainest; </a:t>
            </a:r>
            <a:r>
              <a:rPr dirty="0" sz="1450" spc="-5">
                <a:latin typeface="Times New Roman"/>
                <a:cs typeface="Times New Roman"/>
              </a:rPr>
              <a:t>but </a:t>
            </a:r>
            <a:r>
              <a:rPr dirty="0" sz="1450" spc="-10">
                <a:latin typeface="Times New Roman"/>
                <a:cs typeface="Times New Roman"/>
              </a:rPr>
              <a:t>the bar was </a:t>
            </a:r>
            <a:r>
              <a:rPr dirty="0" sz="1450" spc="-5">
                <a:latin typeface="Times New Roman"/>
                <a:cs typeface="Times New Roman"/>
              </a:rPr>
              <a:t>hung </a:t>
            </a:r>
            <a:r>
              <a:rPr dirty="0" sz="1450" spc="-10">
                <a:latin typeface="Times New Roman"/>
                <a:cs typeface="Times New Roman"/>
              </a:rPr>
              <a:t>in the  American taste, with encouraging and hospitable</a:t>
            </a:r>
            <a:r>
              <a:rPr dirty="0" sz="1450" spc="25">
                <a:latin typeface="Times New Roman"/>
                <a:cs typeface="Times New Roman"/>
              </a:rPr>
              <a:t> </a:t>
            </a:r>
            <a:r>
              <a:rPr dirty="0" sz="1450" spc="-10">
                <a:latin typeface="Times New Roman"/>
                <a:cs typeface="Times New Roman"/>
              </a:rPr>
              <a:t>mottoes.</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Jones was well known; we were received warmly; and two minutes afterwards  </a:t>
            </a:r>
            <a:r>
              <a:rPr dirty="0" sz="1450" spc="-5">
                <a:latin typeface="Times New Roman"/>
                <a:cs typeface="Times New Roman"/>
              </a:rPr>
              <a:t>I </a:t>
            </a:r>
            <a:r>
              <a:rPr dirty="0" sz="1450" spc="-10">
                <a:latin typeface="Times New Roman"/>
                <a:cs typeface="Times New Roman"/>
              </a:rPr>
              <a:t>had refused </a:t>
            </a:r>
            <a:r>
              <a:rPr dirty="0" sz="1450" spc="-5">
                <a:latin typeface="Times New Roman"/>
                <a:cs typeface="Times New Roman"/>
              </a:rPr>
              <a:t>a </a:t>
            </a:r>
            <a:r>
              <a:rPr dirty="0" sz="1450" spc="-10">
                <a:latin typeface="Times New Roman"/>
                <a:cs typeface="Times New Roman"/>
              </a:rPr>
              <a:t>drink from the </a:t>
            </a:r>
            <a:r>
              <a:rPr dirty="0" sz="1450" spc="-15">
                <a:latin typeface="Times New Roman"/>
                <a:cs typeface="Times New Roman"/>
              </a:rPr>
              <a:t>proprietor, </a:t>
            </a:r>
            <a:r>
              <a:rPr dirty="0" sz="1450" spc="-10">
                <a:latin typeface="Times New Roman"/>
                <a:cs typeface="Times New Roman"/>
              </a:rPr>
              <a:t>and was going </a:t>
            </a:r>
            <a:r>
              <a:rPr dirty="0" sz="1450" spc="-5">
                <a:latin typeface="Times New Roman"/>
                <a:cs typeface="Times New Roman"/>
              </a:rPr>
              <a:t>on, </a:t>
            </a:r>
            <a:r>
              <a:rPr dirty="0" sz="1450" spc="-10">
                <a:latin typeface="Times New Roman"/>
                <a:cs typeface="Times New Roman"/>
              </a:rPr>
              <a:t>in my plain  European fashion, to refuse </a:t>
            </a:r>
            <a:r>
              <a:rPr dirty="0" sz="1450" spc="-5">
                <a:latin typeface="Times New Roman"/>
                <a:cs typeface="Times New Roman"/>
              </a:rPr>
              <a:t>a </a:t>
            </a:r>
            <a:r>
              <a:rPr dirty="0" sz="1450" spc="-20">
                <a:latin typeface="Times New Roman"/>
                <a:cs typeface="Times New Roman"/>
              </a:rPr>
              <a:t>cigar, </a:t>
            </a:r>
            <a:r>
              <a:rPr dirty="0" sz="1450" spc="-10">
                <a:latin typeface="Times New Roman"/>
                <a:cs typeface="Times New Roman"/>
              </a:rPr>
              <a:t>when </a:t>
            </a:r>
            <a:r>
              <a:rPr dirty="0" sz="1450" spc="-35">
                <a:latin typeface="Times New Roman"/>
                <a:cs typeface="Times New Roman"/>
              </a:rPr>
              <a:t>Mr. </a:t>
            </a:r>
            <a:r>
              <a:rPr dirty="0" sz="1450" spc="-10">
                <a:latin typeface="Times New Roman"/>
                <a:cs typeface="Times New Roman"/>
              </a:rPr>
              <a:t>Mitchell sternly interposed, and  explained the situation. He was offering to treat me, it appeared, whenever an  American bar-keeper proposes anything, it must </a:t>
            </a:r>
            <a:r>
              <a:rPr dirty="0" sz="1450" spc="-5">
                <a:latin typeface="Times New Roman"/>
                <a:cs typeface="Times New Roman"/>
              </a:rPr>
              <a:t>be </a:t>
            </a:r>
            <a:r>
              <a:rPr dirty="0" sz="1450" spc="-10">
                <a:latin typeface="Times New Roman"/>
                <a:cs typeface="Times New Roman"/>
              </a:rPr>
              <a:t>borne in mind that </a:t>
            </a:r>
            <a:r>
              <a:rPr dirty="0" sz="1450" spc="-5">
                <a:latin typeface="Times New Roman"/>
                <a:cs typeface="Times New Roman"/>
              </a:rPr>
              <a:t>he </a:t>
            </a:r>
            <a:r>
              <a:rPr dirty="0" sz="1450" spc="-10">
                <a:latin typeface="Times New Roman"/>
                <a:cs typeface="Times New Roman"/>
              </a:rPr>
              <a:t>is  offering to treat; and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want </a:t>
            </a:r>
            <a:r>
              <a:rPr dirty="0" sz="1450" spc="-5">
                <a:latin typeface="Times New Roman"/>
                <a:cs typeface="Times New Roman"/>
              </a:rPr>
              <a:t>a </a:t>
            </a:r>
            <a:r>
              <a:rPr dirty="0" sz="1450" spc="-10">
                <a:latin typeface="Times New Roman"/>
                <a:cs typeface="Times New Roman"/>
              </a:rPr>
              <a:t>drink, </a:t>
            </a:r>
            <a:r>
              <a:rPr dirty="0" sz="1450" spc="-5">
                <a:latin typeface="Times New Roman"/>
                <a:cs typeface="Times New Roman"/>
              </a:rPr>
              <a:t>I </a:t>
            </a:r>
            <a:r>
              <a:rPr dirty="0" sz="1450" spc="-10">
                <a:latin typeface="Times New Roman"/>
                <a:cs typeface="Times New Roman"/>
              </a:rPr>
              <a:t>must at least take the </a:t>
            </a:r>
            <a:r>
              <a:rPr dirty="0" sz="1450" spc="-25">
                <a:latin typeface="Times New Roman"/>
                <a:cs typeface="Times New Roman"/>
              </a:rPr>
              <a:t>cigar. </a:t>
            </a:r>
            <a:r>
              <a:rPr dirty="0" sz="1450" spc="-5">
                <a:latin typeface="Times New Roman"/>
                <a:cs typeface="Times New Roman"/>
              </a:rPr>
              <a:t>I  </a:t>
            </a:r>
            <a:r>
              <a:rPr dirty="0" sz="1450" spc="-10">
                <a:latin typeface="Times New Roman"/>
                <a:cs typeface="Times New Roman"/>
              </a:rPr>
              <a:t>took it </a:t>
            </a:r>
            <a:r>
              <a:rPr dirty="0" sz="1450" spc="-20">
                <a:latin typeface="Times New Roman"/>
                <a:cs typeface="Times New Roman"/>
              </a:rPr>
              <a:t>bashfully, </a:t>
            </a:r>
            <a:r>
              <a:rPr dirty="0" sz="1450" spc="-10">
                <a:latin typeface="Times New Roman"/>
                <a:cs typeface="Times New Roman"/>
              </a:rPr>
              <a:t>feeling </a:t>
            </a:r>
            <a:r>
              <a:rPr dirty="0" sz="1450" spc="-5">
                <a:latin typeface="Times New Roman"/>
                <a:cs typeface="Times New Roman"/>
              </a:rPr>
              <a:t>I </a:t>
            </a:r>
            <a:r>
              <a:rPr dirty="0" sz="1450" spc="-10">
                <a:latin typeface="Times New Roman"/>
                <a:cs typeface="Times New Roman"/>
              </a:rPr>
              <a:t>had begun my American career </a:t>
            </a:r>
            <a:r>
              <a:rPr dirty="0" sz="1450" spc="-5">
                <a:latin typeface="Times New Roman"/>
                <a:cs typeface="Times New Roman"/>
              </a:rPr>
              <a:t>on </a:t>
            </a:r>
            <a:r>
              <a:rPr dirty="0" sz="1450" spc="-10">
                <a:latin typeface="Times New Roman"/>
                <a:cs typeface="Times New Roman"/>
              </a:rPr>
              <a:t>the wrong foot.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enjoy that cigar; </a:t>
            </a:r>
            <a:r>
              <a:rPr dirty="0" sz="1450" spc="-5">
                <a:latin typeface="Times New Roman"/>
                <a:cs typeface="Times New Roman"/>
              </a:rPr>
              <a:t>but </a:t>
            </a:r>
            <a:r>
              <a:rPr dirty="0" sz="1450" spc="-10">
                <a:latin typeface="Times New Roman"/>
                <a:cs typeface="Times New Roman"/>
              </a:rPr>
              <a:t>this may have been from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reasons,  even the best cigar often failing to please if </a:t>
            </a:r>
            <a:r>
              <a:rPr dirty="0" sz="1450" spc="-5">
                <a:latin typeface="Times New Roman"/>
                <a:cs typeface="Times New Roman"/>
              </a:rPr>
              <a:t>you </a:t>
            </a:r>
            <a:r>
              <a:rPr dirty="0" sz="1450" spc="-10">
                <a:latin typeface="Times New Roman"/>
                <a:cs typeface="Times New Roman"/>
              </a:rPr>
              <a:t>smoke three-quarters </a:t>
            </a:r>
            <a:r>
              <a:rPr dirty="0" sz="1450" spc="-5">
                <a:latin typeface="Times New Roman"/>
                <a:cs typeface="Times New Roman"/>
              </a:rPr>
              <a:t>of </a:t>
            </a:r>
            <a:r>
              <a:rPr dirty="0" sz="1450" spc="-10">
                <a:latin typeface="Times New Roman"/>
                <a:cs typeface="Times New Roman"/>
              </a:rPr>
              <a:t>it in </a:t>
            </a:r>
            <a:r>
              <a:rPr dirty="0" sz="1450" spc="-5">
                <a:latin typeface="Times New Roman"/>
                <a:cs typeface="Times New Roman"/>
              </a:rPr>
              <a:t>a  </a:t>
            </a:r>
            <a:r>
              <a:rPr dirty="0" sz="1450" spc="-10">
                <a:latin typeface="Times New Roman"/>
                <a:cs typeface="Times New Roman"/>
              </a:rPr>
              <a:t>drenching rain.</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For many years America was to me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promised land; ‘westward the  march </a:t>
            </a:r>
            <a:r>
              <a:rPr dirty="0" sz="1450" spc="-5">
                <a:latin typeface="Times New Roman"/>
                <a:cs typeface="Times New Roman"/>
              </a:rPr>
              <a:t>of </a:t>
            </a:r>
            <a:r>
              <a:rPr dirty="0" sz="1450" spc="-10">
                <a:latin typeface="Times New Roman"/>
                <a:cs typeface="Times New Roman"/>
              </a:rPr>
              <a:t>empire </a:t>
            </a:r>
            <a:r>
              <a:rPr dirty="0" sz="1450" spc="-5">
                <a:latin typeface="Times New Roman"/>
                <a:cs typeface="Times New Roman"/>
              </a:rPr>
              <a:t>holds </a:t>
            </a:r>
            <a:r>
              <a:rPr dirty="0" sz="1450" spc="-10">
                <a:latin typeface="Times New Roman"/>
                <a:cs typeface="Times New Roman"/>
              </a:rPr>
              <a:t>its way’; the race is for the moment to the </a:t>
            </a:r>
            <a:r>
              <a:rPr dirty="0" sz="1450" spc="-5">
                <a:latin typeface="Times New Roman"/>
                <a:cs typeface="Times New Roman"/>
              </a:rPr>
              <a:t>young; </a:t>
            </a:r>
            <a:r>
              <a:rPr dirty="0" sz="1450" spc="-10">
                <a:latin typeface="Times New Roman"/>
                <a:cs typeface="Times New Roman"/>
              </a:rPr>
              <a:t>what  has been and what is we imperfectly and obscurely know; what is to </a:t>
            </a:r>
            <a:r>
              <a:rPr dirty="0" sz="1450" spc="-5">
                <a:latin typeface="Times New Roman"/>
                <a:cs typeface="Times New Roman"/>
              </a:rPr>
              <a:t>be </a:t>
            </a:r>
            <a:r>
              <a:rPr dirty="0" sz="1450" spc="-10">
                <a:latin typeface="Times New Roman"/>
                <a:cs typeface="Times New Roman"/>
              </a:rPr>
              <a:t>yet lies  beyond the flight </a:t>
            </a:r>
            <a:r>
              <a:rPr dirty="0" sz="1450" spc="-5">
                <a:latin typeface="Times New Roman"/>
                <a:cs typeface="Times New Roman"/>
              </a:rPr>
              <a:t>of our </a:t>
            </a:r>
            <a:r>
              <a:rPr dirty="0" sz="1450" spc="-10">
                <a:latin typeface="Times New Roman"/>
                <a:cs typeface="Times New Roman"/>
              </a:rPr>
              <a:t>imaginations. Greece, Rome, and Judæa are </a:t>
            </a:r>
            <a:r>
              <a:rPr dirty="0" sz="1450" spc="-5">
                <a:latin typeface="Times New Roman"/>
                <a:cs typeface="Times New Roman"/>
              </a:rPr>
              <a:t>gone by  </a:t>
            </a:r>
            <a:r>
              <a:rPr dirty="0" sz="1450" spc="-15">
                <a:latin typeface="Times New Roman"/>
                <a:cs typeface="Times New Roman"/>
              </a:rPr>
              <a:t>forever, </a:t>
            </a:r>
            <a:r>
              <a:rPr dirty="0" sz="1450" spc="-10">
                <a:latin typeface="Times New Roman"/>
                <a:cs typeface="Times New Roman"/>
              </a:rPr>
              <a:t>leaving to generations the legacy </a:t>
            </a:r>
            <a:r>
              <a:rPr dirty="0" sz="1450" spc="-5">
                <a:latin typeface="Times New Roman"/>
                <a:cs typeface="Times New Roman"/>
              </a:rPr>
              <a:t>of </a:t>
            </a:r>
            <a:r>
              <a:rPr dirty="0" sz="1450" spc="-10">
                <a:latin typeface="Times New Roman"/>
                <a:cs typeface="Times New Roman"/>
              </a:rPr>
              <a:t>their accomplished work; China  still endures, an old-inhabited house in the brand-new city </a:t>
            </a:r>
            <a:r>
              <a:rPr dirty="0" sz="1450" spc="-5">
                <a:latin typeface="Times New Roman"/>
                <a:cs typeface="Times New Roman"/>
              </a:rPr>
              <a:t>of </a:t>
            </a:r>
            <a:r>
              <a:rPr dirty="0" sz="1450" spc="-10">
                <a:latin typeface="Times New Roman"/>
                <a:cs typeface="Times New Roman"/>
              </a:rPr>
              <a:t>nations; England  has already declined, since she has lost the States; and to these States,  therefore, yet undeveloped, full </a:t>
            </a:r>
            <a:r>
              <a:rPr dirty="0" sz="1450" spc="-5">
                <a:latin typeface="Times New Roman"/>
                <a:cs typeface="Times New Roman"/>
              </a:rPr>
              <a:t>of </a:t>
            </a:r>
            <a:r>
              <a:rPr dirty="0" sz="1450" spc="-10">
                <a:latin typeface="Times New Roman"/>
                <a:cs typeface="Times New Roman"/>
              </a:rPr>
              <a:t>dark possibilities, and grown, like another  Eve, from </a:t>
            </a:r>
            <a:r>
              <a:rPr dirty="0" sz="1450" spc="-5">
                <a:latin typeface="Times New Roman"/>
                <a:cs typeface="Times New Roman"/>
              </a:rPr>
              <a:t>one </a:t>
            </a:r>
            <a:r>
              <a:rPr dirty="0" sz="1450" spc="-10">
                <a:latin typeface="Times New Roman"/>
                <a:cs typeface="Times New Roman"/>
              </a:rPr>
              <a:t>rib </a:t>
            </a:r>
            <a:r>
              <a:rPr dirty="0" sz="1450" spc="-5">
                <a:latin typeface="Times New Roman"/>
                <a:cs typeface="Times New Roman"/>
              </a:rPr>
              <a:t>out of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their own old land, the minds </a:t>
            </a:r>
            <a:r>
              <a:rPr dirty="0" sz="1450" spc="-5">
                <a:latin typeface="Times New Roman"/>
                <a:cs typeface="Times New Roman"/>
              </a:rPr>
              <a:t>of young  </a:t>
            </a:r>
            <a:r>
              <a:rPr dirty="0" sz="1450" spc="-10">
                <a:latin typeface="Times New Roman"/>
                <a:cs typeface="Times New Roman"/>
              </a:rPr>
              <a:t>men in England turn naturally at </a:t>
            </a:r>
            <a:r>
              <a:rPr dirty="0" sz="1450" spc="-5">
                <a:latin typeface="Times New Roman"/>
                <a:cs typeface="Times New Roman"/>
              </a:rPr>
              <a:t>a </a:t>
            </a:r>
            <a:r>
              <a:rPr dirty="0" sz="1450" spc="-10">
                <a:latin typeface="Times New Roman"/>
                <a:cs typeface="Times New Roman"/>
              </a:rPr>
              <a:t>certain hopeful period </a:t>
            </a:r>
            <a:r>
              <a:rPr dirty="0" sz="1450" spc="-5">
                <a:latin typeface="Times New Roman"/>
                <a:cs typeface="Times New Roman"/>
              </a:rPr>
              <a:t>of </a:t>
            </a:r>
            <a:r>
              <a:rPr dirty="0" sz="1450" spc="-10">
                <a:latin typeface="Times New Roman"/>
                <a:cs typeface="Times New Roman"/>
              </a:rPr>
              <a:t>their age. It will  </a:t>
            </a:r>
            <a:r>
              <a:rPr dirty="0" sz="1450" spc="-5">
                <a:latin typeface="Times New Roman"/>
                <a:cs typeface="Times New Roman"/>
              </a:rPr>
              <a:t>be </a:t>
            </a:r>
            <a:r>
              <a:rPr dirty="0" sz="1450" spc="-10">
                <a:latin typeface="Times New Roman"/>
                <a:cs typeface="Times New Roman"/>
              </a:rPr>
              <a:t>hard for an American to understand the spirit. But let him imagine </a:t>
            </a:r>
            <a:r>
              <a:rPr dirty="0" sz="1450" spc="-5">
                <a:latin typeface="Times New Roman"/>
                <a:cs typeface="Times New Roman"/>
              </a:rPr>
              <a:t>a young  </a:t>
            </a:r>
            <a:r>
              <a:rPr dirty="0" sz="1450" spc="-10">
                <a:latin typeface="Times New Roman"/>
                <a:cs typeface="Times New Roman"/>
              </a:rPr>
              <a:t>man, who shall have grown </a:t>
            </a:r>
            <a:r>
              <a:rPr dirty="0" sz="1450" spc="-5">
                <a:latin typeface="Times New Roman"/>
                <a:cs typeface="Times New Roman"/>
              </a:rPr>
              <a:t>up </a:t>
            </a:r>
            <a:r>
              <a:rPr dirty="0" sz="1450" spc="-10">
                <a:latin typeface="Times New Roman"/>
                <a:cs typeface="Times New Roman"/>
              </a:rPr>
              <a:t>in an old and rigid circle, following </a:t>
            </a:r>
            <a:r>
              <a:rPr dirty="0" sz="1450" spc="-5">
                <a:latin typeface="Times New Roman"/>
                <a:cs typeface="Times New Roman"/>
              </a:rPr>
              <a:t>bygone  </a:t>
            </a:r>
            <a:r>
              <a:rPr dirty="0" sz="1450" spc="-10">
                <a:latin typeface="Times New Roman"/>
                <a:cs typeface="Times New Roman"/>
              </a:rPr>
              <a:t>fashions</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taught</a:t>
            </a:r>
            <a:r>
              <a:rPr dirty="0" sz="1450" spc="75">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10">
                <a:latin typeface="Times New Roman"/>
                <a:cs typeface="Times New Roman"/>
              </a:rPr>
              <a:t>distrust</a:t>
            </a:r>
            <a:r>
              <a:rPr dirty="0" sz="1450" spc="75">
                <a:latin typeface="Times New Roman"/>
                <a:cs typeface="Times New Roman"/>
              </a:rPr>
              <a:t> </a:t>
            </a:r>
            <a:r>
              <a:rPr dirty="0" sz="1450" spc="-10">
                <a:latin typeface="Times New Roman"/>
                <a:cs typeface="Times New Roman"/>
              </a:rPr>
              <a:t>his</a:t>
            </a:r>
            <a:r>
              <a:rPr dirty="0" sz="1450" spc="75">
                <a:latin typeface="Times New Roman"/>
                <a:cs typeface="Times New Roman"/>
              </a:rPr>
              <a:t> </a:t>
            </a:r>
            <a:r>
              <a:rPr dirty="0" sz="1450" spc="-10">
                <a:latin typeface="Times New Roman"/>
                <a:cs typeface="Times New Roman"/>
              </a:rPr>
              <a:t>own</a:t>
            </a:r>
            <a:r>
              <a:rPr dirty="0" sz="1450" spc="80">
                <a:latin typeface="Times New Roman"/>
                <a:cs typeface="Times New Roman"/>
              </a:rPr>
              <a:t> </a:t>
            </a:r>
            <a:r>
              <a:rPr dirty="0" sz="1450" spc="-10">
                <a:latin typeface="Times New Roman"/>
                <a:cs typeface="Times New Roman"/>
              </a:rPr>
              <a:t>fresh</a:t>
            </a:r>
            <a:r>
              <a:rPr dirty="0" sz="1450" spc="75">
                <a:latin typeface="Times New Roman"/>
                <a:cs typeface="Times New Roman"/>
              </a:rPr>
              <a:t> </a:t>
            </a:r>
            <a:r>
              <a:rPr dirty="0" sz="1450" spc="-10">
                <a:latin typeface="Times New Roman"/>
                <a:cs typeface="Times New Roman"/>
              </a:rPr>
              <a:t>instincts,</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who</a:t>
            </a:r>
            <a:r>
              <a:rPr dirty="0" sz="1450" spc="75">
                <a:latin typeface="Times New Roman"/>
                <a:cs typeface="Times New Roman"/>
              </a:rPr>
              <a:t> </a:t>
            </a:r>
            <a:r>
              <a:rPr dirty="0" sz="1450" spc="-10">
                <a:latin typeface="Times New Roman"/>
                <a:cs typeface="Times New Roman"/>
              </a:rPr>
              <a:t>now</a:t>
            </a:r>
            <a:r>
              <a:rPr dirty="0" sz="1450" spc="75">
                <a:latin typeface="Times New Roman"/>
                <a:cs typeface="Times New Roman"/>
              </a:rPr>
              <a:t> </a:t>
            </a:r>
            <a:r>
              <a:rPr dirty="0" sz="1450" spc="-10">
                <a:latin typeface="Times New Roman"/>
                <a:cs typeface="Times New Roman"/>
              </a:rPr>
              <a:t>suddenly</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hears </a:t>
            </a:r>
            <a:r>
              <a:rPr dirty="0" sz="1450" spc="-5">
                <a:latin typeface="Times New Roman"/>
                <a:cs typeface="Times New Roman"/>
              </a:rPr>
              <a:t>of a </a:t>
            </a:r>
            <a:r>
              <a:rPr dirty="0" sz="1450" spc="-10">
                <a:latin typeface="Times New Roman"/>
                <a:cs typeface="Times New Roman"/>
              </a:rPr>
              <a:t>family </a:t>
            </a:r>
            <a:r>
              <a:rPr dirty="0" sz="1450" spc="-5">
                <a:latin typeface="Times New Roman"/>
                <a:cs typeface="Times New Roman"/>
              </a:rPr>
              <a:t>of </a:t>
            </a:r>
            <a:r>
              <a:rPr dirty="0" sz="1450" spc="-10">
                <a:latin typeface="Times New Roman"/>
                <a:cs typeface="Times New Roman"/>
              </a:rPr>
              <a:t>cousins, all about his own age, who keep house together  </a:t>
            </a:r>
            <a:r>
              <a:rPr dirty="0" sz="1450" spc="-5">
                <a:latin typeface="Times New Roman"/>
                <a:cs typeface="Times New Roman"/>
              </a:rPr>
              <a:t>by </a:t>
            </a:r>
            <a:r>
              <a:rPr dirty="0" sz="1450" spc="-10">
                <a:latin typeface="Times New Roman"/>
                <a:cs typeface="Times New Roman"/>
              </a:rPr>
              <a:t>themselves and live far from restraint and tradition; let him imagine this,  and </a:t>
            </a:r>
            <a:r>
              <a:rPr dirty="0" sz="1450" spc="-5">
                <a:latin typeface="Times New Roman"/>
                <a:cs typeface="Times New Roman"/>
              </a:rPr>
              <a:t>he </a:t>
            </a:r>
            <a:r>
              <a:rPr dirty="0" sz="1450" spc="-10">
                <a:latin typeface="Times New Roman"/>
                <a:cs typeface="Times New Roman"/>
              </a:rPr>
              <a:t>will have some imperfect notion </a:t>
            </a:r>
            <a:r>
              <a:rPr dirty="0" sz="1450" spc="-5">
                <a:latin typeface="Times New Roman"/>
                <a:cs typeface="Times New Roman"/>
              </a:rPr>
              <a:t>of </a:t>
            </a:r>
            <a:r>
              <a:rPr dirty="0" sz="1450" spc="-10">
                <a:latin typeface="Times New Roman"/>
                <a:cs typeface="Times New Roman"/>
              </a:rPr>
              <a:t>the sentiment with which spirited  English </a:t>
            </a:r>
            <a:r>
              <a:rPr dirty="0" sz="1450" spc="-5">
                <a:latin typeface="Times New Roman"/>
                <a:cs typeface="Times New Roman"/>
              </a:rPr>
              <a:t>youths </a:t>
            </a:r>
            <a:r>
              <a:rPr dirty="0" sz="1450" spc="-10">
                <a:latin typeface="Times New Roman"/>
                <a:cs typeface="Times New Roman"/>
              </a:rPr>
              <a:t>turn to the </a:t>
            </a:r>
            <a:r>
              <a:rPr dirty="0" sz="1450" spc="-5">
                <a:latin typeface="Times New Roman"/>
                <a:cs typeface="Times New Roman"/>
              </a:rPr>
              <a:t>thought of </a:t>
            </a:r>
            <a:r>
              <a:rPr dirty="0" sz="1450" spc="-10">
                <a:latin typeface="Times New Roman"/>
                <a:cs typeface="Times New Roman"/>
              </a:rPr>
              <a:t>the American Republic. It seems to them  as if, </a:t>
            </a:r>
            <a:r>
              <a:rPr dirty="0" sz="1450" spc="-5">
                <a:latin typeface="Times New Roman"/>
                <a:cs typeface="Times New Roman"/>
              </a:rPr>
              <a:t>out </a:t>
            </a:r>
            <a:r>
              <a:rPr dirty="0" sz="1450" spc="-10">
                <a:latin typeface="Times New Roman"/>
                <a:cs typeface="Times New Roman"/>
              </a:rPr>
              <a:t>west, the war </a:t>
            </a:r>
            <a:r>
              <a:rPr dirty="0" sz="1450" spc="-5">
                <a:latin typeface="Times New Roman"/>
                <a:cs typeface="Times New Roman"/>
              </a:rPr>
              <a:t>of </a:t>
            </a:r>
            <a:r>
              <a:rPr dirty="0" sz="1450" spc="-10">
                <a:latin typeface="Times New Roman"/>
                <a:cs typeface="Times New Roman"/>
              </a:rPr>
              <a:t>life was still conducted in the open </a:t>
            </a:r>
            <a:r>
              <a:rPr dirty="0" sz="1450" spc="-25">
                <a:latin typeface="Times New Roman"/>
                <a:cs typeface="Times New Roman"/>
              </a:rPr>
              <a:t>air,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free  barbaric terms; as if it had </a:t>
            </a:r>
            <a:r>
              <a:rPr dirty="0" sz="1450" spc="-5">
                <a:latin typeface="Times New Roman"/>
                <a:cs typeface="Times New Roman"/>
              </a:rPr>
              <a:t>not </a:t>
            </a:r>
            <a:r>
              <a:rPr dirty="0" sz="1450" spc="-10">
                <a:latin typeface="Times New Roman"/>
                <a:cs typeface="Times New Roman"/>
              </a:rPr>
              <a:t>yet been narrowed into parlours, </a:t>
            </a:r>
            <a:r>
              <a:rPr dirty="0" sz="1450" spc="-5">
                <a:latin typeface="Times New Roman"/>
                <a:cs typeface="Times New Roman"/>
              </a:rPr>
              <a:t>nor </a:t>
            </a:r>
            <a:r>
              <a:rPr dirty="0" sz="1450" spc="-10">
                <a:latin typeface="Times New Roman"/>
                <a:cs typeface="Times New Roman"/>
              </a:rPr>
              <a:t>begun to  </a:t>
            </a:r>
            <a:r>
              <a:rPr dirty="0" sz="1450" spc="-5">
                <a:latin typeface="Times New Roman"/>
                <a:cs typeface="Times New Roman"/>
              </a:rPr>
              <a:t>be </a:t>
            </a:r>
            <a:r>
              <a:rPr dirty="0" sz="1450" spc="-10">
                <a:latin typeface="Times New Roman"/>
                <a:cs typeface="Times New Roman"/>
              </a:rPr>
              <a:t>conducted, like some unjust and dreary arbitration, </a:t>
            </a:r>
            <a:r>
              <a:rPr dirty="0" sz="1450" spc="-5">
                <a:latin typeface="Times New Roman"/>
                <a:cs typeface="Times New Roman"/>
              </a:rPr>
              <a:t>by </a:t>
            </a:r>
            <a:r>
              <a:rPr dirty="0" sz="1450" spc="-10">
                <a:latin typeface="Times New Roman"/>
                <a:cs typeface="Times New Roman"/>
              </a:rPr>
              <a:t>compromise,  costume forms </a:t>
            </a:r>
            <a:r>
              <a:rPr dirty="0" sz="1450" spc="-5">
                <a:latin typeface="Times New Roman"/>
                <a:cs typeface="Times New Roman"/>
              </a:rPr>
              <a:t>of </a:t>
            </a:r>
            <a:r>
              <a:rPr dirty="0" sz="1450" spc="-10">
                <a:latin typeface="Times New Roman"/>
                <a:cs typeface="Times New Roman"/>
              </a:rPr>
              <a:t>procedure, and sad, senseless self-denial. Which </a:t>
            </a:r>
            <a:r>
              <a:rPr dirty="0" sz="1450" spc="-5">
                <a:latin typeface="Times New Roman"/>
                <a:cs typeface="Times New Roman"/>
              </a:rPr>
              <a:t>of </a:t>
            </a:r>
            <a:r>
              <a:rPr dirty="0" sz="1450" spc="-10">
                <a:latin typeface="Times New Roman"/>
                <a:cs typeface="Times New Roman"/>
              </a:rPr>
              <a:t>these  two </a:t>
            </a:r>
            <a:r>
              <a:rPr dirty="0" sz="1450" spc="-5">
                <a:latin typeface="Times New Roman"/>
                <a:cs typeface="Times New Roman"/>
              </a:rPr>
              <a:t>he </a:t>
            </a:r>
            <a:r>
              <a:rPr dirty="0" sz="1450" spc="-10">
                <a:latin typeface="Times New Roman"/>
                <a:cs typeface="Times New Roman"/>
              </a:rPr>
              <a:t>prefers, </a:t>
            </a:r>
            <a:r>
              <a:rPr dirty="0" sz="1450" spc="-5">
                <a:latin typeface="Times New Roman"/>
                <a:cs typeface="Times New Roman"/>
              </a:rPr>
              <a:t>a </a:t>
            </a:r>
            <a:r>
              <a:rPr dirty="0" sz="1450" spc="-10">
                <a:latin typeface="Times New Roman"/>
                <a:cs typeface="Times New Roman"/>
              </a:rPr>
              <a:t>man with any youth still left in him will decide rightly for  himself. He would rather </a:t>
            </a:r>
            <a:r>
              <a:rPr dirty="0" sz="1450" spc="-5">
                <a:latin typeface="Times New Roman"/>
                <a:cs typeface="Times New Roman"/>
              </a:rPr>
              <a:t>be </a:t>
            </a:r>
            <a:r>
              <a:rPr dirty="0" sz="1450" spc="-10">
                <a:latin typeface="Times New Roman"/>
                <a:cs typeface="Times New Roman"/>
              </a:rPr>
              <a:t>houseless than denied </a:t>
            </a:r>
            <a:r>
              <a:rPr dirty="0" sz="1450" spc="-5">
                <a:latin typeface="Times New Roman"/>
                <a:cs typeface="Times New Roman"/>
              </a:rPr>
              <a:t>a </a:t>
            </a:r>
            <a:r>
              <a:rPr dirty="0" sz="1450" spc="-10">
                <a:latin typeface="Times New Roman"/>
                <a:cs typeface="Times New Roman"/>
              </a:rPr>
              <a:t>pass-key; rather </a:t>
            </a:r>
            <a:r>
              <a:rPr dirty="0" sz="1450" spc="-5">
                <a:latin typeface="Times New Roman"/>
                <a:cs typeface="Times New Roman"/>
              </a:rPr>
              <a:t>go  </a:t>
            </a:r>
            <a:r>
              <a:rPr dirty="0" sz="1450" spc="-10">
                <a:latin typeface="Times New Roman"/>
                <a:cs typeface="Times New Roman"/>
              </a:rPr>
              <a:t>without food than partake </a:t>
            </a:r>
            <a:r>
              <a:rPr dirty="0" sz="1450" spc="-5">
                <a:latin typeface="Times New Roman"/>
                <a:cs typeface="Times New Roman"/>
              </a:rPr>
              <a:t>of </a:t>
            </a:r>
            <a:r>
              <a:rPr dirty="0" sz="1450" spc="-10">
                <a:latin typeface="Times New Roman"/>
                <a:cs typeface="Times New Roman"/>
              </a:rPr>
              <a:t>stalled </a:t>
            </a:r>
            <a:r>
              <a:rPr dirty="0" sz="1450" spc="-5">
                <a:latin typeface="Times New Roman"/>
                <a:cs typeface="Times New Roman"/>
              </a:rPr>
              <a:t>ox </a:t>
            </a:r>
            <a:r>
              <a:rPr dirty="0" sz="1450" spc="-10">
                <a:latin typeface="Times New Roman"/>
                <a:cs typeface="Times New Roman"/>
              </a:rPr>
              <a:t>in </a:t>
            </a:r>
            <a:r>
              <a:rPr dirty="0" sz="1450" spc="-15">
                <a:latin typeface="Times New Roman"/>
                <a:cs typeface="Times New Roman"/>
              </a:rPr>
              <a:t>stiff, </a:t>
            </a:r>
            <a:r>
              <a:rPr dirty="0" sz="1450" spc="-10">
                <a:latin typeface="Times New Roman"/>
                <a:cs typeface="Times New Roman"/>
              </a:rPr>
              <a:t>respectable society; rather </a:t>
            </a:r>
            <a:r>
              <a:rPr dirty="0" sz="1450" spc="-5">
                <a:latin typeface="Times New Roman"/>
                <a:cs typeface="Times New Roman"/>
              </a:rPr>
              <a:t>be  </a:t>
            </a:r>
            <a:r>
              <a:rPr dirty="0" sz="1450" spc="-10">
                <a:latin typeface="Times New Roman"/>
                <a:cs typeface="Times New Roman"/>
              </a:rPr>
              <a:t>shot </a:t>
            </a:r>
            <a:r>
              <a:rPr dirty="0" sz="1450" spc="-5">
                <a:latin typeface="Times New Roman"/>
                <a:cs typeface="Times New Roman"/>
              </a:rPr>
              <a:t>out of </a:t>
            </a:r>
            <a:r>
              <a:rPr dirty="0" sz="1450" spc="-10">
                <a:latin typeface="Times New Roman"/>
                <a:cs typeface="Times New Roman"/>
              </a:rPr>
              <a:t>hand than direct his life according to the dictates </a:t>
            </a:r>
            <a:r>
              <a:rPr dirty="0" sz="1450" spc="-5">
                <a:latin typeface="Times New Roman"/>
                <a:cs typeface="Times New Roman"/>
              </a:rPr>
              <a:t>of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He knows </a:t>
            </a:r>
            <a:r>
              <a:rPr dirty="0" sz="1450" spc="-5">
                <a:latin typeface="Times New Roman"/>
                <a:cs typeface="Times New Roman"/>
              </a:rPr>
              <a:t>or </a:t>
            </a:r>
            <a:r>
              <a:rPr dirty="0" sz="1450" spc="-10">
                <a:latin typeface="Times New Roman"/>
                <a:cs typeface="Times New Roman"/>
              </a:rPr>
              <a:t>thinks nothing </a:t>
            </a:r>
            <a:r>
              <a:rPr dirty="0" sz="1450" spc="-5">
                <a:latin typeface="Times New Roman"/>
                <a:cs typeface="Times New Roman"/>
              </a:rPr>
              <a:t>of </a:t>
            </a:r>
            <a:r>
              <a:rPr dirty="0" sz="1450" spc="-10">
                <a:latin typeface="Times New Roman"/>
                <a:cs typeface="Times New Roman"/>
              </a:rPr>
              <a:t>the Maine Laws, the Puritan sourness, the  fierce, sordid appetite for dollars, </a:t>
            </a:r>
            <a:r>
              <a:rPr dirty="0" sz="1450" spc="-5">
                <a:latin typeface="Times New Roman"/>
                <a:cs typeface="Times New Roman"/>
              </a:rPr>
              <a:t>or </a:t>
            </a:r>
            <a:r>
              <a:rPr dirty="0" sz="1450" spc="-10">
                <a:latin typeface="Times New Roman"/>
                <a:cs typeface="Times New Roman"/>
              </a:rPr>
              <a:t>the dreary existence </a:t>
            </a:r>
            <a:r>
              <a:rPr dirty="0" sz="1450" spc="-5">
                <a:latin typeface="Times New Roman"/>
                <a:cs typeface="Times New Roman"/>
              </a:rPr>
              <a:t>of </a:t>
            </a:r>
            <a:r>
              <a:rPr dirty="0" sz="1450" spc="-10">
                <a:latin typeface="Times New Roman"/>
                <a:cs typeface="Times New Roman"/>
              </a:rPr>
              <a:t>country towns. A  few wild story-books which delighted his childhood form the imaginative  basis </a:t>
            </a:r>
            <a:r>
              <a:rPr dirty="0" sz="1450" spc="-5">
                <a:latin typeface="Times New Roman"/>
                <a:cs typeface="Times New Roman"/>
              </a:rPr>
              <a:t>of </a:t>
            </a:r>
            <a:r>
              <a:rPr dirty="0" sz="1450" spc="-10">
                <a:latin typeface="Times New Roman"/>
                <a:cs typeface="Times New Roman"/>
              </a:rPr>
              <a:t>his picture </a:t>
            </a:r>
            <a:r>
              <a:rPr dirty="0" sz="1450" spc="-5">
                <a:latin typeface="Times New Roman"/>
                <a:cs typeface="Times New Roman"/>
              </a:rPr>
              <a:t>of </a:t>
            </a:r>
            <a:r>
              <a:rPr dirty="0" sz="1450" spc="-10">
                <a:latin typeface="Times New Roman"/>
                <a:cs typeface="Times New Roman"/>
              </a:rPr>
              <a:t>America. In course </a:t>
            </a:r>
            <a:r>
              <a:rPr dirty="0" sz="1450" spc="-5">
                <a:latin typeface="Times New Roman"/>
                <a:cs typeface="Times New Roman"/>
              </a:rPr>
              <a:t>of </a:t>
            </a:r>
            <a:r>
              <a:rPr dirty="0" sz="1450" spc="-10">
                <a:latin typeface="Times New Roman"/>
                <a:cs typeface="Times New Roman"/>
              </a:rPr>
              <a:t>time, there is added to this </a:t>
            </a:r>
            <a:r>
              <a:rPr dirty="0" sz="1450" spc="-5">
                <a:latin typeface="Times New Roman"/>
                <a:cs typeface="Times New Roman"/>
              </a:rPr>
              <a:t>a </a:t>
            </a:r>
            <a:r>
              <a:rPr dirty="0" sz="1450" spc="-10">
                <a:latin typeface="Times New Roman"/>
                <a:cs typeface="Times New Roman"/>
              </a:rPr>
              <a:t>great  crowd </a:t>
            </a:r>
            <a:r>
              <a:rPr dirty="0" sz="1450" spc="-5">
                <a:latin typeface="Times New Roman"/>
                <a:cs typeface="Times New Roman"/>
              </a:rPr>
              <a:t>of </a:t>
            </a:r>
            <a:r>
              <a:rPr dirty="0" sz="1450" spc="-10">
                <a:latin typeface="Times New Roman"/>
                <a:cs typeface="Times New Roman"/>
              </a:rPr>
              <a:t>stimulating details—vast cities that grow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by </a:t>
            </a:r>
            <a:r>
              <a:rPr dirty="0" sz="1450" spc="-10">
                <a:latin typeface="Times New Roman"/>
                <a:cs typeface="Times New Roman"/>
              </a:rPr>
              <a:t>enchantment; the  birds, that have </a:t>
            </a:r>
            <a:r>
              <a:rPr dirty="0" sz="1450" spc="-5">
                <a:latin typeface="Times New Roman"/>
                <a:cs typeface="Times New Roman"/>
              </a:rPr>
              <a:t>gone </a:t>
            </a:r>
            <a:r>
              <a:rPr dirty="0" sz="1450" spc="-10">
                <a:latin typeface="Times New Roman"/>
                <a:cs typeface="Times New Roman"/>
              </a:rPr>
              <a:t>south in autumn, returning with the spring to find  thousands camped </a:t>
            </a:r>
            <a:r>
              <a:rPr dirty="0" sz="1450" spc="-5">
                <a:latin typeface="Times New Roman"/>
                <a:cs typeface="Times New Roman"/>
              </a:rPr>
              <a:t>upon </a:t>
            </a:r>
            <a:r>
              <a:rPr dirty="0" sz="1450" spc="-10">
                <a:latin typeface="Times New Roman"/>
                <a:cs typeface="Times New Roman"/>
              </a:rPr>
              <a:t>their marshes, and the lamps burning far and near  along </a:t>
            </a:r>
            <a:r>
              <a:rPr dirty="0" sz="1450" spc="-5">
                <a:latin typeface="Times New Roman"/>
                <a:cs typeface="Times New Roman"/>
              </a:rPr>
              <a:t>populous </a:t>
            </a:r>
            <a:r>
              <a:rPr dirty="0" sz="1450" spc="-10">
                <a:latin typeface="Times New Roman"/>
                <a:cs typeface="Times New Roman"/>
              </a:rPr>
              <a:t>streets; forests that disappear like snow; countries </a:t>
            </a:r>
            <a:r>
              <a:rPr dirty="0" sz="1450" spc="-15">
                <a:latin typeface="Times New Roman"/>
                <a:cs typeface="Times New Roman"/>
              </a:rPr>
              <a:t>larger </a:t>
            </a:r>
            <a:r>
              <a:rPr dirty="0" sz="1450" spc="-10">
                <a:latin typeface="Times New Roman"/>
                <a:cs typeface="Times New Roman"/>
              </a:rPr>
              <a:t>than  Britain that are cleared and settled, </a:t>
            </a:r>
            <a:r>
              <a:rPr dirty="0" sz="1450" spc="-5">
                <a:latin typeface="Times New Roman"/>
                <a:cs typeface="Times New Roman"/>
              </a:rPr>
              <a:t>one </a:t>
            </a:r>
            <a:r>
              <a:rPr dirty="0" sz="1450" spc="-10">
                <a:latin typeface="Times New Roman"/>
                <a:cs typeface="Times New Roman"/>
              </a:rPr>
              <a:t>man running forth with his household  </a:t>
            </a:r>
            <a:r>
              <a:rPr dirty="0" sz="1450" spc="-5">
                <a:latin typeface="Times New Roman"/>
                <a:cs typeface="Times New Roman"/>
              </a:rPr>
              <a:t>gods </a:t>
            </a:r>
            <a:r>
              <a:rPr dirty="0" sz="1450" spc="-10">
                <a:latin typeface="Times New Roman"/>
                <a:cs typeface="Times New Roman"/>
              </a:rPr>
              <a:t>before </a:t>
            </a:r>
            <a:r>
              <a:rPr dirty="0" sz="1450" spc="-15">
                <a:latin typeface="Times New Roman"/>
                <a:cs typeface="Times New Roman"/>
              </a:rPr>
              <a:t>another, </a:t>
            </a:r>
            <a:r>
              <a:rPr dirty="0" sz="1450" spc="-10">
                <a:latin typeface="Times New Roman"/>
                <a:cs typeface="Times New Roman"/>
              </a:rPr>
              <a:t>while the bear and the Indian are yet scarce aware </a:t>
            </a:r>
            <a:r>
              <a:rPr dirty="0" sz="1450" spc="-5">
                <a:latin typeface="Times New Roman"/>
                <a:cs typeface="Times New Roman"/>
              </a:rPr>
              <a:t>of </a:t>
            </a:r>
            <a:r>
              <a:rPr dirty="0" sz="1450" spc="-10">
                <a:latin typeface="Times New Roman"/>
                <a:cs typeface="Times New Roman"/>
              </a:rPr>
              <a:t>their  approach; </a:t>
            </a:r>
            <a:r>
              <a:rPr dirty="0" sz="1450" spc="-5">
                <a:latin typeface="Times New Roman"/>
                <a:cs typeface="Times New Roman"/>
              </a:rPr>
              <a:t>oil </a:t>
            </a:r>
            <a:r>
              <a:rPr dirty="0" sz="1450" spc="-10">
                <a:latin typeface="Times New Roman"/>
                <a:cs typeface="Times New Roman"/>
              </a:rPr>
              <a:t>that gushes from the earth; gold that is washed </a:t>
            </a:r>
            <a:r>
              <a:rPr dirty="0" sz="1450" spc="-5">
                <a:latin typeface="Times New Roman"/>
                <a:cs typeface="Times New Roman"/>
              </a:rPr>
              <a:t>or </a:t>
            </a:r>
            <a:r>
              <a:rPr dirty="0" sz="1450" spc="-10">
                <a:latin typeface="Times New Roman"/>
                <a:cs typeface="Times New Roman"/>
              </a:rPr>
              <a:t>quarried in the  </a:t>
            </a:r>
            <a:r>
              <a:rPr dirty="0" sz="1450" spc="-5">
                <a:latin typeface="Times New Roman"/>
                <a:cs typeface="Times New Roman"/>
              </a:rPr>
              <a:t>brooks or </a:t>
            </a:r>
            <a:r>
              <a:rPr dirty="0" sz="1450" spc="-10">
                <a:latin typeface="Times New Roman"/>
                <a:cs typeface="Times New Roman"/>
              </a:rPr>
              <a:t>glens </a:t>
            </a:r>
            <a:r>
              <a:rPr dirty="0" sz="1450" spc="-5">
                <a:latin typeface="Times New Roman"/>
                <a:cs typeface="Times New Roman"/>
              </a:rPr>
              <a:t>of </a:t>
            </a:r>
            <a:r>
              <a:rPr dirty="0" sz="1450" spc="-10">
                <a:latin typeface="Times New Roman"/>
                <a:cs typeface="Times New Roman"/>
              </a:rPr>
              <a:t>the Sierras; and all that bustle, courage, action, and constant  kaleidoscopic change that </a:t>
            </a:r>
            <a:r>
              <a:rPr dirty="0" sz="1450" spc="-40">
                <a:latin typeface="Times New Roman"/>
                <a:cs typeface="Times New Roman"/>
              </a:rPr>
              <a:t>Walt </a:t>
            </a:r>
            <a:r>
              <a:rPr dirty="0" sz="1450" spc="-10">
                <a:latin typeface="Times New Roman"/>
                <a:cs typeface="Times New Roman"/>
              </a:rPr>
              <a:t>Whitman has seized and set forth in his  vigorous, cheerful, and loquacious</a:t>
            </a:r>
            <a:r>
              <a:rPr dirty="0" sz="1450" spc="10">
                <a:latin typeface="Times New Roman"/>
                <a:cs typeface="Times New Roman"/>
              </a:rPr>
              <a:t> </a:t>
            </a:r>
            <a:r>
              <a:rPr dirty="0" sz="1450" spc="-10">
                <a:latin typeface="Times New Roman"/>
                <a:cs typeface="Times New Roman"/>
              </a:rPr>
              <a:t>verses.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was at last in America, and was soon </a:t>
            </a:r>
            <a:r>
              <a:rPr dirty="0" sz="1450" spc="-5">
                <a:latin typeface="Times New Roman"/>
                <a:cs typeface="Times New Roman"/>
              </a:rPr>
              <a:t>out upon </a:t>
            </a:r>
            <a:r>
              <a:rPr dirty="0" sz="1450" spc="-10">
                <a:latin typeface="Times New Roman"/>
                <a:cs typeface="Times New Roman"/>
              </a:rPr>
              <a:t>New </a:t>
            </a:r>
            <a:r>
              <a:rPr dirty="0" sz="1450" spc="-45">
                <a:latin typeface="Times New Roman"/>
                <a:cs typeface="Times New Roman"/>
              </a:rPr>
              <a:t>York </a:t>
            </a:r>
            <a:r>
              <a:rPr dirty="0" sz="1450" spc="-10">
                <a:latin typeface="Times New Roman"/>
                <a:cs typeface="Times New Roman"/>
              </a:rPr>
              <a:t>streets,  spying for things foreign. The place had to me an air </a:t>
            </a:r>
            <a:r>
              <a:rPr dirty="0" sz="1450" spc="-5">
                <a:latin typeface="Times New Roman"/>
                <a:cs typeface="Times New Roman"/>
              </a:rPr>
              <a:t>of </a:t>
            </a:r>
            <a:r>
              <a:rPr dirty="0" sz="1450" spc="-10">
                <a:latin typeface="Times New Roman"/>
                <a:cs typeface="Times New Roman"/>
              </a:rPr>
              <a:t>Liverpool; </a:t>
            </a:r>
            <a:r>
              <a:rPr dirty="0" sz="1450" spc="-5">
                <a:latin typeface="Times New Roman"/>
                <a:cs typeface="Times New Roman"/>
              </a:rPr>
              <a:t>but </a:t>
            </a:r>
            <a:r>
              <a:rPr dirty="0" sz="1450" spc="-10">
                <a:latin typeface="Times New Roman"/>
                <a:cs typeface="Times New Roman"/>
              </a:rPr>
              <a:t>such  was the rain that </a:t>
            </a:r>
            <a:r>
              <a:rPr dirty="0" sz="1450" spc="-5">
                <a:latin typeface="Times New Roman"/>
                <a:cs typeface="Times New Roman"/>
              </a:rPr>
              <a:t>not </a:t>
            </a:r>
            <a:r>
              <a:rPr dirty="0" sz="1450" spc="-10">
                <a:latin typeface="Times New Roman"/>
                <a:cs typeface="Times New Roman"/>
              </a:rPr>
              <a:t>Paradise itself would have looked inviting. </a:t>
            </a:r>
            <a:r>
              <a:rPr dirty="0" sz="1450" spc="-70">
                <a:latin typeface="Times New Roman"/>
                <a:cs typeface="Times New Roman"/>
              </a:rPr>
              <a:t>We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20">
                <a:latin typeface="Times New Roman"/>
                <a:cs typeface="Times New Roman"/>
              </a:rPr>
              <a:t>four, </a:t>
            </a:r>
            <a:r>
              <a:rPr dirty="0" sz="1450" spc="-10">
                <a:latin typeface="Times New Roman"/>
                <a:cs typeface="Times New Roman"/>
              </a:rPr>
              <a:t>under two umbrellas; Jones and </a:t>
            </a:r>
            <a:r>
              <a:rPr dirty="0" sz="1450" spc="-5">
                <a:latin typeface="Times New Roman"/>
                <a:cs typeface="Times New Roman"/>
              </a:rPr>
              <a:t>I </a:t>
            </a:r>
            <a:r>
              <a:rPr dirty="0" sz="1450" spc="-10">
                <a:latin typeface="Times New Roman"/>
                <a:cs typeface="Times New Roman"/>
              </a:rPr>
              <a:t>and two Scots lads, recent  immigrants, and </a:t>
            </a:r>
            <a:r>
              <a:rPr dirty="0" sz="1450" spc="-5">
                <a:latin typeface="Times New Roman"/>
                <a:cs typeface="Times New Roman"/>
              </a:rPr>
              <a:t>not </a:t>
            </a:r>
            <a:r>
              <a:rPr dirty="0" sz="1450" spc="-10">
                <a:latin typeface="Times New Roman"/>
                <a:cs typeface="Times New Roman"/>
              </a:rPr>
              <a:t>indisposed to welcome </a:t>
            </a:r>
            <a:r>
              <a:rPr dirty="0" sz="1450" spc="-5">
                <a:latin typeface="Times New Roman"/>
                <a:cs typeface="Times New Roman"/>
              </a:rPr>
              <a:t>a </a:t>
            </a:r>
            <a:r>
              <a:rPr dirty="0" sz="1450" spc="-10">
                <a:latin typeface="Times New Roman"/>
                <a:cs typeface="Times New Roman"/>
              </a:rPr>
              <a:t>compatriot. They had been six  weeks in New </a:t>
            </a:r>
            <a:r>
              <a:rPr dirty="0" sz="1450" spc="-40">
                <a:latin typeface="Times New Roman"/>
                <a:cs typeface="Times New Roman"/>
              </a:rPr>
              <a:t>York, </a:t>
            </a:r>
            <a:r>
              <a:rPr dirty="0" sz="1450" spc="-10">
                <a:latin typeface="Times New Roman"/>
                <a:cs typeface="Times New Roman"/>
              </a:rPr>
              <a:t>and neither </a:t>
            </a:r>
            <a:r>
              <a:rPr dirty="0" sz="1450" spc="-5">
                <a:latin typeface="Times New Roman"/>
                <a:cs typeface="Times New Roman"/>
              </a:rPr>
              <a:t>of </a:t>
            </a:r>
            <a:r>
              <a:rPr dirty="0" sz="1450" spc="-10">
                <a:latin typeface="Times New Roman"/>
                <a:cs typeface="Times New Roman"/>
              </a:rPr>
              <a:t>them had yet found </a:t>
            </a:r>
            <a:r>
              <a:rPr dirty="0" sz="1450" spc="-5">
                <a:latin typeface="Times New Roman"/>
                <a:cs typeface="Times New Roman"/>
              </a:rPr>
              <a:t>a </a:t>
            </a:r>
            <a:r>
              <a:rPr dirty="0" sz="1450" spc="-10">
                <a:latin typeface="Times New Roman"/>
                <a:cs typeface="Times New Roman"/>
              </a:rPr>
              <a:t>single job </a:t>
            </a:r>
            <a:r>
              <a:rPr dirty="0" sz="1450" spc="-5">
                <a:latin typeface="Times New Roman"/>
                <a:cs typeface="Times New Roman"/>
              </a:rPr>
              <a:t>or </a:t>
            </a:r>
            <a:r>
              <a:rPr dirty="0" sz="1450" spc="-10">
                <a:latin typeface="Times New Roman"/>
                <a:cs typeface="Times New Roman"/>
              </a:rPr>
              <a:t>earned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halfpenny.</a:t>
            </a:r>
            <a:r>
              <a:rPr dirty="0" sz="1450" spc="320">
                <a:latin typeface="Times New Roman"/>
                <a:cs typeface="Times New Roman"/>
              </a:rPr>
              <a:t> </a:t>
            </a:r>
            <a:r>
              <a:rPr dirty="0" sz="1450" spc="-10">
                <a:latin typeface="Times New Roman"/>
                <a:cs typeface="Times New Roman"/>
              </a:rPr>
              <a:t>Up to the present they were exactly </a:t>
            </a:r>
            <a:r>
              <a:rPr dirty="0" sz="1450" spc="-5">
                <a:latin typeface="Times New Roman"/>
                <a:cs typeface="Times New Roman"/>
              </a:rPr>
              <a:t>out of </a:t>
            </a:r>
            <a:r>
              <a:rPr dirty="0" sz="1450" spc="-10">
                <a:latin typeface="Times New Roman"/>
                <a:cs typeface="Times New Roman"/>
              </a:rPr>
              <a:t>pocket </a:t>
            </a:r>
            <a:r>
              <a:rPr dirty="0" sz="1450" spc="-5">
                <a:latin typeface="Times New Roman"/>
                <a:cs typeface="Times New Roman"/>
              </a:rPr>
              <a:t>by </a:t>
            </a:r>
            <a:r>
              <a:rPr dirty="0" sz="1450" spc="-10">
                <a:latin typeface="Times New Roman"/>
                <a:cs typeface="Times New Roman"/>
              </a:rPr>
              <a:t>the  amount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fare.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lads soon left us. Now </a:t>
            </a:r>
            <a:r>
              <a:rPr dirty="0" sz="1450" spc="-5">
                <a:latin typeface="Times New Roman"/>
                <a:cs typeface="Times New Roman"/>
              </a:rPr>
              <a:t>I </a:t>
            </a:r>
            <a:r>
              <a:rPr dirty="0" sz="1450" spc="-10">
                <a:latin typeface="Times New Roman"/>
                <a:cs typeface="Times New Roman"/>
              </a:rPr>
              <a:t>had sworn </a:t>
            </a:r>
            <a:r>
              <a:rPr dirty="0" sz="1450" spc="-5">
                <a:latin typeface="Times New Roman"/>
                <a:cs typeface="Times New Roman"/>
              </a:rPr>
              <a:t>by </a:t>
            </a:r>
            <a:r>
              <a:rPr dirty="0" sz="1450" spc="-10">
                <a:latin typeface="Times New Roman"/>
                <a:cs typeface="Times New Roman"/>
              </a:rPr>
              <a:t>all my </a:t>
            </a:r>
            <a:r>
              <a:rPr dirty="0" sz="1450" spc="-5">
                <a:latin typeface="Times New Roman"/>
                <a:cs typeface="Times New Roman"/>
              </a:rPr>
              <a:t>gods </a:t>
            </a:r>
            <a:r>
              <a:rPr dirty="0" sz="1450" spc="-10">
                <a:latin typeface="Times New Roman"/>
                <a:cs typeface="Times New Roman"/>
              </a:rPr>
              <a:t>to have such </a:t>
            </a:r>
            <a:r>
              <a:rPr dirty="0" sz="1450" spc="-5">
                <a:latin typeface="Times New Roman"/>
                <a:cs typeface="Times New Roman"/>
              </a:rPr>
              <a:t>a </a:t>
            </a:r>
            <a:r>
              <a:rPr dirty="0" sz="1450" spc="-10">
                <a:latin typeface="Times New Roman"/>
                <a:cs typeface="Times New Roman"/>
              </a:rPr>
              <a:t>dinner  as would rouse the dead; there was scarce any expense at which </a:t>
            </a:r>
            <a:r>
              <a:rPr dirty="0" sz="1450" spc="-5">
                <a:latin typeface="Times New Roman"/>
                <a:cs typeface="Times New Roman"/>
              </a:rPr>
              <a:t>I </a:t>
            </a:r>
            <a:r>
              <a:rPr dirty="0" sz="1450" spc="-10">
                <a:latin typeface="Times New Roman"/>
                <a:cs typeface="Times New Roman"/>
              </a:rPr>
              <a:t>should have  hesitated; the devil was in it, </a:t>
            </a:r>
            <a:r>
              <a:rPr dirty="0" sz="1450" spc="-5">
                <a:latin typeface="Times New Roman"/>
                <a:cs typeface="Times New Roman"/>
              </a:rPr>
              <a:t>but </a:t>
            </a:r>
            <a:r>
              <a:rPr dirty="0" sz="1450" spc="-10">
                <a:latin typeface="Times New Roman"/>
                <a:cs typeface="Times New Roman"/>
              </a:rPr>
              <a:t>Jones and </a:t>
            </a:r>
            <a:r>
              <a:rPr dirty="0" sz="1450" spc="-5">
                <a:latin typeface="Times New Roman"/>
                <a:cs typeface="Times New Roman"/>
              </a:rPr>
              <a:t>I </a:t>
            </a:r>
            <a:r>
              <a:rPr dirty="0" sz="1450" spc="-10">
                <a:latin typeface="Times New Roman"/>
                <a:cs typeface="Times New Roman"/>
              </a:rPr>
              <a:t>should dine like heathen  emperors. </a:t>
            </a:r>
            <a:r>
              <a:rPr dirty="0" sz="1450" spc="-5">
                <a:latin typeface="Times New Roman"/>
                <a:cs typeface="Times New Roman"/>
              </a:rPr>
              <a:t>I </a:t>
            </a:r>
            <a:r>
              <a:rPr dirty="0" sz="1450" spc="-10">
                <a:latin typeface="Times New Roman"/>
                <a:cs typeface="Times New Roman"/>
              </a:rPr>
              <a:t>set to work, asking after </a:t>
            </a:r>
            <a:r>
              <a:rPr dirty="0" sz="1450" spc="-5">
                <a:latin typeface="Times New Roman"/>
                <a:cs typeface="Times New Roman"/>
              </a:rPr>
              <a:t>a </a:t>
            </a:r>
            <a:r>
              <a:rPr dirty="0" sz="1450" spc="-10">
                <a:latin typeface="Times New Roman"/>
                <a:cs typeface="Times New Roman"/>
              </a:rPr>
              <a:t>restaurant; and </a:t>
            </a:r>
            <a:r>
              <a:rPr dirty="0" sz="1450" spc="-5">
                <a:latin typeface="Times New Roman"/>
                <a:cs typeface="Times New Roman"/>
              </a:rPr>
              <a:t>I </a:t>
            </a:r>
            <a:r>
              <a:rPr dirty="0" sz="1450" spc="-10">
                <a:latin typeface="Times New Roman"/>
                <a:cs typeface="Times New Roman"/>
              </a:rPr>
              <a:t>chose the wealthiest  and most gastronomical-looking passers-by to ask from. </a:t>
            </a:r>
            <a:r>
              <a:rPr dirty="0" sz="1450" spc="-45">
                <a:latin typeface="Times New Roman"/>
                <a:cs typeface="Times New Roman"/>
              </a:rPr>
              <a:t>Yet,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had  told them </a:t>
            </a:r>
            <a:r>
              <a:rPr dirty="0" sz="1450" spc="-5">
                <a:latin typeface="Times New Roman"/>
                <a:cs typeface="Times New Roman"/>
              </a:rPr>
              <a:t>I </a:t>
            </a:r>
            <a:r>
              <a:rPr dirty="0" sz="1450" spc="-10">
                <a:latin typeface="Times New Roman"/>
                <a:cs typeface="Times New Roman"/>
              </a:rPr>
              <a:t>was willing to pay anything in reason, </a:t>
            </a:r>
            <a:r>
              <a:rPr dirty="0" sz="1450" spc="-5">
                <a:latin typeface="Times New Roman"/>
                <a:cs typeface="Times New Roman"/>
              </a:rPr>
              <a:t>one </a:t>
            </a:r>
            <a:r>
              <a:rPr dirty="0" sz="1450" spc="-10">
                <a:latin typeface="Times New Roman"/>
                <a:cs typeface="Times New Roman"/>
              </a:rPr>
              <a:t>and all sent me </a:t>
            </a:r>
            <a:r>
              <a:rPr dirty="0" sz="1450" spc="-15">
                <a:latin typeface="Times New Roman"/>
                <a:cs typeface="Times New Roman"/>
              </a:rPr>
              <a:t>off </a:t>
            </a:r>
            <a:r>
              <a:rPr dirty="0" sz="1450" spc="-10">
                <a:latin typeface="Times New Roman"/>
                <a:cs typeface="Times New Roman"/>
              </a:rPr>
              <a:t>to  cheap,</a:t>
            </a:r>
            <a:r>
              <a:rPr dirty="0" sz="1450" spc="35">
                <a:latin typeface="Times New Roman"/>
                <a:cs typeface="Times New Roman"/>
              </a:rPr>
              <a:t> </a:t>
            </a:r>
            <a:r>
              <a:rPr dirty="0" sz="1450" spc="-10">
                <a:latin typeface="Times New Roman"/>
                <a:cs typeface="Times New Roman"/>
              </a:rPr>
              <a:t>fixed-price</a:t>
            </a:r>
            <a:r>
              <a:rPr dirty="0" sz="1450" spc="40">
                <a:latin typeface="Times New Roman"/>
                <a:cs typeface="Times New Roman"/>
              </a:rPr>
              <a:t> </a:t>
            </a:r>
            <a:r>
              <a:rPr dirty="0" sz="1450" spc="-10">
                <a:latin typeface="Times New Roman"/>
                <a:cs typeface="Times New Roman"/>
              </a:rPr>
              <a:t>houses,</a:t>
            </a:r>
            <a:r>
              <a:rPr dirty="0" sz="1450" spc="35">
                <a:latin typeface="Times New Roman"/>
                <a:cs typeface="Times New Roman"/>
              </a:rPr>
              <a:t> </a:t>
            </a:r>
            <a:r>
              <a:rPr dirty="0" sz="1450" spc="-10">
                <a:latin typeface="Times New Roman"/>
                <a:cs typeface="Times New Roman"/>
              </a:rPr>
              <a:t>where</a:t>
            </a:r>
            <a:r>
              <a:rPr dirty="0" sz="1450" spc="40">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would</a:t>
            </a:r>
            <a:r>
              <a:rPr dirty="0" sz="1450" spc="40">
                <a:latin typeface="Times New Roman"/>
                <a:cs typeface="Times New Roman"/>
              </a:rPr>
              <a:t> </a:t>
            </a:r>
            <a:r>
              <a:rPr dirty="0" sz="1450" spc="-5">
                <a:latin typeface="Times New Roman"/>
                <a:cs typeface="Times New Roman"/>
              </a:rPr>
              <a:t>not</a:t>
            </a:r>
            <a:r>
              <a:rPr dirty="0" sz="1450" spc="30">
                <a:latin typeface="Times New Roman"/>
                <a:cs typeface="Times New Roman"/>
              </a:rPr>
              <a:t> </a:t>
            </a:r>
            <a:r>
              <a:rPr dirty="0" sz="1450" spc="-10">
                <a:latin typeface="Times New Roman"/>
                <a:cs typeface="Times New Roman"/>
              </a:rPr>
              <a:t>have</a:t>
            </a:r>
            <a:r>
              <a:rPr dirty="0" sz="1450" spc="40">
                <a:latin typeface="Times New Roman"/>
                <a:cs typeface="Times New Roman"/>
              </a:rPr>
              <a:t> </a:t>
            </a:r>
            <a:r>
              <a:rPr dirty="0" sz="1450" spc="-10">
                <a:latin typeface="Times New Roman"/>
                <a:cs typeface="Times New Roman"/>
              </a:rPr>
              <a:t>eaten</a:t>
            </a:r>
            <a:r>
              <a:rPr dirty="0" sz="1450" spc="40">
                <a:latin typeface="Times New Roman"/>
                <a:cs typeface="Times New Roman"/>
              </a:rPr>
              <a:t> </a:t>
            </a:r>
            <a:r>
              <a:rPr dirty="0" sz="1450" spc="-10">
                <a:latin typeface="Times New Roman"/>
                <a:cs typeface="Times New Roman"/>
              </a:rPr>
              <a:t>that</a:t>
            </a:r>
            <a:r>
              <a:rPr dirty="0" sz="1450" spc="35">
                <a:latin typeface="Times New Roman"/>
                <a:cs typeface="Times New Roman"/>
              </a:rPr>
              <a:t> </a:t>
            </a:r>
            <a:r>
              <a:rPr dirty="0" sz="1450" spc="-5">
                <a:latin typeface="Times New Roman"/>
                <a:cs typeface="Times New Roman"/>
              </a:rPr>
              <a:t>night</a:t>
            </a:r>
            <a:r>
              <a:rPr dirty="0" sz="1450" spc="35">
                <a:latin typeface="Times New Roman"/>
                <a:cs typeface="Times New Roman"/>
              </a:rPr>
              <a:t> </a:t>
            </a:r>
            <a:r>
              <a:rPr dirty="0" sz="1450" spc="-10">
                <a:latin typeface="Times New Roman"/>
                <a:cs typeface="Times New Roman"/>
              </a:rPr>
              <a:t>for</a:t>
            </a:r>
            <a:r>
              <a:rPr dirty="0" sz="1450" spc="3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cost</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devoted to each </a:t>
            </a:r>
            <a:r>
              <a:rPr dirty="0" sz="1450" spc="-20">
                <a:latin typeface="Times New Roman"/>
                <a:cs typeface="Times New Roman"/>
              </a:rPr>
              <a:t>other,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pleasant story </a:t>
            </a:r>
            <a:r>
              <a:rPr dirty="0" sz="1450" spc="-5">
                <a:latin typeface="Times New Roman"/>
                <a:cs typeface="Times New Roman"/>
              </a:rPr>
              <a:t>of </a:t>
            </a:r>
            <a:r>
              <a:rPr dirty="0" sz="1450" spc="-10">
                <a:latin typeface="Times New Roman"/>
                <a:cs typeface="Times New Roman"/>
              </a:rPr>
              <a:t>how they had first seen each  other years ago at </a:t>
            </a:r>
            <a:r>
              <a:rPr dirty="0" sz="1450" spc="-5">
                <a:latin typeface="Times New Roman"/>
                <a:cs typeface="Times New Roman"/>
              </a:rPr>
              <a:t>a </a:t>
            </a:r>
            <a:r>
              <a:rPr dirty="0" sz="1450" spc="-10">
                <a:latin typeface="Times New Roman"/>
                <a:cs typeface="Times New Roman"/>
              </a:rPr>
              <a:t>preparatory school, and that very afternoon </a:t>
            </a:r>
            <a:r>
              <a:rPr dirty="0" sz="1450" spc="-5">
                <a:latin typeface="Times New Roman"/>
                <a:cs typeface="Times New Roman"/>
              </a:rPr>
              <a:t>he </a:t>
            </a:r>
            <a:r>
              <a:rPr dirty="0" sz="1450" spc="-10">
                <a:latin typeface="Times New Roman"/>
                <a:cs typeface="Times New Roman"/>
              </a:rPr>
              <a:t>had carried  her </a:t>
            </a:r>
            <a:r>
              <a:rPr dirty="0" sz="1450" spc="-5">
                <a:latin typeface="Times New Roman"/>
                <a:cs typeface="Times New Roman"/>
              </a:rPr>
              <a:t>books </a:t>
            </a:r>
            <a:r>
              <a:rPr dirty="0" sz="1450" spc="-10">
                <a:latin typeface="Times New Roman"/>
                <a:cs typeface="Times New Roman"/>
              </a:rPr>
              <a:t>home for </a:t>
            </a:r>
            <a:r>
              <a:rPr dirty="0" sz="1450" spc="-30">
                <a:latin typeface="Times New Roman"/>
                <a:cs typeface="Times New Roman"/>
              </a:rPr>
              <a:t>her. </a:t>
            </a:r>
            <a:r>
              <a:rPr dirty="0" sz="1450" spc="-5">
                <a:latin typeface="Times New Roman"/>
                <a:cs typeface="Times New Roman"/>
              </a:rPr>
              <a:t>I do not </a:t>
            </a:r>
            <a:r>
              <a:rPr dirty="0" sz="1450" spc="-10">
                <a:latin typeface="Times New Roman"/>
                <a:cs typeface="Times New Roman"/>
              </a:rPr>
              <a:t>know if this story will </a:t>
            </a:r>
            <a:r>
              <a:rPr dirty="0" sz="1450" spc="-5">
                <a:latin typeface="Times New Roman"/>
                <a:cs typeface="Times New Roman"/>
              </a:rPr>
              <a:t>be </a:t>
            </a:r>
            <a:r>
              <a:rPr dirty="0" sz="1450" spc="-10">
                <a:latin typeface="Times New Roman"/>
                <a:cs typeface="Times New Roman"/>
              </a:rPr>
              <a:t>plain to southern  readers; </a:t>
            </a:r>
            <a:r>
              <a:rPr dirty="0" sz="1450" spc="-5">
                <a:latin typeface="Times New Roman"/>
                <a:cs typeface="Times New Roman"/>
              </a:rPr>
              <a:t>but </a:t>
            </a:r>
            <a:r>
              <a:rPr dirty="0" sz="1450" spc="-10">
                <a:latin typeface="Times New Roman"/>
                <a:cs typeface="Times New Roman"/>
              </a:rPr>
              <a:t>to me it recalls many </a:t>
            </a:r>
            <a:r>
              <a:rPr dirty="0" sz="1450" spc="-5">
                <a:latin typeface="Times New Roman"/>
                <a:cs typeface="Times New Roman"/>
              </a:rPr>
              <a:t>a </a:t>
            </a:r>
            <a:r>
              <a:rPr dirty="0" sz="1450" spc="-10">
                <a:latin typeface="Times New Roman"/>
                <a:cs typeface="Times New Roman"/>
              </a:rPr>
              <a:t>school idyll, with wrathful swains </a:t>
            </a:r>
            <a:r>
              <a:rPr dirty="0" sz="1450" spc="-5">
                <a:latin typeface="Times New Roman"/>
                <a:cs typeface="Times New Roman"/>
              </a:rPr>
              <a:t>of </a:t>
            </a:r>
            <a:r>
              <a:rPr dirty="0" sz="1450" spc="-10">
                <a:latin typeface="Times New Roman"/>
                <a:cs typeface="Times New Roman"/>
              </a:rPr>
              <a:t>eight  and nine confronting each other stride-legs, flushed with jealousy; for to carry  home </a:t>
            </a:r>
            <a:r>
              <a:rPr dirty="0" sz="1450" spc="-5">
                <a:latin typeface="Times New Roman"/>
                <a:cs typeface="Times New Roman"/>
              </a:rPr>
              <a:t>a young </a:t>
            </a:r>
            <a:r>
              <a:rPr dirty="0" sz="1450" spc="-20">
                <a:latin typeface="Times New Roman"/>
                <a:cs typeface="Times New Roman"/>
              </a:rPr>
              <a:t>lady’s </a:t>
            </a:r>
            <a:r>
              <a:rPr dirty="0" sz="1450" spc="-5">
                <a:latin typeface="Times New Roman"/>
                <a:cs typeface="Times New Roman"/>
              </a:rPr>
              <a:t>books </a:t>
            </a:r>
            <a:r>
              <a:rPr dirty="0" sz="1450" spc="-10">
                <a:latin typeface="Times New Roman"/>
                <a:cs typeface="Times New Roman"/>
              </a:rPr>
              <a:t>was both </a:t>
            </a:r>
            <a:r>
              <a:rPr dirty="0" sz="1450" spc="-5">
                <a:latin typeface="Times New Roman"/>
                <a:cs typeface="Times New Roman"/>
              </a:rPr>
              <a:t>a </a:t>
            </a:r>
            <a:r>
              <a:rPr dirty="0" sz="1450" spc="-10">
                <a:latin typeface="Times New Roman"/>
                <a:cs typeface="Times New Roman"/>
              </a:rPr>
              <a:t>delicate attention and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privilege.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Then there was an old </a:t>
            </a:r>
            <a:r>
              <a:rPr dirty="0" sz="1450" spc="-25">
                <a:latin typeface="Times New Roman"/>
                <a:cs typeface="Times New Roman"/>
              </a:rPr>
              <a:t>lady, </a:t>
            </a:r>
            <a:r>
              <a:rPr dirty="0" sz="1450" spc="-5">
                <a:latin typeface="Times New Roman"/>
                <a:cs typeface="Times New Roman"/>
              </a:rPr>
              <a:t>or </a:t>
            </a: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sure that she was as much old  as antiquated and strangely </a:t>
            </a:r>
            <a:r>
              <a:rPr dirty="0" sz="1450" spc="-5">
                <a:latin typeface="Times New Roman"/>
                <a:cs typeface="Times New Roman"/>
              </a:rPr>
              <a:t>out of </a:t>
            </a:r>
            <a:r>
              <a:rPr dirty="0" sz="1450" spc="-10">
                <a:latin typeface="Times New Roman"/>
                <a:cs typeface="Times New Roman"/>
              </a:rPr>
              <a:t>place, who had left her husband, and was  travelling all the way to Kansas </a:t>
            </a:r>
            <a:r>
              <a:rPr dirty="0" sz="1450" spc="-5">
                <a:latin typeface="Times New Roman"/>
                <a:cs typeface="Times New Roman"/>
              </a:rPr>
              <a:t>by </a:t>
            </a:r>
            <a:r>
              <a:rPr dirty="0" sz="1450" spc="-10">
                <a:latin typeface="Times New Roman"/>
                <a:cs typeface="Times New Roman"/>
              </a:rPr>
              <a:t>herself. </a:t>
            </a:r>
            <a:r>
              <a:rPr dirty="0" sz="1450" spc="-70">
                <a:latin typeface="Times New Roman"/>
                <a:cs typeface="Times New Roman"/>
              </a:rPr>
              <a:t>We </a:t>
            </a:r>
            <a:r>
              <a:rPr dirty="0" sz="1450" spc="-10">
                <a:latin typeface="Times New Roman"/>
                <a:cs typeface="Times New Roman"/>
              </a:rPr>
              <a:t>had to take her own word that  she was married; for it was sorely contradicted </a:t>
            </a:r>
            <a:r>
              <a:rPr dirty="0" sz="1450" spc="-5">
                <a:latin typeface="Times New Roman"/>
                <a:cs typeface="Times New Roman"/>
              </a:rPr>
              <a:t>by </a:t>
            </a:r>
            <a:r>
              <a:rPr dirty="0" sz="1450" spc="-10">
                <a:latin typeface="Times New Roman"/>
                <a:cs typeface="Times New Roman"/>
              </a:rPr>
              <a:t>the testimony </a:t>
            </a:r>
            <a:r>
              <a:rPr dirty="0" sz="1450" spc="-5">
                <a:latin typeface="Times New Roman"/>
                <a:cs typeface="Times New Roman"/>
              </a:rPr>
              <a:t>of </a:t>
            </a:r>
            <a:r>
              <a:rPr dirty="0" sz="1450" spc="-10">
                <a:latin typeface="Times New Roman"/>
                <a:cs typeface="Times New Roman"/>
              </a:rPr>
              <a:t>her  appearance. Nature seemed to have sanctified her for the single state; even the  colour </a:t>
            </a:r>
            <a:r>
              <a:rPr dirty="0" sz="1450" spc="-5">
                <a:latin typeface="Times New Roman"/>
                <a:cs typeface="Times New Roman"/>
              </a:rPr>
              <a:t>of </a:t>
            </a:r>
            <a:r>
              <a:rPr dirty="0" sz="1450" spc="-10">
                <a:latin typeface="Times New Roman"/>
                <a:cs typeface="Times New Roman"/>
              </a:rPr>
              <a:t>her hair was incompatible with </a:t>
            </a:r>
            <a:r>
              <a:rPr dirty="0" sz="1450" spc="-20">
                <a:latin typeface="Times New Roman"/>
                <a:cs typeface="Times New Roman"/>
              </a:rPr>
              <a:t>matrimony, </a:t>
            </a:r>
            <a:r>
              <a:rPr dirty="0" sz="1450" spc="-10">
                <a:latin typeface="Times New Roman"/>
                <a:cs typeface="Times New Roman"/>
              </a:rPr>
              <a:t>and her husband, </a:t>
            </a:r>
            <a:r>
              <a:rPr dirty="0" sz="1450" spc="-5">
                <a:latin typeface="Times New Roman"/>
                <a:cs typeface="Times New Roman"/>
              </a:rPr>
              <a:t>I  </a:t>
            </a:r>
            <a:r>
              <a:rPr dirty="0" sz="1450" spc="-10">
                <a:latin typeface="Times New Roman"/>
                <a:cs typeface="Times New Roman"/>
              </a:rPr>
              <a:t>thought, should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saintly spirit and phantasmal bodily presence.  She was ill, </a:t>
            </a:r>
            <a:r>
              <a:rPr dirty="0" sz="1450" spc="-5">
                <a:latin typeface="Times New Roman"/>
                <a:cs typeface="Times New Roman"/>
              </a:rPr>
              <a:t>poor </a:t>
            </a:r>
            <a:r>
              <a:rPr dirty="0" sz="1450" spc="-10">
                <a:latin typeface="Times New Roman"/>
                <a:cs typeface="Times New Roman"/>
              </a:rPr>
              <a:t>thing; her soul turned from the viands; the dirty tablecloth  shocked her like an impropriety; and the whole strength </a:t>
            </a:r>
            <a:r>
              <a:rPr dirty="0" sz="1450" spc="-5">
                <a:latin typeface="Times New Roman"/>
                <a:cs typeface="Times New Roman"/>
              </a:rPr>
              <a:t>of </a:t>
            </a:r>
            <a:r>
              <a:rPr dirty="0" sz="1450" spc="-10">
                <a:latin typeface="Times New Roman"/>
                <a:cs typeface="Times New Roman"/>
              </a:rPr>
              <a:t>her endeavour was  bent </a:t>
            </a:r>
            <a:r>
              <a:rPr dirty="0" sz="1450" spc="-5">
                <a:latin typeface="Times New Roman"/>
                <a:cs typeface="Times New Roman"/>
              </a:rPr>
              <a:t>upon </a:t>
            </a:r>
            <a:r>
              <a:rPr dirty="0" sz="1450" spc="-10">
                <a:latin typeface="Times New Roman"/>
                <a:cs typeface="Times New Roman"/>
              </a:rPr>
              <a:t>keeping her watch true to Glasgow time till she should reach New  </a:t>
            </a:r>
            <a:r>
              <a:rPr dirty="0" sz="1450" spc="-40">
                <a:latin typeface="Times New Roman"/>
                <a:cs typeface="Times New Roman"/>
              </a:rPr>
              <a:t>York. </a:t>
            </a:r>
            <a:r>
              <a:rPr dirty="0" sz="1450" spc="-10">
                <a:latin typeface="Times New Roman"/>
                <a:cs typeface="Times New Roman"/>
              </a:rPr>
              <a:t>They had heard reports, her husband and she, </a:t>
            </a:r>
            <a:r>
              <a:rPr dirty="0" sz="1450" spc="-5">
                <a:latin typeface="Times New Roman"/>
                <a:cs typeface="Times New Roman"/>
              </a:rPr>
              <a:t>of </a:t>
            </a:r>
            <a:r>
              <a:rPr dirty="0" sz="1450" spc="-10">
                <a:latin typeface="Times New Roman"/>
                <a:cs typeface="Times New Roman"/>
              </a:rPr>
              <a:t>some unwarrantable  disparity </a:t>
            </a:r>
            <a:r>
              <a:rPr dirty="0" sz="1450" spc="-5">
                <a:latin typeface="Times New Roman"/>
                <a:cs typeface="Times New Roman"/>
              </a:rPr>
              <a:t>of </a:t>
            </a:r>
            <a:r>
              <a:rPr dirty="0" sz="1450" spc="-10">
                <a:latin typeface="Times New Roman"/>
                <a:cs typeface="Times New Roman"/>
              </a:rPr>
              <a:t>hours between these two cities; and with </a:t>
            </a:r>
            <a:r>
              <a:rPr dirty="0" sz="1450" spc="-5">
                <a:latin typeface="Times New Roman"/>
                <a:cs typeface="Times New Roman"/>
              </a:rPr>
              <a:t>a </a:t>
            </a:r>
            <a:r>
              <a:rPr dirty="0" sz="1450" spc="-10">
                <a:latin typeface="Times New Roman"/>
                <a:cs typeface="Times New Roman"/>
              </a:rPr>
              <a:t>spirit commendably  scientific, had seized </a:t>
            </a:r>
            <a:r>
              <a:rPr dirty="0" sz="1450" spc="-5">
                <a:latin typeface="Times New Roman"/>
                <a:cs typeface="Times New Roman"/>
              </a:rPr>
              <a:t>on </a:t>
            </a:r>
            <a:r>
              <a:rPr dirty="0" sz="1450" spc="-10">
                <a:latin typeface="Times New Roman"/>
                <a:cs typeface="Times New Roman"/>
              </a:rPr>
              <a:t>this occasion to </a:t>
            </a:r>
            <a:r>
              <a:rPr dirty="0" sz="1450" spc="-5">
                <a:latin typeface="Times New Roman"/>
                <a:cs typeface="Times New Roman"/>
              </a:rPr>
              <a:t>put </a:t>
            </a:r>
            <a:r>
              <a:rPr dirty="0" sz="1450" spc="-10">
                <a:latin typeface="Times New Roman"/>
                <a:cs typeface="Times New Roman"/>
              </a:rPr>
              <a:t>them to the proof. It was </a:t>
            </a:r>
            <a:r>
              <a:rPr dirty="0" sz="1450" spc="-5">
                <a:latin typeface="Times New Roman"/>
                <a:cs typeface="Times New Roman"/>
              </a:rPr>
              <a:t>a good  </a:t>
            </a:r>
            <a:r>
              <a:rPr dirty="0" sz="1450" spc="-10">
                <a:latin typeface="Times New Roman"/>
                <a:cs typeface="Times New Roman"/>
              </a:rPr>
              <a:t>thing for the old lady; for she passed much leisure time in studying the watch.  Once, when prostrated </a:t>
            </a:r>
            <a:r>
              <a:rPr dirty="0" sz="1450" spc="-5">
                <a:latin typeface="Times New Roman"/>
                <a:cs typeface="Times New Roman"/>
              </a:rPr>
              <a:t>by </a:t>
            </a:r>
            <a:r>
              <a:rPr dirty="0" sz="1450" spc="-10">
                <a:latin typeface="Times New Roman"/>
                <a:cs typeface="Times New Roman"/>
              </a:rPr>
              <a:t>sickness, she let it run down. It was inscribed </a:t>
            </a:r>
            <a:r>
              <a:rPr dirty="0" sz="1450" spc="-5">
                <a:latin typeface="Times New Roman"/>
                <a:cs typeface="Times New Roman"/>
              </a:rPr>
              <a:t>on  </a:t>
            </a:r>
            <a:r>
              <a:rPr dirty="0" sz="1450" spc="-10">
                <a:latin typeface="Times New Roman"/>
                <a:cs typeface="Times New Roman"/>
              </a:rPr>
              <a:t>her harmless mind in letters </a:t>
            </a:r>
            <a:r>
              <a:rPr dirty="0" sz="1450" spc="-5">
                <a:latin typeface="Times New Roman"/>
                <a:cs typeface="Times New Roman"/>
              </a:rPr>
              <a:t>of </a:t>
            </a:r>
            <a:r>
              <a:rPr dirty="0" sz="1450" spc="-10">
                <a:latin typeface="Times New Roman"/>
                <a:cs typeface="Times New Roman"/>
              </a:rPr>
              <a:t>adamant that the hands </a:t>
            </a:r>
            <a:r>
              <a:rPr dirty="0" sz="1450" spc="-5">
                <a:latin typeface="Times New Roman"/>
                <a:cs typeface="Times New Roman"/>
              </a:rPr>
              <a:t>of a </a:t>
            </a:r>
            <a:r>
              <a:rPr dirty="0" sz="1450" spc="-10">
                <a:latin typeface="Times New Roman"/>
                <a:cs typeface="Times New Roman"/>
              </a:rPr>
              <a:t>watch must never  </a:t>
            </a:r>
            <a:r>
              <a:rPr dirty="0" sz="1450" spc="-5">
                <a:latin typeface="Times New Roman"/>
                <a:cs typeface="Times New Roman"/>
              </a:rPr>
              <a:t>be </a:t>
            </a:r>
            <a:r>
              <a:rPr dirty="0" sz="1450" spc="-10">
                <a:latin typeface="Times New Roman"/>
                <a:cs typeface="Times New Roman"/>
              </a:rPr>
              <a:t>turned backwards; and so it behoved her to lie in wait for the exact moment  ere she started it again. When she imagined this was about due, she </a:t>
            </a:r>
            <a:r>
              <a:rPr dirty="0" sz="1450" spc="-5">
                <a:latin typeface="Times New Roman"/>
                <a:cs typeface="Times New Roman"/>
              </a:rPr>
              <a:t>sought out  one 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second-cabin Scotsmen, who was embarked </a:t>
            </a:r>
            <a:r>
              <a:rPr dirty="0" sz="1450" spc="-5">
                <a:latin typeface="Times New Roman"/>
                <a:cs typeface="Times New Roman"/>
              </a:rPr>
              <a:t>on </a:t>
            </a:r>
            <a:r>
              <a:rPr dirty="0" sz="1450" spc="-10">
                <a:latin typeface="Times New Roman"/>
                <a:cs typeface="Times New Roman"/>
              </a:rPr>
              <a:t>the same  experiment as herself and had hitherto been less neglectful. She was in quest  </a:t>
            </a:r>
            <a:r>
              <a:rPr dirty="0" sz="1450" spc="-5">
                <a:latin typeface="Times New Roman"/>
                <a:cs typeface="Times New Roman"/>
              </a:rPr>
              <a:t>of </a:t>
            </a:r>
            <a:r>
              <a:rPr dirty="0" sz="1450" spc="-10">
                <a:latin typeface="Times New Roman"/>
                <a:cs typeface="Times New Roman"/>
              </a:rPr>
              <a:t>two o’clock; and when she learned it was already seven </a:t>
            </a:r>
            <a:r>
              <a:rPr dirty="0" sz="1450" spc="-5">
                <a:latin typeface="Times New Roman"/>
                <a:cs typeface="Times New Roman"/>
              </a:rPr>
              <a:t>on </a:t>
            </a:r>
            <a:r>
              <a:rPr dirty="0" sz="1450" spc="-10">
                <a:latin typeface="Times New Roman"/>
                <a:cs typeface="Times New Roman"/>
              </a:rPr>
              <a:t>the shores </a:t>
            </a:r>
            <a:r>
              <a:rPr dirty="0" sz="1450" spc="-5">
                <a:latin typeface="Times New Roman"/>
                <a:cs typeface="Times New Roman"/>
              </a:rPr>
              <a:t>of  </a:t>
            </a:r>
            <a:r>
              <a:rPr dirty="0" sz="1450" spc="-10">
                <a:latin typeface="Times New Roman"/>
                <a:cs typeface="Times New Roman"/>
              </a:rPr>
              <a:t>Clyde, she lifted </a:t>
            </a:r>
            <a:r>
              <a:rPr dirty="0" sz="1450" spc="-5">
                <a:latin typeface="Times New Roman"/>
                <a:cs typeface="Times New Roman"/>
              </a:rPr>
              <a:t>up </a:t>
            </a:r>
            <a:r>
              <a:rPr dirty="0" sz="1450" spc="-10">
                <a:latin typeface="Times New Roman"/>
                <a:cs typeface="Times New Roman"/>
              </a:rPr>
              <a:t>her voice and cried ‘Gravy!’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heard this innocent  expletive since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young </a:t>
            </a:r>
            <a:r>
              <a:rPr dirty="0" sz="1450" spc="-10">
                <a:latin typeface="Times New Roman"/>
                <a:cs typeface="Times New Roman"/>
              </a:rPr>
              <a:t>child; and </a:t>
            </a:r>
            <a:r>
              <a:rPr dirty="0" sz="1450" spc="-5">
                <a:latin typeface="Times New Roman"/>
                <a:cs typeface="Times New Roman"/>
              </a:rPr>
              <a:t>I </a:t>
            </a:r>
            <a:r>
              <a:rPr dirty="0" sz="1450" spc="-10">
                <a:latin typeface="Times New Roman"/>
                <a:cs typeface="Times New Roman"/>
              </a:rPr>
              <a:t>suppose it must have been the same  with the other Scotsmen present, for we all laughed </a:t>
            </a:r>
            <a:r>
              <a:rPr dirty="0" sz="1450" spc="-5">
                <a:latin typeface="Times New Roman"/>
                <a:cs typeface="Times New Roman"/>
              </a:rPr>
              <a:t>our</a:t>
            </a:r>
            <a:r>
              <a:rPr dirty="0" sz="1450" spc="50">
                <a:latin typeface="Times New Roman"/>
                <a:cs typeface="Times New Roman"/>
              </a:rPr>
              <a:t> </a:t>
            </a:r>
            <a:r>
              <a:rPr dirty="0" sz="1450" spc="-10">
                <a:latin typeface="Times New Roman"/>
                <a:cs typeface="Times New Roman"/>
              </a:rPr>
              <a:t>fill.</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Last </a:t>
            </a:r>
            <a:r>
              <a:rPr dirty="0" sz="1450" spc="-5">
                <a:latin typeface="Times New Roman"/>
                <a:cs typeface="Times New Roman"/>
              </a:rPr>
              <a:t>but not </a:t>
            </a:r>
            <a:r>
              <a:rPr dirty="0" sz="1450" spc="-10">
                <a:latin typeface="Times New Roman"/>
                <a:cs typeface="Times New Roman"/>
              </a:rPr>
              <a:t>least, </a:t>
            </a:r>
            <a:r>
              <a:rPr dirty="0" sz="1450" spc="-5">
                <a:latin typeface="Times New Roman"/>
                <a:cs typeface="Times New Roman"/>
              </a:rPr>
              <a:t>I </a:t>
            </a:r>
            <a:r>
              <a:rPr dirty="0" sz="1450" spc="-10">
                <a:latin typeface="Times New Roman"/>
                <a:cs typeface="Times New Roman"/>
              </a:rPr>
              <a:t>come to my excellent friend </a:t>
            </a:r>
            <a:r>
              <a:rPr dirty="0" sz="1450" spc="-35">
                <a:latin typeface="Times New Roman"/>
                <a:cs typeface="Times New Roman"/>
              </a:rPr>
              <a:t>Mr. </a:t>
            </a:r>
            <a:r>
              <a:rPr dirty="0" sz="1450" spc="-10">
                <a:latin typeface="Times New Roman"/>
                <a:cs typeface="Times New Roman"/>
              </a:rPr>
              <a:t>Jones. It would </a:t>
            </a:r>
            <a:r>
              <a:rPr dirty="0" sz="1450" spc="-5">
                <a:latin typeface="Times New Roman"/>
                <a:cs typeface="Times New Roman"/>
              </a:rPr>
              <a:t>be  </a:t>
            </a:r>
            <a:r>
              <a:rPr dirty="0" sz="1450" spc="-10">
                <a:latin typeface="Times New Roman"/>
                <a:cs typeface="Times New Roman"/>
              </a:rPr>
              <a:t>difficult to say whether </a:t>
            </a:r>
            <a:r>
              <a:rPr dirty="0" sz="1450" spc="-5">
                <a:latin typeface="Times New Roman"/>
                <a:cs typeface="Times New Roman"/>
              </a:rPr>
              <a:t>I </a:t>
            </a:r>
            <a:r>
              <a:rPr dirty="0" sz="1450" spc="-10">
                <a:latin typeface="Times New Roman"/>
                <a:cs typeface="Times New Roman"/>
              </a:rPr>
              <a:t>was his right-hand man, </a:t>
            </a:r>
            <a:r>
              <a:rPr dirty="0" sz="1450" spc="-5">
                <a:latin typeface="Times New Roman"/>
                <a:cs typeface="Times New Roman"/>
              </a:rPr>
              <a:t>or he </a:t>
            </a:r>
            <a:r>
              <a:rPr dirty="0" sz="1450" spc="-10">
                <a:latin typeface="Times New Roman"/>
                <a:cs typeface="Times New Roman"/>
              </a:rPr>
              <a:t>mine, during the  voyage. Thus at table </a:t>
            </a:r>
            <a:r>
              <a:rPr dirty="0" sz="1450" spc="-5">
                <a:latin typeface="Times New Roman"/>
                <a:cs typeface="Times New Roman"/>
              </a:rPr>
              <a:t>I </a:t>
            </a:r>
            <a:r>
              <a:rPr dirty="0" sz="1450" spc="-10">
                <a:latin typeface="Times New Roman"/>
                <a:cs typeface="Times New Roman"/>
              </a:rPr>
              <a:t>carved, while </a:t>
            </a:r>
            <a:r>
              <a:rPr dirty="0" sz="1450" spc="-5">
                <a:latin typeface="Times New Roman"/>
                <a:cs typeface="Times New Roman"/>
              </a:rPr>
              <a:t>he </a:t>
            </a:r>
            <a:r>
              <a:rPr dirty="0" sz="1450" spc="-10">
                <a:latin typeface="Times New Roman"/>
                <a:cs typeface="Times New Roman"/>
              </a:rPr>
              <a:t>only scooped gravy; </a:t>
            </a:r>
            <a:r>
              <a:rPr dirty="0" sz="1450" spc="-5">
                <a:latin typeface="Times New Roman"/>
                <a:cs typeface="Times New Roman"/>
              </a:rPr>
              <a:t>but </a:t>
            </a:r>
            <a:r>
              <a:rPr dirty="0" sz="1450" spc="-10">
                <a:latin typeface="Times New Roman"/>
                <a:cs typeface="Times New Roman"/>
              </a:rPr>
              <a:t>at </a:t>
            </a:r>
            <a:r>
              <a:rPr dirty="0" sz="1450" spc="-5">
                <a:latin typeface="Times New Roman"/>
                <a:cs typeface="Times New Roman"/>
              </a:rPr>
              <a:t>our  </a:t>
            </a:r>
            <a:r>
              <a:rPr dirty="0" sz="1450" spc="-10">
                <a:latin typeface="Times New Roman"/>
                <a:cs typeface="Times New Roman"/>
              </a:rPr>
              <a:t>concerts, </a:t>
            </a:r>
            <a:r>
              <a:rPr dirty="0" sz="1450" spc="-5">
                <a:latin typeface="Times New Roman"/>
                <a:cs typeface="Times New Roman"/>
              </a:rPr>
              <a:t>of </a:t>
            </a:r>
            <a:r>
              <a:rPr dirty="0" sz="1450" spc="-10">
                <a:latin typeface="Times New Roman"/>
                <a:cs typeface="Times New Roman"/>
              </a:rPr>
              <a:t>which more anon, </a:t>
            </a:r>
            <a:r>
              <a:rPr dirty="0" sz="1450" spc="-5">
                <a:latin typeface="Times New Roman"/>
                <a:cs typeface="Times New Roman"/>
              </a:rPr>
              <a:t>he </a:t>
            </a:r>
            <a:r>
              <a:rPr dirty="0" sz="1450" spc="-10">
                <a:latin typeface="Times New Roman"/>
                <a:cs typeface="Times New Roman"/>
              </a:rPr>
              <a:t>was the president who called </a:t>
            </a:r>
            <a:r>
              <a:rPr dirty="0" sz="1450" spc="-5">
                <a:latin typeface="Times New Roman"/>
                <a:cs typeface="Times New Roman"/>
              </a:rPr>
              <a:t>up </a:t>
            </a:r>
            <a:r>
              <a:rPr dirty="0" sz="1450" spc="-10">
                <a:latin typeface="Times New Roman"/>
                <a:cs typeface="Times New Roman"/>
              </a:rPr>
              <a:t>performers  to sing, and </a:t>
            </a:r>
            <a:r>
              <a:rPr dirty="0" sz="1450" spc="-5">
                <a:latin typeface="Times New Roman"/>
                <a:cs typeface="Times New Roman"/>
              </a:rPr>
              <a:t>I but </a:t>
            </a:r>
            <a:r>
              <a:rPr dirty="0" sz="1450" spc="-10">
                <a:latin typeface="Times New Roman"/>
                <a:cs typeface="Times New Roman"/>
              </a:rPr>
              <a:t>his messenger who ran his errands and pleaded privately  with the over-modest.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I </a:t>
            </a:r>
            <a:r>
              <a:rPr dirty="0" sz="1450" spc="-10">
                <a:latin typeface="Times New Roman"/>
                <a:cs typeface="Times New Roman"/>
              </a:rPr>
              <a:t>liked </a:t>
            </a:r>
            <a:r>
              <a:rPr dirty="0" sz="1450" spc="-35">
                <a:latin typeface="Times New Roman"/>
                <a:cs typeface="Times New Roman"/>
              </a:rPr>
              <a:t>Mr. </a:t>
            </a:r>
            <a:r>
              <a:rPr dirty="0" sz="1450" spc="-10">
                <a:latin typeface="Times New Roman"/>
                <a:cs typeface="Times New Roman"/>
              </a:rPr>
              <a:t>Jones from the moment </a:t>
            </a:r>
            <a:r>
              <a:rPr dirty="0" sz="1450" spc="-5">
                <a:latin typeface="Times New Roman"/>
                <a:cs typeface="Times New Roman"/>
              </a:rPr>
              <a:t>I </a:t>
            </a:r>
            <a:r>
              <a:rPr dirty="0" sz="1450" spc="-10">
                <a:latin typeface="Times New Roman"/>
                <a:cs typeface="Times New Roman"/>
              </a:rPr>
              <a:t>saw him. </a:t>
            </a:r>
            <a:r>
              <a:rPr dirty="0" sz="1450" spc="-5">
                <a:latin typeface="Times New Roman"/>
                <a:cs typeface="Times New Roman"/>
              </a:rPr>
              <a:t>I  thought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his face to </a:t>
            </a:r>
            <a:r>
              <a:rPr dirty="0" sz="1450" spc="-5">
                <a:latin typeface="Times New Roman"/>
                <a:cs typeface="Times New Roman"/>
              </a:rPr>
              <a:t>be </a:t>
            </a:r>
            <a:r>
              <a:rPr dirty="0" sz="1450" spc="-10">
                <a:latin typeface="Times New Roman"/>
                <a:cs typeface="Times New Roman"/>
              </a:rPr>
              <a:t>Scottish; </a:t>
            </a:r>
            <a:r>
              <a:rPr dirty="0" sz="1450" spc="-5">
                <a:latin typeface="Times New Roman"/>
                <a:cs typeface="Times New Roman"/>
              </a:rPr>
              <a:t>nor </a:t>
            </a:r>
            <a:r>
              <a:rPr dirty="0" sz="1450" spc="-10">
                <a:latin typeface="Times New Roman"/>
                <a:cs typeface="Times New Roman"/>
              </a:rPr>
              <a:t>could his accent undeceive me. For  as there is </a:t>
            </a:r>
            <a:r>
              <a:rPr dirty="0" sz="1450" spc="-5">
                <a:latin typeface="Times New Roman"/>
                <a:cs typeface="Times New Roman"/>
              </a:rPr>
              <a:t>a </a:t>
            </a:r>
            <a:r>
              <a:rPr dirty="0" sz="1450" spc="-10" i="1">
                <a:latin typeface="Times New Roman"/>
                <a:cs typeface="Times New Roman"/>
              </a:rPr>
              <a:t>lingua franca </a:t>
            </a:r>
            <a:r>
              <a:rPr dirty="0" sz="1450" spc="-5">
                <a:latin typeface="Times New Roman"/>
                <a:cs typeface="Times New Roman"/>
              </a:rPr>
              <a:t>of </a:t>
            </a:r>
            <a:r>
              <a:rPr dirty="0" sz="1450" spc="-10">
                <a:latin typeface="Times New Roman"/>
                <a:cs typeface="Times New Roman"/>
              </a:rPr>
              <a:t>many tongues </a:t>
            </a:r>
            <a:r>
              <a:rPr dirty="0" sz="1450" spc="-5">
                <a:latin typeface="Times New Roman"/>
                <a:cs typeface="Times New Roman"/>
              </a:rPr>
              <a:t>on </a:t>
            </a:r>
            <a:r>
              <a:rPr dirty="0" sz="1450" spc="-10">
                <a:latin typeface="Times New Roman"/>
                <a:cs typeface="Times New Roman"/>
              </a:rPr>
              <a:t>the moles and in the feluccas </a:t>
            </a:r>
            <a:r>
              <a:rPr dirty="0" sz="1450" spc="-5">
                <a:latin typeface="Times New Roman"/>
                <a:cs typeface="Times New Roman"/>
              </a:rPr>
              <a:t>of  </a:t>
            </a:r>
            <a:r>
              <a:rPr dirty="0" sz="1450" spc="-10">
                <a:latin typeface="Times New Roman"/>
                <a:cs typeface="Times New Roman"/>
              </a:rPr>
              <a:t>the Mediterranean, so there is </a:t>
            </a:r>
            <a:r>
              <a:rPr dirty="0" sz="1450" spc="-5">
                <a:latin typeface="Times New Roman"/>
                <a:cs typeface="Times New Roman"/>
              </a:rPr>
              <a:t>a </a:t>
            </a:r>
            <a:r>
              <a:rPr dirty="0" sz="1450" spc="-10">
                <a:latin typeface="Times New Roman"/>
                <a:cs typeface="Times New Roman"/>
              </a:rPr>
              <a:t>free </a:t>
            </a:r>
            <a:r>
              <a:rPr dirty="0" sz="1450" spc="-5">
                <a:latin typeface="Times New Roman"/>
                <a:cs typeface="Times New Roman"/>
              </a:rPr>
              <a:t>or </a:t>
            </a:r>
            <a:r>
              <a:rPr dirty="0" sz="1450" spc="-10">
                <a:latin typeface="Times New Roman"/>
                <a:cs typeface="Times New Roman"/>
              </a:rPr>
              <a:t>common accent among English-  speaking men who follow the sea. They catch </a:t>
            </a:r>
            <a:r>
              <a:rPr dirty="0" sz="1450" spc="-5">
                <a:latin typeface="Times New Roman"/>
                <a:cs typeface="Times New Roman"/>
              </a:rPr>
              <a:t>a </a:t>
            </a:r>
            <a:r>
              <a:rPr dirty="0" sz="1450" spc="-10">
                <a:latin typeface="Times New Roman"/>
                <a:cs typeface="Times New Roman"/>
              </a:rPr>
              <a:t>twang in </a:t>
            </a:r>
            <a:r>
              <a:rPr dirty="0" sz="1450" spc="-5">
                <a:latin typeface="Times New Roman"/>
                <a:cs typeface="Times New Roman"/>
              </a:rPr>
              <a:t>a </a:t>
            </a:r>
            <a:r>
              <a:rPr dirty="0" sz="1450" spc="-10">
                <a:latin typeface="Times New Roman"/>
                <a:cs typeface="Times New Roman"/>
              </a:rPr>
              <a:t>New England Port;  from</a:t>
            </a:r>
            <a:r>
              <a:rPr dirty="0" sz="1450" spc="195">
                <a:latin typeface="Times New Roman"/>
                <a:cs typeface="Times New Roman"/>
              </a:rPr>
              <a:t> </a:t>
            </a:r>
            <a:r>
              <a:rPr dirty="0" sz="1450" spc="-5">
                <a:latin typeface="Times New Roman"/>
                <a:cs typeface="Times New Roman"/>
              </a:rPr>
              <a:t>a</a:t>
            </a:r>
            <a:r>
              <a:rPr dirty="0" sz="1450" spc="195">
                <a:latin typeface="Times New Roman"/>
                <a:cs typeface="Times New Roman"/>
              </a:rPr>
              <a:t> </a:t>
            </a:r>
            <a:r>
              <a:rPr dirty="0" sz="1450" spc="-10">
                <a:latin typeface="Times New Roman"/>
                <a:cs typeface="Times New Roman"/>
              </a:rPr>
              <a:t>cockney</a:t>
            </a:r>
            <a:r>
              <a:rPr dirty="0" sz="1450" spc="195">
                <a:latin typeface="Times New Roman"/>
                <a:cs typeface="Times New Roman"/>
              </a:rPr>
              <a:t> </a:t>
            </a:r>
            <a:r>
              <a:rPr dirty="0" sz="1450" spc="-15">
                <a:latin typeface="Times New Roman"/>
                <a:cs typeface="Times New Roman"/>
              </a:rPr>
              <a:t>skipper,</a:t>
            </a:r>
            <a:r>
              <a:rPr dirty="0" sz="1450" spc="195">
                <a:latin typeface="Times New Roman"/>
                <a:cs typeface="Times New Roman"/>
              </a:rPr>
              <a:t> </a:t>
            </a:r>
            <a:r>
              <a:rPr dirty="0" sz="1450" spc="-10">
                <a:latin typeface="Times New Roman"/>
                <a:cs typeface="Times New Roman"/>
              </a:rPr>
              <a:t>even</a:t>
            </a:r>
            <a:r>
              <a:rPr dirty="0" sz="1450" spc="200">
                <a:latin typeface="Times New Roman"/>
                <a:cs typeface="Times New Roman"/>
              </a:rPr>
              <a:t> </a:t>
            </a:r>
            <a:r>
              <a:rPr dirty="0" sz="1450" spc="-5">
                <a:latin typeface="Times New Roman"/>
                <a:cs typeface="Times New Roman"/>
              </a:rPr>
              <a:t>a</a:t>
            </a:r>
            <a:r>
              <a:rPr dirty="0" sz="1450" spc="195">
                <a:latin typeface="Times New Roman"/>
                <a:cs typeface="Times New Roman"/>
              </a:rPr>
              <a:t> </a:t>
            </a:r>
            <a:r>
              <a:rPr dirty="0" sz="1450" spc="-10">
                <a:latin typeface="Times New Roman"/>
                <a:cs typeface="Times New Roman"/>
              </a:rPr>
              <a:t>Scotsman</a:t>
            </a:r>
            <a:r>
              <a:rPr dirty="0" sz="1450" spc="195">
                <a:latin typeface="Times New Roman"/>
                <a:cs typeface="Times New Roman"/>
              </a:rPr>
              <a:t> </a:t>
            </a:r>
            <a:r>
              <a:rPr dirty="0" sz="1450" spc="-10">
                <a:latin typeface="Times New Roman"/>
                <a:cs typeface="Times New Roman"/>
              </a:rPr>
              <a:t>sometimes</a:t>
            </a:r>
            <a:r>
              <a:rPr dirty="0" sz="1450" spc="195">
                <a:latin typeface="Times New Roman"/>
                <a:cs typeface="Times New Roman"/>
              </a:rPr>
              <a:t> </a:t>
            </a:r>
            <a:r>
              <a:rPr dirty="0" sz="1450" spc="-10">
                <a:latin typeface="Times New Roman"/>
                <a:cs typeface="Times New Roman"/>
              </a:rPr>
              <a:t>learns</a:t>
            </a:r>
            <a:r>
              <a:rPr dirty="0" sz="1450" spc="200">
                <a:latin typeface="Times New Roman"/>
                <a:cs typeface="Times New Roman"/>
              </a:rPr>
              <a:t> </a:t>
            </a:r>
            <a:r>
              <a:rPr dirty="0" sz="1450" spc="-10">
                <a:latin typeface="Times New Roman"/>
                <a:cs typeface="Times New Roman"/>
              </a:rPr>
              <a:t>to</a:t>
            </a:r>
            <a:r>
              <a:rPr dirty="0" sz="1450" spc="195">
                <a:latin typeface="Times New Roman"/>
                <a:cs typeface="Times New Roman"/>
              </a:rPr>
              <a:t> </a:t>
            </a:r>
            <a:r>
              <a:rPr dirty="0" sz="1450" spc="-10">
                <a:latin typeface="Times New Roman"/>
                <a:cs typeface="Times New Roman"/>
              </a:rPr>
              <a:t>drop</a:t>
            </a:r>
            <a:r>
              <a:rPr dirty="0" sz="1450" spc="195">
                <a:latin typeface="Times New Roman"/>
                <a:cs typeface="Times New Roman"/>
              </a:rPr>
              <a:t> </a:t>
            </a:r>
            <a:r>
              <a:rPr dirty="0" sz="1450" spc="-10">
                <a:latin typeface="Times New Roman"/>
                <a:cs typeface="Times New Roman"/>
              </a:rPr>
              <a:t>an</a:t>
            </a:r>
            <a:r>
              <a:rPr dirty="0" sz="1450" spc="195">
                <a:latin typeface="Times New Roman"/>
                <a:cs typeface="Times New Roman"/>
              </a:rPr>
              <a:t> </a:t>
            </a:r>
            <a:r>
              <a:rPr dirty="0" sz="1450" spc="-5" i="1">
                <a:latin typeface="Times New Roman"/>
                <a:cs typeface="Times New Roman"/>
              </a:rPr>
              <a:t>h</a:t>
            </a:r>
            <a:r>
              <a:rPr dirty="0" sz="1450" spc="-5">
                <a:latin typeface="Times New Roman"/>
                <a:cs typeface="Times New Roman"/>
              </a:rPr>
              <a:t>;</a:t>
            </a:r>
            <a:r>
              <a:rPr dirty="0" sz="1450" spc="22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5">
                <a:latin typeface="Times New Roman"/>
                <a:cs typeface="Times New Roman"/>
              </a:rPr>
              <a:t>of </a:t>
            </a:r>
            <a:r>
              <a:rPr dirty="0" sz="1450" spc="-10">
                <a:latin typeface="Times New Roman"/>
                <a:cs typeface="Times New Roman"/>
              </a:rPr>
              <a:t>twenty dinners. </a:t>
            </a:r>
            <a:r>
              <a:rPr dirty="0" sz="1450" spc="-5">
                <a:latin typeface="Times New Roman"/>
                <a:cs typeface="Times New Roman"/>
              </a:rPr>
              <a:t>I do not </a:t>
            </a:r>
            <a:r>
              <a:rPr dirty="0" sz="1450" spc="-10">
                <a:latin typeface="Times New Roman"/>
                <a:cs typeface="Times New Roman"/>
              </a:rPr>
              <a:t>know if this were characteristic </a:t>
            </a:r>
            <a:r>
              <a:rPr dirty="0" sz="1450" spc="-5">
                <a:latin typeface="Times New Roman"/>
                <a:cs typeface="Times New Roman"/>
              </a:rPr>
              <a:t>of </a:t>
            </a:r>
            <a:r>
              <a:rPr dirty="0" sz="1450" spc="-10">
                <a:latin typeface="Times New Roman"/>
                <a:cs typeface="Times New Roman"/>
              </a:rPr>
              <a:t>New </a:t>
            </a:r>
            <a:r>
              <a:rPr dirty="0" sz="1450" spc="-40">
                <a:latin typeface="Times New Roman"/>
                <a:cs typeface="Times New Roman"/>
              </a:rPr>
              <a:t>York, </a:t>
            </a:r>
            <a:r>
              <a:rPr dirty="0" sz="1450" spc="-5">
                <a:latin typeface="Times New Roman"/>
                <a:cs typeface="Times New Roman"/>
              </a:rPr>
              <a:t>or  </a:t>
            </a:r>
            <a:r>
              <a:rPr dirty="0" sz="1450" spc="-10">
                <a:latin typeface="Times New Roman"/>
                <a:cs typeface="Times New Roman"/>
              </a:rPr>
              <a:t>whether it was only Jones and </a:t>
            </a:r>
            <a:r>
              <a:rPr dirty="0" sz="1450" spc="-5">
                <a:latin typeface="Times New Roman"/>
                <a:cs typeface="Times New Roman"/>
              </a:rPr>
              <a:t>I </a:t>
            </a:r>
            <a:r>
              <a:rPr dirty="0" sz="1450" spc="-10">
                <a:latin typeface="Times New Roman"/>
                <a:cs typeface="Times New Roman"/>
              </a:rPr>
              <a:t>who looked un-dinerly and discouraged  enterprising suggestions. But at length, </a:t>
            </a:r>
            <a:r>
              <a:rPr dirty="0" sz="1450" spc="-5">
                <a:latin typeface="Times New Roman"/>
                <a:cs typeface="Times New Roman"/>
              </a:rPr>
              <a:t>by our </a:t>
            </a:r>
            <a:r>
              <a:rPr dirty="0" sz="1450" spc="-10">
                <a:latin typeface="Times New Roman"/>
                <a:cs typeface="Times New Roman"/>
              </a:rPr>
              <a:t>own </a:t>
            </a:r>
            <a:r>
              <a:rPr dirty="0" sz="1450" spc="-20">
                <a:latin typeface="Times New Roman"/>
                <a:cs typeface="Times New Roman"/>
              </a:rPr>
              <a:t>sagacity, </a:t>
            </a:r>
            <a:r>
              <a:rPr dirty="0" sz="1450" spc="-10">
                <a:latin typeface="Times New Roman"/>
                <a:cs typeface="Times New Roman"/>
              </a:rPr>
              <a:t>we found </a:t>
            </a:r>
            <a:r>
              <a:rPr dirty="0" sz="1450" spc="-5">
                <a:latin typeface="Times New Roman"/>
                <a:cs typeface="Times New Roman"/>
              </a:rPr>
              <a:t>a  </a:t>
            </a:r>
            <a:r>
              <a:rPr dirty="0" sz="1450" spc="-10">
                <a:latin typeface="Times New Roman"/>
                <a:cs typeface="Times New Roman"/>
              </a:rPr>
              <a:t>French restaurant, where there was </a:t>
            </a:r>
            <a:r>
              <a:rPr dirty="0" sz="1450" spc="-5">
                <a:latin typeface="Times New Roman"/>
                <a:cs typeface="Times New Roman"/>
              </a:rPr>
              <a:t>a </a:t>
            </a:r>
            <a:r>
              <a:rPr dirty="0" sz="1450" spc="-10">
                <a:latin typeface="Times New Roman"/>
                <a:cs typeface="Times New Roman"/>
              </a:rPr>
              <a:t>French </a:t>
            </a:r>
            <a:r>
              <a:rPr dirty="0" sz="1450" spc="-20">
                <a:latin typeface="Times New Roman"/>
                <a:cs typeface="Times New Roman"/>
              </a:rPr>
              <a:t>waiter, </a:t>
            </a:r>
            <a:r>
              <a:rPr dirty="0" sz="1450" spc="-10">
                <a:latin typeface="Times New Roman"/>
                <a:cs typeface="Times New Roman"/>
              </a:rPr>
              <a:t>some fair French cooking,  some so-called French wine, and French </a:t>
            </a:r>
            <a:r>
              <a:rPr dirty="0" sz="1450" spc="-15">
                <a:latin typeface="Times New Roman"/>
                <a:cs typeface="Times New Roman"/>
              </a:rPr>
              <a:t>coffee </a:t>
            </a:r>
            <a:r>
              <a:rPr dirty="0" sz="1450" spc="-10">
                <a:latin typeface="Times New Roman"/>
                <a:cs typeface="Times New Roman"/>
              </a:rPr>
              <a:t>to conclude the whole. </a:t>
            </a:r>
            <a:r>
              <a:rPr dirty="0" sz="1450" spc="-5">
                <a:latin typeface="Times New Roman"/>
                <a:cs typeface="Times New Roman"/>
              </a:rPr>
              <a:t>I </a:t>
            </a:r>
            <a:r>
              <a:rPr dirty="0" sz="1450" spc="-10">
                <a:latin typeface="Times New Roman"/>
                <a:cs typeface="Times New Roman"/>
              </a:rPr>
              <a:t>never  entered into the feelings </a:t>
            </a:r>
            <a:r>
              <a:rPr dirty="0" sz="1450" spc="-5">
                <a:latin typeface="Times New Roman"/>
                <a:cs typeface="Times New Roman"/>
              </a:rPr>
              <a:t>of </a:t>
            </a:r>
            <a:r>
              <a:rPr dirty="0" sz="1450" spc="-10">
                <a:latin typeface="Times New Roman"/>
                <a:cs typeface="Times New Roman"/>
              </a:rPr>
              <a:t>Jack </a:t>
            </a:r>
            <a:r>
              <a:rPr dirty="0" sz="1450" spc="-5">
                <a:latin typeface="Times New Roman"/>
                <a:cs typeface="Times New Roman"/>
              </a:rPr>
              <a:t>on </a:t>
            </a:r>
            <a:r>
              <a:rPr dirty="0" sz="1450" spc="-10">
                <a:latin typeface="Times New Roman"/>
                <a:cs typeface="Times New Roman"/>
              </a:rPr>
              <a:t>land so completely as when </a:t>
            </a:r>
            <a:r>
              <a:rPr dirty="0" sz="1450" spc="-5">
                <a:latin typeface="Times New Roman"/>
                <a:cs typeface="Times New Roman"/>
              </a:rPr>
              <a:t>I </a:t>
            </a:r>
            <a:r>
              <a:rPr dirty="0" sz="1450" spc="-10">
                <a:latin typeface="Times New Roman"/>
                <a:cs typeface="Times New Roman"/>
              </a:rPr>
              <a:t>tasted that  </a:t>
            </a:r>
            <a:r>
              <a:rPr dirty="0" sz="1450" spc="-15">
                <a:latin typeface="Times New Roman"/>
                <a:cs typeface="Times New Roman"/>
              </a:rPr>
              <a:t>coffee.</a:t>
            </a:r>
            <a:endParaRPr sz="1450">
              <a:latin typeface="Times New Roman"/>
              <a:cs typeface="Times New Roman"/>
            </a:endParaRPr>
          </a:p>
          <a:p>
            <a:pPr algn="just" marL="12700" marR="6350">
              <a:lnSpc>
                <a:spcPts val="1730"/>
              </a:lnSpc>
              <a:spcBef>
                <a:spcPts val="855"/>
              </a:spcBef>
            </a:pPr>
            <a:r>
              <a:rPr dirty="0" sz="1450" spc="-5">
                <a:latin typeface="Times New Roman"/>
                <a:cs typeface="Times New Roman"/>
              </a:rPr>
              <a:t>I </a:t>
            </a:r>
            <a:r>
              <a:rPr dirty="0" sz="1450" spc="-10">
                <a:latin typeface="Times New Roman"/>
                <a:cs typeface="Times New Roman"/>
              </a:rPr>
              <a:t>suppose we had </a:t>
            </a:r>
            <a:r>
              <a:rPr dirty="0" sz="1450" spc="-5">
                <a:latin typeface="Times New Roman"/>
                <a:cs typeface="Times New Roman"/>
              </a:rPr>
              <a:t>one of </a:t>
            </a:r>
            <a:r>
              <a:rPr dirty="0" sz="1450" spc="-10">
                <a:latin typeface="Times New Roman"/>
                <a:cs typeface="Times New Roman"/>
              </a:rPr>
              <a:t>the ‘private rooms for families’ at Reunion House. It  was very small, furnished with </a:t>
            </a:r>
            <a:r>
              <a:rPr dirty="0" sz="1450" spc="-5">
                <a:latin typeface="Times New Roman"/>
                <a:cs typeface="Times New Roman"/>
              </a:rPr>
              <a:t>a </a:t>
            </a:r>
            <a:r>
              <a:rPr dirty="0" sz="1450" spc="-10">
                <a:latin typeface="Times New Roman"/>
                <a:cs typeface="Times New Roman"/>
              </a:rPr>
              <a:t>bed, </a:t>
            </a:r>
            <a:r>
              <a:rPr dirty="0" sz="1450" spc="-5">
                <a:latin typeface="Times New Roman"/>
                <a:cs typeface="Times New Roman"/>
              </a:rPr>
              <a:t>a </a:t>
            </a:r>
            <a:r>
              <a:rPr dirty="0" sz="1450" spc="-20">
                <a:latin typeface="Times New Roman"/>
                <a:cs typeface="Times New Roman"/>
              </a:rPr>
              <a:t>chair, </a:t>
            </a:r>
            <a:r>
              <a:rPr dirty="0" sz="1450" spc="-10">
                <a:latin typeface="Times New Roman"/>
                <a:cs typeface="Times New Roman"/>
              </a:rPr>
              <a:t>and some clothes-pegs; and it  derived all that was necessary for the life </a:t>
            </a:r>
            <a:r>
              <a:rPr dirty="0" sz="1450" spc="-5">
                <a:latin typeface="Times New Roman"/>
                <a:cs typeface="Times New Roman"/>
              </a:rPr>
              <a:t>of </a:t>
            </a:r>
            <a:r>
              <a:rPr dirty="0" sz="1450" spc="-10">
                <a:latin typeface="Times New Roman"/>
                <a:cs typeface="Times New Roman"/>
              </a:rPr>
              <a:t>the human animal through two  borrowed lights; </a:t>
            </a:r>
            <a:r>
              <a:rPr dirty="0" sz="1450" spc="-5">
                <a:latin typeface="Times New Roman"/>
                <a:cs typeface="Times New Roman"/>
              </a:rPr>
              <a:t>one </a:t>
            </a:r>
            <a:r>
              <a:rPr dirty="0" sz="1450" spc="-10">
                <a:latin typeface="Times New Roman"/>
                <a:cs typeface="Times New Roman"/>
              </a:rPr>
              <a:t>looking into the passage, and the second opening,  without sash, into another apartment, where three men fitfully snored, </a:t>
            </a:r>
            <a:r>
              <a:rPr dirty="0" sz="1450" spc="-5">
                <a:latin typeface="Times New Roman"/>
                <a:cs typeface="Times New Roman"/>
              </a:rPr>
              <a:t>or </a:t>
            </a:r>
            <a:r>
              <a:rPr dirty="0" sz="1450" spc="-10">
                <a:latin typeface="Times New Roman"/>
                <a:cs typeface="Times New Roman"/>
              </a:rPr>
              <a:t>in  intervals </a:t>
            </a:r>
            <a:r>
              <a:rPr dirty="0" sz="1450" spc="-5">
                <a:latin typeface="Times New Roman"/>
                <a:cs typeface="Times New Roman"/>
              </a:rPr>
              <a:t>of </a:t>
            </a:r>
            <a:r>
              <a:rPr dirty="0" sz="1450" spc="-10">
                <a:latin typeface="Times New Roman"/>
                <a:cs typeface="Times New Roman"/>
              </a:rPr>
              <a:t>wakefulness, drearily mumbled to each other all </a:t>
            </a:r>
            <a:r>
              <a:rPr dirty="0" sz="1450" spc="-5">
                <a:latin typeface="Times New Roman"/>
                <a:cs typeface="Times New Roman"/>
              </a:rPr>
              <a:t>night long.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observed that this was almost exactly the disposition </a:t>
            </a:r>
            <a:r>
              <a:rPr dirty="0" sz="1450" spc="-5">
                <a:latin typeface="Times New Roman"/>
                <a:cs typeface="Times New Roman"/>
              </a:rPr>
              <a:t>of </a:t>
            </a:r>
            <a:r>
              <a:rPr dirty="0" sz="1450" spc="-10">
                <a:latin typeface="Times New Roman"/>
                <a:cs typeface="Times New Roman"/>
              </a:rPr>
              <a:t>the room in  </a:t>
            </a:r>
            <a:r>
              <a:rPr dirty="0" sz="1450" spc="-15">
                <a:latin typeface="Times New Roman"/>
                <a:cs typeface="Times New Roman"/>
              </a:rPr>
              <a:t>M’Naughten’s </a:t>
            </a:r>
            <a:r>
              <a:rPr dirty="0" sz="1450" spc="-25">
                <a:latin typeface="Times New Roman"/>
                <a:cs typeface="Times New Roman"/>
              </a:rPr>
              <a:t>story. </a:t>
            </a:r>
            <a:r>
              <a:rPr dirty="0" sz="1450" spc="-10">
                <a:latin typeface="Times New Roman"/>
                <a:cs typeface="Times New Roman"/>
              </a:rPr>
              <a:t>Jones had the bed; </a:t>
            </a:r>
            <a:r>
              <a:rPr dirty="0" sz="1450" spc="-5">
                <a:latin typeface="Times New Roman"/>
                <a:cs typeface="Times New Roman"/>
              </a:rPr>
              <a:t>I </a:t>
            </a:r>
            <a:r>
              <a:rPr dirty="0" sz="1450" spc="-10">
                <a:latin typeface="Times New Roman"/>
                <a:cs typeface="Times New Roman"/>
              </a:rPr>
              <a:t>pitched my camp </a:t>
            </a:r>
            <a:r>
              <a:rPr dirty="0" sz="1450" spc="-5">
                <a:latin typeface="Times New Roman"/>
                <a:cs typeface="Times New Roman"/>
              </a:rPr>
              <a:t>upon </a:t>
            </a:r>
            <a:r>
              <a:rPr dirty="0" sz="1450" spc="-10">
                <a:latin typeface="Times New Roman"/>
                <a:cs typeface="Times New Roman"/>
              </a:rPr>
              <a:t>the floor;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sleep until near morning, and I, for my part, never closed an</a:t>
            </a:r>
            <a:r>
              <a:rPr dirty="0" sz="1450" spc="114">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At sunrise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cannon fired; and shortly afterwards the men in the next  room gave over snoring for </a:t>
            </a:r>
            <a:r>
              <a:rPr dirty="0" sz="1450" spc="-5">
                <a:latin typeface="Times New Roman"/>
                <a:cs typeface="Times New Roman"/>
              </a:rPr>
              <a:t>good, </a:t>
            </a:r>
            <a:r>
              <a:rPr dirty="0" sz="1450" spc="-10">
                <a:latin typeface="Times New Roman"/>
                <a:cs typeface="Times New Roman"/>
              </a:rPr>
              <a:t>and began to rustle over their toilettes. The  sound </a:t>
            </a:r>
            <a:r>
              <a:rPr dirty="0" sz="1450" spc="-5">
                <a:latin typeface="Times New Roman"/>
                <a:cs typeface="Times New Roman"/>
              </a:rPr>
              <a:t>of </a:t>
            </a:r>
            <a:r>
              <a:rPr dirty="0" sz="1450" spc="-10">
                <a:latin typeface="Times New Roman"/>
                <a:cs typeface="Times New Roman"/>
              </a:rPr>
              <a:t>their voices as they talked was low and like that </a:t>
            </a:r>
            <a:r>
              <a:rPr dirty="0" sz="1450" spc="-5">
                <a:latin typeface="Times New Roman"/>
                <a:cs typeface="Times New Roman"/>
              </a:rPr>
              <a:t>of </a:t>
            </a:r>
            <a:r>
              <a:rPr dirty="0" sz="1450" spc="-10">
                <a:latin typeface="Times New Roman"/>
                <a:cs typeface="Times New Roman"/>
              </a:rPr>
              <a:t>people watching  </a:t>
            </a:r>
            <a:r>
              <a:rPr dirty="0" sz="1450" spc="-5">
                <a:latin typeface="Times New Roman"/>
                <a:cs typeface="Times New Roman"/>
              </a:rPr>
              <a:t>by </a:t>
            </a:r>
            <a:r>
              <a:rPr dirty="0" sz="1450" spc="-10">
                <a:latin typeface="Times New Roman"/>
                <a:cs typeface="Times New Roman"/>
              </a:rPr>
              <a:t>the sick. Jones, who had at last begun to doze, tumbled and murmured, and  every now and then opened unconscious eyes </a:t>
            </a:r>
            <a:r>
              <a:rPr dirty="0" sz="1450" spc="-5">
                <a:latin typeface="Times New Roman"/>
                <a:cs typeface="Times New Roman"/>
              </a:rPr>
              <a:t>upon </a:t>
            </a:r>
            <a:r>
              <a:rPr dirty="0" sz="1450" spc="-10">
                <a:latin typeface="Times New Roman"/>
                <a:cs typeface="Times New Roman"/>
              </a:rPr>
              <a:t>me where </a:t>
            </a:r>
            <a:r>
              <a:rPr dirty="0" sz="1450" spc="-5">
                <a:latin typeface="Times New Roman"/>
                <a:cs typeface="Times New Roman"/>
              </a:rPr>
              <a:t>I </a:t>
            </a:r>
            <a:r>
              <a:rPr dirty="0" sz="1450" spc="-30">
                <a:latin typeface="Times New Roman"/>
                <a:cs typeface="Times New Roman"/>
              </a:rPr>
              <a:t>lay. </a:t>
            </a:r>
            <a:r>
              <a:rPr dirty="0" sz="1450" spc="-5">
                <a:latin typeface="Times New Roman"/>
                <a:cs typeface="Times New Roman"/>
              </a:rPr>
              <a:t>I </a:t>
            </a:r>
            <a:r>
              <a:rPr dirty="0" sz="1450" spc="-10">
                <a:latin typeface="Times New Roman"/>
                <a:cs typeface="Times New Roman"/>
              </a:rPr>
              <a:t>found  myself growing eerier and </a:t>
            </a:r>
            <a:r>
              <a:rPr dirty="0" sz="1450" spc="-20">
                <a:latin typeface="Times New Roman"/>
                <a:cs typeface="Times New Roman"/>
              </a:rPr>
              <a:t>eerier,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fevered </a:t>
            </a:r>
            <a:r>
              <a:rPr dirty="0" sz="1450" spc="-5">
                <a:latin typeface="Times New Roman"/>
                <a:cs typeface="Times New Roman"/>
              </a:rPr>
              <a:t>by </a:t>
            </a:r>
            <a:r>
              <a:rPr dirty="0" sz="1450" spc="-10">
                <a:latin typeface="Times New Roman"/>
                <a:cs typeface="Times New Roman"/>
              </a:rPr>
              <a:t>my  restless night, and hurried to dress and get</a:t>
            </a:r>
            <a:r>
              <a:rPr dirty="0" sz="1450" spc="40">
                <a:latin typeface="Times New Roman"/>
                <a:cs typeface="Times New Roman"/>
              </a:rPr>
              <a:t> </a:t>
            </a:r>
            <a:r>
              <a:rPr dirty="0" sz="1450" spc="-10">
                <a:latin typeface="Times New Roman"/>
                <a:cs typeface="Times New Roman"/>
              </a:rPr>
              <a:t>downstairs.</a:t>
            </a:r>
            <a:endParaRPr sz="1450">
              <a:latin typeface="Times New Roman"/>
              <a:cs typeface="Times New Roman"/>
            </a:endParaRPr>
          </a:p>
          <a:p>
            <a:pPr algn="just" marL="12700" marR="6350">
              <a:lnSpc>
                <a:spcPts val="1730"/>
              </a:lnSpc>
              <a:spcBef>
                <a:spcPts val="850"/>
              </a:spcBef>
            </a:pPr>
            <a:r>
              <a:rPr dirty="0" sz="1450" spc="-60">
                <a:latin typeface="Times New Roman"/>
                <a:cs typeface="Times New Roman"/>
              </a:rPr>
              <a:t>You </a:t>
            </a:r>
            <a:r>
              <a:rPr dirty="0" sz="1450" spc="-10">
                <a:latin typeface="Times New Roman"/>
                <a:cs typeface="Times New Roman"/>
              </a:rPr>
              <a:t>had to pass through the rain, which still fell thick and resonant, to reach </a:t>
            </a:r>
            <a:r>
              <a:rPr dirty="0" sz="1450" spc="-5">
                <a:latin typeface="Times New Roman"/>
                <a:cs typeface="Times New Roman"/>
              </a:rPr>
              <a:t>a  </a:t>
            </a:r>
            <a:r>
              <a:rPr dirty="0" sz="1450" spc="-10">
                <a:latin typeface="Times New Roman"/>
                <a:cs typeface="Times New Roman"/>
              </a:rPr>
              <a:t>lavatory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court. There were three basin-stands, and </a:t>
            </a:r>
            <a:r>
              <a:rPr dirty="0" sz="1450" spc="-5">
                <a:latin typeface="Times New Roman"/>
                <a:cs typeface="Times New Roman"/>
              </a:rPr>
              <a:t>a  </a:t>
            </a:r>
            <a:r>
              <a:rPr dirty="0" sz="1450" spc="-10">
                <a:latin typeface="Times New Roman"/>
                <a:cs typeface="Times New Roman"/>
              </a:rPr>
              <a:t>few crumpled towels and pieces </a:t>
            </a:r>
            <a:r>
              <a:rPr dirty="0" sz="1450" spc="-5">
                <a:latin typeface="Times New Roman"/>
                <a:cs typeface="Times New Roman"/>
              </a:rPr>
              <a:t>of </a:t>
            </a:r>
            <a:r>
              <a:rPr dirty="0" sz="1450" spc="-10">
                <a:latin typeface="Times New Roman"/>
                <a:cs typeface="Times New Roman"/>
              </a:rPr>
              <a:t>wet soap, white and slippery like fish; </a:t>
            </a:r>
            <a:r>
              <a:rPr dirty="0" sz="1450" spc="-5">
                <a:latin typeface="Times New Roman"/>
                <a:cs typeface="Times New Roman"/>
              </a:rPr>
              <a:t>nor  </a:t>
            </a:r>
            <a:r>
              <a:rPr dirty="0" sz="1450" spc="-10">
                <a:latin typeface="Times New Roman"/>
                <a:cs typeface="Times New Roman"/>
              </a:rPr>
              <a:t>should </a:t>
            </a:r>
            <a:r>
              <a:rPr dirty="0" sz="1450" spc="-5">
                <a:latin typeface="Times New Roman"/>
                <a:cs typeface="Times New Roman"/>
              </a:rPr>
              <a:t>I </a:t>
            </a:r>
            <a:r>
              <a:rPr dirty="0" sz="1450" spc="-15">
                <a:latin typeface="Times New Roman"/>
                <a:cs typeface="Times New Roman"/>
              </a:rPr>
              <a:t>forget </a:t>
            </a:r>
            <a:r>
              <a:rPr dirty="0" sz="1450" spc="-5">
                <a:latin typeface="Times New Roman"/>
                <a:cs typeface="Times New Roman"/>
              </a:rPr>
              <a:t>a </a:t>
            </a:r>
            <a:r>
              <a:rPr dirty="0" sz="1450" spc="-10">
                <a:latin typeface="Times New Roman"/>
                <a:cs typeface="Times New Roman"/>
              </a:rPr>
              <a:t>looking-glass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questionable combs. Another  Scots lad was here, scrubbing his face with </a:t>
            </a:r>
            <a:r>
              <a:rPr dirty="0" sz="1450" spc="-5">
                <a:latin typeface="Times New Roman"/>
                <a:cs typeface="Times New Roman"/>
              </a:rPr>
              <a:t>a good </a:t>
            </a:r>
            <a:r>
              <a:rPr dirty="0" sz="1450" spc="-10">
                <a:latin typeface="Times New Roman"/>
                <a:cs typeface="Times New Roman"/>
              </a:rPr>
              <a:t>will. He had been three  months in New </a:t>
            </a:r>
            <a:r>
              <a:rPr dirty="0" sz="1450" spc="-45">
                <a:latin typeface="Times New Roman"/>
                <a:cs typeface="Times New Roman"/>
              </a:rPr>
              <a:t>York </a:t>
            </a:r>
            <a:r>
              <a:rPr dirty="0" sz="1450" spc="-10">
                <a:latin typeface="Times New Roman"/>
                <a:cs typeface="Times New Roman"/>
              </a:rPr>
              <a:t>and had </a:t>
            </a:r>
            <a:r>
              <a:rPr dirty="0" sz="1450" spc="-5">
                <a:latin typeface="Times New Roman"/>
                <a:cs typeface="Times New Roman"/>
              </a:rPr>
              <a:t>not </a:t>
            </a:r>
            <a:r>
              <a:rPr dirty="0" sz="1450" spc="-10">
                <a:latin typeface="Times New Roman"/>
                <a:cs typeface="Times New Roman"/>
              </a:rPr>
              <a:t>yet found </a:t>
            </a:r>
            <a:r>
              <a:rPr dirty="0" sz="1450" spc="-5">
                <a:latin typeface="Times New Roman"/>
                <a:cs typeface="Times New Roman"/>
              </a:rPr>
              <a:t>a </a:t>
            </a:r>
            <a:r>
              <a:rPr dirty="0" sz="1450" spc="-10">
                <a:latin typeface="Times New Roman"/>
                <a:cs typeface="Times New Roman"/>
              </a:rPr>
              <a:t>single job </a:t>
            </a:r>
            <a:r>
              <a:rPr dirty="0" sz="1450" spc="-5">
                <a:latin typeface="Times New Roman"/>
                <a:cs typeface="Times New Roman"/>
              </a:rPr>
              <a:t>nor </a:t>
            </a:r>
            <a:r>
              <a:rPr dirty="0" sz="1450" spc="-10">
                <a:latin typeface="Times New Roman"/>
                <a:cs typeface="Times New Roman"/>
              </a:rPr>
              <a:t>earned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halfpenny. </a:t>
            </a:r>
            <a:r>
              <a:rPr dirty="0" sz="1450" spc="-10">
                <a:latin typeface="Times New Roman"/>
                <a:cs typeface="Times New Roman"/>
              </a:rPr>
              <a:t>Up to the present, </a:t>
            </a:r>
            <a:r>
              <a:rPr dirty="0" sz="1450" spc="-5">
                <a:latin typeface="Times New Roman"/>
                <a:cs typeface="Times New Roman"/>
              </a:rPr>
              <a:t>he </a:t>
            </a:r>
            <a:r>
              <a:rPr dirty="0" sz="1450" spc="-10">
                <a:latin typeface="Times New Roman"/>
                <a:cs typeface="Times New Roman"/>
              </a:rPr>
              <a:t>also was exactly </a:t>
            </a:r>
            <a:r>
              <a:rPr dirty="0" sz="1450" spc="-5">
                <a:latin typeface="Times New Roman"/>
                <a:cs typeface="Times New Roman"/>
              </a:rPr>
              <a:t>out of </a:t>
            </a:r>
            <a:r>
              <a:rPr dirty="0" sz="1450" spc="-10">
                <a:latin typeface="Times New Roman"/>
                <a:cs typeface="Times New Roman"/>
              </a:rPr>
              <a:t>pocket </a:t>
            </a:r>
            <a:r>
              <a:rPr dirty="0" sz="1450" spc="-5">
                <a:latin typeface="Times New Roman"/>
                <a:cs typeface="Times New Roman"/>
              </a:rPr>
              <a:t>by </a:t>
            </a:r>
            <a:r>
              <a:rPr dirty="0" sz="1450" spc="-10">
                <a:latin typeface="Times New Roman"/>
                <a:cs typeface="Times New Roman"/>
              </a:rPr>
              <a:t>the amount  </a:t>
            </a:r>
            <a:r>
              <a:rPr dirty="0" sz="1450" spc="-5">
                <a:latin typeface="Times New Roman"/>
                <a:cs typeface="Times New Roman"/>
              </a:rPr>
              <a:t>of </a:t>
            </a:r>
            <a:r>
              <a:rPr dirty="0" sz="1450" spc="-10">
                <a:latin typeface="Times New Roman"/>
                <a:cs typeface="Times New Roman"/>
              </a:rPr>
              <a:t>the fare. </a:t>
            </a:r>
            <a:r>
              <a:rPr dirty="0" sz="1450" spc="-5">
                <a:latin typeface="Times New Roman"/>
                <a:cs typeface="Times New Roman"/>
              </a:rPr>
              <a:t>I </a:t>
            </a:r>
            <a:r>
              <a:rPr dirty="0" sz="1450" spc="-10">
                <a:latin typeface="Times New Roman"/>
                <a:cs typeface="Times New Roman"/>
              </a:rPr>
              <a:t>began to grow sick at heart for my</a:t>
            </a:r>
            <a:r>
              <a:rPr dirty="0" sz="1450" spc="70">
                <a:latin typeface="Times New Roman"/>
                <a:cs typeface="Times New Roman"/>
              </a:rPr>
              <a:t> </a:t>
            </a:r>
            <a:r>
              <a:rPr dirty="0" sz="1450" spc="-10">
                <a:latin typeface="Times New Roman"/>
                <a:cs typeface="Times New Roman"/>
              </a:rPr>
              <a:t>fellow-emigrants.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Of my nightmare wanderings in New </a:t>
            </a:r>
            <a:r>
              <a:rPr dirty="0" sz="1450" spc="-45">
                <a:latin typeface="Times New Roman"/>
                <a:cs typeface="Times New Roman"/>
              </a:rPr>
              <a:t>York </a:t>
            </a:r>
            <a:r>
              <a:rPr dirty="0" sz="1450" spc="-5">
                <a:latin typeface="Times New Roman"/>
                <a:cs typeface="Times New Roman"/>
              </a:rPr>
              <a:t>I </a:t>
            </a:r>
            <a:r>
              <a:rPr dirty="0" sz="1450" spc="-10">
                <a:latin typeface="Times New Roman"/>
                <a:cs typeface="Times New Roman"/>
              </a:rPr>
              <a:t>spare to tell.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thousand  and </a:t>
            </a:r>
            <a:r>
              <a:rPr dirty="0" sz="1450" spc="-5">
                <a:latin typeface="Times New Roman"/>
                <a:cs typeface="Times New Roman"/>
              </a:rPr>
              <a:t>one </a:t>
            </a:r>
            <a:r>
              <a:rPr dirty="0" sz="1450" spc="-10">
                <a:latin typeface="Times New Roman"/>
                <a:cs typeface="Times New Roman"/>
              </a:rPr>
              <a:t>things to </a:t>
            </a:r>
            <a:r>
              <a:rPr dirty="0" sz="1450" spc="-5">
                <a:latin typeface="Times New Roman"/>
                <a:cs typeface="Times New Roman"/>
              </a:rPr>
              <a:t>do; </a:t>
            </a:r>
            <a:r>
              <a:rPr dirty="0" sz="1450" spc="-10">
                <a:latin typeface="Times New Roman"/>
                <a:cs typeface="Times New Roman"/>
              </a:rPr>
              <a:t>only the day to </a:t>
            </a:r>
            <a:r>
              <a:rPr dirty="0" sz="1450" spc="-5">
                <a:latin typeface="Times New Roman"/>
                <a:cs typeface="Times New Roman"/>
              </a:rPr>
              <a:t>do </a:t>
            </a:r>
            <a:r>
              <a:rPr dirty="0" sz="1450" spc="-10">
                <a:latin typeface="Times New Roman"/>
                <a:cs typeface="Times New Roman"/>
              </a:rPr>
              <a:t>them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journey across the  continent before me in the evening. It rained with patient fury; every now and  then </a:t>
            </a:r>
            <a:r>
              <a:rPr dirty="0" sz="1450" spc="-5">
                <a:latin typeface="Times New Roman"/>
                <a:cs typeface="Times New Roman"/>
              </a:rPr>
              <a:t>I </a:t>
            </a:r>
            <a:r>
              <a:rPr dirty="0" sz="1450" spc="-10">
                <a:latin typeface="Times New Roman"/>
                <a:cs typeface="Times New Roman"/>
              </a:rPr>
              <a:t>had to get under cover for </a:t>
            </a:r>
            <a:r>
              <a:rPr dirty="0" sz="1450" spc="-5">
                <a:latin typeface="Times New Roman"/>
                <a:cs typeface="Times New Roman"/>
              </a:rPr>
              <a:t>a </a:t>
            </a:r>
            <a:r>
              <a:rPr dirty="0" sz="1450" spc="-10">
                <a:latin typeface="Times New Roman"/>
                <a:cs typeface="Times New Roman"/>
              </a:rPr>
              <a:t>while in </a:t>
            </a:r>
            <a:r>
              <a:rPr dirty="0" sz="1450" spc="-20">
                <a:latin typeface="Times New Roman"/>
                <a:cs typeface="Times New Roman"/>
              </a:rPr>
              <a:t>order, </a:t>
            </a:r>
            <a:r>
              <a:rPr dirty="0" sz="1450" spc="-10">
                <a:latin typeface="Times New Roman"/>
                <a:cs typeface="Times New Roman"/>
              </a:rPr>
              <a:t>so to speak, to give my  mackintosh </a:t>
            </a:r>
            <a:r>
              <a:rPr dirty="0" sz="1450" spc="-5">
                <a:latin typeface="Times New Roman"/>
                <a:cs typeface="Times New Roman"/>
              </a:rPr>
              <a:t>a </a:t>
            </a:r>
            <a:r>
              <a:rPr dirty="0" sz="1450" spc="-10">
                <a:latin typeface="Times New Roman"/>
                <a:cs typeface="Times New Roman"/>
              </a:rPr>
              <a:t>rest; for under this continued drenching it began to grow damp  </a:t>
            </a:r>
            <a:r>
              <a:rPr dirty="0" sz="1450" spc="-5">
                <a:latin typeface="Times New Roman"/>
                <a:cs typeface="Times New Roman"/>
              </a:rPr>
              <a:t>on </a:t>
            </a:r>
            <a:r>
              <a:rPr dirty="0" sz="1450" spc="-10">
                <a:latin typeface="Times New Roman"/>
                <a:cs typeface="Times New Roman"/>
              </a:rPr>
              <a:t>the inside. </a:t>
            </a:r>
            <a:r>
              <a:rPr dirty="0" sz="1450" spc="-5">
                <a:latin typeface="Times New Roman"/>
                <a:cs typeface="Times New Roman"/>
              </a:rPr>
              <a:t>I </a:t>
            </a:r>
            <a:r>
              <a:rPr dirty="0" sz="1450" spc="-10">
                <a:latin typeface="Times New Roman"/>
                <a:cs typeface="Times New Roman"/>
              </a:rPr>
              <a:t>went to banks, post-offices, railway-offices, restaurants,  publishers, booksellers, money-changers, and wherever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a pool </a:t>
            </a:r>
            <a:r>
              <a:rPr dirty="0" sz="1450" spc="-10">
                <a:latin typeface="Times New Roman"/>
                <a:cs typeface="Times New Roman"/>
              </a:rPr>
              <a:t>would  gather about my feet, and those who were careful </a:t>
            </a:r>
            <a:r>
              <a:rPr dirty="0" sz="1450" spc="-5">
                <a:latin typeface="Times New Roman"/>
                <a:cs typeface="Times New Roman"/>
              </a:rPr>
              <a:t>of </a:t>
            </a:r>
            <a:r>
              <a:rPr dirty="0" sz="1450" spc="-10">
                <a:latin typeface="Times New Roman"/>
                <a:cs typeface="Times New Roman"/>
              </a:rPr>
              <a:t>their floors would look </a:t>
            </a:r>
            <a:r>
              <a:rPr dirty="0" sz="1450" spc="-5">
                <a:latin typeface="Times New Roman"/>
                <a:cs typeface="Times New Roman"/>
              </a:rPr>
              <a:t>on  </a:t>
            </a:r>
            <a:r>
              <a:rPr dirty="0" sz="1450" spc="-10">
                <a:latin typeface="Times New Roman"/>
                <a:cs typeface="Times New Roman"/>
              </a:rPr>
              <a:t>with</a:t>
            </a:r>
            <a:r>
              <a:rPr dirty="0" sz="1450" spc="114">
                <a:latin typeface="Times New Roman"/>
                <a:cs typeface="Times New Roman"/>
              </a:rPr>
              <a:t> </a:t>
            </a:r>
            <a:r>
              <a:rPr dirty="0" sz="1450" spc="-10">
                <a:latin typeface="Times New Roman"/>
                <a:cs typeface="Times New Roman"/>
              </a:rPr>
              <a:t>an</a:t>
            </a:r>
            <a:r>
              <a:rPr dirty="0" sz="1450" spc="114">
                <a:latin typeface="Times New Roman"/>
                <a:cs typeface="Times New Roman"/>
              </a:rPr>
              <a:t> </a:t>
            </a:r>
            <a:r>
              <a:rPr dirty="0" sz="1450" spc="-10">
                <a:latin typeface="Times New Roman"/>
                <a:cs typeface="Times New Roman"/>
              </a:rPr>
              <a:t>unfriendly</a:t>
            </a:r>
            <a:r>
              <a:rPr dirty="0" sz="1450" spc="114">
                <a:latin typeface="Times New Roman"/>
                <a:cs typeface="Times New Roman"/>
              </a:rPr>
              <a:t> </a:t>
            </a:r>
            <a:r>
              <a:rPr dirty="0" sz="1450" spc="-10">
                <a:latin typeface="Times New Roman"/>
                <a:cs typeface="Times New Roman"/>
              </a:rPr>
              <a:t>eye.</a:t>
            </a:r>
            <a:r>
              <a:rPr dirty="0" sz="1450" spc="235">
                <a:latin typeface="Times New Roman"/>
                <a:cs typeface="Times New Roman"/>
              </a:rPr>
              <a:t> </a:t>
            </a:r>
            <a:r>
              <a:rPr dirty="0" sz="1450" spc="-10">
                <a:latin typeface="Times New Roman"/>
                <a:cs typeface="Times New Roman"/>
              </a:rPr>
              <a:t>Wherever</a:t>
            </a:r>
            <a:r>
              <a:rPr dirty="0" sz="1450" spc="114">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went,</a:t>
            </a:r>
            <a:r>
              <a:rPr dirty="0" sz="1450" spc="114">
                <a:latin typeface="Times New Roman"/>
                <a:cs typeface="Times New Roman"/>
              </a:rPr>
              <a:t> </a:t>
            </a:r>
            <a:r>
              <a:rPr dirty="0" sz="1450" spc="-5">
                <a:latin typeface="Times New Roman"/>
                <a:cs typeface="Times New Roman"/>
              </a:rPr>
              <a:t>too,</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same</a:t>
            </a:r>
            <a:r>
              <a:rPr dirty="0" sz="1450" spc="114">
                <a:latin typeface="Times New Roman"/>
                <a:cs typeface="Times New Roman"/>
              </a:rPr>
              <a:t> </a:t>
            </a:r>
            <a:r>
              <a:rPr dirty="0" sz="1450" spc="-10">
                <a:latin typeface="Times New Roman"/>
                <a:cs typeface="Times New Roman"/>
              </a:rPr>
              <a:t>traits</a:t>
            </a:r>
            <a:r>
              <a:rPr dirty="0" sz="1450" spc="114">
                <a:latin typeface="Times New Roman"/>
                <a:cs typeface="Times New Roman"/>
              </a:rPr>
              <a:t> </a:t>
            </a:r>
            <a:r>
              <a:rPr dirty="0" sz="1450" spc="-10">
                <a:latin typeface="Times New Roman"/>
                <a:cs typeface="Times New Roman"/>
              </a:rPr>
              <a:t>struck</a:t>
            </a:r>
            <a:r>
              <a:rPr dirty="0" sz="1450" spc="120">
                <a:latin typeface="Times New Roman"/>
                <a:cs typeface="Times New Roman"/>
              </a:rPr>
              <a:t> </a:t>
            </a:r>
            <a:r>
              <a:rPr dirty="0" sz="1450" spc="-10">
                <a:latin typeface="Times New Roman"/>
                <a:cs typeface="Times New Roman"/>
              </a:rPr>
              <a:t>me:</a:t>
            </a:r>
            <a:r>
              <a:rPr dirty="0" sz="1450" spc="11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891603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people were all surprisingly rude and surprisingly </a:t>
            </a:r>
            <a:r>
              <a:rPr dirty="0" sz="1450" spc="-5">
                <a:latin typeface="Times New Roman"/>
                <a:cs typeface="Times New Roman"/>
              </a:rPr>
              <a:t>kind. </a:t>
            </a:r>
            <a:r>
              <a:rPr dirty="0" sz="1450" spc="-10">
                <a:latin typeface="Times New Roman"/>
                <a:cs typeface="Times New Roman"/>
              </a:rPr>
              <a:t>The money-changer  cross-questioned me like </a:t>
            </a:r>
            <a:r>
              <a:rPr dirty="0" sz="1450" spc="-5">
                <a:latin typeface="Times New Roman"/>
                <a:cs typeface="Times New Roman"/>
              </a:rPr>
              <a:t>a </a:t>
            </a:r>
            <a:r>
              <a:rPr dirty="0" sz="1450" spc="-10">
                <a:latin typeface="Times New Roman"/>
                <a:cs typeface="Times New Roman"/>
              </a:rPr>
              <a:t>French </a:t>
            </a:r>
            <a:r>
              <a:rPr dirty="0" sz="1450" spc="-20">
                <a:latin typeface="Times New Roman"/>
                <a:cs typeface="Times New Roman"/>
              </a:rPr>
              <a:t>commissary, </a:t>
            </a:r>
            <a:r>
              <a:rPr dirty="0" sz="1450" spc="-10">
                <a:latin typeface="Times New Roman"/>
                <a:cs typeface="Times New Roman"/>
              </a:rPr>
              <a:t>asking my age, my business,  my average income, and my destination, beating down my attempts at evasion,  and receiving my answers in silence; and yet when all was </a:t>
            </a:r>
            <a:r>
              <a:rPr dirty="0" sz="1450" spc="-20">
                <a:latin typeface="Times New Roman"/>
                <a:cs typeface="Times New Roman"/>
              </a:rPr>
              <a:t>over, </a:t>
            </a:r>
            <a:r>
              <a:rPr dirty="0" sz="1450" spc="-5">
                <a:latin typeface="Times New Roman"/>
                <a:cs typeface="Times New Roman"/>
              </a:rPr>
              <a:t>he </a:t>
            </a:r>
            <a:r>
              <a:rPr dirty="0" sz="1450" spc="-10">
                <a:latin typeface="Times New Roman"/>
                <a:cs typeface="Times New Roman"/>
              </a:rPr>
              <a:t>shook  hands with me </a:t>
            </a:r>
            <a:r>
              <a:rPr dirty="0" sz="1450" spc="-5">
                <a:latin typeface="Times New Roman"/>
                <a:cs typeface="Times New Roman"/>
              </a:rPr>
              <a:t>up </a:t>
            </a:r>
            <a:r>
              <a:rPr dirty="0" sz="1450" spc="-10">
                <a:latin typeface="Times New Roman"/>
                <a:cs typeface="Times New Roman"/>
              </a:rPr>
              <a:t>to the elbows, and sent his lad nearly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mile in  the rain to get me </a:t>
            </a:r>
            <a:r>
              <a:rPr dirty="0" sz="1450" spc="-5">
                <a:latin typeface="Times New Roman"/>
                <a:cs typeface="Times New Roman"/>
              </a:rPr>
              <a:t>books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reduction. Again, in </a:t>
            </a:r>
            <a:r>
              <a:rPr dirty="0" sz="1450" spc="-5">
                <a:latin typeface="Times New Roman"/>
                <a:cs typeface="Times New Roman"/>
              </a:rPr>
              <a:t>a </a:t>
            </a:r>
            <a:r>
              <a:rPr dirty="0" sz="1450" spc="-10">
                <a:latin typeface="Times New Roman"/>
                <a:cs typeface="Times New Roman"/>
              </a:rPr>
              <a:t>very </a:t>
            </a:r>
            <a:r>
              <a:rPr dirty="0" sz="1450" spc="-15">
                <a:latin typeface="Times New Roman"/>
                <a:cs typeface="Times New Roman"/>
              </a:rPr>
              <a:t>large </a:t>
            </a:r>
            <a:r>
              <a:rPr dirty="0" sz="1450" spc="-10">
                <a:latin typeface="Times New Roman"/>
                <a:cs typeface="Times New Roman"/>
              </a:rPr>
              <a:t>publishing and  bookselling establishment, </a:t>
            </a:r>
            <a:r>
              <a:rPr dirty="0" sz="1450" spc="-5">
                <a:latin typeface="Times New Roman"/>
                <a:cs typeface="Times New Roman"/>
              </a:rPr>
              <a:t>a </a:t>
            </a:r>
            <a:r>
              <a:rPr dirty="0" sz="1450" spc="-10">
                <a:latin typeface="Times New Roman"/>
                <a:cs typeface="Times New Roman"/>
              </a:rPr>
              <a:t>man, who seemed to </a:t>
            </a:r>
            <a:r>
              <a:rPr dirty="0" sz="1450" spc="-5">
                <a:latin typeface="Times New Roman"/>
                <a:cs typeface="Times New Roman"/>
              </a:rPr>
              <a:t>be </a:t>
            </a:r>
            <a:r>
              <a:rPr dirty="0" sz="1450" spc="-10">
                <a:latin typeface="Times New Roman"/>
                <a:cs typeface="Times New Roman"/>
              </a:rPr>
              <a:t>the </a:t>
            </a:r>
            <a:r>
              <a:rPr dirty="0" sz="1450" spc="-15">
                <a:latin typeface="Times New Roman"/>
                <a:cs typeface="Times New Roman"/>
              </a:rPr>
              <a:t>manager, </a:t>
            </a:r>
            <a:r>
              <a:rPr dirty="0" sz="1450" spc="-10">
                <a:latin typeface="Times New Roman"/>
                <a:cs typeface="Times New Roman"/>
              </a:rPr>
              <a:t>received me  as </a:t>
            </a:r>
            <a:r>
              <a:rPr dirty="0" sz="1450" spc="-5">
                <a:latin typeface="Times New Roman"/>
                <a:cs typeface="Times New Roman"/>
              </a:rPr>
              <a:t>I </a:t>
            </a:r>
            <a:r>
              <a:rPr dirty="0" sz="1450" spc="-10">
                <a:latin typeface="Times New Roman"/>
                <a:cs typeface="Times New Roman"/>
              </a:rPr>
              <a:t>had certainly never before been received in any human </a:t>
            </a:r>
            <a:r>
              <a:rPr dirty="0" sz="1450" spc="-5">
                <a:latin typeface="Times New Roman"/>
                <a:cs typeface="Times New Roman"/>
              </a:rPr>
              <a:t>shop, </a:t>
            </a:r>
            <a:r>
              <a:rPr dirty="0" sz="1450" spc="-10">
                <a:latin typeface="Times New Roman"/>
                <a:cs typeface="Times New Roman"/>
              </a:rPr>
              <a:t>indicated  squarely that </a:t>
            </a:r>
            <a:r>
              <a:rPr dirty="0" sz="1450" spc="-5">
                <a:latin typeface="Times New Roman"/>
                <a:cs typeface="Times New Roman"/>
              </a:rPr>
              <a:t>he put no </a:t>
            </a:r>
            <a:r>
              <a:rPr dirty="0" sz="1450" spc="-10">
                <a:latin typeface="Times New Roman"/>
                <a:cs typeface="Times New Roman"/>
              </a:rPr>
              <a:t>faith in my </a:t>
            </a:r>
            <a:r>
              <a:rPr dirty="0" sz="1450" spc="-20">
                <a:latin typeface="Times New Roman"/>
                <a:cs typeface="Times New Roman"/>
              </a:rPr>
              <a:t>honesty, </a:t>
            </a:r>
            <a:r>
              <a:rPr dirty="0" sz="1450" spc="-10">
                <a:latin typeface="Times New Roman"/>
                <a:cs typeface="Times New Roman"/>
              </a:rPr>
              <a:t>and refused to look </a:t>
            </a:r>
            <a:r>
              <a:rPr dirty="0" sz="1450" spc="-5">
                <a:latin typeface="Times New Roman"/>
                <a:cs typeface="Times New Roman"/>
              </a:rPr>
              <a:t>up </a:t>
            </a:r>
            <a:r>
              <a:rPr dirty="0" sz="1450" spc="-10">
                <a:latin typeface="Times New Roman"/>
                <a:cs typeface="Times New Roman"/>
              </a:rPr>
              <a:t>the names  </a:t>
            </a:r>
            <a:r>
              <a:rPr dirty="0" sz="1450" spc="-5">
                <a:latin typeface="Times New Roman"/>
                <a:cs typeface="Times New Roman"/>
              </a:rPr>
              <a:t>of books or </a:t>
            </a:r>
            <a:r>
              <a:rPr dirty="0" sz="1450" spc="-10">
                <a:latin typeface="Times New Roman"/>
                <a:cs typeface="Times New Roman"/>
              </a:rPr>
              <a:t>give me the slightest help </a:t>
            </a:r>
            <a:r>
              <a:rPr dirty="0" sz="1450" spc="-5">
                <a:latin typeface="Times New Roman"/>
                <a:cs typeface="Times New Roman"/>
              </a:rPr>
              <a:t>or </a:t>
            </a:r>
            <a:r>
              <a:rPr dirty="0" sz="1450" spc="-10">
                <a:latin typeface="Times New Roman"/>
                <a:cs typeface="Times New Roman"/>
              </a:rPr>
              <a:t>information,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like the  steward, that it was </a:t>
            </a:r>
            <a:r>
              <a:rPr dirty="0" sz="1450" spc="-5">
                <a:latin typeface="Times New Roman"/>
                <a:cs typeface="Times New Roman"/>
              </a:rPr>
              <a:t>none of </a:t>
            </a:r>
            <a:r>
              <a:rPr dirty="0" sz="1450" spc="-10">
                <a:latin typeface="Times New Roman"/>
                <a:cs typeface="Times New Roman"/>
              </a:rPr>
              <a:t>his business. </a:t>
            </a:r>
            <a:r>
              <a:rPr dirty="0" sz="1450" spc="-5">
                <a:latin typeface="Times New Roman"/>
                <a:cs typeface="Times New Roman"/>
              </a:rPr>
              <a:t>I </a:t>
            </a:r>
            <a:r>
              <a:rPr dirty="0" sz="1450" spc="-10">
                <a:latin typeface="Times New Roman"/>
                <a:cs typeface="Times New Roman"/>
              </a:rPr>
              <a:t>lost my temper at last, said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stranger in America and </a:t>
            </a:r>
            <a:r>
              <a:rPr dirty="0" sz="1450" spc="-5">
                <a:latin typeface="Times New Roman"/>
                <a:cs typeface="Times New Roman"/>
              </a:rPr>
              <a:t>not </a:t>
            </a:r>
            <a:r>
              <a:rPr dirty="0" sz="1450" spc="-10">
                <a:latin typeface="Times New Roman"/>
                <a:cs typeface="Times New Roman"/>
              </a:rPr>
              <a:t>learned in their etiquette; </a:t>
            </a:r>
            <a:r>
              <a:rPr dirty="0" sz="1450" spc="-5">
                <a:latin typeface="Times New Roman"/>
                <a:cs typeface="Times New Roman"/>
              </a:rPr>
              <a:t>but I </a:t>
            </a:r>
            <a:r>
              <a:rPr dirty="0" sz="1450" spc="-10">
                <a:latin typeface="Times New Roman"/>
                <a:cs typeface="Times New Roman"/>
              </a:rPr>
              <a:t>would assure him,  if </a:t>
            </a:r>
            <a:r>
              <a:rPr dirty="0" sz="1450" spc="-5">
                <a:latin typeface="Times New Roman"/>
                <a:cs typeface="Times New Roman"/>
              </a:rPr>
              <a:t>he </a:t>
            </a:r>
            <a:r>
              <a:rPr dirty="0" sz="1450" spc="-10">
                <a:latin typeface="Times New Roman"/>
                <a:cs typeface="Times New Roman"/>
              </a:rPr>
              <a:t>went to any bookseller in England, </a:t>
            </a:r>
            <a:r>
              <a:rPr dirty="0" sz="1450" spc="-5">
                <a:latin typeface="Times New Roman"/>
                <a:cs typeface="Times New Roman"/>
              </a:rPr>
              <a:t>of </a:t>
            </a:r>
            <a:r>
              <a:rPr dirty="0" sz="1450" spc="-10">
                <a:latin typeface="Times New Roman"/>
                <a:cs typeface="Times New Roman"/>
              </a:rPr>
              <a:t>more handsome usage. The boast  was perhaps exaggerated; </a:t>
            </a:r>
            <a:r>
              <a:rPr dirty="0" sz="1450" spc="-5">
                <a:latin typeface="Times New Roman"/>
                <a:cs typeface="Times New Roman"/>
              </a:rPr>
              <a:t>but </a:t>
            </a:r>
            <a:r>
              <a:rPr dirty="0" sz="1450" spc="-10">
                <a:latin typeface="Times New Roman"/>
                <a:cs typeface="Times New Roman"/>
              </a:rPr>
              <a:t>like many </a:t>
            </a:r>
            <a:r>
              <a:rPr dirty="0" sz="1450" spc="-5">
                <a:latin typeface="Times New Roman"/>
                <a:cs typeface="Times New Roman"/>
              </a:rPr>
              <a:t>a </a:t>
            </a:r>
            <a:r>
              <a:rPr dirty="0" sz="1450" spc="-10">
                <a:latin typeface="Times New Roman"/>
                <a:cs typeface="Times New Roman"/>
              </a:rPr>
              <a:t>long shot, it struck the </a:t>
            </a:r>
            <a:r>
              <a:rPr dirty="0" sz="1450" spc="-5">
                <a:latin typeface="Times New Roman"/>
                <a:cs typeface="Times New Roman"/>
              </a:rPr>
              <a:t>gold. </a:t>
            </a:r>
            <a:r>
              <a:rPr dirty="0" sz="1450" spc="-10">
                <a:latin typeface="Times New Roman"/>
                <a:cs typeface="Times New Roman"/>
              </a:rPr>
              <a:t>The  manager passed at once from </a:t>
            </a:r>
            <a:r>
              <a:rPr dirty="0" sz="1450" spc="-5">
                <a:latin typeface="Times New Roman"/>
                <a:cs typeface="Times New Roman"/>
              </a:rPr>
              <a:t>one </a:t>
            </a:r>
            <a:r>
              <a:rPr dirty="0" sz="1450" spc="-10">
                <a:latin typeface="Times New Roman"/>
                <a:cs typeface="Times New Roman"/>
              </a:rPr>
              <a:t>extreme to the other; </a:t>
            </a:r>
            <a:r>
              <a:rPr dirty="0" sz="1450" spc="-5">
                <a:latin typeface="Times New Roman"/>
                <a:cs typeface="Times New Roman"/>
              </a:rPr>
              <a:t>I </a:t>
            </a:r>
            <a:r>
              <a:rPr dirty="0" sz="1450" spc="-10">
                <a:latin typeface="Times New Roman"/>
                <a:cs typeface="Times New Roman"/>
              </a:rPr>
              <a:t>may say that from  that moment </a:t>
            </a:r>
            <a:r>
              <a:rPr dirty="0" sz="1450" spc="-5">
                <a:latin typeface="Times New Roman"/>
                <a:cs typeface="Times New Roman"/>
              </a:rPr>
              <a:t>he </a:t>
            </a:r>
            <a:r>
              <a:rPr dirty="0" sz="1450" spc="-10">
                <a:latin typeface="Times New Roman"/>
                <a:cs typeface="Times New Roman"/>
              </a:rPr>
              <a:t>loaded me with kindness; </a:t>
            </a:r>
            <a:r>
              <a:rPr dirty="0" sz="1450" spc="-5">
                <a:latin typeface="Times New Roman"/>
                <a:cs typeface="Times New Roman"/>
              </a:rPr>
              <a:t>he </a:t>
            </a:r>
            <a:r>
              <a:rPr dirty="0" sz="1450" spc="-10">
                <a:latin typeface="Times New Roman"/>
                <a:cs typeface="Times New Roman"/>
              </a:rPr>
              <a:t>gave me all sorts </a:t>
            </a:r>
            <a:r>
              <a:rPr dirty="0" sz="1450" spc="-5">
                <a:latin typeface="Times New Roman"/>
                <a:cs typeface="Times New Roman"/>
              </a:rPr>
              <a:t>of good </a:t>
            </a:r>
            <a:r>
              <a:rPr dirty="0" sz="1450" spc="-10">
                <a:latin typeface="Times New Roman"/>
                <a:cs typeface="Times New Roman"/>
              </a:rPr>
              <a:t>advice,  wrote me down addresses, and came bareheaded into the rain to </a:t>
            </a:r>
            <a:r>
              <a:rPr dirty="0" sz="1450" spc="-5">
                <a:latin typeface="Times New Roman"/>
                <a:cs typeface="Times New Roman"/>
              </a:rPr>
              <a:t>point </a:t>
            </a:r>
            <a:r>
              <a:rPr dirty="0" sz="1450" spc="-10">
                <a:latin typeface="Times New Roman"/>
                <a:cs typeface="Times New Roman"/>
              </a:rPr>
              <a:t>me </a:t>
            </a:r>
            <a:r>
              <a:rPr dirty="0" sz="1450" spc="-5">
                <a:latin typeface="Times New Roman"/>
                <a:cs typeface="Times New Roman"/>
              </a:rPr>
              <a:t>out a  </a:t>
            </a:r>
            <a:r>
              <a:rPr dirty="0" sz="1450" spc="-10">
                <a:latin typeface="Times New Roman"/>
                <a:cs typeface="Times New Roman"/>
              </a:rPr>
              <a:t>restaurant, where </a:t>
            </a:r>
            <a:r>
              <a:rPr dirty="0" sz="1450" spc="-5">
                <a:latin typeface="Times New Roman"/>
                <a:cs typeface="Times New Roman"/>
              </a:rPr>
              <a:t>I </a:t>
            </a:r>
            <a:r>
              <a:rPr dirty="0" sz="1450" spc="-10">
                <a:latin typeface="Times New Roman"/>
                <a:cs typeface="Times New Roman"/>
              </a:rPr>
              <a:t>might lunch, </a:t>
            </a:r>
            <a:r>
              <a:rPr dirty="0" sz="1450" spc="-5">
                <a:latin typeface="Times New Roman"/>
                <a:cs typeface="Times New Roman"/>
              </a:rPr>
              <a:t>nor </a:t>
            </a:r>
            <a:r>
              <a:rPr dirty="0" sz="1450" spc="-10">
                <a:latin typeface="Times New Roman"/>
                <a:cs typeface="Times New Roman"/>
              </a:rPr>
              <a:t>even then did </a:t>
            </a:r>
            <a:r>
              <a:rPr dirty="0" sz="1450" spc="-5">
                <a:latin typeface="Times New Roman"/>
                <a:cs typeface="Times New Roman"/>
              </a:rPr>
              <a:t>he </a:t>
            </a:r>
            <a:r>
              <a:rPr dirty="0" sz="1450" spc="-10">
                <a:latin typeface="Times New Roman"/>
                <a:cs typeface="Times New Roman"/>
              </a:rPr>
              <a:t>seem to think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enough. </a:t>
            </a:r>
            <a:r>
              <a:rPr dirty="0" sz="1450" spc="-10">
                <a:latin typeface="Times New Roman"/>
                <a:cs typeface="Times New Roman"/>
              </a:rPr>
              <a:t>These are (it is as well to </a:t>
            </a:r>
            <a:r>
              <a:rPr dirty="0" sz="1450" spc="-5">
                <a:latin typeface="Times New Roman"/>
                <a:cs typeface="Times New Roman"/>
              </a:rPr>
              <a:t>be </a:t>
            </a:r>
            <a:r>
              <a:rPr dirty="0" sz="1450" spc="-10">
                <a:latin typeface="Times New Roman"/>
                <a:cs typeface="Times New Roman"/>
              </a:rPr>
              <a:t>bold in statement) the manners </a:t>
            </a:r>
            <a:r>
              <a:rPr dirty="0" sz="1450" spc="-5">
                <a:latin typeface="Times New Roman"/>
                <a:cs typeface="Times New Roman"/>
              </a:rPr>
              <a:t>of  </a:t>
            </a:r>
            <a:r>
              <a:rPr dirty="0" sz="1450" spc="-10">
                <a:latin typeface="Times New Roman"/>
                <a:cs typeface="Times New Roman"/>
              </a:rPr>
              <a:t>America. It is this same opposition that has most struck me in people </a:t>
            </a:r>
            <a:r>
              <a:rPr dirty="0" sz="1450" spc="-5">
                <a:latin typeface="Times New Roman"/>
                <a:cs typeface="Times New Roman"/>
              </a:rPr>
              <a:t>of  </a:t>
            </a:r>
            <a:r>
              <a:rPr dirty="0" sz="1450" spc="-10">
                <a:latin typeface="Times New Roman"/>
                <a:cs typeface="Times New Roman"/>
              </a:rPr>
              <a:t>almost all classes and from east to west. By the time </a:t>
            </a:r>
            <a:r>
              <a:rPr dirty="0" sz="1450" spc="-5">
                <a:latin typeface="Times New Roman"/>
                <a:cs typeface="Times New Roman"/>
              </a:rPr>
              <a:t>a </a:t>
            </a:r>
            <a:r>
              <a:rPr dirty="0" sz="1450" spc="-10">
                <a:latin typeface="Times New Roman"/>
                <a:cs typeface="Times New Roman"/>
              </a:rPr>
              <a:t>man had about strung  me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the death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his insulting </a:t>
            </a:r>
            <a:r>
              <a:rPr dirty="0" sz="1450" spc="-15">
                <a:latin typeface="Times New Roman"/>
                <a:cs typeface="Times New Roman"/>
              </a:rPr>
              <a:t>behaviour, </a:t>
            </a:r>
            <a:r>
              <a:rPr dirty="0" sz="1450" spc="-5">
                <a:latin typeface="Times New Roman"/>
                <a:cs typeface="Times New Roman"/>
              </a:rPr>
              <a:t>he </a:t>
            </a:r>
            <a:r>
              <a:rPr dirty="0" sz="1450" spc="-10">
                <a:latin typeface="Times New Roman"/>
                <a:cs typeface="Times New Roman"/>
              </a:rPr>
              <a:t>himself would </a:t>
            </a:r>
            <a:r>
              <a:rPr dirty="0" sz="1450" spc="-5">
                <a:latin typeface="Times New Roman"/>
                <a:cs typeface="Times New Roman"/>
              </a:rPr>
              <a:t>be  </a:t>
            </a:r>
            <a:r>
              <a:rPr dirty="0" sz="1450" spc="-10">
                <a:latin typeface="Times New Roman"/>
                <a:cs typeface="Times New Roman"/>
              </a:rPr>
              <a:t>just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melting into confidence and serviceable attentions. </a:t>
            </a:r>
            <a:r>
              <a:rPr dirty="0" sz="1450" spc="-60">
                <a:latin typeface="Times New Roman"/>
                <a:cs typeface="Times New Roman"/>
              </a:rPr>
              <a:t>Yet </a:t>
            </a:r>
            <a:r>
              <a:rPr dirty="0" sz="1450" spc="-5">
                <a:latin typeface="Times New Roman"/>
                <a:cs typeface="Times New Roman"/>
              </a:rPr>
              <a:t>I  </a:t>
            </a:r>
            <a:r>
              <a:rPr dirty="0" sz="1450" spc="-10">
                <a:latin typeface="Times New Roman"/>
                <a:cs typeface="Times New Roman"/>
              </a:rPr>
              <a:t>suspect, although </a:t>
            </a:r>
            <a:r>
              <a:rPr dirty="0" sz="1450" spc="-5">
                <a:latin typeface="Times New Roman"/>
                <a:cs typeface="Times New Roman"/>
              </a:rPr>
              <a:t>I </a:t>
            </a:r>
            <a:r>
              <a:rPr dirty="0" sz="1450" spc="-10">
                <a:latin typeface="Times New Roman"/>
                <a:cs typeface="Times New Roman"/>
              </a:rPr>
              <a:t>have met with the like in so many parts, that this must </a:t>
            </a:r>
            <a:r>
              <a:rPr dirty="0" sz="1450" spc="-5">
                <a:latin typeface="Times New Roman"/>
                <a:cs typeface="Times New Roman"/>
              </a:rPr>
              <a:t>be  </a:t>
            </a:r>
            <a:r>
              <a:rPr dirty="0" sz="1450" spc="-10">
                <a:latin typeface="Times New Roman"/>
                <a:cs typeface="Times New Roman"/>
              </a:rPr>
              <a:t>the character </a:t>
            </a:r>
            <a:r>
              <a:rPr dirty="0" sz="1450" spc="-5">
                <a:latin typeface="Times New Roman"/>
                <a:cs typeface="Times New Roman"/>
              </a:rPr>
              <a:t>of </a:t>
            </a:r>
            <a:r>
              <a:rPr dirty="0" sz="1450" spc="-10">
                <a:latin typeface="Times New Roman"/>
                <a:cs typeface="Times New Roman"/>
              </a:rPr>
              <a:t>some particular state </a:t>
            </a:r>
            <a:r>
              <a:rPr dirty="0" sz="1450" spc="-5">
                <a:latin typeface="Times New Roman"/>
                <a:cs typeface="Times New Roman"/>
              </a:rPr>
              <a:t>or </a:t>
            </a:r>
            <a:r>
              <a:rPr dirty="0" sz="1450" spc="-10">
                <a:latin typeface="Times New Roman"/>
                <a:cs typeface="Times New Roman"/>
              </a:rPr>
              <a:t>group </a:t>
            </a:r>
            <a:r>
              <a:rPr dirty="0" sz="1450" spc="-5">
                <a:latin typeface="Times New Roman"/>
                <a:cs typeface="Times New Roman"/>
              </a:rPr>
              <a:t>of </a:t>
            </a:r>
            <a:r>
              <a:rPr dirty="0" sz="1450" spc="-10">
                <a:latin typeface="Times New Roman"/>
                <a:cs typeface="Times New Roman"/>
              </a:rPr>
              <a:t>states, for in America, and  this again in all classes, </a:t>
            </a:r>
            <a:r>
              <a:rPr dirty="0" sz="1450" spc="-5">
                <a:latin typeface="Times New Roman"/>
                <a:cs typeface="Times New Roman"/>
              </a:rPr>
              <a:t>you </a:t>
            </a:r>
            <a:r>
              <a:rPr dirty="0" sz="1450" spc="-10">
                <a:latin typeface="Times New Roman"/>
                <a:cs typeface="Times New Roman"/>
              </a:rPr>
              <a:t>will find some </a:t>
            </a:r>
            <a:r>
              <a:rPr dirty="0" sz="1450" spc="-5">
                <a:latin typeface="Times New Roman"/>
                <a:cs typeface="Times New Roman"/>
              </a:rPr>
              <a:t>of </a:t>
            </a:r>
            <a:r>
              <a:rPr dirty="0" sz="1450" spc="-10">
                <a:latin typeface="Times New Roman"/>
                <a:cs typeface="Times New Roman"/>
              </a:rPr>
              <a:t>the softest-mannered gentlemen  in the</a:t>
            </a:r>
            <a:r>
              <a:rPr dirty="0" sz="1450" spc="-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a:lnSpc>
                <a:spcPts val="1730"/>
              </a:lnSpc>
              <a:spcBef>
                <a:spcPts val="819"/>
              </a:spcBef>
            </a:pPr>
            <a:r>
              <a:rPr dirty="0" sz="1450" spc="-5">
                <a:latin typeface="Times New Roman"/>
                <a:cs typeface="Times New Roman"/>
              </a:rPr>
              <a:t>I </a:t>
            </a:r>
            <a:r>
              <a:rPr dirty="0" sz="1450" spc="-10">
                <a:latin typeface="Times New Roman"/>
                <a:cs typeface="Times New Roman"/>
              </a:rPr>
              <a:t>was so wet when </a:t>
            </a:r>
            <a:r>
              <a:rPr dirty="0" sz="1450" spc="-5">
                <a:latin typeface="Times New Roman"/>
                <a:cs typeface="Times New Roman"/>
              </a:rPr>
              <a:t>I got </a:t>
            </a:r>
            <a:r>
              <a:rPr dirty="0" sz="1450" spc="-10">
                <a:latin typeface="Times New Roman"/>
                <a:cs typeface="Times New Roman"/>
              </a:rPr>
              <a:t>back to </a:t>
            </a:r>
            <a:r>
              <a:rPr dirty="0" sz="1450" spc="-20">
                <a:latin typeface="Times New Roman"/>
                <a:cs typeface="Times New Roman"/>
              </a:rPr>
              <a:t>Mitchell’s </a:t>
            </a:r>
            <a:r>
              <a:rPr dirty="0" sz="1450" spc="-10">
                <a:latin typeface="Times New Roman"/>
                <a:cs typeface="Times New Roman"/>
              </a:rPr>
              <a:t>toward the evening, that </a:t>
            </a:r>
            <a:r>
              <a:rPr dirty="0" sz="1450" spc="-5">
                <a:latin typeface="Times New Roman"/>
                <a:cs typeface="Times New Roman"/>
              </a:rPr>
              <a:t>I </a:t>
            </a:r>
            <a:r>
              <a:rPr dirty="0" sz="1450" spc="-10">
                <a:latin typeface="Times New Roman"/>
                <a:cs typeface="Times New Roman"/>
              </a:rPr>
              <a:t>had  simply to divest myself </a:t>
            </a:r>
            <a:r>
              <a:rPr dirty="0" sz="1450" spc="-5">
                <a:latin typeface="Times New Roman"/>
                <a:cs typeface="Times New Roman"/>
              </a:rPr>
              <a:t>of </a:t>
            </a:r>
            <a:r>
              <a:rPr dirty="0" sz="1450" spc="-10">
                <a:latin typeface="Times New Roman"/>
                <a:cs typeface="Times New Roman"/>
              </a:rPr>
              <a:t>my shoes, socks, and trousers, and leave them  behind for the benefit </a:t>
            </a:r>
            <a:r>
              <a:rPr dirty="0" sz="1450" spc="-5">
                <a:latin typeface="Times New Roman"/>
                <a:cs typeface="Times New Roman"/>
              </a:rPr>
              <a:t>of </a:t>
            </a:r>
            <a:r>
              <a:rPr dirty="0" sz="1450" spc="-10">
                <a:latin typeface="Times New Roman"/>
                <a:cs typeface="Times New Roman"/>
              </a:rPr>
              <a:t>New </a:t>
            </a:r>
            <a:r>
              <a:rPr dirty="0" sz="1450" spc="-45">
                <a:latin typeface="Times New Roman"/>
                <a:cs typeface="Times New Roman"/>
              </a:rPr>
              <a:t>York </a:t>
            </a:r>
            <a:r>
              <a:rPr dirty="0" sz="1450" spc="-30">
                <a:latin typeface="Times New Roman"/>
                <a:cs typeface="Times New Roman"/>
              </a:rPr>
              <a:t>city. </a:t>
            </a:r>
            <a:r>
              <a:rPr dirty="0" sz="1450" spc="-10">
                <a:latin typeface="Times New Roman"/>
                <a:cs typeface="Times New Roman"/>
              </a:rPr>
              <a:t>No fire could have dried them ere </a:t>
            </a:r>
            <a:r>
              <a:rPr dirty="0" sz="1450" spc="-5">
                <a:latin typeface="Times New Roman"/>
                <a:cs typeface="Times New Roman"/>
              </a:rPr>
              <a:t>I  </a:t>
            </a:r>
            <a:r>
              <a:rPr dirty="0" sz="1450" spc="-10">
                <a:latin typeface="Times New Roman"/>
                <a:cs typeface="Times New Roman"/>
              </a:rPr>
              <a:t>had to start; and to pack them in their present condition was to spread ruin  among my other possessions.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heavy heart </a:t>
            </a:r>
            <a:r>
              <a:rPr dirty="0" sz="1450" spc="-5">
                <a:latin typeface="Times New Roman"/>
                <a:cs typeface="Times New Roman"/>
              </a:rPr>
              <a:t>I </a:t>
            </a:r>
            <a:r>
              <a:rPr dirty="0" sz="1450" spc="-10">
                <a:latin typeface="Times New Roman"/>
                <a:cs typeface="Times New Roman"/>
              </a:rPr>
              <a:t>said farewell to them as  they lay </a:t>
            </a:r>
            <a:r>
              <a:rPr dirty="0" sz="1450" spc="-5">
                <a:latin typeface="Times New Roman"/>
                <a:cs typeface="Times New Roman"/>
              </a:rPr>
              <a:t>a </a:t>
            </a:r>
            <a:r>
              <a:rPr dirty="0" sz="1450" spc="-10">
                <a:latin typeface="Times New Roman"/>
                <a:cs typeface="Times New Roman"/>
              </a:rPr>
              <a:t>pulp in the middle </a:t>
            </a:r>
            <a:r>
              <a:rPr dirty="0" sz="1450" spc="-5">
                <a:latin typeface="Times New Roman"/>
                <a:cs typeface="Times New Roman"/>
              </a:rPr>
              <a:t>of a pool upon </a:t>
            </a:r>
            <a:r>
              <a:rPr dirty="0" sz="1450" spc="-10">
                <a:latin typeface="Times New Roman"/>
                <a:cs typeface="Times New Roman"/>
              </a:rPr>
              <a:t>the floor </a:t>
            </a:r>
            <a:r>
              <a:rPr dirty="0" sz="1450" spc="-5">
                <a:latin typeface="Times New Roman"/>
                <a:cs typeface="Times New Roman"/>
              </a:rPr>
              <a:t>of </a:t>
            </a:r>
            <a:r>
              <a:rPr dirty="0" sz="1450" spc="-20">
                <a:latin typeface="Times New Roman"/>
                <a:cs typeface="Times New Roman"/>
              </a:rPr>
              <a:t>Mitchell’s </a:t>
            </a:r>
            <a:r>
              <a:rPr dirty="0" sz="1450" spc="-10">
                <a:latin typeface="Times New Roman"/>
                <a:cs typeface="Times New Roman"/>
              </a:rPr>
              <a:t>kitchen. </a:t>
            </a:r>
            <a:r>
              <a:rPr dirty="0" sz="1450" spc="-5">
                <a:latin typeface="Times New Roman"/>
                <a:cs typeface="Times New Roman"/>
              </a:rPr>
              <a:t>I  </a:t>
            </a:r>
            <a:r>
              <a:rPr dirty="0" sz="1450" spc="-10">
                <a:latin typeface="Times New Roman"/>
                <a:cs typeface="Times New Roman"/>
              </a:rPr>
              <a:t>wonder if they are dry </a:t>
            </a:r>
            <a:r>
              <a:rPr dirty="0" sz="1450" spc="-5">
                <a:latin typeface="Times New Roman"/>
                <a:cs typeface="Times New Roman"/>
              </a:rPr>
              <a:t>by </a:t>
            </a:r>
            <a:r>
              <a:rPr dirty="0" sz="1450" spc="-30">
                <a:latin typeface="Times New Roman"/>
                <a:cs typeface="Times New Roman"/>
              </a:rPr>
              <a:t>now. </a:t>
            </a:r>
            <a:r>
              <a:rPr dirty="0" sz="1450" spc="-10">
                <a:latin typeface="Times New Roman"/>
                <a:cs typeface="Times New Roman"/>
              </a:rPr>
              <a:t>Mitchell hired </a:t>
            </a:r>
            <a:r>
              <a:rPr dirty="0" sz="1450" spc="-5">
                <a:latin typeface="Times New Roman"/>
                <a:cs typeface="Times New Roman"/>
              </a:rPr>
              <a:t>a </a:t>
            </a:r>
            <a:r>
              <a:rPr dirty="0" sz="1450" spc="-10">
                <a:latin typeface="Times New Roman"/>
                <a:cs typeface="Times New Roman"/>
              </a:rPr>
              <a:t>man to carry my baggage to  the station, which was hard </a:t>
            </a:r>
            <a:r>
              <a:rPr dirty="0" sz="1450" spc="-40">
                <a:latin typeface="Times New Roman"/>
                <a:cs typeface="Times New Roman"/>
              </a:rPr>
              <a:t>by, </a:t>
            </a:r>
            <a:r>
              <a:rPr dirty="0" sz="1450" spc="-10">
                <a:latin typeface="Times New Roman"/>
                <a:cs typeface="Times New Roman"/>
              </a:rPr>
              <a:t>accompanied me thither himself, and  recommended me to the particular attention </a:t>
            </a:r>
            <a:r>
              <a:rPr dirty="0" sz="1450" spc="-5">
                <a:latin typeface="Times New Roman"/>
                <a:cs typeface="Times New Roman"/>
              </a:rPr>
              <a:t>of </a:t>
            </a:r>
            <a:r>
              <a:rPr dirty="0" sz="1450" spc="-10">
                <a:latin typeface="Times New Roman"/>
                <a:cs typeface="Times New Roman"/>
              </a:rPr>
              <a:t>the officials. No </a:t>
            </a:r>
            <a:r>
              <a:rPr dirty="0" sz="1450" spc="-5">
                <a:latin typeface="Times New Roman"/>
                <a:cs typeface="Times New Roman"/>
              </a:rPr>
              <a:t>one </a:t>
            </a:r>
            <a:r>
              <a:rPr dirty="0" sz="1450" spc="-10">
                <a:latin typeface="Times New Roman"/>
                <a:cs typeface="Times New Roman"/>
              </a:rPr>
              <a:t>could  have been </a:t>
            </a:r>
            <a:r>
              <a:rPr dirty="0" sz="1450" spc="-20">
                <a:latin typeface="Times New Roman"/>
                <a:cs typeface="Times New Roman"/>
              </a:rPr>
              <a:t>kinder.</a:t>
            </a:r>
            <a:r>
              <a:rPr dirty="0" sz="1450" spc="320">
                <a:latin typeface="Times New Roman"/>
                <a:cs typeface="Times New Roman"/>
              </a:rPr>
              <a:t> </a:t>
            </a:r>
            <a:r>
              <a:rPr dirty="0" sz="1450" spc="-10">
                <a:latin typeface="Times New Roman"/>
                <a:cs typeface="Times New Roman"/>
              </a:rPr>
              <a:t>Those who are </a:t>
            </a:r>
            <a:r>
              <a:rPr dirty="0" sz="1450" spc="-5">
                <a:latin typeface="Times New Roman"/>
                <a:cs typeface="Times New Roman"/>
              </a:rPr>
              <a:t>out of </a:t>
            </a:r>
            <a:r>
              <a:rPr dirty="0" sz="1450" spc="-10">
                <a:latin typeface="Times New Roman"/>
                <a:cs typeface="Times New Roman"/>
              </a:rPr>
              <a:t>pocket may </a:t>
            </a:r>
            <a:r>
              <a:rPr dirty="0" sz="1450" spc="-5">
                <a:latin typeface="Times New Roman"/>
                <a:cs typeface="Times New Roman"/>
              </a:rPr>
              <a:t>go </a:t>
            </a:r>
            <a:r>
              <a:rPr dirty="0" sz="1450" spc="-10">
                <a:latin typeface="Times New Roman"/>
                <a:cs typeface="Times New Roman"/>
              </a:rPr>
              <a:t>safely to Reunion  House, where they will get decent meals and find an honest and obliging  landlord. </a:t>
            </a:r>
            <a:r>
              <a:rPr dirty="0" sz="1450" spc="-5">
                <a:latin typeface="Times New Roman"/>
                <a:cs typeface="Times New Roman"/>
              </a:rPr>
              <a:t>I </a:t>
            </a:r>
            <a:r>
              <a:rPr dirty="0" sz="1450" spc="-10">
                <a:latin typeface="Times New Roman"/>
                <a:cs typeface="Times New Roman"/>
              </a:rPr>
              <a:t>owed him this word </a:t>
            </a:r>
            <a:r>
              <a:rPr dirty="0" sz="1450" spc="-5">
                <a:latin typeface="Times New Roman"/>
                <a:cs typeface="Times New Roman"/>
              </a:rPr>
              <a:t>of </a:t>
            </a:r>
            <a:r>
              <a:rPr dirty="0" sz="1450" spc="-10">
                <a:latin typeface="Times New Roman"/>
                <a:cs typeface="Times New Roman"/>
              </a:rPr>
              <a:t>thanks, before </a:t>
            </a:r>
            <a:r>
              <a:rPr dirty="0" sz="1450" spc="-5">
                <a:latin typeface="Times New Roman"/>
                <a:cs typeface="Times New Roman"/>
              </a:rPr>
              <a:t>I </a:t>
            </a:r>
            <a:r>
              <a:rPr dirty="0" sz="1450" spc="-10">
                <a:latin typeface="Times New Roman"/>
                <a:cs typeface="Times New Roman"/>
              </a:rPr>
              <a:t>enter fairly </a:t>
            </a:r>
            <a:r>
              <a:rPr dirty="0" sz="1450" spc="-5">
                <a:latin typeface="Times New Roman"/>
                <a:cs typeface="Times New Roman"/>
              </a:rPr>
              <a:t>on </a:t>
            </a:r>
            <a:r>
              <a:rPr dirty="0" sz="1450" spc="-10">
                <a:latin typeface="Times New Roman"/>
                <a:cs typeface="Times New Roman"/>
              </a:rPr>
              <a:t>the  second and far less agreeable chapter </a:t>
            </a:r>
            <a:r>
              <a:rPr dirty="0" sz="1450" spc="-5">
                <a:latin typeface="Times New Roman"/>
                <a:cs typeface="Times New Roman"/>
              </a:rPr>
              <a:t>of </a:t>
            </a:r>
            <a:r>
              <a:rPr dirty="0" sz="1450" spc="-10">
                <a:latin typeface="Times New Roman"/>
                <a:cs typeface="Times New Roman"/>
              </a:rPr>
              <a:t>my emigrant</a:t>
            </a:r>
            <a:r>
              <a:rPr dirty="0" sz="1450" spc="55">
                <a:latin typeface="Times New Roman"/>
                <a:cs typeface="Times New Roman"/>
              </a:rPr>
              <a:t> </a:t>
            </a:r>
            <a:r>
              <a:rPr dirty="0" sz="1450" spc="-10">
                <a:latin typeface="Times New Roman"/>
                <a:cs typeface="Times New Roman"/>
              </a:rPr>
              <a:t>experience.</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74488"/>
            <a:ext cx="5807075" cy="7433945"/>
          </a:xfrm>
          <a:prstGeom prst="rect">
            <a:avLst/>
          </a:prstGeom>
        </p:spPr>
        <p:txBody>
          <a:bodyPr wrap="square" lIns="0" tIns="19685" rIns="0" bIns="0" rtlCol="0" vert="horz">
            <a:spAutoFit/>
          </a:bodyPr>
          <a:lstStyle/>
          <a:p>
            <a:pPr marL="1455420" marR="1447165" indent="1353820">
              <a:lnSpc>
                <a:spcPts val="1730"/>
              </a:lnSpc>
              <a:spcBef>
                <a:spcPts val="155"/>
              </a:spcBef>
            </a:pPr>
            <a:r>
              <a:rPr dirty="0" sz="1450" spc="-10" b="1">
                <a:latin typeface="Times New Roman"/>
                <a:cs typeface="Times New Roman"/>
              </a:rPr>
              <a:t>II.  </a:t>
            </a:r>
            <a:r>
              <a:rPr dirty="0" sz="1450" spc="-15" b="1">
                <a:latin typeface="Times New Roman"/>
                <a:cs typeface="Times New Roman"/>
              </a:rPr>
              <a:t>COCKERMOUTH </a:t>
            </a:r>
            <a:r>
              <a:rPr dirty="0" sz="1450" spc="-10" b="1">
                <a:latin typeface="Times New Roman"/>
                <a:cs typeface="Times New Roman"/>
              </a:rPr>
              <a:t>AND</a:t>
            </a:r>
            <a:r>
              <a:rPr dirty="0" sz="1450" spc="-50" b="1">
                <a:latin typeface="Times New Roman"/>
                <a:cs typeface="Times New Roman"/>
              </a:rPr>
              <a:t> </a:t>
            </a:r>
            <a:r>
              <a:rPr dirty="0" sz="1450" spc="-10" b="1">
                <a:latin typeface="Times New Roman"/>
                <a:cs typeface="Times New Roman"/>
              </a:rPr>
              <a:t>KESWICK</a:t>
            </a:r>
            <a:endParaRPr sz="1450">
              <a:latin typeface="Times New Roman"/>
              <a:cs typeface="Times New Roman"/>
            </a:endParaRPr>
          </a:p>
          <a:p>
            <a:pPr marL="2286000">
              <a:lnSpc>
                <a:spcPts val="1664"/>
              </a:lnSpc>
            </a:pPr>
            <a:r>
              <a:rPr dirty="0" sz="1450" spc="-10" b="1">
                <a:latin typeface="Times New Roman"/>
                <a:cs typeface="Times New Roman"/>
              </a:rPr>
              <a:t>A</a:t>
            </a:r>
            <a:r>
              <a:rPr dirty="0" sz="1450" spc="-90" b="1">
                <a:latin typeface="Times New Roman"/>
                <a:cs typeface="Times New Roman"/>
              </a:rPr>
              <a:t> </a:t>
            </a:r>
            <a:r>
              <a:rPr dirty="0" sz="1450" spc="-15" b="1">
                <a:latin typeface="Times New Roman"/>
                <a:cs typeface="Times New Roman"/>
              </a:rPr>
              <a:t>FRAGMENT</a:t>
            </a:r>
            <a:endParaRPr sz="1450">
              <a:latin typeface="Times New Roman"/>
              <a:cs typeface="Times New Roman"/>
            </a:endParaRPr>
          </a:p>
          <a:p>
            <a:pPr algn="ctr">
              <a:lnSpc>
                <a:spcPts val="1735"/>
              </a:lnSpc>
            </a:pPr>
            <a:r>
              <a:rPr dirty="0" sz="1450" spc="-5" b="1">
                <a:latin typeface="Times New Roman"/>
                <a:cs typeface="Times New Roman"/>
              </a:rPr>
              <a:t>1871</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50">
                <a:latin typeface="Times New Roman"/>
                <a:cs typeface="Times New Roman"/>
              </a:rPr>
              <a:t>Very </a:t>
            </a:r>
            <a:r>
              <a:rPr dirty="0" sz="1450" spc="-10">
                <a:latin typeface="Times New Roman"/>
                <a:cs typeface="Times New Roman"/>
              </a:rPr>
              <a:t>much as </a:t>
            </a:r>
            <a:r>
              <a:rPr dirty="0" sz="1450" spc="-5">
                <a:latin typeface="Times New Roman"/>
                <a:cs typeface="Times New Roman"/>
              </a:rPr>
              <a:t>a </a:t>
            </a:r>
            <a:r>
              <a:rPr dirty="0" sz="1450" spc="-10">
                <a:latin typeface="Times New Roman"/>
                <a:cs typeface="Times New Roman"/>
              </a:rPr>
              <a:t>painter half closes his eyes so that some salient unity may  disengage itself from among the crowd </a:t>
            </a:r>
            <a:r>
              <a:rPr dirty="0" sz="1450" spc="-5">
                <a:latin typeface="Times New Roman"/>
                <a:cs typeface="Times New Roman"/>
              </a:rPr>
              <a:t>of </a:t>
            </a:r>
            <a:r>
              <a:rPr dirty="0" sz="1450" spc="-10">
                <a:latin typeface="Times New Roman"/>
                <a:cs typeface="Times New Roman"/>
              </a:rPr>
              <a:t>details, and what </a:t>
            </a:r>
            <a:r>
              <a:rPr dirty="0" sz="1450" spc="-5">
                <a:latin typeface="Times New Roman"/>
                <a:cs typeface="Times New Roman"/>
              </a:rPr>
              <a:t>he </a:t>
            </a:r>
            <a:r>
              <a:rPr dirty="0" sz="1450" spc="-10">
                <a:latin typeface="Times New Roman"/>
                <a:cs typeface="Times New Roman"/>
              </a:rPr>
              <a:t>sees may thus  form itself into </a:t>
            </a:r>
            <a:r>
              <a:rPr dirty="0" sz="1450" spc="-5">
                <a:latin typeface="Times New Roman"/>
                <a:cs typeface="Times New Roman"/>
              </a:rPr>
              <a:t>a </a:t>
            </a:r>
            <a:r>
              <a:rPr dirty="0" sz="1450" spc="-10">
                <a:latin typeface="Times New Roman"/>
                <a:cs typeface="Times New Roman"/>
              </a:rPr>
              <a:t>whole; very much </a:t>
            </a:r>
            <a:r>
              <a:rPr dirty="0" sz="1450" spc="-5">
                <a:latin typeface="Times New Roman"/>
                <a:cs typeface="Times New Roman"/>
              </a:rPr>
              <a:t>on </a:t>
            </a:r>
            <a:r>
              <a:rPr dirty="0" sz="1450" spc="-10">
                <a:latin typeface="Times New Roman"/>
                <a:cs typeface="Times New Roman"/>
              </a:rPr>
              <a:t>the same principle,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allow </a:t>
            </a:r>
            <a:r>
              <a:rPr dirty="0" sz="1450" spc="-5">
                <a:latin typeface="Times New Roman"/>
                <a:cs typeface="Times New Roman"/>
              </a:rPr>
              <a:t>a  </a:t>
            </a:r>
            <a:r>
              <a:rPr dirty="0" sz="1450" spc="-10">
                <a:latin typeface="Times New Roman"/>
                <a:cs typeface="Times New Roman"/>
              </a:rPr>
              <a:t>considerable lapse </a:t>
            </a:r>
            <a:r>
              <a:rPr dirty="0" sz="1450" spc="-5">
                <a:latin typeface="Times New Roman"/>
                <a:cs typeface="Times New Roman"/>
              </a:rPr>
              <a:t>of </a:t>
            </a:r>
            <a:r>
              <a:rPr dirty="0" sz="1450" spc="-10">
                <a:latin typeface="Times New Roman"/>
                <a:cs typeface="Times New Roman"/>
              </a:rPr>
              <a:t>time to intervene between any </a:t>
            </a:r>
            <a:r>
              <a:rPr dirty="0" sz="1450" spc="-5">
                <a:latin typeface="Times New Roman"/>
                <a:cs typeface="Times New Roman"/>
              </a:rPr>
              <a:t>of </a:t>
            </a:r>
            <a:r>
              <a:rPr dirty="0" sz="1450" spc="-10">
                <a:latin typeface="Times New Roman"/>
                <a:cs typeface="Times New Roman"/>
              </a:rPr>
              <a:t>my little journeyings  and the attempt to chronicle them. </a:t>
            </a:r>
            <a:r>
              <a:rPr dirty="0" sz="1450" spc="-5">
                <a:latin typeface="Times New Roman"/>
                <a:cs typeface="Times New Roman"/>
              </a:rPr>
              <a:t>I </a:t>
            </a:r>
            <a:r>
              <a:rPr dirty="0" sz="1450" spc="-10">
                <a:latin typeface="Times New Roman"/>
                <a:cs typeface="Times New Roman"/>
              </a:rPr>
              <a:t>cannot describe </a:t>
            </a:r>
            <a:r>
              <a:rPr dirty="0" sz="1450" spc="-5">
                <a:latin typeface="Times New Roman"/>
                <a:cs typeface="Times New Roman"/>
              </a:rPr>
              <a:t>a </a:t>
            </a:r>
            <a:r>
              <a:rPr dirty="0" sz="1450" spc="-10">
                <a:latin typeface="Times New Roman"/>
                <a:cs typeface="Times New Roman"/>
              </a:rPr>
              <a:t>thing that is before me  at the moment, </a:t>
            </a:r>
            <a:r>
              <a:rPr dirty="0" sz="1450" spc="-5">
                <a:latin typeface="Times New Roman"/>
                <a:cs typeface="Times New Roman"/>
              </a:rPr>
              <a:t>or </a:t>
            </a:r>
            <a:r>
              <a:rPr dirty="0" sz="1450" spc="-10">
                <a:latin typeface="Times New Roman"/>
                <a:cs typeface="Times New Roman"/>
              </a:rPr>
              <a:t>that has been before me only </a:t>
            </a:r>
            <a:r>
              <a:rPr dirty="0" sz="1450" spc="-5">
                <a:latin typeface="Times New Roman"/>
                <a:cs typeface="Times New Roman"/>
              </a:rPr>
              <a:t>a </a:t>
            </a:r>
            <a:r>
              <a:rPr dirty="0" sz="1450" spc="-10">
                <a:latin typeface="Times New Roman"/>
                <a:cs typeface="Times New Roman"/>
              </a:rPr>
              <a:t>very little while before; </a:t>
            </a:r>
            <a:r>
              <a:rPr dirty="0" sz="1450" spc="-5">
                <a:latin typeface="Times New Roman"/>
                <a:cs typeface="Times New Roman"/>
              </a:rPr>
              <a:t>I  </a:t>
            </a:r>
            <a:r>
              <a:rPr dirty="0" sz="1450" spc="-10">
                <a:latin typeface="Times New Roman"/>
                <a:cs typeface="Times New Roman"/>
              </a:rPr>
              <a:t>must allow my recollections to get thoroughly strained free from all </a:t>
            </a:r>
            <a:r>
              <a:rPr dirty="0" sz="1450" spc="-15">
                <a:latin typeface="Times New Roman"/>
                <a:cs typeface="Times New Roman"/>
              </a:rPr>
              <a:t>chaff </a:t>
            </a:r>
            <a:r>
              <a:rPr dirty="0" sz="1450" spc="-10">
                <a:latin typeface="Times New Roman"/>
                <a:cs typeface="Times New Roman"/>
              </a:rPr>
              <a:t>till  nothing </a:t>
            </a:r>
            <a:r>
              <a:rPr dirty="0" sz="1450" spc="-5">
                <a:latin typeface="Times New Roman"/>
                <a:cs typeface="Times New Roman"/>
              </a:rPr>
              <a:t>be </a:t>
            </a:r>
            <a:r>
              <a:rPr dirty="0" sz="1450" spc="-10">
                <a:latin typeface="Times New Roman"/>
                <a:cs typeface="Times New Roman"/>
              </a:rPr>
              <a:t>except the pure </a:t>
            </a:r>
            <a:r>
              <a:rPr dirty="0" sz="1450" spc="-5">
                <a:latin typeface="Times New Roman"/>
                <a:cs typeface="Times New Roman"/>
              </a:rPr>
              <a:t>gold; </a:t>
            </a:r>
            <a:r>
              <a:rPr dirty="0" sz="1450" spc="-10">
                <a:latin typeface="Times New Roman"/>
                <a:cs typeface="Times New Roman"/>
              </a:rPr>
              <a:t>allow my memory to choose </a:t>
            </a:r>
            <a:r>
              <a:rPr dirty="0" sz="1450" spc="-5">
                <a:latin typeface="Times New Roman"/>
                <a:cs typeface="Times New Roman"/>
              </a:rPr>
              <a:t>out </a:t>
            </a:r>
            <a:r>
              <a:rPr dirty="0" sz="1450" spc="-10">
                <a:latin typeface="Times New Roman"/>
                <a:cs typeface="Times New Roman"/>
              </a:rPr>
              <a:t>what is truly  memorable </a:t>
            </a:r>
            <a:r>
              <a:rPr dirty="0" sz="1450" spc="-5">
                <a:latin typeface="Times New Roman"/>
                <a:cs typeface="Times New Roman"/>
              </a:rPr>
              <a:t>by a </a:t>
            </a:r>
            <a:r>
              <a:rPr dirty="0" sz="1450" spc="-10">
                <a:latin typeface="Times New Roman"/>
                <a:cs typeface="Times New Roman"/>
              </a:rPr>
              <a:t>process </a:t>
            </a:r>
            <a:r>
              <a:rPr dirty="0" sz="1450" spc="-5">
                <a:latin typeface="Times New Roman"/>
                <a:cs typeface="Times New Roman"/>
              </a:rPr>
              <a:t>of </a:t>
            </a:r>
            <a:r>
              <a:rPr dirty="0" sz="1450" spc="-10">
                <a:latin typeface="Times New Roman"/>
                <a:cs typeface="Times New Roman"/>
              </a:rPr>
              <a:t>natural selection; and </a:t>
            </a:r>
            <a:r>
              <a:rPr dirty="0" sz="1450" spc="-5">
                <a:latin typeface="Times New Roman"/>
                <a:cs typeface="Times New Roman"/>
              </a:rPr>
              <a:t>I </a:t>
            </a:r>
            <a:r>
              <a:rPr dirty="0" sz="1450" spc="-10">
                <a:latin typeface="Times New Roman"/>
                <a:cs typeface="Times New Roman"/>
              </a:rPr>
              <a:t>piously believe that in this  way </a:t>
            </a:r>
            <a:r>
              <a:rPr dirty="0" sz="1450" spc="-5">
                <a:latin typeface="Times New Roman"/>
                <a:cs typeface="Times New Roman"/>
              </a:rPr>
              <a:t>I </a:t>
            </a:r>
            <a:r>
              <a:rPr dirty="0" sz="1450" spc="-10">
                <a:latin typeface="Times New Roman"/>
                <a:cs typeface="Times New Roman"/>
              </a:rPr>
              <a:t>ensure the Survival </a:t>
            </a:r>
            <a:r>
              <a:rPr dirty="0" sz="1450" spc="-5">
                <a:latin typeface="Times New Roman"/>
                <a:cs typeface="Times New Roman"/>
              </a:rPr>
              <a:t>of </a:t>
            </a:r>
            <a:r>
              <a:rPr dirty="0" sz="1450" spc="-10">
                <a:latin typeface="Times New Roman"/>
                <a:cs typeface="Times New Roman"/>
              </a:rPr>
              <a:t>the Fittest. If </a:t>
            </a:r>
            <a:r>
              <a:rPr dirty="0" sz="1450" spc="-5">
                <a:latin typeface="Times New Roman"/>
                <a:cs typeface="Times New Roman"/>
              </a:rPr>
              <a:t>I </a:t>
            </a:r>
            <a:r>
              <a:rPr dirty="0" sz="1450" spc="-10">
                <a:latin typeface="Times New Roman"/>
                <a:cs typeface="Times New Roman"/>
              </a:rPr>
              <a:t>make notes for future use, </a:t>
            </a:r>
            <a:r>
              <a:rPr dirty="0" sz="1450" spc="-5">
                <a:latin typeface="Times New Roman"/>
                <a:cs typeface="Times New Roman"/>
              </a:rPr>
              <a:t>or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am obliged to write letters during the course </a:t>
            </a:r>
            <a:r>
              <a:rPr dirty="0" sz="1450" spc="-5">
                <a:latin typeface="Times New Roman"/>
                <a:cs typeface="Times New Roman"/>
              </a:rPr>
              <a:t>of </a:t>
            </a:r>
            <a:r>
              <a:rPr dirty="0" sz="1450" spc="-10">
                <a:latin typeface="Times New Roman"/>
                <a:cs typeface="Times New Roman"/>
              </a:rPr>
              <a:t>my little excursion, </a:t>
            </a:r>
            <a:r>
              <a:rPr dirty="0" sz="1450" spc="-5">
                <a:latin typeface="Times New Roman"/>
                <a:cs typeface="Times New Roman"/>
              </a:rPr>
              <a:t>I </a:t>
            </a:r>
            <a:r>
              <a:rPr dirty="0" sz="1450" spc="-10">
                <a:latin typeface="Times New Roman"/>
                <a:cs typeface="Times New Roman"/>
              </a:rPr>
              <a:t>so  interfere with the process that </a:t>
            </a:r>
            <a:r>
              <a:rPr dirty="0" sz="1450" spc="-5">
                <a:latin typeface="Times New Roman"/>
                <a:cs typeface="Times New Roman"/>
              </a:rPr>
              <a:t>I </a:t>
            </a:r>
            <a:r>
              <a:rPr dirty="0" sz="1450" spc="-10">
                <a:latin typeface="Times New Roman"/>
                <a:cs typeface="Times New Roman"/>
              </a:rPr>
              <a:t>can never again find </a:t>
            </a:r>
            <a:r>
              <a:rPr dirty="0" sz="1450" spc="-5">
                <a:latin typeface="Times New Roman"/>
                <a:cs typeface="Times New Roman"/>
              </a:rPr>
              <a:t>out </a:t>
            </a:r>
            <a:r>
              <a:rPr dirty="0" sz="1450" spc="-10">
                <a:latin typeface="Times New Roman"/>
                <a:cs typeface="Times New Roman"/>
              </a:rPr>
              <a:t>what is worthy </a:t>
            </a:r>
            <a:r>
              <a:rPr dirty="0" sz="1450" spc="-5">
                <a:latin typeface="Times New Roman"/>
                <a:cs typeface="Times New Roman"/>
              </a:rPr>
              <a:t>of  </a:t>
            </a:r>
            <a:r>
              <a:rPr dirty="0" sz="1450" spc="-10">
                <a:latin typeface="Times New Roman"/>
                <a:cs typeface="Times New Roman"/>
              </a:rPr>
              <a:t>being preserved, </a:t>
            </a:r>
            <a:r>
              <a:rPr dirty="0" sz="1450" spc="-5">
                <a:latin typeface="Times New Roman"/>
                <a:cs typeface="Times New Roman"/>
              </a:rPr>
              <a:t>or </a:t>
            </a:r>
            <a:r>
              <a:rPr dirty="0" sz="1450" spc="-10">
                <a:latin typeface="Times New Roman"/>
                <a:cs typeface="Times New Roman"/>
              </a:rPr>
              <a:t>what should </a:t>
            </a:r>
            <a:r>
              <a:rPr dirty="0" sz="1450" spc="-5">
                <a:latin typeface="Times New Roman"/>
                <a:cs typeface="Times New Roman"/>
              </a:rPr>
              <a:t>be </a:t>
            </a:r>
            <a:r>
              <a:rPr dirty="0" sz="1450" spc="-10">
                <a:latin typeface="Times New Roman"/>
                <a:cs typeface="Times New Roman"/>
              </a:rPr>
              <a:t>given in full length, what in torso, </a:t>
            </a:r>
            <a:r>
              <a:rPr dirty="0" sz="1450" spc="-5">
                <a:latin typeface="Times New Roman"/>
                <a:cs typeface="Times New Roman"/>
              </a:rPr>
              <a:t>or </a:t>
            </a:r>
            <a:r>
              <a:rPr dirty="0" sz="1450" spc="-10">
                <a:latin typeface="Times New Roman"/>
                <a:cs typeface="Times New Roman"/>
              </a:rPr>
              <a:t>what  merely in profile. This process </a:t>
            </a:r>
            <a:r>
              <a:rPr dirty="0" sz="1450" spc="-5">
                <a:latin typeface="Times New Roman"/>
                <a:cs typeface="Times New Roman"/>
              </a:rPr>
              <a:t>of </a:t>
            </a:r>
            <a:r>
              <a:rPr dirty="0" sz="1450" spc="-10">
                <a:latin typeface="Times New Roman"/>
                <a:cs typeface="Times New Roman"/>
              </a:rPr>
              <a:t>incubation may </a:t>
            </a:r>
            <a:r>
              <a:rPr dirty="0" sz="1450" spc="-5">
                <a:latin typeface="Times New Roman"/>
                <a:cs typeface="Times New Roman"/>
              </a:rPr>
              <a:t>be </a:t>
            </a:r>
            <a:r>
              <a:rPr dirty="0" sz="1450" spc="-10">
                <a:latin typeface="Times New Roman"/>
                <a:cs typeface="Times New Roman"/>
              </a:rPr>
              <a:t>unreasonably prolonged;  and </a:t>
            </a:r>
            <a:r>
              <a:rPr dirty="0" sz="1450" spc="-5">
                <a:latin typeface="Times New Roman"/>
                <a:cs typeface="Times New Roman"/>
              </a:rPr>
              <a:t>I </a:t>
            </a:r>
            <a:r>
              <a:rPr dirty="0" sz="1450" spc="-10">
                <a:latin typeface="Times New Roman"/>
                <a:cs typeface="Times New Roman"/>
              </a:rPr>
              <a:t>am somewhat afraid that </a:t>
            </a:r>
            <a:r>
              <a:rPr dirty="0" sz="1450" spc="-5">
                <a:latin typeface="Times New Roman"/>
                <a:cs typeface="Times New Roman"/>
              </a:rPr>
              <a:t>I </a:t>
            </a:r>
            <a:r>
              <a:rPr dirty="0" sz="1450" spc="-10">
                <a:latin typeface="Times New Roman"/>
                <a:cs typeface="Times New Roman"/>
              </a:rPr>
              <a:t>have made this mistake with the present  </a:t>
            </a:r>
            <a:r>
              <a:rPr dirty="0" sz="1450" spc="-20">
                <a:latin typeface="Times New Roman"/>
                <a:cs typeface="Times New Roman"/>
              </a:rPr>
              <a:t>journey.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bad daguerreotype, great part </a:t>
            </a:r>
            <a:r>
              <a:rPr dirty="0" sz="1450" spc="-5">
                <a:latin typeface="Times New Roman"/>
                <a:cs typeface="Times New Roman"/>
              </a:rPr>
              <a:t>of </a:t>
            </a:r>
            <a:r>
              <a:rPr dirty="0" sz="1450" spc="-10">
                <a:latin typeface="Times New Roman"/>
                <a:cs typeface="Times New Roman"/>
              </a:rPr>
              <a:t>it has been entirely lost;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nothing about the beginning and nothing about the end;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doings  of </a:t>
            </a:r>
            <a:r>
              <a:rPr dirty="0" sz="1450" spc="-10">
                <a:latin typeface="Times New Roman"/>
                <a:cs typeface="Times New Roman"/>
              </a:rPr>
              <a:t>some fifty </a:t>
            </a:r>
            <a:r>
              <a:rPr dirty="0" sz="1450" spc="-5">
                <a:latin typeface="Times New Roman"/>
                <a:cs typeface="Times New Roman"/>
              </a:rPr>
              <a:t>or </a:t>
            </a:r>
            <a:r>
              <a:rPr dirty="0" sz="1450" spc="-10">
                <a:latin typeface="Times New Roman"/>
                <a:cs typeface="Times New Roman"/>
              </a:rPr>
              <a:t>sixty hours about the middle remain quite distinct and definite,  like </a:t>
            </a:r>
            <a:r>
              <a:rPr dirty="0" sz="1450" spc="-5">
                <a:latin typeface="Times New Roman"/>
                <a:cs typeface="Times New Roman"/>
              </a:rPr>
              <a:t>a </a:t>
            </a:r>
            <a:r>
              <a:rPr dirty="0" sz="1450" spc="-10">
                <a:latin typeface="Times New Roman"/>
                <a:cs typeface="Times New Roman"/>
              </a:rPr>
              <a:t>little patch </a:t>
            </a:r>
            <a:r>
              <a:rPr dirty="0" sz="1450" spc="-5">
                <a:latin typeface="Times New Roman"/>
                <a:cs typeface="Times New Roman"/>
              </a:rPr>
              <a:t>of </a:t>
            </a:r>
            <a:r>
              <a:rPr dirty="0" sz="1450" spc="-10">
                <a:latin typeface="Times New Roman"/>
                <a:cs typeface="Times New Roman"/>
              </a:rPr>
              <a:t>sunshine </a:t>
            </a:r>
            <a:r>
              <a:rPr dirty="0" sz="1450" spc="-5">
                <a:latin typeface="Times New Roman"/>
                <a:cs typeface="Times New Roman"/>
              </a:rPr>
              <a:t>on a long, </a:t>
            </a:r>
            <a:r>
              <a:rPr dirty="0" sz="1450" spc="-10">
                <a:latin typeface="Times New Roman"/>
                <a:cs typeface="Times New Roman"/>
              </a:rPr>
              <a:t>shadowy plain,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spot </a:t>
            </a:r>
            <a:r>
              <a:rPr dirty="0" sz="1450" spc="-5">
                <a:latin typeface="Times New Roman"/>
                <a:cs typeface="Times New Roman"/>
              </a:rPr>
              <a:t>on </a:t>
            </a:r>
            <a:r>
              <a:rPr dirty="0" sz="1450" spc="-10">
                <a:latin typeface="Times New Roman"/>
                <a:cs typeface="Times New Roman"/>
              </a:rPr>
              <a:t>an  old picture that has been restored </a:t>
            </a:r>
            <a:r>
              <a:rPr dirty="0" sz="1450" spc="-5">
                <a:latin typeface="Times New Roman"/>
                <a:cs typeface="Times New Roman"/>
              </a:rPr>
              <a:t>by </a:t>
            </a:r>
            <a:r>
              <a:rPr dirty="0" sz="1450" spc="-10">
                <a:latin typeface="Times New Roman"/>
                <a:cs typeface="Times New Roman"/>
              </a:rPr>
              <a:t>the dexterous hand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cleaner.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a </a:t>
            </a:r>
            <a:r>
              <a:rPr dirty="0" sz="1450" spc="-10">
                <a:latin typeface="Times New Roman"/>
                <a:cs typeface="Times New Roman"/>
              </a:rPr>
              <a:t>tale </a:t>
            </a:r>
            <a:r>
              <a:rPr dirty="0" sz="1450" spc="-5">
                <a:latin typeface="Times New Roman"/>
                <a:cs typeface="Times New Roman"/>
              </a:rPr>
              <a:t>of </a:t>
            </a:r>
            <a:r>
              <a:rPr dirty="0" sz="1450" spc="-10">
                <a:latin typeface="Times New Roman"/>
                <a:cs typeface="Times New Roman"/>
              </a:rPr>
              <a:t>an old Scots minister called </a:t>
            </a:r>
            <a:r>
              <a:rPr dirty="0" sz="1450" spc="-5">
                <a:latin typeface="Times New Roman"/>
                <a:cs typeface="Times New Roman"/>
              </a:rPr>
              <a:t>upon </a:t>
            </a:r>
            <a:r>
              <a:rPr dirty="0" sz="1450" spc="-10">
                <a:latin typeface="Times New Roman"/>
                <a:cs typeface="Times New Roman"/>
              </a:rPr>
              <a:t>suddenly to preach, who  had hastily snatched an old sermon </a:t>
            </a:r>
            <a:r>
              <a:rPr dirty="0" sz="1450" spc="-5">
                <a:latin typeface="Times New Roman"/>
                <a:cs typeface="Times New Roman"/>
              </a:rPr>
              <a:t>out of </a:t>
            </a:r>
            <a:r>
              <a:rPr dirty="0" sz="1450" spc="-10">
                <a:latin typeface="Times New Roman"/>
                <a:cs typeface="Times New Roman"/>
              </a:rPr>
              <a:t>his study and found himself in the  pulpit before </a:t>
            </a:r>
            <a:r>
              <a:rPr dirty="0" sz="1450" spc="-5">
                <a:latin typeface="Times New Roman"/>
                <a:cs typeface="Times New Roman"/>
              </a:rPr>
              <a:t>he </a:t>
            </a:r>
            <a:r>
              <a:rPr dirty="0" sz="1450" spc="-10">
                <a:latin typeface="Times New Roman"/>
                <a:cs typeface="Times New Roman"/>
              </a:rPr>
              <a:t>noticed that the rats had been making free with his manuscript  and eaten the first two </a:t>
            </a:r>
            <a:r>
              <a:rPr dirty="0" sz="1450" spc="-5">
                <a:latin typeface="Times New Roman"/>
                <a:cs typeface="Times New Roman"/>
              </a:rPr>
              <a:t>or </a:t>
            </a:r>
            <a:r>
              <a:rPr dirty="0" sz="1450" spc="-10">
                <a:latin typeface="Times New Roman"/>
                <a:cs typeface="Times New Roman"/>
              </a:rPr>
              <a:t>three pages away; </a:t>
            </a:r>
            <a:r>
              <a:rPr dirty="0" sz="1450" spc="-5">
                <a:latin typeface="Times New Roman"/>
                <a:cs typeface="Times New Roman"/>
              </a:rPr>
              <a:t>he </a:t>
            </a:r>
            <a:r>
              <a:rPr dirty="0" sz="1450" spc="-10">
                <a:latin typeface="Times New Roman"/>
                <a:cs typeface="Times New Roman"/>
              </a:rPr>
              <a:t>gravely explained to the  congregation how </a:t>
            </a:r>
            <a:r>
              <a:rPr dirty="0" sz="1450" spc="-5">
                <a:latin typeface="Times New Roman"/>
                <a:cs typeface="Times New Roman"/>
              </a:rPr>
              <a:t>he </a:t>
            </a:r>
            <a:r>
              <a:rPr dirty="0" sz="1450" spc="-10">
                <a:latin typeface="Times New Roman"/>
                <a:cs typeface="Times New Roman"/>
              </a:rPr>
              <a:t>found himself situated: ‘And </a:t>
            </a:r>
            <a:r>
              <a:rPr dirty="0" sz="1450" spc="-25">
                <a:latin typeface="Times New Roman"/>
                <a:cs typeface="Times New Roman"/>
              </a:rPr>
              <a:t>now,’ </a:t>
            </a:r>
            <a:r>
              <a:rPr dirty="0" sz="1450" spc="-10">
                <a:latin typeface="Times New Roman"/>
                <a:cs typeface="Times New Roman"/>
              </a:rPr>
              <a:t>said he, ‘let </a:t>
            </a:r>
            <a:r>
              <a:rPr dirty="0" sz="1450" spc="-5">
                <a:latin typeface="Times New Roman"/>
                <a:cs typeface="Times New Roman"/>
              </a:rPr>
              <a:t>us </a:t>
            </a:r>
            <a:r>
              <a:rPr dirty="0" sz="1450" spc="-10">
                <a:latin typeface="Times New Roman"/>
                <a:cs typeface="Times New Roman"/>
              </a:rPr>
              <a:t>just  begin where the rats have left </a:t>
            </a:r>
            <a:r>
              <a:rPr dirty="0" sz="1450" spc="-15">
                <a:latin typeface="Times New Roman"/>
                <a:cs typeface="Times New Roman"/>
              </a:rPr>
              <a:t>off.’ </a:t>
            </a:r>
            <a:r>
              <a:rPr dirty="0" sz="1450" spc="-5">
                <a:latin typeface="Times New Roman"/>
                <a:cs typeface="Times New Roman"/>
              </a:rPr>
              <a:t>I </a:t>
            </a:r>
            <a:r>
              <a:rPr dirty="0" sz="1450" spc="-10">
                <a:latin typeface="Times New Roman"/>
                <a:cs typeface="Times New Roman"/>
              </a:rPr>
              <a:t>must follow the </a:t>
            </a:r>
            <a:r>
              <a:rPr dirty="0" sz="1450" spc="-20">
                <a:latin typeface="Times New Roman"/>
                <a:cs typeface="Times New Roman"/>
              </a:rPr>
              <a:t>divine’s </a:t>
            </a:r>
            <a:r>
              <a:rPr dirty="0" sz="1450" spc="-10">
                <a:latin typeface="Times New Roman"/>
                <a:cs typeface="Times New Roman"/>
              </a:rPr>
              <a:t>example, and  take </a:t>
            </a:r>
            <a:r>
              <a:rPr dirty="0" sz="1450" spc="-5">
                <a:latin typeface="Times New Roman"/>
                <a:cs typeface="Times New Roman"/>
              </a:rPr>
              <a:t>up </a:t>
            </a:r>
            <a:r>
              <a:rPr dirty="0" sz="1450" spc="-10">
                <a:latin typeface="Times New Roman"/>
                <a:cs typeface="Times New Roman"/>
              </a:rPr>
              <a:t>the thread </a:t>
            </a:r>
            <a:r>
              <a:rPr dirty="0" sz="1450" spc="-5">
                <a:latin typeface="Times New Roman"/>
                <a:cs typeface="Times New Roman"/>
              </a:rPr>
              <a:t>of </a:t>
            </a:r>
            <a:r>
              <a:rPr dirty="0" sz="1450" spc="-10">
                <a:latin typeface="Times New Roman"/>
                <a:cs typeface="Times New Roman"/>
              </a:rPr>
              <a:t>my discourse where it first distinctly issues from the  limbo </a:t>
            </a:r>
            <a:r>
              <a:rPr dirty="0" sz="1450" spc="-5">
                <a:latin typeface="Times New Roman"/>
                <a:cs typeface="Times New Roman"/>
              </a:rPr>
              <a:t>of </a:t>
            </a:r>
            <a:r>
              <a:rPr dirty="0" sz="1450" spc="-10">
                <a:latin typeface="Times New Roman"/>
                <a:cs typeface="Times New Roman"/>
              </a:rPr>
              <a:t>forgetfulness.</a:t>
            </a:r>
            <a:endParaRPr sz="1450">
              <a:latin typeface="Times New Roman"/>
              <a:cs typeface="Times New Roman"/>
            </a:endParaRPr>
          </a:p>
        </p:txBody>
      </p:sp>
      <p:sp>
        <p:nvSpPr>
          <p:cNvPr id="3" name="object 3"/>
          <p:cNvSpPr txBox="1"/>
          <p:nvPr/>
        </p:nvSpPr>
        <p:spPr>
          <a:xfrm>
            <a:off x="876300" y="8941501"/>
            <a:ext cx="5805170" cy="1068070"/>
          </a:xfrm>
          <a:prstGeom prst="rect">
            <a:avLst/>
          </a:prstGeom>
        </p:spPr>
        <p:txBody>
          <a:bodyPr wrap="square" lIns="0" tIns="11430" rIns="0" bIns="0" rtlCol="0" vert="horz">
            <a:spAutoFit/>
          </a:bodyPr>
          <a:lstStyle/>
          <a:p>
            <a:pPr algn="ctr" marL="2540">
              <a:lnSpc>
                <a:spcPct val="100000"/>
              </a:lnSpc>
              <a:spcBef>
                <a:spcPts val="90"/>
              </a:spcBef>
            </a:pPr>
            <a:r>
              <a:rPr dirty="0" sz="1450" spc="-15" b="1">
                <a:latin typeface="Times New Roman"/>
                <a:cs typeface="Times New Roman"/>
              </a:rPr>
              <a:t>COCKERMOUTH</a:t>
            </a:r>
            <a:endParaRPr sz="1450">
              <a:latin typeface="Times New Roman"/>
              <a:cs typeface="Times New Roman"/>
            </a:endParaRPr>
          </a:p>
          <a:p>
            <a:pPr>
              <a:lnSpc>
                <a:spcPct val="100000"/>
              </a:lnSpc>
            </a:pPr>
            <a:endParaRPr sz="1600">
              <a:latin typeface="Times New Roman"/>
              <a:cs typeface="Times New Roman"/>
            </a:endParaRPr>
          </a:p>
          <a:p>
            <a:pPr algn="ctr" marL="12700" marR="5080">
              <a:lnSpc>
                <a:spcPts val="1730"/>
              </a:lnSpc>
              <a:spcBef>
                <a:spcPts val="1240"/>
              </a:spcBef>
            </a:pPr>
            <a:r>
              <a:rPr dirty="0" sz="1450" spc="-5">
                <a:latin typeface="Times New Roman"/>
                <a:cs typeface="Times New Roman"/>
              </a:rPr>
              <a:t>I </a:t>
            </a:r>
            <a:r>
              <a:rPr dirty="0" sz="1450" spc="-10">
                <a:latin typeface="Times New Roman"/>
                <a:cs typeface="Times New Roman"/>
              </a:rPr>
              <a:t>was lighting my pipe as </a:t>
            </a:r>
            <a:r>
              <a:rPr dirty="0" sz="1450" spc="-5">
                <a:latin typeface="Times New Roman"/>
                <a:cs typeface="Times New Roman"/>
              </a:rPr>
              <a:t>I </a:t>
            </a:r>
            <a:r>
              <a:rPr dirty="0" sz="1450" spc="-10">
                <a:latin typeface="Times New Roman"/>
                <a:cs typeface="Times New Roman"/>
              </a:rPr>
              <a:t>stepped </a:t>
            </a:r>
            <a:r>
              <a:rPr dirty="0" sz="1450" spc="-5">
                <a:latin typeface="Times New Roman"/>
                <a:cs typeface="Times New Roman"/>
              </a:rPr>
              <a:t>out of </a:t>
            </a:r>
            <a:r>
              <a:rPr dirty="0" sz="1450" spc="-10">
                <a:latin typeface="Times New Roman"/>
                <a:cs typeface="Times New Roman"/>
              </a:rPr>
              <a:t>the inn at Cockermouth, and did </a:t>
            </a:r>
            <a:r>
              <a:rPr dirty="0" sz="1450" spc="-5">
                <a:latin typeface="Times New Roman"/>
                <a:cs typeface="Times New Roman"/>
              </a:rPr>
              <a:t>not  </a:t>
            </a:r>
            <a:r>
              <a:rPr dirty="0" sz="1450" spc="-10">
                <a:latin typeface="Times New Roman"/>
                <a:cs typeface="Times New Roman"/>
              </a:rPr>
              <a:t>raise</a:t>
            </a:r>
            <a:r>
              <a:rPr dirty="0" sz="1450" spc="114">
                <a:latin typeface="Times New Roman"/>
                <a:cs typeface="Times New Roman"/>
              </a:rPr>
              <a:t> </a:t>
            </a:r>
            <a:r>
              <a:rPr dirty="0" sz="1450" spc="-10">
                <a:latin typeface="Times New Roman"/>
                <a:cs typeface="Times New Roman"/>
              </a:rPr>
              <a:t>my</a:t>
            </a:r>
            <a:r>
              <a:rPr dirty="0" sz="1450" spc="120">
                <a:latin typeface="Times New Roman"/>
                <a:cs typeface="Times New Roman"/>
              </a:rPr>
              <a:t> </a:t>
            </a:r>
            <a:r>
              <a:rPr dirty="0" sz="1450" spc="-10">
                <a:latin typeface="Times New Roman"/>
                <a:cs typeface="Times New Roman"/>
              </a:rPr>
              <a:t>head</a:t>
            </a:r>
            <a:r>
              <a:rPr dirty="0" sz="1450" spc="120">
                <a:latin typeface="Times New Roman"/>
                <a:cs typeface="Times New Roman"/>
              </a:rPr>
              <a:t> </a:t>
            </a:r>
            <a:r>
              <a:rPr dirty="0" sz="1450" spc="-10">
                <a:latin typeface="Times New Roman"/>
                <a:cs typeface="Times New Roman"/>
              </a:rPr>
              <a:t>until</a:t>
            </a:r>
            <a:r>
              <a:rPr dirty="0" sz="1450" spc="120">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was</a:t>
            </a:r>
            <a:r>
              <a:rPr dirty="0" sz="1450" spc="120">
                <a:latin typeface="Times New Roman"/>
                <a:cs typeface="Times New Roman"/>
              </a:rPr>
              <a:t> </a:t>
            </a:r>
            <a:r>
              <a:rPr dirty="0" sz="1450" spc="-10">
                <a:latin typeface="Times New Roman"/>
                <a:cs typeface="Times New Roman"/>
              </a:rPr>
              <a:t>fairly</a:t>
            </a:r>
            <a:r>
              <a:rPr dirty="0" sz="1450" spc="120">
                <a:latin typeface="Times New Roman"/>
                <a:cs typeface="Times New Roman"/>
              </a:rPr>
              <a:t> </a:t>
            </a:r>
            <a:r>
              <a:rPr dirty="0" sz="1450" spc="-10">
                <a:latin typeface="Times New Roman"/>
                <a:cs typeface="Times New Roman"/>
              </a:rPr>
              <a:t>in</a:t>
            </a:r>
            <a:r>
              <a:rPr dirty="0" sz="1450" spc="120">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street.</a:t>
            </a:r>
            <a:r>
              <a:rPr dirty="0" sz="1450" spc="250">
                <a:latin typeface="Times New Roman"/>
                <a:cs typeface="Times New Roman"/>
              </a:rPr>
              <a:t> </a:t>
            </a:r>
            <a:r>
              <a:rPr dirty="0" sz="1450" spc="-10">
                <a:latin typeface="Times New Roman"/>
                <a:cs typeface="Times New Roman"/>
              </a:rPr>
              <a:t>When</a:t>
            </a:r>
            <a:r>
              <a:rPr dirty="0" sz="1450" spc="120">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did</a:t>
            </a:r>
            <a:r>
              <a:rPr dirty="0" sz="1450" spc="120">
                <a:latin typeface="Times New Roman"/>
                <a:cs typeface="Times New Roman"/>
              </a:rPr>
              <a:t> </a:t>
            </a:r>
            <a:r>
              <a:rPr dirty="0" sz="1450" spc="-10">
                <a:latin typeface="Times New Roman"/>
                <a:cs typeface="Times New Roman"/>
              </a:rPr>
              <a:t>so,</a:t>
            </a:r>
            <a:r>
              <a:rPr dirty="0" sz="1450" spc="120">
                <a:latin typeface="Times New Roman"/>
                <a:cs typeface="Times New Roman"/>
              </a:rPr>
              <a:t> </a:t>
            </a:r>
            <a:r>
              <a:rPr dirty="0" sz="1450" spc="-10">
                <a:latin typeface="Times New Roman"/>
                <a:cs typeface="Times New Roman"/>
              </a:rPr>
              <a:t>it</a:t>
            </a:r>
            <a:r>
              <a:rPr dirty="0" sz="1450" spc="120">
                <a:latin typeface="Times New Roman"/>
                <a:cs typeface="Times New Roman"/>
              </a:rPr>
              <a:t> </a:t>
            </a:r>
            <a:r>
              <a:rPr dirty="0" sz="1450" spc="-10">
                <a:latin typeface="Times New Roman"/>
                <a:cs typeface="Times New Roman"/>
              </a:rPr>
              <a:t>flashed</a:t>
            </a:r>
            <a:r>
              <a:rPr dirty="0" sz="1450" spc="120">
                <a:latin typeface="Times New Roman"/>
                <a:cs typeface="Times New Roman"/>
              </a:rPr>
              <a:t> </a:t>
            </a:r>
            <a:r>
              <a:rPr dirty="0" sz="1450" spc="-5">
                <a:latin typeface="Times New Roman"/>
                <a:cs typeface="Times New Roman"/>
              </a:rPr>
              <a:t>upon</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me that </a:t>
            </a:r>
            <a:r>
              <a:rPr dirty="0" sz="1450" spc="-5">
                <a:latin typeface="Times New Roman"/>
                <a:cs typeface="Times New Roman"/>
              </a:rPr>
              <a:t>I </a:t>
            </a:r>
            <a:r>
              <a:rPr dirty="0" sz="1450" spc="-10">
                <a:latin typeface="Times New Roman"/>
                <a:cs typeface="Times New Roman"/>
              </a:rPr>
              <a:t>was in England; the evening sunlight lit </a:t>
            </a:r>
            <a:r>
              <a:rPr dirty="0" sz="1450" spc="-5">
                <a:latin typeface="Times New Roman"/>
                <a:cs typeface="Times New Roman"/>
              </a:rPr>
              <a:t>up </a:t>
            </a:r>
            <a:r>
              <a:rPr dirty="0" sz="1450" spc="-10">
                <a:latin typeface="Times New Roman"/>
                <a:cs typeface="Times New Roman"/>
              </a:rPr>
              <a:t>English houses, English  faces, an English conformation </a:t>
            </a:r>
            <a:r>
              <a:rPr dirty="0" sz="1450" spc="-5">
                <a:latin typeface="Times New Roman"/>
                <a:cs typeface="Times New Roman"/>
              </a:rPr>
              <a:t>of </a:t>
            </a:r>
            <a:r>
              <a:rPr dirty="0" sz="1450" spc="-10">
                <a:latin typeface="Times New Roman"/>
                <a:cs typeface="Times New Roman"/>
              </a:rPr>
              <a:t>street,—as it were, an English atmosphere  blew against my face. There is nothing perhaps more puzzling (if </a:t>
            </a:r>
            <a:r>
              <a:rPr dirty="0" sz="1450" spc="-5">
                <a:latin typeface="Times New Roman"/>
                <a:cs typeface="Times New Roman"/>
              </a:rPr>
              <a:t>one </a:t>
            </a:r>
            <a:r>
              <a:rPr dirty="0" sz="1450" spc="-10">
                <a:latin typeface="Times New Roman"/>
                <a:cs typeface="Times New Roman"/>
              </a:rPr>
              <a:t>thing in  sociology can ever really </a:t>
            </a:r>
            <a:r>
              <a:rPr dirty="0" sz="1450" spc="-5">
                <a:latin typeface="Times New Roman"/>
                <a:cs typeface="Times New Roman"/>
              </a:rPr>
              <a:t>be </a:t>
            </a:r>
            <a:r>
              <a:rPr dirty="0" sz="1450" spc="-10">
                <a:latin typeface="Times New Roman"/>
                <a:cs typeface="Times New Roman"/>
              </a:rPr>
              <a:t>more unaccountable than another) than the great  </a:t>
            </a:r>
            <a:r>
              <a:rPr dirty="0" sz="1450" spc="-5">
                <a:latin typeface="Times New Roman"/>
                <a:cs typeface="Times New Roman"/>
              </a:rPr>
              <a:t>gulf </a:t>
            </a:r>
            <a:r>
              <a:rPr dirty="0" sz="1450" spc="-10">
                <a:latin typeface="Times New Roman"/>
                <a:cs typeface="Times New Roman"/>
              </a:rPr>
              <a:t>that is set between England and Scotland—a </a:t>
            </a:r>
            <a:r>
              <a:rPr dirty="0" sz="1450" spc="-5">
                <a:latin typeface="Times New Roman"/>
                <a:cs typeface="Times New Roman"/>
              </a:rPr>
              <a:t>gulf </a:t>
            </a:r>
            <a:r>
              <a:rPr dirty="0" sz="1450" spc="-10">
                <a:latin typeface="Times New Roman"/>
                <a:cs typeface="Times New Roman"/>
              </a:rPr>
              <a:t>so easy in appearance,  in reality so difficult to traverse. Here are two people almost identical in  </a:t>
            </a:r>
            <a:r>
              <a:rPr dirty="0" sz="1450" spc="-5">
                <a:latin typeface="Times New Roman"/>
                <a:cs typeface="Times New Roman"/>
              </a:rPr>
              <a:t>blood; </a:t>
            </a:r>
            <a:r>
              <a:rPr dirty="0" sz="1450" spc="-10">
                <a:latin typeface="Times New Roman"/>
                <a:cs typeface="Times New Roman"/>
              </a:rPr>
              <a:t>pent </a:t>
            </a:r>
            <a:r>
              <a:rPr dirty="0" sz="1450" spc="-5">
                <a:latin typeface="Times New Roman"/>
                <a:cs typeface="Times New Roman"/>
              </a:rPr>
              <a:t>up </a:t>
            </a:r>
            <a:r>
              <a:rPr dirty="0" sz="1450" spc="-10">
                <a:latin typeface="Times New Roman"/>
                <a:cs typeface="Times New Roman"/>
              </a:rPr>
              <a:t>together </a:t>
            </a:r>
            <a:r>
              <a:rPr dirty="0" sz="1450" spc="-5">
                <a:latin typeface="Times New Roman"/>
                <a:cs typeface="Times New Roman"/>
              </a:rPr>
              <a:t>on one </a:t>
            </a:r>
            <a:r>
              <a:rPr dirty="0" sz="1450" spc="-10">
                <a:latin typeface="Times New Roman"/>
                <a:cs typeface="Times New Roman"/>
              </a:rPr>
              <a:t>small island, so that their intercourse (one  would have thought) must </a:t>
            </a:r>
            <a:r>
              <a:rPr dirty="0" sz="1450" spc="-5">
                <a:latin typeface="Times New Roman"/>
                <a:cs typeface="Times New Roman"/>
              </a:rPr>
              <a:t>be </a:t>
            </a:r>
            <a:r>
              <a:rPr dirty="0" sz="1450" spc="-10">
                <a:latin typeface="Times New Roman"/>
                <a:cs typeface="Times New Roman"/>
              </a:rPr>
              <a:t>as close as that </a:t>
            </a:r>
            <a:r>
              <a:rPr dirty="0" sz="1450" spc="-5">
                <a:latin typeface="Times New Roman"/>
                <a:cs typeface="Times New Roman"/>
              </a:rPr>
              <a:t>of </a:t>
            </a:r>
            <a:r>
              <a:rPr dirty="0" sz="1450" spc="-10">
                <a:latin typeface="Times New Roman"/>
                <a:cs typeface="Times New Roman"/>
              </a:rPr>
              <a:t>prisoners who shared </a:t>
            </a:r>
            <a:r>
              <a:rPr dirty="0" sz="1450" spc="-5">
                <a:latin typeface="Times New Roman"/>
                <a:cs typeface="Times New Roman"/>
              </a:rPr>
              <a:t>one </a:t>
            </a:r>
            <a:r>
              <a:rPr dirty="0" sz="1450" spc="-10">
                <a:latin typeface="Times New Roman"/>
                <a:cs typeface="Times New Roman"/>
              </a:rPr>
              <a:t>cell  </a:t>
            </a:r>
            <a:r>
              <a:rPr dirty="0" sz="1450" spc="-5">
                <a:latin typeface="Times New Roman"/>
                <a:cs typeface="Times New Roman"/>
              </a:rPr>
              <a:t>of </a:t>
            </a:r>
            <a:r>
              <a:rPr dirty="0" sz="1450" spc="-10">
                <a:latin typeface="Times New Roman"/>
                <a:cs typeface="Times New Roman"/>
              </a:rPr>
              <a:t>the Bastille; the same in language and religion; and yet </a:t>
            </a:r>
            <a:r>
              <a:rPr dirty="0" sz="1450" spc="-5">
                <a:latin typeface="Times New Roman"/>
                <a:cs typeface="Times New Roman"/>
              </a:rPr>
              <a:t>a </a:t>
            </a:r>
            <a:r>
              <a:rPr dirty="0" sz="1450" spc="-10">
                <a:latin typeface="Times New Roman"/>
                <a:cs typeface="Times New Roman"/>
              </a:rPr>
              <a:t>few years </a:t>
            </a:r>
            <a:r>
              <a:rPr dirty="0" sz="1450" spc="-5">
                <a:latin typeface="Times New Roman"/>
                <a:cs typeface="Times New Roman"/>
              </a:rPr>
              <a:t>of  </a:t>
            </a:r>
            <a:r>
              <a:rPr dirty="0" sz="1450" spc="-10">
                <a:latin typeface="Times New Roman"/>
                <a:cs typeface="Times New Roman"/>
              </a:rPr>
              <a:t>quarrelsome isolation—a mere </a:t>
            </a:r>
            <a:r>
              <a:rPr dirty="0" sz="1450" spc="-15">
                <a:latin typeface="Times New Roman"/>
                <a:cs typeface="Times New Roman"/>
              </a:rPr>
              <a:t>forenoon’s tiff, </a:t>
            </a:r>
            <a:r>
              <a:rPr dirty="0" sz="1450" spc="-10">
                <a:latin typeface="Times New Roman"/>
                <a:cs typeface="Times New Roman"/>
              </a:rPr>
              <a:t>as </a:t>
            </a:r>
            <a:r>
              <a:rPr dirty="0" sz="1450" spc="-5">
                <a:latin typeface="Times New Roman"/>
                <a:cs typeface="Times New Roman"/>
              </a:rPr>
              <a:t>one </a:t>
            </a:r>
            <a:r>
              <a:rPr dirty="0" sz="1450" spc="-10">
                <a:latin typeface="Times New Roman"/>
                <a:cs typeface="Times New Roman"/>
              </a:rPr>
              <a:t>may call it, in  comparison with the great historical cycles—has so separated their thoughts  and ways that </a:t>
            </a:r>
            <a:r>
              <a:rPr dirty="0" sz="1450" spc="-5">
                <a:latin typeface="Times New Roman"/>
                <a:cs typeface="Times New Roman"/>
              </a:rPr>
              <a:t>not </a:t>
            </a:r>
            <a:r>
              <a:rPr dirty="0" sz="1450" spc="-10">
                <a:latin typeface="Times New Roman"/>
                <a:cs typeface="Times New Roman"/>
              </a:rPr>
              <a:t>unions, </a:t>
            </a:r>
            <a:r>
              <a:rPr dirty="0" sz="1450" spc="-5">
                <a:latin typeface="Times New Roman"/>
                <a:cs typeface="Times New Roman"/>
              </a:rPr>
              <a:t>not </a:t>
            </a:r>
            <a:r>
              <a:rPr dirty="0" sz="1450" spc="-10">
                <a:latin typeface="Times New Roman"/>
                <a:cs typeface="Times New Roman"/>
              </a:rPr>
              <a:t>mutual dangers, </a:t>
            </a:r>
            <a:r>
              <a:rPr dirty="0" sz="1450" spc="-5">
                <a:latin typeface="Times New Roman"/>
                <a:cs typeface="Times New Roman"/>
              </a:rPr>
              <a:t>nor </a:t>
            </a:r>
            <a:r>
              <a:rPr dirty="0" sz="1450" spc="-10">
                <a:latin typeface="Times New Roman"/>
                <a:cs typeface="Times New Roman"/>
              </a:rPr>
              <a:t>steamers, </a:t>
            </a:r>
            <a:r>
              <a:rPr dirty="0" sz="1450" spc="-5">
                <a:latin typeface="Times New Roman"/>
                <a:cs typeface="Times New Roman"/>
              </a:rPr>
              <a:t>nor </a:t>
            </a:r>
            <a:r>
              <a:rPr dirty="0" sz="1450" spc="-10">
                <a:latin typeface="Times New Roman"/>
                <a:cs typeface="Times New Roman"/>
              </a:rPr>
              <a:t>railways, </a:t>
            </a:r>
            <a:r>
              <a:rPr dirty="0" sz="1450" spc="-5">
                <a:latin typeface="Times New Roman"/>
                <a:cs typeface="Times New Roman"/>
              </a:rPr>
              <a:t>nor  </a:t>
            </a:r>
            <a:r>
              <a:rPr dirty="0" sz="1450" spc="-10">
                <a:latin typeface="Times New Roman"/>
                <a:cs typeface="Times New Roman"/>
              </a:rPr>
              <a:t>all the </a:t>
            </a:r>
            <a:r>
              <a:rPr dirty="0" sz="1450" spc="-20">
                <a:latin typeface="Times New Roman"/>
                <a:cs typeface="Times New Roman"/>
              </a:rPr>
              <a:t>king’s </a:t>
            </a:r>
            <a:r>
              <a:rPr dirty="0" sz="1450" spc="-10">
                <a:latin typeface="Times New Roman"/>
                <a:cs typeface="Times New Roman"/>
              </a:rPr>
              <a:t>horses and all the </a:t>
            </a:r>
            <a:r>
              <a:rPr dirty="0" sz="1450" spc="-20">
                <a:latin typeface="Times New Roman"/>
                <a:cs typeface="Times New Roman"/>
              </a:rPr>
              <a:t>king’s </a:t>
            </a:r>
            <a:r>
              <a:rPr dirty="0" sz="1450" spc="-10">
                <a:latin typeface="Times New Roman"/>
                <a:cs typeface="Times New Roman"/>
              </a:rPr>
              <a:t>men, seem able to obliterate the broad  distinction. In the trituration </a:t>
            </a:r>
            <a:r>
              <a:rPr dirty="0" sz="1450" spc="-5">
                <a:latin typeface="Times New Roman"/>
                <a:cs typeface="Times New Roman"/>
              </a:rPr>
              <a:t>of </a:t>
            </a:r>
            <a:r>
              <a:rPr dirty="0" sz="1450" spc="-10">
                <a:latin typeface="Times New Roman"/>
                <a:cs typeface="Times New Roman"/>
              </a:rPr>
              <a:t>another century </a:t>
            </a:r>
            <a:r>
              <a:rPr dirty="0" sz="1450" spc="-5">
                <a:latin typeface="Times New Roman"/>
                <a:cs typeface="Times New Roman"/>
              </a:rPr>
              <a:t>or </a:t>
            </a:r>
            <a:r>
              <a:rPr dirty="0" sz="1450" spc="-10">
                <a:latin typeface="Times New Roman"/>
                <a:cs typeface="Times New Roman"/>
              </a:rPr>
              <a:t>so the corners may  disappear; </a:t>
            </a:r>
            <a:r>
              <a:rPr dirty="0" sz="1450" spc="-5">
                <a:latin typeface="Times New Roman"/>
                <a:cs typeface="Times New Roman"/>
              </a:rPr>
              <a:t>but </a:t>
            </a:r>
            <a:r>
              <a:rPr dirty="0" sz="1450" spc="-10">
                <a:latin typeface="Times New Roman"/>
                <a:cs typeface="Times New Roman"/>
              </a:rPr>
              <a:t>in the meantime, in the year </a:t>
            </a:r>
            <a:r>
              <a:rPr dirty="0" sz="1450" spc="-5">
                <a:latin typeface="Times New Roman"/>
                <a:cs typeface="Times New Roman"/>
              </a:rPr>
              <a:t>of </a:t>
            </a:r>
            <a:r>
              <a:rPr dirty="0" sz="1450" spc="-10">
                <a:latin typeface="Times New Roman"/>
                <a:cs typeface="Times New Roman"/>
              </a:rPr>
              <a:t>grace </a:t>
            </a:r>
            <a:r>
              <a:rPr dirty="0" sz="1450" spc="-5">
                <a:latin typeface="Times New Roman"/>
                <a:cs typeface="Times New Roman"/>
              </a:rPr>
              <a:t>1871, I </a:t>
            </a:r>
            <a:r>
              <a:rPr dirty="0" sz="1450" spc="-10">
                <a:latin typeface="Times New Roman"/>
                <a:cs typeface="Times New Roman"/>
              </a:rPr>
              <a:t>was as much in </a:t>
            </a:r>
            <a:r>
              <a:rPr dirty="0" sz="1450" spc="-5">
                <a:latin typeface="Times New Roman"/>
                <a:cs typeface="Times New Roman"/>
              </a:rPr>
              <a:t>a  </a:t>
            </a:r>
            <a:r>
              <a:rPr dirty="0" sz="1450" spc="-10">
                <a:latin typeface="Times New Roman"/>
                <a:cs typeface="Times New Roman"/>
              </a:rPr>
              <a:t>new country as if </a:t>
            </a:r>
            <a:r>
              <a:rPr dirty="0" sz="1450" spc="-5">
                <a:latin typeface="Times New Roman"/>
                <a:cs typeface="Times New Roman"/>
              </a:rPr>
              <a:t>I </a:t>
            </a:r>
            <a:r>
              <a:rPr dirty="0" sz="1450" spc="-10">
                <a:latin typeface="Times New Roman"/>
                <a:cs typeface="Times New Roman"/>
              </a:rPr>
              <a:t>had been walking </a:t>
            </a:r>
            <a:r>
              <a:rPr dirty="0" sz="1450" spc="-5">
                <a:latin typeface="Times New Roman"/>
                <a:cs typeface="Times New Roman"/>
              </a:rPr>
              <a:t>out of </a:t>
            </a:r>
            <a:r>
              <a:rPr dirty="0" sz="1450" spc="-10">
                <a:latin typeface="Times New Roman"/>
                <a:cs typeface="Times New Roman"/>
              </a:rPr>
              <a:t>the Hotel St. Antoine at</a:t>
            </a:r>
            <a:r>
              <a:rPr dirty="0" sz="1450" spc="130">
                <a:latin typeface="Times New Roman"/>
                <a:cs typeface="Times New Roman"/>
              </a:rPr>
              <a:t> </a:t>
            </a:r>
            <a:r>
              <a:rPr dirty="0" sz="1450" spc="-10">
                <a:latin typeface="Times New Roman"/>
                <a:cs typeface="Times New Roman"/>
              </a:rPr>
              <a:t>Antwerp.</a:t>
            </a:r>
            <a:endParaRPr sz="1450">
              <a:latin typeface="Times New Roman"/>
              <a:cs typeface="Times New Roman"/>
            </a:endParaRPr>
          </a:p>
          <a:p>
            <a:pPr algn="just" marL="12700" marR="5715">
              <a:lnSpc>
                <a:spcPts val="1730"/>
              </a:lnSpc>
              <a:spcBef>
                <a:spcPts val="840"/>
              </a:spcBef>
            </a:pP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little thrill </a:t>
            </a:r>
            <a:r>
              <a:rPr dirty="0" sz="1450" spc="-5">
                <a:latin typeface="Times New Roman"/>
                <a:cs typeface="Times New Roman"/>
              </a:rPr>
              <a:t>of </a:t>
            </a:r>
            <a:r>
              <a:rPr dirty="0" sz="1450" spc="-10">
                <a:latin typeface="Times New Roman"/>
                <a:cs typeface="Times New Roman"/>
              </a:rPr>
              <a:t>pleasure at my heart as </a:t>
            </a:r>
            <a:r>
              <a:rPr dirty="0" sz="1450" spc="-5">
                <a:latin typeface="Times New Roman"/>
                <a:cs typeface="Times New Roman"/>
              </a:rPr>
              <a:t>I </a:t>
            </a:r>
            <a:r>
              <a:rPr dirty="0" sz="1450" spc="-10">
                <a:latin typeface="Times New Roman"/>
                <a:cs typeface="Times New Roman"/>
              </a:rPr>
              <a:t>realised the change, and strolled  away </a:t>
            </a:r>
            <a:r>
              <a:rPr dirty="0" sz="1450" spc="-5">
                <a:latin typeface="Times New Roman"/>
                <a:cs typeface="Times New Roman"/>
              </a:rPr>
              <a:t>up </a:t>
            </a:r>
            <a:r>
              <a:rPr dirty="0" sz="1450" spc="-10">
                <a:latin typeface="Times New Roman"/>
                <a:cs typeface="Times New Roman"/>
              </a:rPr>
              <a:t>the street with my hands behind my back, noting in </a:t>
            </a:r>
            <a:r>
              <a:rPr dirty="0" sz="1450" spc="-5">
                <a:latin typeface="Times New Roman"/>
                <a:cs typeface="Times New Roman"/>
              </a:rPr>
              <a:t>a </a:t>
            </a:r>
            <a:r>
              <a:rPr dirty="0" sz="1450" spc="-10">
                <a:latin typeface="Times New Roman"/>
                <a:cs typeface="Times New Roman"/>
              </a:rPr>
              <a:t>dull, sensual  way how foreign, and yet how </a:t>
            </a:r>
            <a:r>
              <a:rPr dirty="0" sz="1450" spc="-20">
                <a:latin typeface="Times New Roman"/>
                <a:cs typeface="Times New Roman"/>
              </a:rPr>
              <a:t>friendly, </a:t>
            </a:r>
            <a:r>
              <a:rPr dirty="0" sz="1450" spc="-10">
                <a:latin typeface="Times New Roman"/>
                <a:cs typeface="Times New Roman"/>
              </a:rPr>
              <a:t>were the slopes </a:t>
            </a:r>
            <a:r>
              <a:rPr dirty="0" sz="1450" spc="-5">
                <a:latin typeface="Times New Roman"/>
                <a:cs typeface="Times New Roman"/>
              </a:rPr>
              <a:t>of </a:t>
            </a:r>
            <a:r>
              <a:rPr dirty="0" sz="1450" spc="-10">
                <a:latin typeface="Times New Roman"/>
                <a:cs typeface="Times New Roman"/>
              </a:rPr>
              <a:t>the gables and the  colour </a:t>
            </a:r>
            <a:r>
              <a:rPr dirty="0" sz="1450" spc="-5">
                <a:latin typeface="Times New Roman"/>
                <a:cs typeface="Times New Roman"/>
              </a:rPr>
              <a:t>of </a:t>
            </a:r>
            <a:r>
              <a:rPr dirty="0" sz="1450" spc="-10">
                <a:latin typeface="Times New Roman"/>
                <a:cs typeface="Times New Roman"/>
              </a:rPr>
              <a:t>the tiles, and even the demeanour and voices </a:t>
            </a:r>
            <a:r>
              <a:rPr dirty="0" sz="1450" spc="-5">
                <a:latin typeface="Times New Roman"/>
                <a:cs typeface="Times New Roman"/>
              </a:rPr>
              <a:t>of </a:t>
            </a:r>
            <a:r>
              <a:rPr dirty="0" sz="1450" spc="-10">
                <a:latin typeface="Times New Roman"/>
                <a:cs typeface="Times New Roman"/>
              </a:rPr>
              <a:t>the gossips round  about me.</a:t>
            </a:r>
            <a:endParaRPr sz="1450">
              <a:latin typeface="Times New Roman"/>
              <a:cs typeface="Times New Roman"/>
            </a:endParaRPr>
          </a:p>
          <a:p>
            <a:pPr algn="just" marL="12700" marR="5080">
              <a:lnSpc>
                <a:spcPts val="1730"/>
              </a:lnSpc>
              <a:spcBef>
                <a:spcPts val="855"/>
              </a:spcBef>
            </a:pPr>
            <a:r>
              <a:rPr dirty="0" sz="1450" spc="-25">
                <a:latin typeface="Times New Roman"/>
                <a:cs typeface="Times New Roman"/>
              </a:rPr>
              <a:t>Wandering </a:t>
            </a:r>
            <a:r>
              <a:rPr dirty="0" sz="1450" spc="-10">
                <a:latin typeface="Times New Roman"/>
                <a:cs typeface="Times New Roman"/>
              </a:rPr>
              <a:t>in this aimless </a:t>
            </a:r>
            <a:r>
              <a:rPr dirty="0" sz="1450" spc="-15">
                <a:latin typeface="Times New Roman"/>
                <a:cs typeface="Times New Roman"/>
              </a:rPr>
              <a:t>humour, </a:t>
            </a:r>
            <a:r>
              <a:rPr dirty="0" sz="1450" spc="-5">
                <a:latin typeface="Times New Roman"/>
                <a:cs typeface="Times New Roman"/>
              </a:rPr>
              <a:t>I </a:t>
            </a:r>
            <a:r>
              <a:rPr dirty="0" sz="1450" spc="-10">
                <a:latin typeface="Times New Roman"/>
                <a:cs typeface="Times New Roman"/>
              </a:rPr>
              <a:t>turned </a:t>
            </a:r>
            <a:r>
              <a:rPr dirty="0" sz="1450" spc="-5">
                <a:latin typeface="Times New Roman"/>
                <a:cs typeface="Times New Roman"/>
              </a:rPr>
              <a:t>up a </a:t>
            </a:r>
            <a:r>
              <a:rPr dirty="0" sz="1450" spc="-10">
                <a:latin typeface="Times New Roman"/>
                <a:cs typeface="Times New Roman"/>
              </a:rPr>
              <a:t>lane and found myself  following the course </a:t>
            </a:r>
            <a:r>
              <a:rPr dirty="0" sz="1450" spc="-5">
                <a:latin typeface="Times New Roman"/>
                <a:cs typeface="Times New Roman"/>
              </a:rPr>
              <a:t>of </a:t>
            </a:r>
            <a:r>
              <a:rPr dirty="0" sz="1450" spc="-10">
                <a:latin typeface="Times New Roman"/>
                <a:cs typeface="Times New Roman"/>
              </a:rPr>
              <a:t>the bright little </a:t>
            </a:r>
            <a:r>
              <a:rPr dirty="0" sz="1450" spc="-20">
                <a:latin typeface="Times New Roman"/>
                <a:cs typeface="Times New Roman"/>
              </a:rPr>
              <a:t>river.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passed first </a:t>
            </a:r>
            <a:r>
              <a:rPr dirty="0" sz="1450" spc="-5">
                <a:latin typeface="Times New Roman"/>
                <a:cs typeface="Times New Roman"/>
              </a:rPr>
              <a:t>one </a:t>
            </a:r>
            <a:r>
              <a:rPr dirty="0" sz="1450" spc="-10">
                <a:latin typeface="Times New Roman"/>
                <a:cs typeface="Times New Roman"/>
              </a:rPr>
              <a:t>and then  </a:t>
            </a:r>
            <a:r>
              <a:rPr dirty="0" sz="1450" spc="-15">
                <a:latin typeface="Times New Roman"/>
                <a:cs typeface="Times New Roman"/>
              </a:rPr>
              <a:t>another, </a:t>
            </a:r>
            <a:r>
              <a:rPr dirty="0" sz="1450" spc="-10">
                <a:latin typeface="Times New Roman"/>
                <a:cs typeface="Times New Roman"/>
              </a:rPr>
              <a:t>then </a:t>
            </a:r>
            <a:r>
              <a:rPr dirty="0" sz="1450" spc="-5">
                <a:latin typeface="Times New Roman"/>
                <a:cs typeface="Times New Roman"/>
              </a:rPr>
              <a:t>a </a:t>
            </a:r>
            <a:r>
              <a:rPr dirty="0" sz="1450" spc="-10">
                <a:latin typeface="Times New Roman"/>
                <a:cs typeface="Times New Roman"/>
              </a:rPr>
              <a:t>third, several couples </a:t>
            </a:r>
            <a:r>
              <a:rPr dirty="0" sz="1450" spc="-5">
                <a:latin typeface="Times New Roman"/>
                <a:cs typeface="Times New Roman"/>
              </a:rPr>
              <a:t>out </a:t>
            </a:r>
            <a:r>
              <a:rPr dirty="0" sz="1450" spc="-10">
                <a:latin typeface="Times New Roman"/>
                <a:cs typeface="Times New Roman"/>
              </a:rPr>
              <a:t>love-making in the spring evening;  and </a:t>
            </a:r>
            <a:r>
              <a:rPr dirty="0" sz="1450" spc="-5">
                <a:latin typeface="Times New Roman"/>
                <a:cs typeface="Times New Roman"/>
              </a:rPr>
              <a:t>a </a:t>
            </a:r>
            <a:r>
              <a:rPr dirty="0" sz="1450" spc="-10">
                <a:latin typeface="Times New Roman"/>
                <a:cs typeface="Times New Roman"/>
              </a:rPr>
              <a:t>consequent feeling </a:t>
            </a:r>
            <a:r>
              <a:rPr dirty="0" sz="1450" spc="-5">
                <a:latin typeface="Times New Roman"/>
                <a:cs typeface="Times New Roman"/>
              </a:rPr>
              <a:t>of </a:t>
            </a:r>
            <a:r>
              <a:rPr dirty="0" sz="1450" spc="-10">
                <a:latin typeface="Times New Roman"/>
                <a:cs typeface="Times New Roman"/>
              </a:rPr>
              <a:t>loneliness was beginning to grow </a:t>
            </a:r>
            <a:r>
              <a:rPr dirty="0" sz="1450" spc="-5">
                <a:latin typeface="Times New Roman"/>
                <a:cs typeface="Times New Roman"/>
              </a:rPr>
              <a:t>upon </a:t>
            </a:r>
            <a:r>
              <a:rPr dirty="0" sz="1450" spc="-10">
                <a:latin typeface="Times New Roman"/>
                <a:cs typeface="Times New Roman"/>
              </a:rPr>
              <a:t>me, when </a:t>
            </a:r>
            <a:r>
              <a:rPr dirty="0" sz="1450" spc="-5">
                <a:latin typeface="Times New Roman"/>
                <a:cs typeface="Times New Roman"/>
              </a:rPr>
              <a:t>I  </a:t>
            </a:r>
            <a:r>
              <a:rPr dirty="0" sz="1450" spc="-10">
                <a:latin typeface="Times New Roman"/>
                <a:cs typeface="Times New Roman"/>
              </a:rPr>
              <a:t>came to </a:t>
            </a:r>
            <a:r>
              <a:rPr dirty="0" sz="1450" spc="-5">
                <a:latin typeface="Times New Roman"/>
                <a:cs typeface="Times New Roman"/>
              </a:rPr>
              <a:t>a </a:t>
            </a:r>
            <a:r>
              <a:rPr dirty="0" sz="1450" spc="-10">
                <a:latin typeface="Times New Roman"/>
                <a:cs typeface="Times New Roman"/>
              </a:rPr>
              <a:t>dam across the </a:t>
            </a:r>
            <a:r>
              <a:rPr dirty="0" sz="1450" spc="-20">
                <a:latin typeface="Times New Roman"/>
                <a:cs typeface="Times New Roman"/>
              </a:rPr>
              <a:t>river,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mill—a great, gaunt promontory </a:t>
            </a:r>
            <a:r>
              <a:rPr dirty="0" sz="1450" spc="-5">
                <a:latin typeface="Times New Roman"/>
                <a:cs typeface="Times New Roman"/>
              </a:rPr>
              <a:t>of  </a:t>
            </a:r>
            <a:r>
              <a:rPr dirty="0" sz="1450" spc="-10">
                <a:latin typeface="Times New Roman"/>
                <a:cs typeface="Times New Roman"/>
              </a:rPr>
              <a:t>building,—half </a:t>
            </a:r>
            <a:r>
              <a:rPr dirty="0" sz="1450" spc="-5">
                <a:latin typeface="Times New Roman"/>
                <a:cs typeface="Times New Roman"/>
              </a:rPr>
              <a:t>on </a:t>
            </a:r>
            <a:r>
              <a:rPr dirty="0" sz="1450" spc="-10">
                <a:latin typeface="Times New Roman"/>
                <a:cs typeface="Times New Roman"/>
              </a:rPr>
              <a:t>dry ground and half arched over the stream. The road here  drew in its shoulders and crept through between the landward extremity </a:t>
            </a:r>
            <a:r>
              <a:rPr dirty="0" sz="1450" spc="-5">
                <a:latin typeface="Times New Roman"/>
                <a:cs typeface="Times New Roman"/>
              </a:rPr>
              <a:t>of </a:t>
            </a:r>
            <a:r>
              <a:rPr dirty="0" sz="1450" spc="-10">
                <a:latin typeface="Times New Roman"/>
                <a:cs typeface="Times New Roman"/>
              </a:rPr>
              <a:t>the  mill and </a:t>
            </a:r>
            <a:r>
              <a:rPr dirty="0" sz="1450" spc="-5">
                <a:latin typeface="Times New Roman"/>
                <a:cs typeface="Times New Roman"/>
              </a:rPr>
              <a:t>a </a:t>
            </a:r>
            <a:r>
              <a:rPr dirty="0" sz="1450" spc="-10">
                <a:latin typeface="Times New Roman"/>
                <a:cs typeface="Times New Roman"/>
              </a:rPr>
              <a:t>little garden enclosure, with </a:t>
            </a:r>
            <a:r>
              <a:rPr dirty="0" sz="1450" spc="-5">
                <a:latin typeface="Times New Roman"/>
                <a:cs typeface="Times New Roman"/>
              </a:rPr>
              <a:t>a </a:t>
            </a:r>
            <a:r>
              <a:rPr dirty="0" sz="1450" spc="-10">
                <a:latin typeface="Times New Roman"/>
                <a:cs typeface="Times New Roman"/>
              </a:rPr>
              <a:t>small house and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signboard  within its privet hedge. </a:t>
            </a:r>
            <a:r>
              <a:rPr dirty="0" sz="1450" spc="-5">
                <a:latin typeface="Times New Roman"/>
                <a:cs typeface="Times New Roman"/>
              </a:rPr>
              <a:t>I </a:t>
            </a:r>
            <a:r>
              <a:rPr dirty="0" sz="1450" spc="-10">
                <a:latin typeface="Times New Roman"/>
                <a:cs typeface="Times New Roman"/>
              </a:rPr>
              <a:t>was pleased to fancy this an </a:t>
            </a:r>
            <a:r>
              <a:rPr dirty="0" sz="1450" spc="-5">
                <a:latin typeface="Times New Roman"/>
                <a:cs typeface="Times New Roman"/>
              </a:rPr>
              <a:t>inn, </a:t>
            </a:r>
            <a:r>
              <a:rPr dirty="0" sz="1450" spc="-10">
                <a:latin typeface="Times New Roman"/>
                <a:cs typeface="Times New Roman"/>
              </a:rPr>
              <a:t>and drew little  etchings in fancy </a:t>
            </a:r>
            <a:r>
              <a:rPr dirty="0" sz="1450" spc="-5">
                <a:latin typeface="Times New Roman"/>
                <a:cs typeface="Times New Roman"/>
              </a:rPr>
              <a:t>of a </a:t>
            </a:r>
            <a:r>
              <a:rPr dirty="0" sz="1450" spc="-10">
                <a:latin typeface="Times New Roman"/>
                <a:cs typeface="Times New Roman"/>
              </a:rPr>
              <a:t>sanded </a:t>
            </a:r>
            <a:r>
              <a:rPr dirty="0" sz="1450" spc="-15">
                <a:latin typeface="Times New Roman"/>
                <a:cs typeface="Times New Roman"/>
              </a:rPr>
              <a:t>parlour, </a:t>
            </a:r>
            <a:r>
              <a:rPr dirty="0" sz="1450" spc="-10">
                <a:latin typeface="Times New Roman"/>
                <a:cs typeface="Times New Roman"/>
              </a:rPr>
              <a:t>and three-cornered spittoons, and </a:t>
            </a:r>
            <a:r>
              <a:rPr dirty="0" sz="1450" spc="-5">
                <a:latin typeface="Times New Roman"/>
                <a:cs typeface="Times New Roman"/>
              </a:rPr>
              <a:t>a  </a:t>
            </a:r>
            <a:r>
              <a:rPr dirty="0" sz="1450" spc="-10">
                <a:latin typeface="Times New Roman"/>
                <a:cs typeface="Times New Roman"/>
              </a:rPr>
              <a:t>society </a:t>
            </a:r>
            <a:r>
              <a:rPr dirty="0" sz="1450" spc="-5">
                <a:latin typeface="Times New Roman"/>
                <a:cs typeface="Times New Roman"/>
              </a:rPr>
              <a:t>of </a:t>
            </a:r>
            <a:r>
              <a:rPr dirty="0" sz="1450" spc="-10">
                <a:latin typeface="Times New Roman"/>
                <a:cs typeface="Times New Roman"/>
              </a:rPr>
              <a:t>parochial gossips seated within over their churchwardens;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drew </a:t>
            </a:r>
            <a:r>
              <a:rPr dirty="0" sz="1450" spc="-20">
                <a:latin typeface="Times New Roman"/>
                <a:cs typeface="Times New Roman"/>
              </a:rPr>
              <a:t>near, </a:t>
            </a:r>
            <a:r>
              <a:rPr dirty="0" sz="1450" spc="-10">
                <a:latin typeface="Times New Roman"/>
                <a:cs typeface="Times New Roman"/>
              </a:rPr>
              <a:t>the board displayed its superscription, and </a:t>
            </a:r>
            <a:r>
              <a:rPr dirty="0" sz="1450" spc="-5">
                <a:latin typeface="Times New Roman"/>
                <a:cs typeface="Times New Roman"/>
              </a:rPr>
              <a:t>I </a:t>
            </a:r>
            <a:r>
              <a:rPr dirty="0" sz="1450" spc="-10">
                <a:latin typeface="Times New Roman"/>
                <a:cs typeface="Times New Roman"/>
              </a:rPr>
              <a:t>could read the name </a:t>
            </a:r>
            <a:r>
              <a:rPr dirty="0" sz="1450" spc="-5">
                <a:latin typeface="Times New Roman"/>
                <a:cs typeface="Times New Roman"/>
              </a:rPr>
              <a:t>of  </a:t>
            </a:r>
            <a:r>
              <a:rPr dirty="0" sz="1450" spc="-10">
                <a:latin typeface="Times New Roman"/>
                <a:cs typeface="Times New Roman"/>
              </a:rPr>
              <a:t>Smethurst, and the designation </a:t>
            </a:r>
            <a:r>
              <a:rPr dirty="0" sz="1450" spc="-5">
                <a:latin typeface="Times New Roman"/>
                <a:cs typeface="Times New Roman"/>
              </a:rPr>
              <a:t>of </a:t>
            </a:r>
            <a:r>
              <a:rPr dirty="0" sz="1450" spc="-10">
                <a:latin typeface="Times New Roman"/>
                <a:cs typeface="Times New Roman"/>
              </a:rPr>
              <a:t>‘Canadian Felt Hat Manufacturers.’ There  was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hope of </a:t>
            </a:r>
            <a:r>
              <a:rPr dirty="0" sz="1450" spc="-10">
                <a:latin typeface="Times New Roman"/>
                <a:cs typeface="Times New Roman"/>
              </a:rPr>
              <a:t>evening fellowship, and </a:t>
            </a:r>
            <a:r>
              <a:rPr dirty="0" sz="1450" spc="-5">
                <a:latin typeface="Times New Roman"/>
                <a:cs typeface="Times New Roman"/>
              </a:rPr>
              <a:t>I </a:t>
            </a:r>
            <a:r>
              <a:rPr dirty="0" sz="1450" spc="-10">
                <a:latin typeface="Times New Roman"/>
                <a:cs typeface="Times New Roman"/>
              </a:rPr>
              <a:t>could only stroll </a:t>
            </a:r>
            <a:r>
              <a:rPr dirty="0" sz="1450" spc="-5">
                <a:latin typeface="Times New Roman"/>
                <a:cs typeface="Times New Roman"/>
              </a:rPr>
              <a:t>on by </a:t>
            </a:r>
            <a:r>
              <a:rPr dirty="0" sz="1450" spc="-10">
                <a:latin typeface="Times New Roman"/>
                <a:cs typeface="Times New Roman"/>
              </a:rPr>
              <a:t>the  river-side, under the trees. The water was dappled with slanting sunshine, and  dusted all over with </a:t>
            </a:r>
            <a:r>
              <a:rPr dirty="0" sz="1450" spc="-5">
                <a:latin typeface="Times New Roman"/>
                <a:cs typeface="Times New Roman"/>
              </a:rPr>
              <a:t>a </a:t>
            </a:r>
            <a:r>
              <a:rPr dirty="0" sz="1450" spc="-10">
                <a:latin typeface="Times New Roman"/>
                <a:cs typeface="Times New Roman"/>
              </a:rPr>
              <a:t>little mist </a:t>
            </a:r>
            <a:r>
              <a:rPr dirty="0" sz="1450" spc="-5">
                <a:latin typeface="Times New Roman"/>
                <a:cs typeface="Times New Roman"/>
              </a:rPr>
              <a:t>of </a:t>
            </a:r>
            <a:r>
              <a:rPr dirty="0" sz="1450" spc="-10">
                <a:latin typeface="Times New Roman"/>
                <a:cs typeface="Times New Roman"/>
              </a:rPr>
              <a:t>flying insects. There were some amorous  ducks, also, whose lovemaking reminded me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seen </a:t>
            </a:r>
            <a:r>
              <a:rPr dirty="0" sz="1450" spc="-5">
                <a:latin typeface="Times New Roman"/>
                <a:cs typeface="Times New Roman"/>
              </a:rPr>
              <a:t>a </a:t>
            </a:r>
            <a:r>
              <a:rPr dirty="0" sz="1450" spc="-10">
                <a:latin typeface="Times New Roman"/>
                <a:cs typeface="Times New Roman"/>
              </a:rPr>
              <a:t>little farther  down. But the road grew sad, and </a:t>
            </a:r>
            <a:r>
              <a:rPr dirty="0" sz="1450" spc="-5">
                <a:latin typeface="Times New Roman"/>
                <a:cs typeface="Times New Roman"/>
              </a:rPr>
              <a:t>I </a:t>
            </a:r>
            <a:r>
              <a:rPr dirty="0" sz="1450" spc="-10">
                <a:latin typeface="Times New Roman"/>
                <a:cs typeface="Times New Roman"/>
              </a:rPr>
              <a:t>grew weary; and as </a:t>
            </a:r>
            <a:r>
              <a:rPr dirty="0" sz="1450" spc="-5">
                <a:latin typeface="Times New Roman"/>
                <a:cs typeface="Times New Roman"/>
              </a:rPr>
              <a:t>I </a:t>
            </a:r>
            <a:r>
              <a:rPr dirty="0" sz="1450" spc="-10">
                <a:latin typeface="Times New Roman"/>
                <a:cs typeface="Times New Roman"/>
              </a:rPr>
              <a:t>was perpetually  haunted with the terror </a:t>
            </a:r>
            <a:r>
              <a:rPr dirty="0" sz="1450" spc="-5">
                <a:latin typeface="Times New Roman"/>
                <a:cs typeface="Times New Roman"/>
              </a:rPr>
              <a:t>of a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the tie that had been playing such ruin in  my</a:t>
            </a:r>
            <a:r>
              <a:rPr dirty="0" sz="1450" spc="125">
                <a:latin typeface="Times New Roman"/>
                <a:cs typeface="Times New Roman"/>
              </a:rPr>
              <a:t> </a:t>
            </a:r>
            <a:r>
              <a:rPr dirty="0" sz="1450" spc="-10">
                <a:latin typeface="Times New Roman"/>
                <a:cs typeface="Times New Roman"/>
              </a:rPr>
              <a:t>head</a:t>
            </a:r>
            <a:r>
              <a:rPr dirty="0" sz="1450" spc="130">
                <a:latin typeface="Times New Roman"/>
                <a:cs typeface="Times New Roman"/>
              </a:rPr>
              <a:t>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week</a:t>
            </a:r>
            <a:r>
              <a:rPr dirty="0" sz="1450" spc="125">
                <a:latin typeface="Times New Roman"/>
                <a:cs typeface="Times New Roman"/>
              </a:rPr>
              <a:t> </a:t>
            </a:r>
            <a:r>
              <a:rPr dirty="0" sz="1450" spc="-10">
                <a:latin typeface="Times New Roman"/>
                <a:cs typeface="Times New Roman"/>
              </a:rPr>
              <a:t>ago,</a:t>
            </a:r>
            <a:r>
              <a:rPr dirty="0" sz="1450" spc="130">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turned</a:t>
            </a:r>
            <a:r>
              <a:rPr dirty="0" sz="1450" spc="125">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went</a:t>
            </a:r>
            <a:r>
              <a:rPr dirty="0" sz="1450" spc="130">
                <a:latin typeface="Times New Roman"/>
                <a:cs typeface="Times New Roman"/>
              </a:rPr>
              <a:t> </a:t>
            </a:r>
            <a:r>
              <a:rPr dirty="0" sz="1450" spc="-10">
                <a:latin typeface="Times New Roman"/>
                <a:cs typeface="Times New Roman"/>
              </a:rPr>
              <a:t>back</a:t>
            </a:r>
            <a:r>
              <a:rPr dirty="0" sz="1450" spc="130">
                <a:latin typeface="Times New Roman"/>
                <a:cs typeface="Times New Roman"/>
              </a:rPr>
              <a:t> </a:t>
            </a:r>
            <a:r>
              <a:rPr dirty="0" sz="1450" spc="-10">
                <a:latin typeface="Times New Roman"/>
                <a:cs typeface="Times New Roman"/>
              </a:rPr>
              <a:t>to</a:t>
            </a:r>
            <a:r>
              <a:rPr dirty="0" sz="1450" spc="12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5">
                <a:latin typeface="Times New Roman"/>
                <a:cs typeface="Times New Roman"/>
              </a:rPr>
              <a:t>inn,</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5">
                <a:latin typeface="Times New Roman"/>
                <a:cs typeface="Times New Roman"/>
              </a:rPr>
              <a:t>supper,</a:t>
            </a:r>
            <a:r>
              <a:rPr dirty="0" sz="1450" spc="130">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529399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bed.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next morning, at breakfast, </a:t>
            </a:r>
            <a:r>
              <a:rPr dirty="0" sz="1450" spc="-5">
                <a:latin typeface="Times New Roman"/>
                <a:cs typeface="Times New Roman"/>
              </a:rPr>
              <a:t>I </a:t>
            </a:r>
            <a:r>
              <a:rPr dirty="0" sz="1450" spc="-10">
                <a:latin typeface="Times New Roman"/>
                <a:cs typeface="Times New Roman"/>
              </a:rPr>
              <a:t>communicated to the smart waitress my  intention </a:t>
            </a:r>
            <a:r>
              <a:rPr dirty="0" sz="1450" spc="-5">
                <a:latin typeface="Times New Roman"/>
                <a:cs typeface="Times New Roman"/>
              </a:rPr>
              <a:t>of </a:t>
            </a:r>
            <a:r>
              <a:rPr dirty="0" sz="1450" spc="-10">
                <a:latin typeface="Times New Roman"/>
                <a:cs typeface="Times New Roman"/>
              </a:rPr>
              <a:t>continuing down the coast and through Whitehaven to Furness,  and, as </a:t>
            </a:r>
            <a:r>
              <a:rPr dirty="0" sz="1450" spc="-5">
                <a:latin typeface="Times New Roman"/>
                <a:cs typeface="Times New Roman"/>
              </a:rPr>
              <a:t>I </a:t>
            </a:r>
            <a:r>
              <a:rPr dirty="0" sz="1450" spc="-10">
                <a:latin typeface="Times New Roman"/>
                <a:cs typeface="Times New Roman"/>
              </a:rPr>
              <a:t>might have expected, </a:t>
            </a:r>
            <a:r>
              <a:rPr dirty="0" sz="1450" spc="-5">
                <a:latin typeface="Times New Roman"/>
                <a:cs typeface="Times New Roman"/>
              </a:rPr>
              <a:t>I </a:t>
            </a:r>
            <a:r>
              <a:rPr dirty="0" sz="1450" spc="-10">
                <a:latin typeface="Times New Roman"/>
                <a:cs typeface="Times New Roman"/>
              </a:rPr>
              <a:t>was instantly confronted </a:t>
            </a:r>
            <a:r>
              <a:rPr dirty="0" sz="1450" spc="-5">
                <a:latin typeface="Times New Roman"/>
                <a:cs typeface="Times New Roman"/>
              </a:rPr>
              <a:t>by </a:t>
            </a:r>
            <a:r>
              <a:rPr dirty="0" sz="1450" spc="-10">
                <a:latin typeface="Times New Roman"/>
                <a:cs typeface="Times New Roman"/>
              </a:rPr>
              <a:t>that last and most  worrying form </a:t>
            </a:r>
            <a:r>
              <a:rPr dirty="0" sz="1450" spc="-5">
                <a:latin typeface="Times New Roman"/>
                <a:cs typeface="Times New Roman"/>
              </a:rPr>
              <a:t>of </a:t>
            </a:r>
            <a:r>
              <a:rPr dirty="0" sz="1450" spc="-10">
                <a:latin typeface="Times New Roman"/>
                <a:cs typeface="Times New Roman"/>
              </a:rPr>
              <a:t>interference, that chooses to introduce tradition and  authority into the choice </a:t>
            </a:r>
            <a:r>
              <a:rPr dirty="0" sz="1450" spc="-5">
                <a:latin typeface="Times New Roman"/>
                <a:cs typeface="Times New Roman"/>
              </a:rPr>
              <a:t>of a </a:t>
            </a:r>
            <a:r>
              <a:rPr dirty="0" sz="1450" spc="-25">
                <a:latin typeface="Times New Roman"/>
                <a:cs typeface="Times New Roman"/>
              </a:rPr>
              <a:t>man’s </a:t>
            </a:r>
            <a:r>
              <a:rPr dirty="0" sz="1450" spc="-10">
                <a:latin typeface="Times New Roman"/>
                <a:cs typeface="Times New Roman"/>
              </a:rPr>
              <a:t>own pleasures. </a:t>
            </a:r>
            <a:r>
              <a:rPr dirty="0" sz="1450" spc="-5">
                <a:latin typeface="Times New Roman"/>
                <a:cs typeface="Times New Roman"/>
              </a:rPr>
              <a:t>I </a:t>
            </a:r>
            <a:r>
              <a:rPr dirty="0" sz="1450" spc="-10">
                <a:latin typeface="Times New Roman"/>
                <a:cs typeface="Times New Roman"/>
              </a:rPr>
              <a:t>can excuse </a:t>
            </a:r>
            <a:r>
              <a:rPr dirty="0" sz="1450" spc="-5">
                <a:latin typeface="Times New Roman"/>
                <a:cs typeface="Times New Roman"/>
              </a:rPr>
              <a:t>a </a:t>
            </a:r>
            <a:r>
              <a:rPr dirty="0" sz="1450" spc="-10">
                <a:latin typeface="Times New Roman"/>
                <a:cs typeface="Times New Roman"/>
              </a:rPr>
              <a:t>person  combating my religious </a:t>
            </a:r>
            <a:r>
              <a:rPr dirty="0" sz="1450" spc="-5">
                <a:latin typeface="Times New Roman"/>
                <a:cs typeface="Times New Roman"/>
              </a:rPr>
              <a:t>or </a:t>
            </a:r>
            <a:r>
              <a:rPr dirty="0" sz="1450" spc="-10">
                <a:latin typeface="Times New Roman"/>
                <a:cs typeface="Times New Roman"/>
              </a:rPr>
              <a:t>philosophical heresies, because them </a:t>
            </a:r>
            <a:r>
              <a:rPr dirty="0" sz="1450" spc="-5">
                <a:latin typeface="Times New Roman"/>
                <a:cs typeface="Times New Roman"/>
              </a:rPr>
              <a:t>I </a:t>
            </a:r>
            <a:r>
              <a:rPr dirty="0" sz="1450" spc="-10">
                <a:latin typeface="Times New Roman"/>
                <a:cs typeface="Times New Roman"/>
              </a:rPr>
              <a:t>have  deliberately accepted, and am ready to justify </a:t>
            </a:r>
            <a:r>
              <a:rPr dirty="0" sz="1450" spc="-5">
                <a:latin typeface="Times New Roman"/>
                <a:cs typeface="Times New Roman"/>
              </a:rPr>
              <a:t>by </a:t>
            </a:r>
            <a:r>
              <a:rPr dirty="0" sz="1450" spc="-10">
                <a:latin typeface="Times New Roman"/>
                <a:cs typeface="Times New Roman"/>
              </a:rPr>
              <a:t>present argument. But </a:t>
            </a:r>
            <a:r>
              <a:rPr dirty="0" sz="1450" spc="-5">
                <a:latin typeface="Times New Roman"/>
                <a:cs typeface="Times New Roman"/>
              </a:rPr>
              <a:t>I do  not </a:t>
            </a:r>
            <a:r>
              <a:rPr dirty="0" sz="1450" spc="-10">
                <a:latin typeface="Times New Roman"/>
                <a:cs typeface="Times New Roman"/>
              </a:rPr>
              <a:t>seek to justify my pleasures. If </a:t>
            </a:r>
            <a:r>
              <a:rPr dirty="0" sz="1450" spc="-5">
                <a:latin typeface="Times New Roman"/>
                <a:cs typeface="Times New Roman"/>
              </a:rPr>
              <a:t>I </a:t>
            </a:r>
            <a:r>
              <a:rPr dirty="0" sz="1450" spc="-10">
                <a:latin typeface="Times New Roman"/>
                <a:cs typeface="Times New Roman"/>
              </a:rPr>
              <a:t>prefer tame scenery to grand,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hot  </a:t>
            </a:r>
            <a:r>
              <a:rPr dirty="0" sz="1450" spc="-10">
                <a:latin typeface="Times New Roman"/>
                <a:cs typeface="Times New Roman"/>
              </a:rPr>
              <a:t>sunshine over lowland parks and woodlands to the war </a:t>
            </a:r>
            <a:r>
              <a:rPr dirty="0" sz="1450" spc="-5">
                <a:latin typeface="Times New Roman"/>
                <a:cs typeface="Times New Roman"/>
              </a:rPr>
              <a:t>of </a:t>
            </a:r>
            <a:r>
              <a:rPr dirty="0" sz="1450" spc="-10">
                <a:latin typeface="Times New Roman"/>
                <a:cs typeface="Times New Roman"/>
              </a:rPr>
              <a:t>the elements round  the summit </a:t>
            </a:r>
            <a:r>
              <a:rPr dirty="0" sz="1450" spc="-5">
                <a:latin typeface="Times New Roman"/>
                <a:cs typeface="Times New Roman"/>
              </a:rPr>
              <a:t>of </a:t>
            </a:r>
            <a:r>
              <a:rPr dirty="0" sz="1450" spc="-10">
                <a:latin typeface="Times New Roman"/>
                <a:cs typeface="Times New Roman"/>
              </a:rPr>
              <a:t>Mont Blanc; </a:t>
            </a:r>
            <a:r>
              <a:rPr dirty="0" sz="1450" spc="-5">
                <a:latin typeface="Times New Roman"/>
                <a:cs typeface="Times New Roman"/>
              </a:rPr>
              <a:t>or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prefer </a:t>
            </a:r>
            <a:r>
              <a:rPr dirty="0" sz="1450" spc="-5">
                <a:latin typeface="Times New Roman"/>
                <a:cs typeface="Times New Roman"/>
              </a:rPr>
              <a:t>a </a:t>
            </a:r>
            <a:r>
              <a:rPr dirty="0" sz="1450" spc="-10">
                <a:latin typeface="Times New Roman"/>
                <a:cs typeface="Times New Roman"/>
              </a:rPr>
              <a:t>pipe </a:t>
            </a:r>
            <a:r>
              <a:rPr dirty="0" sz="1450" spc="-5">
                <a:latin typeface="Times New Roman"/>
                <a:cs typeface="Times New Roman"/>
              </a:rPr>
              <a:t>of </a:t>
            </a:r>
            <a:r>
              <a:rPr dirty="0" sz="1450" spc="-10">
                <a:latin typeface="Times New Roman"/>
                <a:cs typeface="Times New Roman"/>
              </a:rPr>
              <a:t>mild tobacco, and the  company </a:t>
            </a:r>
            <a:r>
              <a:rPr dirty="0" sz="1450" spc="-5">
                <a:latin typeface="Times New Roman"/>
                <a:cs typeface="Times New Roman"/>
              </a:rPr>
              <a:t>of one or </a:t>
            </a:r>
            <a:r>
              <a:rPr dirty="0" sz="1450" spc="-10">
                <a:latin typeface="Times New Roman"/>
                <a:cs typeface="Times New Roman"/>
              </a:rPr>
              <a:t>two chosen companions, to </a:t>
            </a:r>
            <a:r>
              <a:rPr dirty="0" sz="1450" spc="-5">
                <a:latin typeface="Times New Roman"/>
                <a:cs typeface="Times New Roman"/>
              </a:rPr>
              <a:t>a </a:t>
            </a:r>
            <a:r>
              <a:rPr dirty="0" sz="1450" spc="-10">
                <a:latin typeface="Times New Roman"/>
                <a:cs typeface="Times New Roman"/>
              </a:rPr>
              <a:t>ball where </a:t>
            </a:r>
            <a:r>
              <a:rPr dirty="0" sz="1450" spc="-5">
                <a:latin typeface="Times New Roman"/>
                <a:cs typeface="Times New Roman"/>
              </a:rPr>
              <a:t>I </a:t>
            </a:r>
            <a:r>
              <a:rPr dirty="0" sz="1450" spc="-10">
                <a:latin typeface="Times New Roman"/>
                <a:cs typeface="Times New Roman"/>
              </a:rPr>
              <a:t>feel myself very  </a:t>
            </a:r>
            <a:r>
              <a:rPr dirty="0" sz="1450" spc="-5">
                <a:latin typeface="Times New Roman"/>
                <a:cs typeface="Times New Roman"/>
              </a:rPr>
              <a:t>hot, </a:t>
            </a:r>
            <a:r>
              <a:rPr dirty="0" sz="1450" spc="-10">
                <a:latin typeface="Times New Roman"/>
                <a:cs typeface="Times New Roman"/>
              </a:rPr>
              <a:t>awkward, and </a:t>
            </a:r>
            <a:r>
              <a:rPr dirty="0" sz="1450" spc="-25">
                <a:latin typeface="Times New Roman"/>
                <a:cs typeface="Times New Roman"/>
              </a:rPr>
              <a:t>weary, </a:t>
            </a:r>
            <a:r>
              <a:rPr dirty="0" sz="1450" spc="-5">
                <a:latin typeface="Times New Roman"/>
                <a:cs typeface="Times New Roman"/>
              </a:rPr>
              <a:t>I </a:t>
            </a:r>
            <a:r>
              <a:rPr dirty="0" sz="1450" spc="-10">
                <a:latin typeface="Times New Roman"/>
                <a:cs typeface="Times New Roman"/>
              </a:rPr>
              <a:t>merely state these preferences as facts, and </a:t>
            </a:r>
            <a:r>
              <a:rPr dirty="0" sz="1450" spc="-5">
                <a:latin typeface="Times New Roman"/>
                <a:cs typeface="Times New Roman"/>
              </a:rPr>
              <a:t>do not  </a:t>
            </a:r>
            <a:r>
              <a:rPr dirty="0" sz="1450" spc="-10">
                <a:latin typeface="Times New Roman"/>
                <a:cs typeface="Times New Roman"/>
              </a:rPr>
              <a:t>seek to establish them as principles. This is </a:t>
            </a:r>
            <a:r>
              <a:rPr dirty="0" sz="1450" spc="-5">
                <a:latin typeface="Times New Roman"/>
                <a:cs typeface="Times New Roman"/>
              </a:rPr>
              <a:t>not </a:t>
            </a:r>
            <a:r>
              <a:rPr dirty="0" sz="1450" spc="-10">
                <a:latin typeface="Times New Roman"/>
                <a:cs typeface="Times New Roman"/>
              </a:rPr>
              <a:t>the general rule, </a:t>
            </a:r>
            <a:r>
              <a:rPr dirty="0" sz="1450" spc="-15">
                <a:latin typeface="Times New Roman"/>
                <a:cs typeface="Times New Roman"/>
              </a:rPr>
              <a:t>however, </a:t>
            </a:r>
            <a:r>
              <a:rPr dirty="0" sz="1450" spc="-10">
                <a:latin typeface="Times New Roman"/>
                <a:cs typeface="Times New Roman"/>
              </a:rPr>
              <a:t>and  accordingly the waitress was shocked, as </a:t>
            </a:r>
            <a:r>
              <a:rPr dirty="0" sz="1450" spc="-5">
                <a:latin typeface="Times New Roman"/>
                <a:cs typeface="Times New Roman"/>
              </a:rPr>
              <a:t>one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at </a:t>
            </a:r>
            <a:r>
              <a:rPr dirty="0" sz="1450" spc="-5">
                <a:latin typeface="Times New Roman"/>
                <a:cs typeface="Times New Roman"/>
              </a:rPr>
              <a:t>a </a:t>
            </a:r>
            <a:r>
              <a:rPr dirty="0" sz="1450" spc="-25">
                <a:latin typeface="Times New Roman"/>
                <a:cs typeface="Times New Roman"/>
              </a:rPr>
              <a:t>heresy, </a:t>
            </a:r>
            <a:r>
              <a:rPr dirty="0" sz="1450" spc="-10">
                <a:latin typeface="Times New Roman"/>
                <a:cs typeface="Times New Roman"/>
              </a:rPr>
              <a:t>to hear the  route that </a:t>
            </a:r>
            <a:r>
              <a:rPr dirty="0" sz="1450" spc="-5">
                <a:latin typeface="Times New Roman"/>
                <a:cs typeface="Times New Roman"/>
              </a:rPr>
              <a:t>I </a:t>
            </a:r>
            <a:r>
              <a:rPr dirty="0" sz="1450" spc="-10">
                <a:latin typeface="Times New Roman"/>
                <a:cs typeface="Times New Roman"/>
              </a:rPr>
              <a:t>had sketched </a:t>
            </a:r>
            <a:r>
              <a:rPr dirty="0" sz="1450" spc="-5">
                <a:latin typeface="Times New Roman"/>
                <a:cs typeface="Times New Roman"/>
              </a:rPr>
              <a:t>out </a:t>
            </a:r>
            <a:r>
              <a:rPr dirty="0" sz="1450" spc="-10">
                <a:latin typeface="Times New Roman"/>
                <a:cs typeface="Times New Roman"/>
              </a:rPr>
              <a:t>for myself. Everybody who came to  Cockermouth for pleasure, it appeared, went </a:t>
            </a:r>
            <a:r>
              <a:rPr dirty="0" sz="1450" spc="-5">
                <a:latin typeface="Times New Roman"/>
                <a:cs typeface="Times New Roman"/>
              </a:rPr>
              <a:t>on </a:t>
            </a:r>
            <a:r>
              <a:rPr dirty="0" sz="1450" spc="-10">
                <a:latin typeface="Times New Roman"/>
                <a:cs typeface="Times New Roman"/>
              </a:rPr>
              <a:t>to Keswick. It was in vain  that </a:t>
            </a:r>
            <a:r>
              <a:rPr dirty="0" sz="1450" spc="-5">
                <a:latin typeface="Times New Roman"/>
                <a:cs typeface="Times New Roman"/>
              </a:rPr>
              <a:t>I put up a </a:t>
            </a:r>
            <a:r>
              <a:rPr dirty="0" sz="1450" spc="-10">
                <a:latin typeface="Times New Roman"/>
                <a:cs typeface="Times New Roman"/>
              </a:rPr>
              <a:t>little plea for the liberty </a:t>
            </a:r>
            <a:r>
              <a:rPr dirty="0" sz="1450" spc="-5">
                <a:latin typeface="Times New Roman"/>
                <a:cs typeface="Times New Roman"/>
              </a:rPr>
              <a:t>of </a:t>
            </a:r>
            <a:r>
              <a:rPr dirty="0" sz="1450" spc="-10">
                <a:latin typeface="Times New Roman"/>
                <a:cs typeface="Times New Roman"/>
              </a:rPr>
              <a:t>the subject; it was in vain that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should prefer to </a:t>
            </a:r>
            <a:r>
              <a:rPr dirty="0" sz="1450" spc="-5">
                <a:latin typeface="Times New Roman"/>
                <a:cs typeface="Times New Roman"/>
              </a:rPr>
              <a:t>go </a:t>
            </a:r>
            <a:r>
              <a:rPr dirty="0" sz="1450" spc="-10">
                <a:latin typeface="Times New Roman"/>
                <a:cs typeface="Times New Roman"/>
              </a:rPr>
              <a:t>to Whitehaven. </a:t>
            </a:r>
            <a:r>
              <a:rPr dirty="0" sz="1450" spc="-5">
                <a:latin typeface="Times New Roman"/>
                <a:cs typeface="Times New Roman"/>
              </a:rPr>
              <a:t>I </a:t>
            </a:r>
            <a:r>
              <a:rPr dirty="0" sz="1450" spc="-10">
                <a:latin typeface="Times New Roman"/>
                <a:cs typeface="Times New Roman"/>
              </a:rPr>
              <a:t>was told that there was ‘nothing to see  there’—that </a:t>
            </a:r>
            <a:r>
              <a:rPr dirty="0" sz="1450" spc="-25">
                <a:latin typeface="Times New Roman"/>
                <a:cs typeface="Times New Roman"/>
              </a:rPr>
              <a:t>weary, </a:t>
            </a:r>
            <a:r>
              <a:rPr dirty="0" sz="1450" spc="-10">
                <a:latin typeface="Times New Roman"/>
                <a:cs typeface="Times New Roman"/>
              </a:rPr>
              <a:t>hackneyed, old falsehood; and at last, as the handmaiden  began to look really concerned, </a:t>
            </a:r>
            <a:r>
              <a:rPr dirty="0" sz="1450" spc="-5">
                <a:latin typeface="Times New Roman"/>
                <a:cs typeface="Times New Roman"/>
              </a:rPr>
              <a:t>I </a:t>
            </a:r>
            <a:r>
              <a:rPr dirty="0" sz="1450" spc="-10">
                <a:latin typeface="Times New Roman"/>
                <a:cs typeface="Times New Roman"/>
              </a:rPr>
              <a:t>gave </a:t>
            </a:r>
            <a:r>
              <a:rPr dirty="0" sz="1450" spc="-35">
                <a:latin typeface="Times New Roman"/>
                <a:cs typeface="Times New Roman"/>
              </a:rPr>
              <a:t>way, </a:t>
            </a:r>
            <a:r>
              <a:rPr dirty="0" sz="1450" spc="-10">
                <a:latin typeface="Times New Roman"/>
                <a:cs typeface="Times New Roman"/>
              </a:rPr>
              <a:t>as men always </a:t>
            </a:r>
            <a:r>
              <a:rPr dirty="0" sz="1450" spc="-5">
                <a:latin typeface="Times New Roman"/>
                <a:cs typeface="Times New Roman"/>
              </a:rPr>
              <a:t>do </a:t>
            </a:r>
            <a:r>
              <a:rPr dirty="0" sz="1450" spc="-10">
                <a:latin typeface="Times New Roman"/>
                <a:cs typeface="Times New Roman"/>
              </a:rPr>
              <a:t>in such  circumstances, and agreed that </a:t>
            </a:r>
            <a:r>
              <a:rPr dirty="0" sz="1450" spc="-5">
                <a:latin typeface="Times New Roman"/>
                <a:cs typeface="Times New Roman"/>
              </a:rPr>
              <a:t>I </a:t>
            </a:r>
            <a:r>
              <a:rPr dirty="0" sz="1450" spc="-10">
                <a:latin typeface="Times New Roman"/>
                <a:cs typeface="Times New Roman"/>
              </a:rPr>
              <a:t>was to leave for Keswick </a:t>
            </a:r>
            <a:r>
              <a:rPr dirty="0" sz="1450" spc="-5">
                <a:latin typeface="Times New Roman"/>
                <a:cs typeface="Times New Roman"/>
              </a:rPr>
              <a:t>by a </a:t>
            </a:r>
            <a:r>
              <a:rPr dirty="0" sz="1450" spc="-10">
                <a:latin typeface="Times New Roman"/>
                <a:cs typeface="Times New Roman"/>
              </a:rPr>
              <a:t>train in the  early evening.</a:t>
            </a:r>
            <a:endParaRPr sz="1450">
              <a:latin typeface="Times New Roman"/>
              <a:cs typeface="Times New Roman"/>
            </a:endParaRPr>
          </a:p>
        </p:txBody>
      </p:sp>
      <p:sp>
        <p:nvSpPr>
          <p:cNvPr id="3" name="object 3"/>
          <p:cNvSpPr txBox="1"/>
          <p:nvPr/>
        </p:nvSpPr>
        <p:spPr>
          <a:xfrm>
            <a:off x="876300" y="6417129"/>
            <a:ext cx="5807075" cy="348297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AN </a:t>
            </a:r>
            <a:r>
              <a:rPr dirty="0" sz="1450" spc="-30" b="1">
                <a:latin typeface="Times New Roman"/>
                <a:cs typeface="Times New Roman"/>
              </a:rPr>
              <a:t>EVANGELIST</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Cockermouth itself, </a:t>
            </a:r>
            <a:r>
              <a:rPr dirty="0" sz="1450" spc="-5">
                <a:latin typeface="Times New Roman"/>
                <a:cs typeface="Times New Roman"/>
              </a:rPr>
              <a:t>on </a:t>
            </a:r>
            <a:r>
              <a:rPr dirty="0" sz="1450" spc="-10">
                <a:latin typeface="Times New Roman"/>
                <a:cs typeface="Times New Roman"/>
              </a:rPr>
              <a:t>the same </a:t>
            </a:r>
            <a:r>
              <a:rPr dirty="0" sz="1450" spc="-20">
                <a:latin typeface="Times New Roman"/>
                <a:cs typeface="Times New Roman"/>
              </a:rPr>
              <a:t>authority,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Place with ‘nothing to see’;  nevertheless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good </a:t>
            </a:r>
            <a:r>
              <a:rPr dirty="0" sz="1450" spc="-10">
                <a:latin typeface="Times New Roman"/>
                <a:cs typeface="Times New Roman"/>
              </a:rPr>
              <a:t>deal, and retain </a:t>
            </a:r>
            <a:r>
              <a:rPr dirty="0" sz="1450" spc="-5">
                <a:latin typeface="Times New Roman"/>
                <a:cs typeface="Times New Roman"/>
              </a:rPr>
              <a:t>a </a:t>
            </a:r>
            <a:r>
              <a:rPr dirty="0" sz="1450" spc="-10">
                <a:latin typeface="Times New Roman"/>
                <a:cs typeface="Times New Roman"/>
              </a:rPr>
              <a:t>pleasant, vague picture </a:t>
            </a:r>
            <a:r>
              <a:rPr dirty="0" sz="1450" spc="-5">
                <a:latin typeface="Times New Roman"/>
                <a:cs typeface="Times New Roman"/>
              </a:rPr>
              <a:t>of </a:t>
            </a:r>
            <a:r>
              <a:rPr dirty="0" sz="1450" spc="-10">
                <a:latin typeface="Times New Roman"/>
                <a:cs typeface="Times New Roman"/>
              </a:rPr>
              <a:t>the town  and all its surroundings. </a:t>
            </a:r>
            <a:r>
              <a:rPr dirty="0" sz="1450" spc="-5">
                <a:latin typeface="Times New Roman"/>
                <a:cs typeface="Times New Roman"/>
              </a:rPr>
              <a:t>I </a:t>
            </a:r>
            <a:r>
              <a:rPr dirty="0" sz="1450" spc="-10">
                <a:latin typeface="Times New Roman"/>
                <a:cs typeface="Times New Roman"/>
              </a:rPr>
              <a:t>might have dodged happily enough all day about  the main street and </a:t>
            </a:r>
            <a:r>
              <a:rPr dirty="0" sz="1450" spc="-5">
                <a:latin typeface="Times New Roman"/>
                <a:cs typeface="Times New Roman"/>
              </a:rPr>
              <a:t>up </a:t>
            </a:r>
            <a:r>
              <a:rPr dirty="0" sz="1450" spc="-10">
                <a:latin typeface="Times New Roman"/>
                <a:cs typeface="Times New Roman"/>
              </a:rPr>
              <a:t>to the castle and in and </a:t>
            </a:r>
            <a:r>
              <a:rPr dirty="0" sz="1450" spc="-5">
                <a:latin typeface="Times New Roman"/>
                <a:cs typeface="Times New Roman"/>
              </a:rPr>
              <a:t>out of </a:t>
            </a:r>
            <a:r>
              <a:rPr dirty="0" sz="1450" spc="-10">
                <a:latin typeface="Times New Roman"/>
                <a:cs typeface="Times New Roman"/>
              </a:rPr>
              <a:t>byways, </a:t>
            </a:r>
            <a:r>
              <a:rPr dirty="0" sz="1450" spc="-5">
                <a:latin typeface="Times New Roman"/>
                <a:cs typeface="Times New Roman"/>
              </a:rPr>
              <a:t>but </a:t>
            </a:r>
            <a:r>
              <a:rPr dirty="0" sz="1450" spc="-10">
                <a:latin typeface="Times New Roman"/>
                <a:cs typeface="Times New Roman"/>
              </a:rPr>
              <a:t>the curious  attraction that leads </a:t>
            </a:r>
            <a:r>
              <a:rPr dirty="0" sz="1450" spc="-5">
                <a:latin typeface="Times New Roman"/>
                <a:cs typeface="Times New Roman"/>
              </a:rPr>
              <a:t>a </a:t>
            </a:r>
            <a:r>
              <a:rPr dirty="0" sz="1450" spc="-10">
                <a:latin typeface="Times New Roman"/>
                <a:cs typeface="Times New Roman"/>
              </a:rPr>
              <a:t>person in </a:t>
            </a:r>
            <a:r>
              <a:rPr dirty="0" sz="1450" spc="-5">
                <a:latin typeface="Times New Roman"/>
                <a:cs typeface="Times New Roman"/>
              </a:rPr>
              <a:t>a </a:t>
            </a:r>
            <a:r>
              <a:rPr dirty="0" sz="1450" spc="-10">
                <a:latin typeface="Times New Roman"/>
                <a:cs typeface="Times New Roman"/>
              </a:rPr>
              <a:t>strange place to </a:t>
            </a:r>
            <a:r>
              <a:rPr dirty="0" sz="1450" spc="-20">
                <a:latin typeface="Times New Roman"/>
                <a:cs typeface="Times New Roman"/>
              </a:rPr>
              <a:t>follow, </a:t>
            </a:r>
            <a:r>
              <a:rPr dirty="0" sz="1450" spc="-10">
                <a:latin typeface="Times New Roman"/>
                <a:cs typeface="Times New Roman"/>
              </a:rPr>
              <a:t>day after </a:t>
            </a:r>
            <a:r>
              <a:rPr dirty="0" sz="1450" spc="-30">
                <a:latin typeface="Times New Roman"/>
                <a:cs typeface="Times New Roman"/>
              </a:rPr>
              <a:t>day, </a:t>
            </a:r>
            <a:r>
              <a:rPr dirty="0" sz="1450" spc="-10">
                <a:latin typeface="Times New Roman"/>
                <a:cs typeface="Times New Roman"/>
              </a:rPr>
              <a:t>the  same </a:t>
            </a:r>
            <a:r>
              <a:rPr dirty="0" sz="1450" spc="-5">
                <a:latin typeface="Times New Roman"/>
                <a:cs typeface="Times New Roman"/>
              </a:rPr>
              <a:t>round, </a:t>
            </a:r>
            <a:r>
              <a:rPr dirty="0" sz="1450" spc="-10">
                <a:latin typeface="Times New Roman"/>
                <a:cs typeface="Times New Roman"/>
              </a:rPr>
              <a:t>and to make set habits for himself in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or </a:t>
            </a:r>
            <a:r>
              <a:rPr dirty="0" sz="1450" spc="-10">
                <a:latin typeface="Times New Roman"/>
                <a:cs typeface="Times New Roman"/>
              </a:rPr>
              <a:t>ten days, led me  half unconsciously </a:t>
            </a:r>
            <a:r>
              <a:rPr dirty="0" sz="1450" spc="-5">
                <a:latin typeface="Times New Roman"/>
                <a:cs typeface="Times New Roman"/>
              </a:rPr>
              <a:t>up </a:t>
            </a:r>
            <a:r>
              <a:rPr dirty="0" sz="1450" spc="-10">
                <a:latin typeface="Times New Roman"/>
                <a:cs typeface="Times New Roman"/>
              </a:rPr>
              <a:t>the same, road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the evening before.  When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to the hat </a:t>
            </a:r>
            <a:r>
              <a:rPr dirty="0" sz="1450" spc="-15">
                <a:latin typeface="Times New Roman"/>
                <a:cs typeface="Times New Roman"/>
              </a:rPr>
              <a:t>manufactory, </a:t>
            </a:r>
            <a:r>
              <a:rPr dirty="0" sz="1450" spc="-10">
                <a:latin typeface="Times New Roman"/>
                <a:cs typeface="Times New Roman"/>
              </a:rPr>
              <a:t>Smethurst himself was standing in the  garden gate. He was brushing </a:t>
            </a:r>
            <a:r>
              <a:rPr dirty="0" sz="1450" spc="-5">
                <a:latin typeface="Times New Roman"/>
                <a:cs typeface="Times New Roman"/>
              </a:rPr>
              <a:t>one </a:t>
            </a:r>
            <a:r>
              <a:rPr dirty="0" sz="1450" spc="-10">
                <a:latin typeface="Times New Roman"/>
                <a:cs typeface="Times New Roman"/>
              </a:rPr>
              <a:t>Canadian felt hat, and several others had  been </a:t>
            </a:r>
            <a:r>
              <a:rPr dirty="0" sz="1450" spc="-5">
                <a:latin typeface="Times New Roman"/>
                <a:cs typeface="Times New Roman"/>
              </a:rPr>
              <a:t>put </a:t>
            </a:r>
            <a:r>
              <a:rPr dirty="0" sz="1450" spc="-10">
                <a:latin typeface="Times New Roman"/>
                <a:cs typeface="Times New Roman"/>
              </a:rPr>
              <a:t>to await their turn </a:t>
            </a:r>
            <a:r>
              <a:rPr dirty="0" sz="1450" spc="-5">
                <a:latin typeface="Times New Roman"/>
                <a:cs typeface="Times New Roman"/>
              </a:rPr>
              <a:t>one </a:t>
            </a:r>
            <a:r>
              <a:rPr dirty="0" sz="1450" spc="-10">
                <a:latin typeface="Times New Roman"/>
                <a:cs typeface="Times New Roman"/>
              </a:rPr>
              <a:t>above the other </a:t>
            </a:r>
            <a:r>
              <a:rPr dirty="0" sz="1450" spc="-5">
                <a:latin typeface="Times New Roman"/>
                <a:cs typeface="Times New Roman"/>
              </a:rPr>
              <a:t>on </a:t>
            </a:r>
            <a:r>
              <a:rPr dirty="0" sz="1450" spc="-10">
                <a:latin typeface="Times New Roman"/>
                <a:cs typeface="Times New Roman"/>
              </a:rPr>
              <a:t>his own head, so that </a:t>
            </a:r>
            <a:r>
              <a:rPr dirty="0" sz="1450" spc="-5">
                <a:latin typeface="Times New Roman"/>
                <a:cs typeface="Times New Roman"/>
              </a:rPr>
              <a:t>he  </a:t>
            </a:r>
            <a:r>
              <a:rPr dirty="0" sz="1450" spc="-10">
                <a:latin typeface="Times New Roman"/>
                <a:cs typeface="Times New Roman"/>
              </a:rPr>
              <a:t>looked something like the typical Jew old-clothes man. As </a:t>
            </a:r>
            <a:r>
              <a:rPr dirty="0" sz="1450" spc="-5">
                <a:latin typeface="Times New Roman"/>
                <a:cs typeface="Times New Roman"/>
              </a:rPr>
              <a:t>I </a:t>
            </a:r>
            <a:r>
              <a:rPr dirty="0" sz="1450" spc="-10">
                <a:latin typeface="Times New Roman"/>
                <a:cs typeface="Times New Roman"/>
              </a:rPr>
              <a:t>drew </a:t>
            </a:r>
            <a:r>
              <a:rPr dirty="0" sz="1450" spc="-20">
                <a:latin typeface="Times New Roman"/>
                <a:cs typeface="Times New Roman"/>
              </a:rPr>
              <a:t>near, </a:t>
            </a:r>
            <a:r>
              <a:rPr dirty="0" sz="1450" spc="-5">
                <a:latin typeface="Times New Roman"/>
                <a:cs typeface="Times New Roman"/>
              </a:rPr>
              <a:t>he  </a:t>
            </a:r>
            <a:r>
              <a:rPr dirty="0" sz="1450" spc="-10">
                <a:latin typeface="Times New Roman"/>
                <a:cs typeface="Times New Roman"/>
              </a:rPr>
              <a:t>came sidling </a:t>
            </a:r>
            <a:r>
              <a:rPr dirty="0" sz="1450" spc="-5">
                <a:latin typeface="Times New Roman"/>
                <a:cs typeface="Times New Roman"/>
              </a:rPr>
              <a:t>out of </a:t>
            </a:r>
            <a:r>
              <a:rPr dirty="0" sz="1450" spc="-10">
                <a:latin typeface="Times New Roman"/>
                <a:cs typeface="Times New Roman"/>
              </a:rPr>
              <a:t>the doorway to accost me, with so curious an expression  </a:t>
            </a:r>
            <a:r>
              <a:rPr dirty="0" sz="1450" spc="-5">
                <a:latin typeface="Times New Roman"/>
                <a:cs typeface="Times New Roman"/>
              </a:rPr>
              <a:t>on </a:t>
            </a:r>
            <a:r>
              <a:rPr dirty="0" sz="1450" spc="-10">
                <a:latin typeface="Times New Roman"/>
                <a:cs typeface="Times New Roman"/>
              </a:rPr>
              <a:t>his face that </a:t>
            </a:r>
            <a:r>
              <a:rPr dirty="0" sz="1450" spc="-5">
                <a:latin typeface="Times New Roman"/>
                <a:cs typeface="Times New Roman"/>
              </a:rPr>
              <a:t>I </a:t>
            </a:r>
            <a:r>
              <a:rPr dirty="0" sz="1450" spc="-10">
                <a:latin typeface="Times New Roman"/>
                <a:cs typeface="Times New Roman"/>
              </a:rPr>
              <a:t>instinctively prepared myself to apologise for some</a:t>
            </a:r>
            <a:r>
              <a:rPr dirty="0" sz="1450" spc="204">
                <a:latin typeface="Times New Roman"/>
                <a:cs typeface="Times New Roman"/>
              </a:rPr>
              <a:t> </a:t>
            </a:r>
            <a:r>
              <a:rPr dirty="0" sz="1450" spc="-10">
                <a:latin typeface="Times New Roman"/>
                <a:cs typeface="Times New Roman"/>
              </a:rPr>
              <a:t>unwitting</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trespass. His first question rather confirmed me in this belief, for it was  whether </a:t>
            </a:r>
            <a:r>
              <a:rPr dirty="0" sz="1450" spc="-5">
                <a:latin typeface="Times New Roman"/>
                <a:cs typeface="Times New Roman"/>
              </a:rPr>
              <a:t>or not he </a:t>
            </a:r>
            <a:r>
              <a:rPr dirty="0" sz="1450" spc="-10">
                <a:latin typeface="Times New Roman"/>
                <a:cs typeface="Times New Roman"/>
              </a:rPr>
              <a:t>had seen me going </a:t>
            </a:r>
            <a:r>
              <a:rPr dirty="0" sz="1450" spc="-5">
                <a:latin typeface="Times New Roman"/>
                <a:cs typeface="Times New Roman"/>
              </a:rPr>
              <a:t>up </a:t>
            </a:r>
            <a:r>
              <a:rPr dirty="0" sz="1450" spc="-10">
                <a:latin typeface="Times New Roman"/>
                <a:cs typeface="Times New Roman"/>
              </a:rPr>
              <a:t>this way last night; and after having  answered in the affirmative, </a:t>
            </a:r>
            <a:r>
              <a:rPr dirty="0" sz="1450" spc="-5">
                <a:latin typeface="Times New Roman"/>
                <a:cs typeface="Times New Roman"/>
              </a:rPr>
              <a:t>I </a:t>
            </a:r>
            <a:r>
              <a:rPr dirty="0" sz="1450" spc="-10">
                <a:latin typeface="Times New Roman"/>
                <a:cs typeface="Times New Roman"/>
              </a:rPr>
              <a:t>waited in some alarm for the rest </a:t>
            </a:r>
            <a:r>
              <a:rPr dirty="0" sz="1450" spc="-5">
                <a:latin typeface="Times New Roman"/>
                <a:cs typeface="Times New Roman"/>
              </a:rPr>
              <a:t>of </a:t>
            </a:r>
            <a:r>
              <a:rPr dirty="0" sz="1450" spc="-10">
                <a:latin typeface="Times New Roman"/>
                <a:cs typeface="Times New Roman"/>
              </a:rPr>
              <a:t>my  indictment. But the </a:t>
            </a:r>
            <a:r>
              <a:rPr dirty="0" sz="1450" spc="-5">
                <a:latin typeface="Times New Roman"/>
                <a:cs typeface="Times New Roman"/>
              </a:rPr>
              <a:t>good </a:t>
            </a:r>
            <a:r>
              <a:rPr dirty="0" sz="1450" spc="-25">
                <a:latin typeface="Times New Roman"/>
                <a:cs typeface="Times New Roman"/>
              </a:rPr>
              <a:t>man’s </a:t>
            </a:r>
            <a:r>
              <a:rPr dirty="0" sz="1450" spc="-10">
                <a:latin typeface="Times New Roman"/>
                <a:cs typeface="Times New Roman"/>
              </a:rPr>
              <a:t>heart was full </a:t>
            </a:r>
            <a:r>
              <a:rPr dirty="0" sz="1450" spc="-5">
                <a:latin typeface="Times New Roman"/>
                <a:cs typeface="Times New Roman"/>
              </a:rPr>
              <a:t>of </a:t>
            </a:r>
            <a:r>
              <a:rPr dirty="0" sz="1450" spc="-10">
                <a:latin typeface="Times New Roman"/>
                <a:cs typeface="Times New Roman"/>
              </a:rPr>
              <a:t>peace; and </a:t>
            </a:r>
            <a:r>
              <a:rPr dirty="0" sz="1450" spc="-5">
                <a:latin typeface="Times New Roman"/>
                <a:cs typeface="Times New Roman"/>
              </a:rPr>
              <a:t>he </a:t>
            </a:r>
            <a:r>
              <a:rPr dirty="0" sz="1450" spc="-10">
                <a:latin typeface="Times New Roman"/>
                <a:cs typeface="Times New Roman"/>
              </a:rPr>
              <a:t>stood there  brushing his hats and prattling </a:t>
            </a:r>
            <a:r>
              <a:rPr dirty="0" sz="1450" spc="-5">
                <a:latin typeface="Times New Roman"/>
                <a:cs typeface="Times New Roman"/>
              </a:rPr>
              <a:t>on </a:t>
            </a:r>
            <a:r>
              <a:rPr dirty="0" sz="1450" spc="-10">
                <a:latin typeface="Times New Roman"/>
                <a:cs typeface="Times New Roman"/>
              </a:rPr>
              <a:t>about fishing, and walking, and the  pleasures </a:t>
            </a:r>
            <a:r>
              <a:rPr dirty="0" sz="1450" spc="-5">
                <a:latin typeface="Times New Roman"/>
                <a:cs typeface="Times New Roman"/>
              </a:rPr>
              <a:t>of </a:t>
            </a:r>
            <a:r>
              <a:rPr dirty="0" sz="1450" spc="-10">
                <a:latin typeface="Times New Roman"/>
                <a:cs typeface="Times New Roman"/>
              </a:rPr>
              <a:t>convalescence, in </a:t>
            </a:r>
            <a:r>
              <a:rPr dirty="0" sz="1450" spc="-5">
                <a:latin typeface="Times New Roman"/>
                <a:cs typeface="Times New Roman"/>
              </a:rPr>
              <a:t>a </a:t>
            </a:r>
            <a:r>
              <a:rPr dirty="0" sz="1450" spc="-10">
                <a:latin typeface="Times New Roman"/>
                <a:cs typeface="Times New Roman"/>
              </a:rPr>
              <a:t>bright shallow stream that kept me pleased  and interested, </a:t>
            </a:r>
            <a:r>
              <a:rPr dirty="0" sz="1450" spc="-5">
                <a:latin typeface="Times New Roman"/>
                <a:cs typeface="Times New Roman"/>
              </a:rPr>
              <a:t>I </a:t>
            </a:r>
            <a:r>
              <a:rPr dirty="0" sz="1450" spc="-10">
                <a:latin typeface="Times New Roman"/>
                <a:cs typeface="Times New Roman"/>
              </a:rPr>
              <a:t>could scarcely say </a:t>
            </a:r>
            <a:r>
              <a:rPr dirty="0" sz="1450" spc="-30">
                <a:latin typeface="Times New Roman"/>
                <a:cs typeface="Times New Roman"/>
              </a:rPr>
              <a:t>how.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he </a:t>
            </a:r>
            <a:r>
              <a:rPr dirty="0" sz="1450" spc="-10">
                <a:latin typeface="Times New Roman"/>
                <a:cs typeface="Times New Roman"/>
              </a:rPr>
              <a:t>warmed to his  subject, and laid his hats aside to </a:t>
            </a:r>
            <a:r>
              <a:rPr dirty="0" sz="1450" spc="-5">
                <a:latin typeface="Times New Roman"/>
                <a:cs typeface="Times New Roman"/>
              </a:rPr>
              <a:t>go </a:t>
            </a:r>
            <a:r>
              <a:rPr dirty="0" sz="1450" spc="-10">
                <a:latin typeface="Times New Roman"/>
                <a:cs typeface="Times New Roman"/>
              </a:rPr>
              <a:t>along the </a:t>
            </a:r>
            <a:r>
              <a:rPr dirty="0" sz="1450" spc="-15">
                <a:latin typeface="Times New Roman"/>
                <a:cs typeface="Times New Roman"/>
              </a:rPr>
              <a:t>water-side </a:t>
            </a:r>
            <a:r>
              <a:rPr dirty="0" sz="1450" spc="-10">
                <a:latin typeface="Times New Roman"/>
                <a:cs typeface="Times New Roman"/>
              </a:rPr>
              <a:t>and show me where  the </a:t>
            </a:r>
            <a:r>
              <a:rPr dirty="0" sz="1450" spc="-15">
                <a:latin typeface="Times New Roman"/>
                <a:cs typeface="Times New Roman"/>
              </a:rPr>
              <a:t>large </a:t>
            </a:r>
            <a:r>
              <a:rPr dirty="0" sz="1450" spc="-10">
                <a:latin typeface="Times New Roman"/>
                <a:cs typeface="Times New Roman"/>
              </a:rPr>
              <a:t>trout commonly </a:t>
            </a:r>
            <a:r>
              <a:rPr dirty="0" sz="1450" spc="-30">
                <a:latin typeface="Times New Roman"/>
                <a:cs typeface="Times New Roman"/>
              </a:rPr>
              <a:t>lay, </a:t>
            </a:r>
            <a:r>
              <a:rPr dirty="0" sz="1450" spc="-10">
                <a:latin typeface="Times New Roman"/>
                <a:cs typeface="Times New Roman"/>
              </a:rPr>
              <a:t>underneath an overhanging bank; and </a:t>
            </a:r>
            <a:r>
              <a:rPr dirty="0" sz="1450" spc="-5">
                <a:latin typeface="Times New Roman"/>
                <a:cs typeface="Times New Roman"/>
              </a:rPr>
              <a:t>he </a:t>
            </a:r>
            <a:r>
              <a:rPr dirty="0" sz="1450" spc="-10">
                <a:latin typeface="Times New Roman"/>
                <a:cs typeface="Times New Roman"/>
              </a:rPr>
              <a:t>was  much disappointed, for my sake, that there were </a:t>
            </a:r>
            <a:r>
              <a:rPr dirty="0" sz="1450" spc="-5">
                <a:latin typeface="Times New Roman"/>
                <a:cs typeface="Times New Roman"/>
              </a:rPr>
              <a:t>none </a:t>
            </a:r>
            <a:r>
              <a:rPr dirty="0" sz="1450" spc="-10">
                <a:latin typeface="Times New Roman"/>
                <a:cs typeface="Times New Roman"/>
              </a:rPr>
              <a:t>visible just then. Then  </a:t>
            </a:r>
            <a:r>
              <a:rPr dirty="0" sz="1450" spc="-5">
                <a:latin typeface="Times New Roman"/>
                <a:cs typeface="Times New Roman"/>
              </a:rPr>
              <a:t>he </a:t>
            </a:r>
            <a:r>
              <a:rPr dirty="0" sz="1450" spc="-10">
                <a:latin typeface="Times New Roman"/>
                <a:cs typeface="Times New Roman"/>
              </a:rPr>
              <a:t>wandered </a:t>
            </a:r>
            <a:r>
              <a:rPr dirty="0" sz="1450" spc="-15">
                <a:latin typeface="Times New Roman"/>
                <a:cs typeface="Times New Roman"/>
              </a:rPr>
              <a:t>off </a:t>
            </a:r>
            <a:r>
              <a:rPr dirty="0" sz="1450" spc="-5">
                <a:latin typeface="Times New Roman"/>
                <a:cs typeface="Times New Roman"/>
              </a:rPr>
              <a:t>on </a:t>
            </a:r>
            <a:r>
              <a:rPr dirty="0" sz="1450" spc="-10">
                <a:latin typeface="Times New Roman"/>
                <a:cs typeface="Times New Roman"/>
              </a:rPr>
              <a:t>to another tack, and stood </a:t>
            </a:r>
            <a:r>
              <a:rPr dirty="0" sz="1450" spc="-5">
                <a:latin typeface="Times New Roman"/>
                <a:cs typeface="Times New Roman"/>
              </a:rPr>
              <a:t>a </a:t>
            </a:r>
            <a:r>
              <a:rPr dirty="0" sz="1450" spc="-10">
                <a:latin typeface="Times New Roman"/>
                <a:cs typeface="Times New Roman"/>
              </a:rPr>
              <a:t>great while </a:t>
            </a:r>
            <a:r>
              <a:rPr dirty="0" sz="1450" spc="-5">
                <a:latin typeface="Times New Roman"/>
                <a:cs typeface="Times New Roman"/>
              </a:rPr>
              <a:t>out </a:t>
            </a:r>
            <a:r>
              <a:rPr dirty="0" sz="1450" spc="-10">
                <a:latin typeface="Times New Roman"/>
                <a:cs typeface="Times New Roman"/>
              </a:rPr>
              <a:t>in the middle  </a:t>
            </a:r>
            <a:r>
              <a:rPr dirty="0" sz="1450" spc="-5">
                <a:latin typeface="Times New Roman"/>
                <a:cs typeface="Times New Roman"/>
              </a:rPr>
              <a:t>of a </a:t>
            </a:r>
            <a:r>
              <a:rPr dirty="0" sz="1450" spc="-10">
                <a:latin typeface="Times New Roman"/>
                <a:cs typeface="Times New Roman"/>
              </a:rPr>
              <a:t>meadow in the </a:t>
            </a:r>
            <a:r>
              <a:rPr dirty="0" sz="1450" spc="-5">
                <a:latin typeface="Times New Roman"/>
                <a:cs typeface="Times New Roman"/>
              </a:rPr>
              <a:t>hot </a:t>
            </a:r>
            <a:r>
              <a:rPr dirty="0" sz="1450" spc="-10">
                <a:latin typeface="Times New Roman"/>
                <a:cs typeface="Times New Roman"/>
              </a:rPr>
              <a:t>sunshine, trying to make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known me  before, </a:t>
            </a:r>
            <a:r>
              <a:rPr dirty="0" sz="1450" spc="-25">
                <a:latin typeface="Times New Roman"/>
                <a:cs typeface="Times New Roman"/>
              </a:rPr>
              <a:t>or, </a:t>
            </a: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me, some friend </a:t>
            </a:r>
            <a:r>
              <a:rPr dirty="0" sz="1450" spc="-5">
                <a:latin typeface="Times New Roman"/>
                <a:cs typeface="Times New Roman"/>
              </a:rPr>
              <a:t>of </a:t>
            </a:r>
            <a:r>
              <a:rPr dirty="0" sz="1450" spc="-10">
                <a:latin typeface="Times New Roman"/>
                <a:cs typeface="Times New Roman"/>
              </a:rPr>
              <a:t>mine, </a:t>
            </a:r>
            <a:r>
              <a:rPr dirty="0" sz="1450" spc="-25">
                <a:latin typeface="Times New Roman"/>
                <a:cs typeface="Times New Roman"/>
              </a:rPr>
              <a:t>merely,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out of a </a:t>
            </a:r>
            <a:r>
              <a:rPr dirty="0" sz="1450" spc="-10">
                <a:latin typeface="Times New Roman"/>
                <a:cs typeface="Times New Roman"/>
              </a:rPr>
              <a:t>desire  that we should feel more friendly and at </a:t>
            </a:r>
            <a:r>
              <a:rPr dirty="0" sz="1450" spc="-5">
                <a:latin typeface="Times New Roman"/>
                <a:cs typeface="Times New Roman"/>
              </a:rPr>
              <a:t>our </a:t>
            </a:r>
            <a:r>
              <a:rPr dirty="0" sz="1450" spc="-10">
                <a:latin typeface="Times New Roman"/>
                <a:cs typeface="Times New Roman"/>
              </a:rPr>
              <a:t>ease with </a:t>
            </a:r>
            <a:r>
              <a:rPr dirty="0" sz="1450" spc="-5">
                <a:latin typeface="Times New Roman"/>
                <a:cs typeface="Times New Roman"/>
              </a:rPr>
              <a:t>one </a:t>
            </a:r>
            <a:r>
              <a:rPr dirty="0" sz="1450" spc="-20">
                <a:latin typeface="Times New Roman"/>
                <a:cs typeface="Times New Roman"/>
              </a:rPr>
              <a:t>another.</a:t>
            </a:r>
            <a:r>
              <a:rPr dirty="0" sz="1450" spc="320">
                <a:latin typeface="Times New Roman"/>
                <a:cs typeface="Times New Roman"/>
              </a:rPr>
              <a:t> </a:t>
            </a:r>
            <a:r>
              <a:rPr dirty="0" sz="1450" spc="-10">
                <a:latin typeface="Times New Roman"/>
                <a:cs typeface="Times New Roman"/>
              </a:rPr>
              <a:t>At last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little speech to me,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could recollect the very words,  for they were so simple and unaffected that they </a:t>
            </a:r>
            <a:r>
              <a:rPr dirty="0" sz="1450" spc="-5">
                <a:latin typeface="Times New Roman"/>
                <a:cs typeface="Times New Roman"/>
              </a:rPr>
              <a:t>put </a:t>
            </a:r>
            <a:r>
              <a:rPr dirty="0" sz="1450" spc="-10">
                <a:latin typeface="Times New Roman"/>
                <a:cs typeface="Times New Roman"/>
              </a:rPr>
              <a:t>all the best writing and  speaking to the blush; as it is, </a:t>
            </a:r>
            <a:r>
              <a:rPr dirty="0" sz="1450" spc="-5">
                <a:latin typeface="Times New Roman"/>
                <a:cs typeface="Times New Roman"/>
              </a:rPr>
              <a:t>I </a:t>
            </a:r>
            <a:r>
              <a:rPr dirty="0" sz="1450" spc="-10">
                <a:latin typeface="Times New Roman"/>
                <a:cs typeface="Times New Roman"/>
              </a:rPr>
              <a:t>can recall only the sense, and that perhaps  </a:t>
            </a:r>
            <a:r>
              <a:rPr dirty="0" sz="1450" spc="-20">
                <a:latin typeface="Times New Roman"/>
                <a:cs typeface="Times New Roman"/>
              </a:rPr>
              <a:t>imperfectly.</a:t>
            </a:r>
            <a:r>
              <a:rPr dirty="0" sz="1450" spc="320">
                <a:latin typeface="Times New Roman"/>
                <a:cs typeface="Times New Roman"/>
              </a:rPr>
              <a:t> </a:t>
            </a:r>
            <a:r>
              <a:rPr dirty="0" sz="1450" spc="-10">
                <a:latin typeface="Times New Roman"/>
                <a:cs typeface="Times New Roman"/>
              </a:rPr>
              <a:t>He began </a:t>
            </a:r>
            <a:r>
              <a:rPr dirty="0" sz="1450" spc="-5">
                <a:latin typeface="Times New Roman"/>
                <a:cs typeface="Times New Roman"/>
              </a:rPr>
              <a:t>by </a:t>
            </a:r>
            <a:r>
              <a:rPr dirty="0" sz="1450" spc="-10">
                <a:latin typeface="Times New Roman"/>
                <a:cs typeface="Times New Roman"/>
              </a:rPr>
              <a:t>saying that </a:t>
            </a:r>
            <a:r>
              <a:rPr dirty="0" sz="1450" spc="-5">
                <a:latin typeface="Times New Roman"/>
                <a:cs typeface="Times New Roman"/>
              </a:rPr>
              <a:t>he </a:t>
            </a:r>
            <a:r>
              <a:rPr dirty="0" sz="1450" spc="-10">
                <a:latin typeface="Times New Roman"/>
                <a:cs typeface="Times New Roman"/>
              </a:rPr>
              <a:t>had little things in his past life that it  gave him especial pleasure to recall; and that the faculty </a:t>
            </a:r>
            <a:r>
              <a:rPr dirty="0" sz="1450" spc="-5">
                <a:latin typeface="Times New Roman"/>
                <a:cs typeface="Times New Roman"/>
              </a:rPr>
              <a:t>of </a:t>
            </a:r>
            <a:r>
              <a:rPr dirty="0" sz="1450" spc="-10">
                <a:latin typeface="Times New Roman"/>
                <a:cs typeface="Times New Roman"/>
              </a:rPr>
              <a:t>receiving such  sharp impressions had now died </a:t>
            </a:r>
            <a:r>
              <a:rPr dirty="0" sz="1450" spc="-5">
                <a:latin typeface="Times New Roman"/>
                <a:cs typeface="Times New Roman"/>
              </a:rPr>
              <a:t>out </a:t>
            </a:r>
            <a:r>
              <a:rPr dirty="0" sz="1450" spc="-10">
                <a:latin typeface="Times New Roman"/>
                <a:cs typeface="Times New Roman"/>
              </a:rPr>
              <a:t>in himself, </a:t>
            </a:r>
            <a:r>
              <a:rPr dirty="0" sz="1450" spc="-5">
                <a:latin typeface="Times New Roman"/>
                <a:cs typeface="Times New Roman"/>
              </a:rPr>
              <a:t>but </a:t>
            </a:r>
            <a:r>
              <a:rPr dirty="0" sz="1450" spc="-10">
                <a:latin typeface="Times New Roman"/>
                <a:cs typeface="Times New Roman"/>
              </a:rPr>
              <a:t>must at my age </a:t>
            </a:r>
            <a:r>
              <a:rPr dirty="0" sz="1450" spc="-5">
                <a:latin typeface="Times New Roman"/>
                <a:cs typeface="Times New Roman"/>
              </a:rPr>
              <a:t>be </a:t>
            </a:r>
            <a:r>
              <a:rPr dirty="0" sz="1450" spc="-10">
                <a:latin typeface="Times New Roman"/>
                <a:cs typeface="Times New Roman"/>
              </a:rPr>
              <a:t>still  quite lively and active. Then </a:t>
            </a:r>
            <a:r>
              <a:rPr dirty="0" sz="1450" spc="-5">
                <a:latin typeface="Times New Roman"/>
                <a:cs typeface="Times New Roman"/>
              </a:rPr>
              <a:t>he </a:t>
            </a:r>
            <a:r>
              <a:rPr dirty="0" sz="1450" spc="-10">
                <a:latin typeface="Times New Roman"/>
                <a:cs typeface="Times New Roman"/>
              </a:rPr>
              <a:t>told me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little raft afloat </a:t>
            </a:r>
            <a:r>
              <a:rPr dirty="0" sz="1450" spc="-5">
                <a:latin typeface="Times New Roman"/>
                <a:cs typeface="Times New Roman"/>
              </a:rPr>
              <a:t>on </a:t>
            </a:r>
            <a:r>
              <a:rPr dirty="0" sz="1450" spc="-10">
                <a:latin typeface="Times New Roman"/>
                <a:cs typeface="Times New Roman"/>
              </a:rPr>
              <a:t>the  river above the dam which </a:t>
            </a:r>
            <a:r>
              <a:rPr dirty="0" sz="1450" spc="-5">
                <a:latin typeface="Times New Roman"/>
                <a:cs typeface="Times New Roman"/>
              </a:rPr>
              <a:t>he </a:t>
            </a:r>
            <a:r>
              <a:rPr dirty="0" sz="1450" spc="-10">
                <a:latin typeface="Times New Roman"/>
                <a:cs typeface="Times New Roman"/>
              </a:rPr>
              <a:t>was going to lend me, in order that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able to look back, in after years, </a:t>
            </a:r>
            <a:r>
              <a:rPr dirty="0" sz="1450" spc="-5">
                <a:latin typeface="Times New Roman"/>
                <a:cs typeface="Times New Roman"/>
              </a:rPr>
              <a:t>upon </a:t>
            </a:r>
            <a:r>
              <a:rPr dirty="0" sz="1450" spc="-10">
                <a:latin typeface="Times New Roman"/>
                <a:cs typeface="Times New Roman"/>
              </a:rPr>
              <a:t>having </a:t>
            </a:r>
            <a:r>
              <a:rPr dirty="0" sz="1450" spc="-5">
                <a:latin typeface="Times New Roman"/>
                <a:cs typeface="Times New Roman"/>
              </a:rPr>
              <a:t>done </a:t>
            </a:r>
            <a:r>
              <a:rPr dirty="0" sz="1450" spc="-10">
                <a:latin typeface="Times New Roman"/>
                <a:cs typeface="Times New Roman"/>
              </a:rPr>
              <a:t>so, and get great pleasure  from the recollection.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my own who will </a:t>
            </a:r>
            <a:r>
              <a:rPr dirty="0" sz="1450" spc="-15">
                <a:latin typeface="Times New Roman"/>
                <a:cs typeface="Times New Roman"/>
              </a:rPr>
              <a:t>forgo </a:t>
            </a:r>
            <a:r>
              <a:rPr dirty="0" sz="1450" spc="-10">
                <a:latin typeface="Times New Roman"/>
                <a:cs typeface="Times New Roman"/>
              </a:rPr>
              <a:t>present  enjoyments and </a:t>
            </a:r>
            <a:r>
              <a:rPr dirty="0" sz="1450" spc="-15">
                <a:latin typeface="Times New Roman"/>
                <a:cs typeface="Times New Roman"/>
              </a:rPr>
              <a:t>suffer </a:t>
            </a:r>
            <a:r>
              <a:rPr dirty="0" sz="1450" spc="-10">
                <a:latin typeface="Times New Roman"/>
                <a:cs typeface="Times New Roman"/>
              </a:rPr>
              <a:t>much present inconvenience for the sake </a:t>
            </a:r>
            <a:r>
              <a:rPr dirty="0" sz="1450" spc="-5">
                <a:latin typeface="Times New Roman"/>
                <a:cs typeface="Times New Roman"/>
              </a:rPr>
              <a:t>of  </a:t>
            </a:r>
            <a:r>
              <a:rPr dirty="0" sz="1450" spc="-10">
                <a:latin typeface="Times New Roman"/>
                <a:cs typeface="Times New Roman"/>
              </a:rPr>
              <a:t>manufacturing ‘a reminiscence’ for himself; </a:t>
            </a:r>
            <a:r>
              <a:rPr dirty="0" sz="1450" spc="-5">
                <a:latin typeface="Times New Roman"/>
                <a:cs typeface="Times New Roman"/>
              </a:rPr>
              <a:t>but </a:t>
            </a:r>
            <a:r>
              <a:rPr dirty="0" sz="1450" spc="-10">
                <a:latin typeface="Times New Roman"/>
                <a:cs typeface="Times New Roman"/>
              </a:rPr>
              <a:t>there was something  singularly refined in this pleasure that the hatmaker found in making  reminiscences for others; surely </a:t>
            </a:r>
            <a:r>
              <a:rPr dirty="0" sz="1450" spc="-5">
                <a:latin typeface="Times New Roman"/>
                <a:cs typeface="Times New Roman"/>
              </a:rPr>
              <a:t>no </a:t>
            </a:r>
            <a:r>
              <a:rPr dirty="0" sz="1450" spc="-10">
                <a:latin typeface="Times New Roman"/>
                <a:cs typeface="Times New Roman"/>
              </a:rPr>
              <a:t>more simple </a:t>
            </a:r>
            <a:r>
              <a:rPr dirty="0" sz="1450" spc="-5">
                <a:latin typeface="Times New Roman"/>
                <a:cs typeface="Times New Roman"/>
              </a:rPr>
              <a:t>or </a:t>
            </a:r>
            <a:r>
              <a:rPr dirty="0" sz="1450" spc="-10">
                <a:latin typeface="Times New Roman"/>
                <a:cs typeface="Times New Roman"/>
              </a:rPr>
              <a:t>unselfish luxury can </a:t>
            </a:r>
            <a:r>
              <a:rPr dirty="0" sz="1450" spc="-5">
                <a:latin typeface="Times New Roman"/>
                <a:cs typeface="Times New Roman"/>
              </a:rPr>
              <a:t>be  </a:t>
            </a:r>
            <a:r>
              <a:rPr dirty="0" sz="1450" spc="-10">
                <a:latin typeface="Times New Roman"/>
                <a:cs typeface="Times New Roman"/>
              </a:rPr>
              <a:t>imagined. After </a:t>
            </a:r>
            <a:r>
              <a:rPr dirty="0" sz="1450" spc="-5">
                <a:latin typeface="Times New Roman"/>
                <a:cs typeface="Times New Roman"/>
              </a:rPr>
              <a:t>he </a:t>
            </a:r>
            <a:r>
              <a:rPr dirty="0" sz="1450" spc="-10">
                <a:latin typeface="Times New Roman"/>
                <a:cs typeface="Times New Roman"/>
              </a:rPr>
              <a:t>had unmoored his little embarkation, and seen me safely  shoved </a:t>
            </a:r>
            <a:r>
              <a:rPr dirty="0" sz="1450" spc="-15">
                <a:latin typeface="Times New Roman"/>
                <a:cs typeface="Times New Roman"/>
              </a:rPr>
              <a:t>off </a:t>
            </a:r>
            <a:r>
              <a:rPr dirty="0" sz="1450" spc="-10">
                <a:latin typeface="Times New Roman"/>
                <a:cs typeface="Times New Roman"/>
              </a:rPr>
              <a:t>into midstream, </a:t>
            </a:r>
            <a:r>
              <a:rPr dirty="0" sz="1450" spc="-5">
                <a:latin typeface="Times New Roman"/>
                <a:cs typeface="Times New Roman"/>
              </a:rPr>
              <a:t>he </a:t>
            </a:r>
            <a:r>
              <a:rPr dirty="0" sz="1450" spc="-10">
                <a:latin typeface="Times New Roman"/>
                <a:cs typeface="Times New Roman"/>
              </a:rPr>
              <a:t>ran away back to his hats with the air </a:t>
            </a:r>
            <a:r>
              <a:rPr dirty="0" sz="1450" spc="-5">
                <a:latin typeface="Times New Roman"/>
                <a:cs typeface="Times New Roman"/>
              </a:rPr>
              <a:t>of a </a:t>
            </a:r>
            <a:r>
              <a:rPr dirty="0" sz="1450" spc="-10">
                <a:latin typeface="Times New Roman"/>
                <a:cs typeface="Times New Roman"/>
              </a:rPr>
              <a:t>man  who had only just recollected that </a:t>
            </a:r>
            <a:r>
              <a:rPr dirty="0" sz="1450" spc="-5">
                <a:latin typeface="Times New Roman"/>
                <a:cs typeface="Times New Roman"/>
              </a:rPr>
              <a:t>he </a:t>
            </a:r>
            <a:r>
              <a:rPr dirty="0" sz="1450" spc="-10">
                <a:latin typeface="Times New Roman"/>
                <a:cs typeface="Times New Roman"/>
              </a:rPr>
              <a:t>had anything to</a:t>
            </a:r>
            <a:r>
              <a:rPr dirty="0" sz="1450" spc="45">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5715">
              <a:lnSpc>
                <a:spcPts val="1730"/>
              </a:lnSpc>
              <a:spcBef>
                <a:spcPts val="815"/>
              </a:spcBef>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stay very long </a:t>
            </a:r>
            <a:r>
              <a:rPr dirty="0" sz="1450" spc="-5">
                <a:latin typeface="Times New Roman"/>
                <a:cs typeface="Times New Roman"/>
              </a:rPr>
              <a:t>on </a:t>
            </a:r>
            <a:r>
              <a:rPr dirty="0" sz="1450" spc="-10">
                <a:latin typeface="Times New Roman"/>
                <a:cs typeface="Times New Roman"/>
              </a:rPr>
              <a:t>the raft. It </a:t>
            </a:r>
            <a:r>
              <a:rPr dirty="0" sz="1450" spc="-5">
                <a:latin typeface="Times New Roman"/>
                <a:cs typeface="Times New Roman"/>
              </a:rPr>
              <a:t>ought </a:t>
            </a:r>
            <a:r>
              <a:rPr dirty="0" sz="1450" spc="-10">
                <a:latin typeface="Times New Roman"/>
                <a:cs typeface="Times New Roman"/>
              </a:rPr>
              <a:t>to have been very nice punting  about there in the cool shade </a:t>
            </a:r>
            <a:r>
              <a:rPr dirty="0" sz="1450" spc="-5">
                <a:latin typeface="Times New Roman"/>
                <a:cs typeface="Times New Roman"/>
              </a:rPr>
              <a:t>of </a:t>
            </a:r>
            <a:r>
              <a:rPr dirty="0" sz="1450" spc="-10">
                <a:latin typeface="Times New Roman"/>
                <a:cs typeface="Times New Roman"/>
              </a:rPr>
              <a:t>the trees, </a:t>
            </a:r>
            <a:r>
              <a:rPr dirty="0" sz="1450" spc="-5">
                <a:latin typeface="Times New Roman"/>
                <a:cs typeface="Times New Roman"/>
              </a:rPr>
              <a:t>or </a:t>
            </a:r>
            <a:r>
              <a:rPr dirty="0" sz="1450" spc="-10">
                <a:latin typeface="Times New Roman"/>
                <a:cs typeface="Times New Roman"/>
              </a:rPr>
              <a:t>sitting moored to an over-hanging  root; </a:t>
            </a:r>
            <a:r>
              <a:rPr dirty="0" sz="1450" spc="-5">
                <a:latin typeface="Times New Roman"/>
                <a:cs typeface="Times New Roman"/>
              </a:rPr>
              <a:t>but </a:t>
            </a:r>
            <a:r>
              <a:rPr dirty="0" sz="1450" spc="-10">
                <a:latin typeface="Times New Roman"/>
                <a:cs typeface="Times New Roman"/>
              </a:rPr>
              <a:t>perhaps the very notion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bound </a:t>
            </a:r>
            <a:r>
              <a:rPr dirty="0" sz="1450" spc="-10">
                <a:latin typeface="Times New Roman"/>
                <a:cs typeface="Times New Roman"/>
              </a:rPr>
              <a:t>in gratitude specially to  enjoy my little cruise, and cherish its recollection, turned the whole thing from  </a:t>
            </a:r>
            <a:r>
              <a:rPr dirty="0" sz="1450" spc="-5">
                <a:latin typeface="Times New Roman"/>
                <a:cs typeface="Times New Roman"/>
              </a:rPr>
              <a:t>a </a:t>
            </a:r>
            <a:r>
              <a:rPr dirty="0" sz="1450" spc="-10">
                <a:latin typeface="Times New Roman"/>
                <a:cs typeface="Times New Roman"/>
              </a:rPr>
              <a:t>pleasure into </a:t>
            </a:r>
            <a:r>
              <a:rPr dirty="0" sz="1450" spc="-5">
                <a:latin typeface="Times New Roman"/>
                <a:cs typeface="Times New Roman"/>
              </a:rPr>
              <a:t>a </a:t>
            </a:r>
            <a:r>
              <a:rPr dirty="0" sz="1450" spc="-25">
                <a:latin typeface="Times New Roman"/>
                <a:cs typeface="Times New Roman"/>
              </a:rPr>
              <a:t>duty. </a:t>
            </a:r>
            <a:r>
              <a:rPr dirty="0" sz="1450" spc="-10">
                <a:latin typeface="Times New Roman"/>
                <a:cs typeface="Times New Roman"/>
              </a:rPr>
              <a:t>Be that as it </a:t>
            </a:r>
            <a:r>
              <a:rPr dirty="0" sz="1450" spc="-35">
                <a:latin typeface="Times New Roman"/>
                <a:cs typeface="Times New Roman"/>
              </a:rPr>
              <a:t>may, </a:t>
            </a:r>
            <a:r>
              <a:rPr dirty="0" sz="1450" spc="-10">
                <a:latin typeface="Times New Roman"/>
                <a:cs typeface="Times New Roman"/>
              </a:rPr>
              <a:t>there is </a:t>
            </a:r>
            <a:r>
              <a:rPr dirty="0" sz="1450" spc="-5">
                <a:latin typeface="Times New Roman"/>
                <a:cs typeface="Times New Roman"/>
              </a:rPr>
              <a:t>no doubt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soon wearied  and came ashore again, and that it gives me more pleasure to recall the man  himself and his simple, happy conversation, so full </a:t>
            </a:r>
            <a:r>
              <a:rPr dirty="0" sz="1450" spc="-5">
                <a:latin typeface="Times New Roman"/>
                <a:cs typeface="Times New Roman"/>
              </a:rPr>
              <a:t>of </a:t>
            </a:r>
            <a:r>
              <a:rPr dirty="0" sz="1450" spc="-10">
                <a:latin typeface="Times New Roman"/>
                <a:cs typeface="Times New Roman"/>
              </a:rPr>
              <a:t>gusto and </a:t>
            </a:r>
            <a:r>
              <a:rPr dirty="0" sz="1450" spc="-20">
                <a:latin typeface="Times New Roman"/>
                <a:cs typeface="Times New Roman"/>
              </a:rPr>
              <a:t>sympathy,  </a:t>
            </a:r>
            <a:r>
              <a:rPr dirty="0" sz="1450" spc="-10">
                <a:latin typeface="Times New Roman"/>
                <a:cs typeface="Times New Roman"/>
              </a:rPr>
              <a:t>than anything possibly connected with his crank, insecure embarkation. In  order to avoid seeing him, for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 </a:t>
            </a:r>
            <a:r>
              <a:rPr dirty="0" sz="1450" spc="-10">
                <a:latin typeface="Times New Roman"/>
                <a:cs typeface="Times New Roman"/>
              </a:rPr>
              <a:t>little ashamed </a:t>
            </a:r>
            <a:r>
              <a:rPr dirty="0" sz="1450" spc="-5">
                <a:latin typeface="Times New Roman"/>
                <a:cs typeface="Times New Roman"/>
              </a:rPr>
              <a:t>of </a:t>
            </a:r>
            <a:r>
              <a:rPr dirty="0" sz="1450" spc="-10">
                <a:latin typeface="Times New Roman"/>
                <a:cs typeface="Times New Roman"/>
              </a:rPr>
              <a:t>myself for having  failed to enjoy his treat </a:t>
            </a:r>
            <a:r>
              <a:rPr dirty="0" sz="1450" spc="-20">
                <a:latin typeface="Times New Roman"/>
                <a:cs typeface="Times New Roman"/>
              </a:rPr>
              <a:t>sufficiently, </a:t>
            </a:r>
            <a:r>
              <a:rPr dirty="0" sz="1450" spc="-5">
                <a:latin typeface="Times New Roman"/>
                <a:cs typeface="Times New Roman"/>
              </a:rPr>
              <a:t>I </a:t>
            </a:r>
            <a:r>
              <a:rPr dirty="0" sz="1450" spc="-10">
                <a:latin typeface="Times New Roman"/>
                <a:cs typeface="Times New Roman"/>
              </a:rPr>
              <a:t>determined to continue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and,  at</a:t>
            </a:r>
            <a:r>
              <a:rPr dirty="0" sz="1450" spc="40">
                <a:latin typeface="Times New Roman"/>
                <a:cs typeface="Times New Roman"/>
              </a:rPr>
              <a:t> </a:t>
            </a:r>
            <a:r>
              <a:rPr dirty="0" sz="1450" spc="-10">
                <a:latin typeface="Times New Roman"/>
                <a:cs typeface="Times New Roman"/>
              </a:rPr>
              <a:t>all</a:t>
            </a:r>
            <a:r>
              <a:rPr dirty="0" sz="1450" spc="40">
                <a:latin typeface="Times New Roman"/>
                <a:cs typeface="Times New Roman"/>
              </a:rPr>
              <a:t> </a:t>
            </a:r>
            <a:r>
              <a:rPr dirty="0" sz="1450" spc="-10">
                <a:latin typeface="Times New Roman"/>
                <a:cs typeface="Times New Roman"/>
              </a:rPr>
              <a:t>prices,</a:t>
            </a:r>
            <a:r>
              <a:rPr dirty="0" sz="1450" spc="4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find</a:t>
            </a:r>
            <a:r>
              <a:rPr dirty="0" sz="1450" spc="50">
                <a:latin typeface="Times New Roman"/>
                <a:cs typeface="Times New Roman"/>
              </a:rPr>
              <a:t> </a:t>
            </a:r>
            <a:r>
              <a:rPr dirty="0" sz="1450" spc="-10">
                <a:latin typeface="Times New Roman"/>
                <a:cs typeface="Times New Roman"/>
              </a:rPr>
              <a:t>some</a:t>
            </a:r>
            <a:r>
              <a:rPr dirty="0" sz="1450" spc="40">
                <a:latin typeface="Times New Roman"/>
                <a:cs typeface="Times New Roman"/>
              </a:rPr>
              <a:t> </a:t>
            </a:r>
            <a:r>
              <a:rPr dirty="0" sz="1450" spc="-10">
                <a:latin typeface="Times New Roman"/>
                <a:cs typeface="Times New Roman"/>
              </a:rPr>
              <a:t>other</a:t>
            </a:r>
            <a:r>
              <a:rPr dirty="0" sz="1450" spc="45">
                <a:latin typeface="Times New Roman"/>
                <a:cs typeface="Times New Roman"/>
              </a:rPr>
              <a:t> </a:t>
            </a:r>
            <a:r>
              <a:rPr dirty="0" sz="1450" spc="-10">
                <a:latin typeface="Times New Roman"/>
                <a:cs typeface="Times New Roman"/>
              </a:rPr>
              <a:t>way</a:t>
            </a:r>
            <a:r>
              <a:rPr dirty="0" sz="1450" spc="45">
                <a:latin typeface="Times New Roman"/>
                <a:cs typeface="Times New Roman"/>
              </a:rPr>
              <a:t> </a:t>
            </a:r>
            <a:r>
              <a:rPr dirty="0" sz="1450" spc="-10">
                <a:latin typeface="Times New Roman"/>
                <a:cs typeface="Times New Roman"/>
              </a:rPr>
              <a:t>back</a:t>
            </a:r>
            <a:r>
              <a:rPr dirty="0" sz="1450" spc="40">
                <a:latin typeface="Times New Roman"/>
                <a:cs typeface="Times New Roman"/>
              </a:rPr>
              <a:t> </a:t>
            </a:r>
            <a:r>
              <a:rPr dirty="0" sz="1450" spc="-10">
                <a:latin typeface="Times New Roman"/>
                <a:cs typeface="Times New Roman"/>
              </a:rPr>
              <a:t>into</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town</a:t>
            </a:r>
            <a:r>
              <a:rPr dirty="0" sz="1450" spc="40">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time</a:t>
            </a:r>
            <a:r>
              <a:rPr dirty="0" sz="1450" spc="45">
                <a:latin typeface="Times New Roman"/>
                <a:cs typeface="Times New Roman"/>
              </a:rPr>
              <a:t> </a:t>
            </a:r>
            <a:r>
              <a:rPr dirty="0" sz="1450" spc="-10">
                <a:latin typeface="Times New Roman"/>
                <a:cs typeface="Times New Roman"/>
              </a:rPr>
              <a:t>for</a:t>
            </a:r>
            <a:r>
              <a:rPr dirty="0" sz="1450" spc="45">
                <a:latin typeface="Times New Roman"/>
                <a:cs typeface="Times New Roman"/>
              </a:rPr>
              <a:t> </a:t>
            </a:r>
            <a:r>
              <a:rPr dirty="0" sz="1450" spc="-20">
                <a:latin typeface="Times New Roman"/>
                <a:cs typeface="Times New Roman"/>
              </a:rPr>
              <a:t>dinner.</a:t>
            </a:r>
            <a:r>
              <a:rPr dirty="0" sz="1450" spc="110">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222059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I </a:t>
            </a:r>
            <a:r>
              <a:rPr dirty="0" sz="1450" spc="-10">
                <a:latin typeface="Times New Roman"/>
                <a:cs typeface="Times New Roman"/>
              </a:rPr>
              <a:t>was thinking </a:t>
            </a:r>
            <a:r>
              <a:rPr dirty="0" sz="1450" spc="-5">
                <a:latin typeface="Times New Roman"/>
                <a:cs typeface="Times New Roman"/>
              </a:rPr>
              <a:t>of </a:t>
            </a:r>
            <a:r>
              <a:rPr dirty="0" sz="1450" spc="-10">
                <a:latin typeface="Times New Roman"/>
                <a:cs typeface="Times New Roman"/>
              </a:rPr>
              <a:t>Smethurst with admiration; </a:t>
            </a:r>
            <a:r>
              <a:rPr dirty="0" sz="1450" spc="-5">
                <a:latin typeface="Times New Roman"/>
                <a:cs typeface="Times New Roman"/>
              </a:rPr>
              <a:t>a </a:t>
            </a:r>
            <a:r>
              <a:rPr dirty="0" sz="1450" spc="-10">
                <a:latin typeface="Times New Roman"/>
                <a:cs typeface="Times New Roman"/>
              </a:rPr>
              <a:t>look into that </a:t>
            </a:r>
            <a:r>
              <a:rPr dirty="0" sz="1450" spc="-25">
                <a:latin typeface="Times New Roman"/>
                <a:cs typeface="Times New Roman"/>
              </a:rPr>
              <a:t>man’s  </a:t>
            </a:r>
            <a:r>
              <a:rPr dirty="0" sz="1450" spc="-10">
                <a:latin typeface="Times New Roman"/>
                <a:cs typeface="Times New Roman"/>
              </a:rPr>
              <a:t>mind was like </a:t>
            </a:r>
            <a:r>
              <a:rPr dirty="0" sz="1450" spc="-5">
                <a:latin typeface="Times New Roman"/>
                <a:cs typeface="Times New Roman"/>
              </a:rPr>
              <a:t>a </a:t>
            </a:r>
            <a:r>
              <a:rPr dirty="0" sz="1450" spc="-10">
                <a:latin typeface="Times New Roman"/>
                <a:cs typeface="Times New Roman"/>
              </a:rPr>
              <a:t>retrospect over the smiling champaign </a:t>
            </a:r>
            <a:r>
              <a:rPr dirty="0" sz="1450" spc="-5">
                <a:latin typeface="Times New Roman"/>
                <a:cs typeface="Times New Roman"/>
              </a:rPr>
              <a:t>of </a:t>
            </a:r>
            <a:r>
              <a:rPr dirty="0" sz="1450" spc="-10">
                <a:latin typeface="Times New Roman"/>
                <a:cs typeface="Times New Roman"/>
              </a:rPr>
              <a:t>his past life, and  very different from the Sinai-gorges </a:t>
            </a:r>
            <a:r>
              <a:rPr dirty="0" sz="1450" spc="-5">
                <a:latin typeface="Times New Roman"/>
                <a:cs typeface="Times New Roman"/>
              </a:rPr>
              <a:t>up </a:t>
            </a:r>
            <a:r>
              <a:rPr dirty="0" sz="1450" spc="-10">
                <a:latin typeface="Times New Roman"/>
                <a:cs typeface="Times New Roman"/>
              </a:rPr>
              <a:t>which </a:t>
            </a:r>
            <a:r>
              <a:rPr dirty="0" sz="1450" spc="-5">
                <a:latin typeface="Times New Roman"/>
                <a:cs typeface="Times New Roman"/>
              </a:rPr>
              <a:t>one looks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terrified moment  into the dark souls </a:t>
            </a:r>
            <a:r>
              <a:rPr dirty="0" sz="1450" spc="-5">
                <a:latin typeface="Times New Roman"/>
                <a:cs typeface="Times New Roman"/>
              </a:rPr>
              <a:t>of </a:t>
            </a:r>
            <a:r>
              <a:rPr dirty="0" sz="1450" spc="-10">
                <a:latin typeface="Times New Roman"/>
                <a:cs typeface="Times New Roman"/>
              </a:rPr>
              <a:t>many </a:t>
            </a:r>
            <a:r>
              <a:rPr dirty="0" sz="1450" spc="-5">
                <a:latin typeface="Times New Roman"/>
                <a:cs typeface="Times New Roman"/>
              </a:rPr>
              <a:t>good, </a:t>
            </a:r>
            <a:r>
              <a:rPr dirty="0" sz="1450" spc="-10">
                <a:latin typeface="Times New Roman"/>
                <a:cs typeface="Times New Roman"/>
              </a:rPr>
              <a:t>many wise, and many prudent men.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very grateful to such men for their excellence, and wisdom, and  prudence. </a:t>
            </a:r>
            <a:r>
              <a:rPr dirty="0" sz="1450" spc="-5">
                <a:latin typeface="Times New Roman"/>
                <a:cs typeface="Times New Roman"/>
              </a:rPr>
              <a:t>I </a:t>
            </a:r>
            <a:r>
              <a:rPr dirty="0" sz="1450" spc="-10">
                <a:latin typeface="Times New Roman"/>
                <a:cs typeface="Times New Roman"/>
              </a:rPr>
              <a:t>find myself facing as stoutly as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a </a:t>
            </a:r>
            <a:r>
              <a:rPr dirty="0" sz="1450" spc="-10">
                <a:latin typeface="Times New Roman"/>
                <a:cs typeface="Times New Roman"/>
              </a:rPr>
              <a:t>hard, combative existence,  full </a:t>
            </a:r>
            <a:r>
              <a:rPr dirty="0" sz="1450" spc="-5">
                <a:latin typeface="Times New Roman"/>
                <a:cs typeface="Times New Roman"/>
              </a:rPr>
              <a:t>of doubt, </a:t>
            </a:r>
            <a:r>
              <a:rPr dirty="0" sz="1450" spc="-10">
                <a:latin typeface="Times New Roman"/>
                <a:cs typeface="Times New Roman"/>
              </a:rPr>
              <a:t>difficulties, defeats, disappointments, and dangers, quite </a:t>
            </a:r>
            <a:r>
              <a:rPr dirty="0" sz="1450" spc="-5">
                <a:latin typeface="Times New Roman"/>
                <a:cs typeface="Times New Roman"/>
              </a:rPr>
              <a:t>a </a:t>
            </a:r>
            <a:r>
              <a:rPr dirty="0" sz="1450" spc="-10">
                <a:latin typeface="Times New Roman"/>
                <a:cs typeface="Times New Roman"/>
              </a:rPr>
              <a:t>hard  enough life without their dark countenances at my </a:t>
            </a:r>
            <a:r>
              <a:rPr dirty="0" sz="1450" spc="-25">
                <a:latin typeface="Times New Roman"/>
                <a:cs typeface="Times New Roman"/>
              </a:rPr>
              <a:t>elbow, </a:t>
            </a:r>
            <a:r>
              <a:rPr dirty="0" sz="1450" spc="-10">
                <a:latin typeface="Times New Roman"/>
                <a:cs typeface="Times New Roman"/>
              </a:rPr>
              <a:t>so that what </a:t>
            </a:r>
            <a:r>
              <a:rPr dirty="0" sz="1450" spc="-5">
                <a:latin typeface="Times New Roman"/>
                <a:cs typeface="Times New Roman"/>
              </a:rPr>
              <a:t>I </a:t>
            </a:r>
            <a:r>
              <a:rPr dirty="0" sz="1450" spc="-10">
                <a:latin typeface="Times New Roman"/>
                <a:cs typeface="Times New Roman"/>
              </a:rPr>
              <a:t>want  is </a:t>
            </a:r>
            <a:r>
              <a:rPr dirty="0" sz="1450" spc="-5">
                <a:latin typeface="Times New Roman"/>
                <a:cs typeface="Times New Roman"/>
              </a:rPr>
              <a:t>a </a:t>
            </a:r>
            <a:r>
              <a:rPr dirty="0" sz="1450" spc="-10">
                <a:latin typeface="Times New Roman"/>
                <a:cs typeface="Times New Roman"/>
              </a:rPr>
              <a:t>happy-minded Smethurst placed here and there at ugly corners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life’s  </a:t>
            </a:r>
            <a:r>
              <a:rPr dirty="0" sz="1450" spc="-10">
                <a:latin typeface="Times New Roman"/>
                <a:cs typeface="Times New Roman"/>
              </a:rPr>
              <a:t>wayside, preaching his gospel </a:t>
            </a:r>
            <a:r>
              <a:rPr dirty="0" sz="1450" spc="-5">
                <a:latin typeface="Times New Roman"/>
                <a:cs typeface="Times New Roman"/>
              </a:rPr>
              <a:t>of </a:t>
            </a:r>
            <a:r>
              <a:rPr dirty="0" sz="1450" spc="-10">
                <a:latin typeface="Times New Roman"/>
                <a:cs typeface="Times New Roman"/>
              </a:rPr>
              <a:t>quiet and</a:t>
            </a:r>
            <a:r>
              <a:rPr dirty="0" sz="1450" spc="30">
                <a:latin typeface="Times New Roman"/>
                <a:cs typeface="Times New Roman"/>
              </a:rPr>
              <a:t> </a:t>
            </a:r>
            <a:r>
              <a:rPr dirty="0" sz="1450" spc="-10">
                <a:latin typeface="Times New Roman"/>
                <a:cs typeface="Times New Roman"/>
              </a:rPr>
              <a:t>contentment.</a:t>
            </a:r>
            <a:endParaRPr sz="1450">
              <a:latin typeface="Times New Roman"/>
              <a:cs typeface="Times New Roman"/>
            </a:endParaRPr>
          </a:p>
        </p:txBody>
      </p:sp>
      <p:sp>
        <p:nvSpPr>
          <p:cNvPr id="3" name="object 3"/>
          <p:cNvSpPr txBox="1"/>
          <p:nvPr/>
        </p:nvSpPr>
        <p:spPr>
          <a:xfrm>
            <a:off x="876300" y="3453736"/>
            <a:ext cx="5807710" cy="655637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ANOTHER</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5">
                <a:latin typeface="Times New Roman"/>
                <a:cs typeface="Times New Roman"/>
              </a:rPr>
              <a:t>I </a:t>
            </a:r>
            <a:r>
              <a:rPr dirty="0" sz="1450" spc="-10">
                <a:latin typeface="Times New Roman"/>
                <a:cs typeface="Times New Roman"/>
              </a:rPr>
              <a:t>was shortly to meet with an evangelist </a:t>
            </a:r>
            <a:r>
              <a:rPr dirty="0" sz="1450" spc="-5">
                <a:latin typeface="Times New Roman"/>
                <a:cs typeface="Times New Roman"/>
              </a:rPr>
              <a:t>of </a:t>
            </a:r>
            <a:r>
              <a:rPr dirty="0" sz="1450" spc="-10">
                <a:latin typeface="Times New Roman"/>
                <a:cs typeface="Times New Roman"/>
              </a:rPr>
              <a:t>another stamp. After </a:t>
            </a:r>
            <a:r>
              <a:rPr dirty="0" sz="1450" spc="-5">
                <a:latin typeface="Times New Roman"/>
                <a:cs typeface="Times New Roman"/>
              </a:rPr>
              <a:t>I </a:t>
            </a:r>
            <a:r>
              <a:rPr dirty="0" sz="1450" spc="-10">
                <a:latin typeface="Times New Roman"/>
                <a:cs typeface="Times New Roman"/>
              </a:rPr>
              <a:t>had forced  my way through </a:t>
            </a:r>
            <a:r>
              <a:rPr dirty="0" sz="1450" spc="-5">
                <a:latin typeface="Times New Roman"/>
                <a:cs typeface="Times New Roman"/>
              </a:rPr>
              <a:t>a </a:t>
            </a:r>
            <a:r>
              <a:rPr dirty="0" sz="1450" spc="-15">
                <a:latin typeface="Times New Roman"/>
                <a:cs typeface="Times New Roman"/>
              </a:rPr>
              <a:t>gentleman’s </a:t>
            </a:r>
            <a:r>
              <a:rPr dirty="0" sz="1450" spc="-10">
                <a:latin typeface="Times New Roman"/>
                <a:cs typeface="Times New Roman"/>
              </a:rPr>
              <a:t>grounds,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out on </a:t>
            </a:r>
            <a:r>
              <a:rPr dirty="0" sz="1450" spc="-10">
                <a:latin typeface="Times New Roman"/>
                <a:cs typeface="Times New Roman"/>
              </a:rPr>
              <a:t>the high road, and sat  down to rest myself </a:t>
            </a:r>
            <a:r>
              <a:rPr dirty="0" sz="1450" spc="-5">
                <a:latin typeface="Times New Roman"/>
                <a:cs typeface="Times New Roman"/>
              </a:rPr>
              <a:t>on a </a:t>
            </a:r>
            <a:r>
              <a:rPr dirty="0" sz="1450" spc="-10">
                <a:latin typeface="Times New Roman"/>
                <a:cs typeface="Times New Roman"/>
              </a:rPr>
              <a:t>heap </a:t>
            </a:r>
            <a:r>
              <a:rPr dirty="0" sz="1450" spc="-5">
                <a:latin typeface="Times New Roman"/>
                <a:cs typeface="Times New Roman"/>
              </a:rPr>
              <a:t>of </a:t>
            </a:r>
            <a:r>
              <a:rPr dirty="0" sz="1450" spc="-10">
                <a:latin typeface="Times New Roman"/>
                <a:cs typeface="Times New Roman"/>
              </a:rPr>
              <a:t>stones at the top </a:t>
            </a:r>
            <a:r>
              <a:rPr dirty="0" sz="1450" spc="-5">
                <a:latin typeface="Times New Roman"/>
                <a:cs typeface="Times New Roman"/>
              </a:rPr>
              <a:t>of a </a:t>
            </a:r>
            <a:r>
              <a:rPr dirty="0" sz="1450" spc="-10">
                <a:latin typeface="Times New Roman"/>
                <a:cs typeface="Times New Roman"/>
              </a:rPr>
              <a:t>long hill, with  Cockermouth lying snugly at the bottom. An Irish beggar-woman, with </a:t>
            </a:r>
            <a:r>
              <a:rPr dirty="0" sz="1450" spc="-5">
                <a:latin typeface="Times New Roman"/>
                <a:cs typeface="Times New Roman"/>
              </a:rPr>
              <a:t>a  </a:t>
            </a:r>
            <a:r>
              <a:rPr dirty="0" sz="1450" spc="-10">
                <a:latin typeface="Times New Roman"/>
                <a:cs typeface="Times New Roman"/>
              </a:rPr>
              <a:t>beautiful little girl </a:t>
            </a:r>
            <a:r>
              <a:rPr dirty="0" sz="1450" spc="-5">
                <a:latin typeface="Times New Roman"/>
                <a:cs typeface="Times New Roman"/>
              </a:rPr>
              <a:t>by </a:t>
            </a:r>
            <a:r>
              <a:rPr dirty="0" sz="1450" spc="-10">
                <a:latin typeface="Times New Roman"/>
                <a:cs typeface="Times New Roman"/>
              </a:rPr>
              <a:t>her side, came </a:t>
            </a:r>
            <a:r>
              <a:rPr dirty="0" sz="1450" spc="-5">
                <a:latin typeface="Times New Roman"/>
                <a:cs typeface="Times New Roman"/>
              </a:rPr>
              <a:t>up </a:t>
            </a:r>
            <a:r>
              <a:rPr dirty="0" sz="1450" spc="-10">
                <a:latin typeface="Times New Roman"/>
                <a:cs typeface="Times New Roman"/>
              </a:rPr>
              <a:t>to ask for alms, and gradually fell to  telling me the little tragedy </a:t>
            </a:r>
            <a:r>
              <a:rPr dirty="0" sz="1450" spc="-5">
                <a:latin typeface="Times New Roman"/>
                <a:cs typeface="Times New Roman"/>
              </a:rPr>
              <a:t>of </a:t>
            </a:r>
            <a:r>
              <a:rPr dirty="0" sz="1450" spc="-10">
                <a:latin typeface="Times New Roman"/>
                <a:cs typeface="Times New Roman"/>
              </a:rPr>
              <a:t>her life. Her own </a:t>
            </a:r>
            <a:r>
              <a:rPr dirty="0" sz="1450" spc="-20">
                <a:latin typeface="Times New Roman"/>
                <a:cs typeface="Times New Roman"/>
              </a:rPr>
              <a:t>sister, </a:t>
            </a:r>
            <a:r>
              <a:rPr dirty="0" sz="1450" spc="-10">
                <a:latin typeface="Times New Roman"/>
                <a:cs typeface="Times New Roman"/>
              </a:rPr>
              <a:t>she told me, had  seduced her husband from her after many years </a:t>
            </a:r>
            <a:r>
              <a:rPr dirty="0" sz="1450" spc="-5">
                <a:latin typeface="Times New Roman"/>
                <a:cs typeface="Times New Roman"/>
              </a:rPr>
              <a:t>of </a:t>
            </a:r>
            <a:r>
              <a:rPr dirty="0" sz="1450" spc="-10">
                <a:latin typeface="Times New Roman"/>
                <a:cs typeface="Times New Roman"/>
              </a:rPr>
              <a:t>married life, and the pair  had fled, leaving her destitute, with the little girl </a:t>
            </a:r>
            <a:r>
              <a:rPr dirty="0" sz="1450" spc="-5">
                <a:latin typeface="Times New Roman"/>
                <a:cs typeface="Times New Roman"/>
              </a:rPr>
              <a:t>upon </a:t>
            </a:r>
            <a:r>
              <a:rPr dirty="0" sz="1450" spc="-10">
                <a:latin typeface="Times New Roman"/>
                <a:cs typeface="Times New Roman"/>
              </a:rPr>
              <a:t>her hands. She seemed  quite hopeful and </a:t>
            </a:r>
            <a:r>
              <a:rPr dirty="0" sz="1450" spc="-25">
                <a:latin typeface="Times New Roman"/>
                <a:cs typeface="Times New Roman"/>
              </a:rPr>
              <a:t>cheery, </a:t>
            </a:r>
            <a:r>
              <a:rPr dirty="0" sz="1450" spc="-10">
                <a:latin typeface="Times New Roman"/>
                <a:cs typeface="Times New Roman"/>
              </a:rPr>
              <a:t>and, though she was unaffectedly sorry for the loss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husband’s </a:t>
            </a:r>
            <a:r>
              <a:rPr dirty="0" sz="1450" spc="-10">
                <a:latin typeface="Times New Roman"/>
                <a:cs typeface="Times New Roman"/>
              </a:rPr>
              <a:t>earnings, she made </a:t>
            </a:r>
            <a:r>
              <a:rPr dirty="0" sz="1450" spc="-5">
                <a:latin typeface="Times New Roman"/>
                <a:cs typeface="Times New Roman"/>
              </a:rPr>
              <a:t>no </a:t>
            </a:r>
            <a:r>
              <a:rPr dirty="0" sz="1450" spc="-10">
                <a:latin typeface="Times New Roman"/>
                <a:cs typeface="Times New Roman"/>
              </a:rPr>
              <a:t>pretence </a:t>
            </a:r>
            <a:r>
              <a:rPr dirty="0" sz="1450" spc="-5">
                <a:latin typeface="Times New Roman"/>
                <a:cs typeface="Times New Roman"/>
              </a:rPr>
              <a:t>of </a:t>
            </a:r>
            <a:r>
              <a:rPr dirty="0" sz="1450" spc="-10">
                <a:latin typeface="Times New Roman"/>
                <a:cs typeface="Times New Roman"/>
              </a:rPr>
              <a:t>despair at the loss </a:t>
            </a:r>
            <a:r>
              <a:rPr dirty="0" sz="1450" spc="-5">
                <a:latin typeface="Times New Roman"/>
                <a:cs typeface="Times New Roman"/>
              </a:rPr>
              <a:t>of </a:t>
            </a:r>
            <a:r>
              <a:rPr dirty="0" sz="1450" spc="-10">
                <a:latin typeface="Times New Roman"/>
                <a:cs typeface="Times New Roman"/>
              </a:rPr>
              <a:t>his  affection; some day she would meet the fugitives, and the law would see her  duly righted, and in the meantime the smallest contribution was gratefully  received. While she was telling all this in the most matter-of-fact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had  been noticing the approach </a:t>
            </a:r>
            <a:r>
              <a:rPr dirty="0" sz="1450" spc="-5">
                <a:latin typeface="Times New Roman"/>
                <a:cs typeface="Times New Roman"/>
              </a:rPr>
              <a:t>of a </a:t>
            </a:r>
            <a:r>
              <a:rPr dirty="0" sz="1450" spc="-10">
                <a:latin typeface="Times New Roman"/>
                <a:cs typeface="Times New Roman"/>
              </a:rPr>
              <a:t>tall man, with </a:t>
            </a:r>
            <a:r>
              <a:rPr dirty="0" sz="1450" spc="-5">
                <a:latin typeface="Times New Roman"/>
                <a:cs typeface="Times New Roman"/>
              </a:rPr>
              <a:t>a </a:t>
            </a:r>
            <a:r>
              <a:rPr dirty="0" sz="1450" spc="-10">
                <a:latin typeface="Times New Roman"/>
                <a:cs typeface="Times New Roman"/>
              </a:rPr>
              <a:t>high white hat and darkish  clothes. He came </a:t>
            </a:r>
            <a:r>
              <a:rPr dirty="0" sz="1450" spc="-5">
                <a:latin typeface="Times New Roman"/>
                <a:cs typeface="Times New Roman"/>
              </a:rPr>
              <a:t>up </a:t>
            </a:r>
            <a:r>
              <a:rPr dirty="0" sz="1450" spc="-10">
                <a:latin typeface="Times New Roman"/>
                <a:cs typeface="Times New Roman"/>
              </a:rPr>
              <a:t>the hill at </a:t>
            </a:r>
            <a:r>
              <a:rPr dirty="0" sz="1450" spc="-5">
                <a:latin typeface="Times New Roman"/>
                <a:cs typeface="Times New Roman"/>
              </a:rPr>
              <a:t>a </a:t>
            </a:r>
            <a:r>
              <a:rPr dirty="0" sz="1450" spc="-10">
                <a:latin typeface="Times New Roman"/>
                <a:cs typeface="Times New Roman"/>
              </a:rPr>
              <a:t>rapid pace, and joined </a:t>
            </a:r>
            <a:r>
              <a:rPr dirty="0" sz="1450" spc="-5">
                <a:latin typeface="Times New Roman"/>
                <a:cs typeface="Times New Roman"/>
              </a:rPr>
              <a:t>our </a:t>
            </a:r>
            <a:r>
              <a:rPr dirty="0" sz="1450" spc="-10">
                <a:latin typeface="Times New Roman"/>
                <a:cs typeface="Times New Roman"/>
              </a:rPr>
              <a:t>little group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half-salutation. </a:t>
            </a:r>
            <a:r>
              <a:rPr dirty="0" sz="1450" spc="-15">
                <a:latin typeface="Times New Roman"/>
                <a:cs typeface="Times New Roman"/>
              </a:rPr>
              <a:t>Turning </a:t>
            </a:r>
            <a:r>
              <a:rPr dirty="0" sz="1450" spc="-10">
                <a:latin typeface="Times New Roman"/>
                <a:cs typeface="Times New Roman"/>
              </a:rPr>
              <a:t>at once to the woman, </a:t>
            </a:r>
            <a:r>
              <a:rPr dirty="0" sz="1450" spc="-5">
                <a:latin typeface="Times New Roman"/>
                <a:cs typeface="Times New Roman"/>
              </a:rPr>
              <a:t>he </a:t>
            </a:r>
            <a:r>
              <a:rPr dirty="0" sz="1450" spc="-10">
                <a:latin typeface="Times New Roman"/>
                <a:cs typeface="Times New Roman"/>
              </a:rPr>
              <a:t>asked her in </a:t>
            </a:r>
            <a:r>
              <a:rPr dirty="0" sz="1450" spc="-5">
                <a:latin typeface="Times New Roman"/>
                <a:cs typeface="Times New Roman"/>
              </a:rPr>
              <a:t>a  </a:t>
            </a:r>
            <a:r>
              <a:rPr dirty="0" sz="1450" spc="-10">
                <a:latin typeface="Times New Roman"/>
                <a:cs typeface="Times New Roman"/>
              </a:rPr>
              <a:t>business-like way whether she had anything to </a:t>
            </a:r>
            <a:r>
              <a:rPr dirty="0" sz="1450" spc="-5">
                <a:latin typeface="Times New Roman"/>
                <a:cs typeface="Times New Roman"/>
              </a:rPr>
              <a:t>do, </a:t>
            </a:r>
            <a:r>
              <a:rPr dirty="0" sz="1450" spc="-10">
                <a:latin typeface="Times New Roman"/>
                <a:cs typeface="Times New Roman"/>
              </a:rPr>
              <a:t>whether she were </a:t>
            </a:r>
            <a:r>
              <a:rPr dirty="0" sz="1450" spc="-5">
                <a:latin typeface="Times New Roman"/>
                <a:cs typeface="Times New Roman"/>
              </a:rPr>
              <a:t>a  </a:t>
            </a:r>
            <a:r>
              <a:rPr dirty="0" sz="1450" spc="-10">
                <a:latin typeface="Times New Roman"/>
                <a:cs typeface="Times New Roman"/>
              </a:rPr>
              <a:t>Catholic </a:t>
            </a:r>
            <a:r>
              <a:rPr dirty="0" sz="1450" spc="-5">
                <a:latin typeface="Times New Roman"/>
                <a:cs typeface="Times New Roman"/>
              </a:rPr>
              <a:t>or a </a:t>
            </a:r>
            <a:r>
              <a:rPr dirty="0" sz="1450" spc="-10">
                <a:latin typeface="Times New Roman"/>
                <a:cs typeface="Times New Roman"/>
              </a:rPr>
              <a:t>Protestant, whether she could read, and so forth; and then, after </a:t>
            </a:r>
            <a:r>
              <a:rPr dirty="0" sz="1450" spc="-5">
                <a:latin typeface="Times New Roman"/>
                <a:cs typeface="Times New Roman"/>
              </a:rPr>
              <a:t>a  </a:t>
            </a:r>
            <a:r>
              <a:rPr dirty="0" sz="1450" spc="-10">
                <a:latin typeface="Times New Roman"/>
                <a:cs typeface="Times New Roman"/>
              </a:rPr>
              <a:t>few kind words and some sweeties to the child, </a:t>
            </a:r>
            <a:r>
              <a:rPr dirty="0" sz="1450" spc="-5">
                <a:latin typeface="Times New Roman"/>
                <a:cs typeface="Times New Roman"/>
              </a:rPr>
              <a:t>he </a:t>
            </a:r>
            <a:r>
              <a:rPr dirty="0" sz="1450" spc="-10">
                <a:latin typeface="Times New Roman"/>
                <a:cs typeface="Times New Roman"/>
              </a:rPr>
              <a:t>despatched the mother with  some tracts about Biddy and the Priest, and the </a:t>
            </a:r>
            <a:r>
              <a:rPr dirty="0" sz="1450" spc="-15">
                <a:latin typeface="Times New Roman"/>
                <a:cs typeface="Times New Roman"/>
              </a:rPr>
              <a:t>Orangeman’s </a:t>
            </a:r>
            <a:r>
              <a:rPr dirty="0" sz="1450" spc="-10">
                <a:latin typeface="Times New Roman"/>
                <a:cs typeface="Times New Roman"/>
              </a:rPr>
              <a:t>Bible.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amused at his abrupt </a:t>
            </a:r>
            <a:r>
              <a:rPr dirty="0" sz="1450" spc="-15">
                <a:latin typeface="Times New Roman"/>
                <a:cs typeface="Times New Roman"/>
              </a:rPr>
              <a:t>manner,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still </a:t>
            </a:r>
            <a:r>
              <a:rPr dirty="0" sz="1450" spc="-5">
                <a:latin typeface="Times New Roman"/>
                <a:cs typeface="Times New Roman"/>
              </a:rPr>
              <a:t>a young </a:t>
            </a:r>
            <a:r>
              <a:rPr dirty="0" sz="1450" spc="-10">
                <a:latin typeface="Times New Roman"/>
                <a:cs typeface="Times New Roman"/>
              </a:rPr>
              <a:t>man, and had  somewhat the air </a:t>
            </a:r>
            <a:r>
              <a:rPr dirty="0" sz="1450" spc="-5">
                <a:latin typeface="Times New Roman"/>
                <a:cs typeface="Times New Roman"/>
              </a:rPr>
              <a:t>of a </a:t>
            </a:r>
            <a:r>
              <a:rPr dirty="0" sz="1450" spc="-10">
                <a:latin typeface="Times New Roman"/>
                <a:cs typeface="Times New Roman"/>
              </a:rPr>
              <a:t>navy </a:t>
            </a:r>
            <a:r>
              <a:rPr dirty="0" sz="1450" spc="-15">
                <a:latin typeface="Times New Roman"/>
                <a:cs typeface="Times New Roman"/>
              </a:rPr>
              <a:t>officer; </a:t>
            </a:r>
            <a:r>
              <a:rPr dirty="0" sz="1450" spc="-5">
                <a:latin typeface="Times New Roman"/>
                <a:cs typeface="Times New Roman"/>
              </a:rPr>
              <a:t>but he </a:t>
            </a:r>
            <a:r>
              <a:rPr dirty="0" sz="1450" spc="-10">
                <a:latin typeface="Times New Roman"/>
                <a:cs typeface="Times New Roman"/>
              </a:rPr>
              <a:t>tackled me with great </a:t>
            </a:r>
            <a:r>
              <a:rPr dirty="0" sz="1450" spc="-20">
                <a:latin typeface="Times New Roman"/>
                <a:cs typeface="Times New Roman"/>
              </a:rPr>
              <a:t>solemnity.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could make fun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said, for </a:t>
            </a:r>
            <a:r>
              <a:rPr dirty="0" sz="1450" spc="-5">
                <a:latin typeface="Times New Roman"/>
                <a:cs typeface="Times New Roman"/>
              </a:rPr>
              <a:t>I do not </a:t>
            </a:r>
            <a:r>
              <a:rPr dirty="0" sz="1450" spc="-10">
                <a:latin typeface="Times New Roman"/>
                <a:cs typeface="Times New Roman"/>
              </a:rPr>
              <a:t>think it was very wise; </a:t>
            </a:r>
            <a:r>
              <a:rPr dirty="0" sz="1450" spc="-5">
                <a:latin typeface="Times New Roman"/>
                <a:cs typeface="Times New Roman"/>
              </a:rPr>
              <a:t>but </a:t>
            </a:r>
            <a:r>
              <a:rPr dirty="0" sz="1450" spc="-10">
                <a:latin typeface="Times New Roman"/>
                <a:cs typeface="Times New Roman"/>
              </a:rPr>
              <a:t>the  subject does </a:t>
            </a:r>
            <a:r>
              <a:rPr dirty="0" sz="1450" spc="-5">
                <a:latin typeface="Times New Roman"/>
                <a:cs typeface="Times New Roman"/>
              </a:rPr>
              <a:t>not </a:t>
            </a:r>
            <a:r>
              <a:rPr dirty="0" sz="1450" spc="-10">
                <a:latin typeface="Times New Roman"/>
                <a:cs typeface="Times New Roman"/>
              </a:rPr>
              <a:t>appear to me just now in </a:t>
            </a:r>
            <a:r>
              <a:rPr dirty="0" sz="1450" spc="-5">
                <a:latin typeface="Times New Roman"/>
                <a:cs typeface="Times New Roman"/>
              </a:rPr>
              <a:t>a </a:t>
            </a:r>
            <a:r>
              <a:rPr dirty="0" sz="1450" spc="-10">
                <a:latin typeface="Times New Roman"/>
                <a:cs typeface="Times New Roman"/>
              </a:rPr>
              <a:t>jesting light, so </a:t>
            </a:r>
            <a:r>
              <a:rPr dirty="0" sz="1450" spc="-5">
                <a:latin typeface="Times New Roman"/>
                <a:cs typeface="Times New Roman"/>
              </a:rPr>
              <a:t>I </a:t>
            </a:r>
            <a:r>
              <a:rPr dirty="0" sz="1450" spc="-10">
                <a:latin typeface="Times New Roman"/>
                <a:cs typeface="Times New Roman"/>
              </a:rPr>
              <a:t>shall only say  that </a:t>
            </a:r>
            <a:r>
              <a:rPr dirty="0" sz="1450" spc="-5">
                <a:latin typeface="Times New Roman"/>
                <a:cs typeface="Times New Roman"/>
              </a:rPr>
              <a:t>he </a:t>
            </a:r>
            <a:r>
              <a:rPr dirty="0" sz="1450" spc="-10">
                <a:latin typeface="Times New Roman"/>
                <a:cs typeface="Times New Roman"/>
              </a:rPr>
              <a:t>related to me his own conversion, which had been </a:t>
            </a:r>
            <a:r>
              <a:rPr dirty="0" sz="1450" spc="-15">
                <a:latin typeface="Times New Roman"/>
                <a:cs typeface="Times New Roman"/>
              </a:rPr>
              <a:t>effected </a:t>
            </a:r>
            <a:r>
              <a:rPr dirty="0" sz="1450" spc="-10">
                <a:latin typeface="Times New Roman"/>
                <a:cs typeface="Times New Roman"/>
              </a:rPr>
              <a:t>(as is very  often the case) through the agency </a:t>
            </a:r>
            <a:r>
              <a:rPr dirty="0" sz="1450" spc="-5">
                <a:latin typeface="Times New Roman"/>
                <a:cs typeface="Times New Roman"/>
              </a:rPr>
              <a:t>of a </a:t>
            </a:r>
            <a:r>
              <a:rPr dirty="0" sz="1450" spc="-10">
                <a:latin typeface="Times New Roman"/>
                <a:cs typeface="Times New Roman"/>
              </a:rPr>
              <a:t>gig accident, and that, after having  examined me and diagnosed my case, </a:t>
            </a:r>
            <a:r>
              <a:rPr dirty="0" sz="1450" spc="-5">
                <a:latin typeface="Times New Roman"/>
                <a:cs typeface="Times New Roman"/>
              </a:rPr>
              <a:t>he </a:t>
            </a:r>
            <a:r>
              <a:rPr dirty="0" sz="1450" spc="-10">
                <a:latin typeface="Times New Roman"/>
                <a:cs typeface="Times New Roman"/>
              </a:rPr>
              <a:t>selected some suitable tracts from</a:t>
            </a:r>
            <a:r>
              <a:rPr dirty="0" sz="1450" spc="17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422265" cy="245110"/>
          </a:xfrm>
          <a:prstGeom prst="rect">
            <a:avLst/>
          </a:prstGeom>
        </p:spPr>
        <p:txBody>
          <a:bodyPr wrap="square" lIns="0" tIns="11430" rIns="0" bIns="0" rtlCol="0" vert="horz">
            <a:spAutoFit/>
          </a:bodyPr>
          <a:lstStyle/>
          <a:p>
            <a:pPr marL="12700">
              <a:lnSpc>
                <a:spcPct val="100000"/>
              </a:lnSpc>
              <a:spcBef>
                <a:spcPts val="90"/>
              </a:spcBef>
            </a:pPr>
            <a:r>
              <a:rPr dirty="0" sz="1450" spc="-20">
                <a:latin typeface="Times New Roman"/>
                <a:cs typeface="Times New Roman"/>
              </a:rPr>
              <a:t>repertory, </a:t>
            </a:r>
            <a:r>
              <a:rPr dirty="0" sz="1450" spc="-10">
                <a:latin typeface="Times New Roman"/>
                <a:cs typeface="Times New Roman"/>
              </a:rPr>
              <a:t>gave them to me, and, bidding me God-speed, went </a:t>
            </a:r>
            <a:r>
              <a:rPr dirty="0" sz="1450" spc="-5">
                <a:latin typeface="Times New Roman"/>
                <a:cs typeface="Times New Roman"/>
              </a:rPr>
              <a:t>on </a:t>
            </a:r>
            <a:r>
              <a:rPr dirty="0" sz="1450" spc="-10">
                <a:latin typeface="Times New Roman"/>
                <a:cs typeface="Times New Roman"/>
              </a:rPr>
              <a:t>his</a:t>
            </a:r>
            <a:r>
              <a:rPr dirty="0" sz="1450" spc="160">
                <a:latin typeface="Times New Roman"/>
                <a:cs typeface="Times New Roman"/>
              </a:rPr>
              <a:t> </a:t>
            </a:r>
            <a:r>
              <a:rPr dirty="0" sz="1450" spc="-35">
                <a:latin typeface="Times New Roman"/>
                <a:cs typeface="Times New Roman"/>
              </a:rPr>
              <a:t>way.</a:t>
            </a:r>
            <a:endParaRPr sz="1450">
              <a:latin typeface="Times New Roman"/>
              <a:cs typeface="Times New Roman"/>
            </a:endParaRPr>
          </a:p>
        </p:txBody>
      </p:sp>
      <p:sp>
        <p:nvSpPr>
          <p:cNvPr id="3" name="object 3"/>
          <p:cNvSpPr txBox="1"/>
          <p:nvPr/>
        </p:nvSpPr>
        <p:spPr>
          <a:xfrm>
            <a:off x="876300" y="1478142"/>
            <a:ext cx="5807075" cy="842200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LAST OF</a:t>
            </a:r>
            <a:r>
              <a:rPr dirty="0" sz="1450" spc="-85" b="1">
                <a:latin typeface="Times New Roman"/>
                <a:cs typeface="Times New Roman"/>
              </a:rPr>
              <a:t> </a:t>
            </a:r>
            <a:r>
              <a:rPr dirty="0" sz="1450" spc="-15" b="1">
                <a:latin typeface="Times New Roman"/>
                <a:cs typeface="Times New Roman"/>
              </a:rPr>
              <a:t>SMETHURST</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That evening </a:t>
            </a:r>
            <a:r>
              <a:rPr dirty="0" sz="1450" spc="-5">
                <a:latin typeface="Times New Roman"/>
                <a:cs typeface="Times New Roman"/>
              </a:rPr>
              <a:t>I got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third-class carriage </a:t>
            </a:r>
            <a:r>
              <a:rPr dirty="0" sz="1450" spc="-5">
                <a:latin typeface="Times New Roman"/>
                <a:cs typeface="Times New Roman"/>
              </a:rPr>
              <a:t>on </a:t>
            </a:r>
            <a:r>
              <a:rPr dirty="0" sz="1450" spc="-10">
                <a:latin typeface="Times New Roman"/>
                <a:cs typeface="Times New Roman"/>
              </a:rPr>
              <a:t>my way for Keswick, and was  followed almost immediately </a:t>
            </a:r>
            <a:r>
              <a:rPr dirty="0" sz="1450" spc="-5">
                <a:latin typeface="Times New Roman"/>
                <a:cs typeface="Times New Roman"/>
              </a:rPr>
              <a:t>by a </a:t>
            </a:r>
            <a:r>
              <a:rPr dirty="0" sz="1450" spc="-10">
                <a:latin typeface="Times New Roman"/>
                <a:cs typeface="Times New Roman"/>
              </a:rPr>
              <a:t>burly man in brown clothes. This fellow-  passenger was seemingly ill at ease, and kept continually putting his head </a:t>
            </a:r>
            <a:r>
              <a:rPr dirty="0" sz="1450" spc="-5">
                <a:latin typeface="Times New Roman"/>
                <a:cs typeface="Times New Roman"/>
              </a:rPr>
              <a:t>out  of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and asking the bystanders if they saw </a:t>
            </a:r>
            <a:r>
              <a:rPr dirty="0" sz="1450" spc="-10" i="1">
                <a:latin typeface="Times New Roman"/>
                <a:cs typeface="Times New Roman"/>
              </a:rPr>
              <a:t>him </a:t>
            </a:r>
            <a:r>
              <a:rPr dirty="0" sz="1450" spc="-10">
                <a:latin typeface="Times New Roman"/>
                <a:cs typeface="Times New Roman"/>
              </a:rPr>
              <a:t>coming. At last,  when the train was already in motion, there was </a:t>
            </a:r>
            <a:r>
              <a:rPr dirty="0" sz="1450" spc="-5">
                <a:latin typeface="Times New Roman"/>
                <a:cs typeface="Times New Roman"/>
              </a:rPr>
              <a:t>a </a:t>
            </a:r>
            <a:r>
              <a:rPr dirty="0" sz="1450" spc="-10">
                <a:latin typeface="Times New Roman"/>
                <a:cs typeface="Times New Roman"/>
              </a:rPr>
              <a:t>commotion </a:t>
            </a:r>
            <a:r>
              <a:rPr dirty="0" sz="1450" spc="-5">
                <a:latin typeface="Times New Roman"/>
                <a:cs typeface="Times New Roman"/>
              </a:rPr>
              <a:t>on </a:t>
            </a:r>
            <a:r>
              <a:rPr dirty="0" sz="1450" spc="-10">
                <a:latin typeface="Times New Roman"/>
                <a:cs typeface="Times New Roman"/>
              </a:rPr>
              <a:t>the platform,  and </a:t>
            </a:r>
            <a:r>
              <a:rPr dirty="0" sz="1450" spc="-5">
                <a:latin typeface="Times New Roman"/>
                <a:cs typeface="Times New Roman"/>
              </a:rPr>
              <a:t>a </a:t>
            </a:r>
            <a:r>
              <a:rPr dirty="0" sz="1450" spc="-10">
                <a:latin typeface="Times New Roman"/>
                <a:cs typeface="Times New Roman"/>
              </a:rPr>
              <a:t>way was left clear to </a:t>
            </a:r>
            <a:r>
              <a:rPr dirty="0" sz="1450" spc="-5">
                <a:latin typeface="Times New Roman"/>
                <a:cs typeface="Times New Roman"/>
              </a:rPr>
              <a:t>our </a:t>
            </a:r>
            <a:r>
              <a:rPr dirty="0" sz="1450" spc="-10">
                <a:latin typeface="Times New Roman"/>
                <a:cs typeface="Times New Roman"/>
              </a:rPr>
              <a:t>carriage </a:t>
            </a:r>
            <a:r>
              <a:rPr dirty="0" sz="1450" spc="-25">
                <a:latin typeface="Times New Roman"/>
                <a:cs typeface="Times New Roman"/>
              </a:rPr>
              <a:t>door. </a:t>
            </a:r>
            <a:r>
              <a:rPr dirty="0" sz="1450" spc="-10" i="1">
                <a:latin typeface="Times New Roman"/>
                <a:cs typeface="Times New Roman"/>
              </a:rPr>
              <a:t>He </a:t>
            </a:r>
            <a:r>
              <a:rPr dirty="0" sz="1450" spc="-10">
                <a:latin typeface="Times New Roman"/>
                <a:cs typeface="Times New Roman"/>
              </a:rPr>
              <a:t>had arrived. In the hurry </a:t>
            </a:r>
            <a:r>
              <a:rPr dirty="0" sz="1450" spc="-5">
                <a:latin typeface="Times New Roman"/>
                <a:cs typeface="Times New Roman"/>
              </a:rPr>
              <a:t>I  </a:t>
            </a:r>
            <a:r>
              <a:rPr dirty="0" sz="1450" spc="-10">
                <a:latin typeface="Times New Roman"/>
                <a:cs typeface="Times New Roman"/>
              </a:rPr>
              <a:t>could just see Smethurst, red and panting, thrust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clay pipes into my  </a:t>
            </a:r>
            <a:r>
              <a:rPr dirty="0" sz="1450" spc="-15">
                <a:latin typeface="Times New Roman"/>
                <a:cs typeface="Times New Roman"/>
              </a:rPr>
              <a:t>companion’s </a:t>
            </a:r>
            <a:r>
              <a:rPr dirty="0" sz="1450" spc="-10">
                <a:latin typeface="Times New Roman"/>
                <a:cs typeface="Times New Roman"/>
              </a:rPr>
              <a:t>outstretched band, and hear him crying his farewells after </a:t>
            </a:r>
            <a:r>
              <a:rPr dirty="0" sz="1450" spc="-5">
                <a:latin typeface="Times New Roman"/>
                <a:cs typeface="Times New Roman"/>
              </a:rPr>
              <a:t>us </a:t>
            </a:r>
            <a:r>
              <a:rPr dirty="0" sz="1450" spc="-10">
                <a:latin typeface="Times New Roman"/>
                <a:cs typeface="Times New Roman"/>
              </a:rPr>
              <a:t>as  we slipped </a:t>
            </a:r>
            <a:r>
              <a:rPr dirty="0" sz="1450" spc="-5">
                <a:latin typeface="Times New Roman"/>
                <a:cs typeface="Times New Roman"/>
              </a:rPr>
              <a:t>out of </a:t>
            </a:r>
            <a:r>
              <a:rPr dirty="0" sz="1450" spc="-10">
                <a:latin typeface="Times New Roman"/>
                <a:cs typeface="Times New Roman"/>
              </a:rPr>
              <a:t>the station at an ever accelerating pace. </a:t>
            </a:r>
            <a:r>
              <a:rPr dirty="0" sz="1450" spc="-5">
                <a:latin typeface="Times New Roman"/>
                <a:cs typeface="Times New Roman"/>
              </a:rPr>
              <a:t>I </a:t>
            </a:r>
            <a:r>
              <a:rPr dirty="0" sz="1450" spc="-10">
                <a:latin typeface="Times New Roman"/>
                <a:cs typeface="Times New Roman"/>
              </a:rPr>
              <a:t>said something  about it being </a:t>
            </a:r>
            <a:r>
              <a:rPr dirty="0" sz="1450" spc="-5">
                <a:latin typeface="Times New Roman"/>
                <a:cs typeface="Times New Roman"/>
              </a:rPr>
              <a:t>a </a:t>
            </a:r>
            <a:r>
              <a:rPr dirty="0" sz="1450" spc="-10">
                <a:latin typeface="Times New Roman"/>
                <a:cs typeface="Times New Roman"/>
              </a:rPr>
              <a:t>close </a:t>
            </a:r>
            <a:r>
              <a:rPr dirty="0" sz="1450" spc="-5">
                <a:latin typeface="Times New Roman"/>
                <a:cs typeface="Times New Roman"/>
              </a:rPr>
              <a:t>run, </a:t>
            </a:r>
            <a:r>
              <a:rPr dirty="0" sz="1450" spc="-10">
                <a:latin typeface="Times New Roman"/>
                <a:cs typeface="Times New Roman"/>
              </a:rPr>
              <a:t>and the broad man, already engaged in filling </a:t>
            </a:r>
            <a:r>
              <a:rPr dirty="0" sz="1450" spc="-5">
                <a:latin typeface="Times New Roman"/>
                <a:cs typeface="Times New Roman"/>
              </a:rPr>
              <a:t>one of  </a:t>
            </a:r>
            <a:r>
              <a:rPr dirty="0" sz="1450" spc="-10">
                <a:latin typeface="Times New Roman"/>
                <a:cs typeface="Times New Roman"/>
              </a:rPr>
              <a:t>the pipes, assented, and went </a:t>
            </a:r>
            <a:r>
              <a:rPr dirty="0" sz="1450" spc="-5">
                <a:latin typeface="Times New Roman"/>
                <a:cs typeface="Times New Roman"/>
              </a:rPr>
              <a:t>on </a:t>
            </a:r>
            <a:r>
              <a:rPr dirty="0" sz="1450" spc="-10">
                <a:latin typeface="Times New Roman"/>
                <a:cs typeface="Times New Roman"/>
              </a:rPr>
              <a:t>to tell me </a:t>
            </a:r>
            <a:r>
              <a:rPr dirty="0" sz="1450" spc="-5">
                <a:latin typeface="Times New Roman"/>
                <a:cs typeface="Times New Roman"/>
              </a:rPr>
              <a:t>of </a:t>
            </a:r>
            <a:r>
              <a:rPr dirty="0" sz="1450" spc="-10">
                <a:latin typeface="Times New Roman"/>
                <a:cs typeface="Times New Roman"/>
              </a:rPr>
              <a:t>his own stupidity in forgetting </a:t>
            </a:r>
            <a:r>
              <a:rPr dirty="0" sz="1450" spc="-5">
                <a:latin typeface="Times New Roman"/>
                <a:cs typeface="Times New Roman"/>
              </a:rPr>
              <a:t>a  </a:t>
            </a:r>
            <a:r>
              <a:rPr dirty="0" sz="1450" spc="-20">
                <a:latin typeface="Times New Roman"/>
                <a:cs typeface="Times New Roman"/>
              </a:rPr>
              <a:t>necessary,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how his friend had good-naturedly </a:t>
            </a:r>
            <a:r>
              <a:rPr dirty="0" sz="1450" spc="-5">
                <a:latin typeface="Times New Roman"/>
                <a:cs typeface="Times New Roman"/>
              </a:rPr>
              <a:t>gone </a:t>
            </a:r>
            <a:r>
              <a:rPr dirty="0" sz="1450" spc="-10">
                <a:latin typeface="Times New Roman"/>
                <a:cs typeface="Times New Roman"/>
              </a:rPr>
              <a:t>down town at the  last moment to supply the omission. </a:t>
            </a:r>
            <a:r>
              <a:rPr dirty="0" sz="1450" spc="-5">
                <a:latin typeface="Times New Roman"/>
                <a:cs typeface="Times New Roman"/>
              </a:rPr>
              <a:t>I </a:t>
            </a:r>
            <a:r>
              <a:rPr dirty="0" sz="1450" spc="-10">
                <a:latin typeface="Times New Roman"/>
                <a:cs typeface="Times New Roman"/>
              </a:rPr>
              <a:t>mentioned that </a:t>
            </a:r>
            <a:r>
              <a:rPr dirty="0" sz="1450" spc="-5">
                <a:latin typeface="Times New Roman"/>
                <a:cs typeface="Times New Roman"/>
              </a:rPr>
              <a:t>I </a:t>
            </a:r>
            <a:r>
              <a:rPr dirty="0" sz="1450" spc="-10">
                <a:latin typeface="Times New Roman"/>
                <a:cs typeface="Times New Roman"/>
              </a:rPr>
              <a:t>had seen </a:t>
            </a:r>
            <a:r>
              <a:rPr dirty="0" sz="1450" spc="-35">
                <a:latin typeface="Times New Roman"/>
                <a:cs typeface="Times New Roman"/>
              </a:rPr>
              <a:t>Mr.  </a:t>
            </a:r>
            <a:r>
              <a:rPr dirty="0" sz="1450" spc="-10">
                <a:latin typeface="Times New Roman"/>
                <a:cs typeface="Times New Roman"/>
              </a:rPr>
              <a:t>Smethurst </a:t>
            </a:r>
            <a:r>
              <a:rPr dirty="0" sz="1450" spc="-20">
                <a:latin typeface="Times New Roman"/>
                <a:cs typeface="Times New Roman"/>
              </a:rPr>
              <a:t>already,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had been very polite to me; and we fell into </a:t>
            </a:r>
            <a:r>
              <a:rPr dirty="0" sz="1450" spc="-5">
                <a:latin typeface="Times New Roman"/>
                <a:cs typeface="Times New Roman"/>
              </a:rPr>
              <a:t>a  </a:t>
            </a:r>
            <a:r>
              <a:rPr dirty="0" sz="1450" spc="-10">
                <a:latin typeface="Times New Roman"/>
                <a:cs typeface="Times New Roman"/>
              </a:rPr>
              <a:t>discussion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hatter’s </a:t>
            </a:r>
            <a:r>
              <a:rPr dirty="0" sz="1450" spc="-10">
                <a:latin typeface="Times New Roman"/>
                <a:cs typeface="Times New Roman"/>
              </a:rPr>
              <a:t>merits that lasted some time and left </a:t>
            </a:r>
            <a:r>
              <a:rPr dirty="0" sz="1450" spc="-5">
                <a:latin typeface="Times New Roman"/>
                <a:cs typeface="Times New Roman"/>
              </a:rPr>
              <a:t>us </a:t>
            </a:r>
            <a:r>
              <a:rPr dirty="0" sz="1450" spc="-10">
                <a:latin typeface="Times New Roman"/>
                <a:cs typeface="Times New Roman"/>
              </a:rPr>
              <a:t>quite </a:t>
            </a:r>
            <a:r>
              <a:rPr dirty="0" sz="1450" spc="-5">
                <a:latin typeface="Times New Roman"/>
                <a:cs typeface="Times New Roman"/>
              </a:rPr>
              <a:t>good  </a:t>
            </a:r>
            <a:r>
              <a:rPr dirty="0" sz="1450" spc="-10">
                <a:latin typeface="Times New Roman"/>
                <a:cs typeface="Times New Roman"/>
              </a:rPr>
              <a:t>friends at its conclusion. The topic was productive </a:t>
            </a:r>
            <a:r>
              <a:rPr dirty="0" sz="1450" spc="-5">
                <a:latin typeface="Times New Roman"/>
                <a:cs typeface="Times New Roman"/>
              </a:rPr>
              <a:t>of </a:t>
            </a:r>
            <a:r>
              <a:rPr dirty="0" sz="1450" spc="-10">
                <a:latin typeface="Times New Roman"/>
                <a:cs typeface="Times New Roman"/>
              </a:rPr>
              <a:t>goodwill. </a:t>
            </a:r>
            <a:r>
              <a:rPr dirty="0" sz="1450" spc="-70">
                <a:latin typeface="Times New Roman"/>
                <a:cs typeface="Times New Roman"/>
              </a:rPr>
              <a:t>We  </a:t>
            </a:r>
            <a:r>
              <a:rPr dirty="0" sz="1450" spc="-10">
                <a:latin typeface="Times New Roman"/>
                <a:cs typeface="Times New Roman"/>
              </a:rPr>
              <a:t>exchanged tobacco and talked about the season, and agreed at last that we  should </a:t>
            </a:r>
            <a:r>
              <a:rPr dirty="0" sz="1450" spc="-5">
                <a:latin typeface="Times New Roman"/>
                <a:cs typeface="Times New Roman"/>
              </a:rPr>
              <a:t>go </a:t>
            </a:r>
            <a:r>
              <a:rPr dirty="0" sz="1450" spc="-10">
                <a:latin typeface="Times New Roman"/>
                <a:cs typeface="Times New Roman"/>
              </a:rPr>
              <a:t>to the same hotel at Keswick and sup in </a:t>
            </a:r>
            <a:r>
              <a:rPr dirty="0" sz="1450" spc="-20">
                <a:latin typeface="Times New Roman"/>
                <a:cs typeface="Times New Roman"/>
              </a:rPr>
              <a:t>company.</a:t>
            </a:r>
            <a:r>
              <a:rPr dirty="0" sz="1450" spc="320">
                <a:latin typeface="Times New Roman"/>
                <a:cs typeface="Times New Roman"/>
              </a:rPr>
              <a: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had some  business in the town which would occupy him some </a:t>
            </a:r>
            <a:r>
              <a:rPr dirty="0" sz="1450" spc="-5">
                <a:latin typeface="Times New Roman"/>
                <a:cs typeface="Times New Roman"/>
              </a:rPr>
              <a:t>hour or </a:t>
            </a:r>
            <a:r>
              <a:rPr dirty="0" sz="1450" spc="-10">
                <a:latin typeface="Times New Roman"/>
                <a:cs typeface="Times New Roman"/>
              </a:rPr>
              <a:t>so, </a:t>
            </a:r>
            <a:r>
              <a:rPr dirty="0" sz="1450" spc="-5">
                <a:latin typeface="Times New Roman"/>
                <a:cs typeface="Times New Roman"/>
              </a:rPr>
              <a:t>on our </a:t>
            </a:r>
            <a:r>
              <a:rPr dirty="0" sz="1450" spc="-10">
                <a:latin typeface="Times New Roman"/>
                <a:cs typeface="Times New Roman"/>
              </a:rPr>
              <a:t>arrival  </a:t>
            </a:r>
            <a:r>
              <a:rPr dirty="0" sz="1450" spc="-5">
                <a:latin typeface="Times New Roman"/>
                <a:cs typeface="Times New Roman"/>
              </a:rPr>
              <a:t>I </a:t>
            </a:r>
            <a:r>
              <a:rPr dirty="0" sz="1450" spc="-10">
                <a:latin typeface="Times New Roman"/>
                <a:cs typeface="Times New Roman"/>
              </a:rPr>
              <a:t>was to improve the time and </a:t>
            </a:r>
            <a:r>
              <a:rPr dirty="0" sz="1450" spc="-5">
                <a:latin typeface="Times New Roman"/>
                <a:cs typeface="Times New Roman"/>
              </a:rPr>
              <a:t>go </a:t>
            </a:r>
            <a:r>
              <a:rPr dirty="0" sz="1450" spc="-10">
                <a:latin typeface="Times New Roman"/>
                <a:cs typeface="Times New Roman"/>
              </a:rPr>
              <a:t>down to the lake, that </a:t>
            </a:r>
            <a:r>
              <a:rPr dirty="0" sz="1450" spc="-5">
                <a:latin typeface="Times New Roman"/>
                <a:cs typeface="Times New Roman"/>
              </a:rPr>
              <a:t>I </a:t>
            </a:r>
            <a:r>
              <a:rPr dirty="0" sz="1450" spc="-10">
                <a:latin typeface="Times New Roman"/>
                <a:cs typeface="Times New Roman"/>
              </a:rPr>
              <a:t>might see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the promised</a:t>
            </a:r>
            <a:r>
              <a:rPr dirty="0" sz="1450" spc="-5">
                <a:latin typeface="Times New Roman"/>
                <a:cs typeface="Times New Roman"/>
              </a:rPr>
              <a:t> </a:t>
            </a:r>
            <a:r>
              <a:rPr dirty="0" sz="1450" spc="-10">
                <a:latin typeface="Times New Roman"/>
                <a:cs typeface="Times New Roman"/>
              </a:rPr>
              <a:t>wonders.</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had fallen already when </a:t>
            </a:r>
            <a:r>
              <a:rPr dirty="0" sz="1450" spc="-5">
                <a:latin typeface="Times New Roman"/>
                <a:cs typeface="Times New Roman"/>
              </a:rPr>
              <a:t>I </a:t>
            </a:r>
            <a:r>
              <a:rPr dirty="0" sz="1450" spc="-10">
                <a:latin typeface="Times New Roman"/>
                <a:cs typeface="Times New Roman"/>
              </a:rPr>
              <a:t>reached the </a:t>
            </a:r>
            <a:r>
              <a:rPr dirty="0" sz="1450" spc="-15">
                <a:latin typeface="Times New Roman"/>
                <a:cs typeface="Times New Roman"/>
              </a:rPr>
              <a:t>water-side,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place where  many pleasure-boats are moored and ready for hire; and as </a:t>
            </a:r>
            <a:r>
              <a:rPr dirty="0" sz="1450" spc="-5">
                <a:latin typeface="Times New Roman"/>
                <a:cs typeface="Times New Roman"/>
              </a:rPr>
              <a:t>I </a:t>
            </a:r>
            <a:r>
              <a:rPr dirty="0" sz="1450" spc="-10">
                <a:latin typeface="Times New Roman"/>
                <a:cs typeface="Times New Roman"/>
              </a:rPr>
              <a:t>went along </a:t>
            </a:r>
            <a:r>
              <a:rPr dirty="0" sz="1450" spc="-5">
                <a:latin typeface="Times New Roman"/>
                <a:cs typeface="Times New Roman"/>
              </a:rPr>
              <a:t>a  </a:t>
            </a:r>
            <a:r>
              <a:rPr dirty="0" sz="1450" spc="-10">
                <a:latin typeface="Times New Roman"/>
                <a:cs typeface="Times New Roman"/>
              </a:rPr>
              <a:t>stony path, between wood and </a:t>
            </a:r>
            <a:r>
              <a:rPr dirty="0" sz="1450" spc="-20">
                <a:latin typeface="Times New Roman"/>
                <a:cs typeface="Times New Roman"/>
              </a:rPr>
              <a:t>water, </a:t>
            </a:r>
            <a:r>
              <a:rPr dirty="0" sz="1450" spc="-5">
                <a:latin typeface="Times New Roman"/>
                <a:cs typeface="Times New Roman"/>
              </a:rPr>
              <a:t>a </a:t>
            </a:r>
            <a:r>
              <a:rPr dirty="0" sz="1450" spc="-10">
                <a:latin typeface="Times New Roman"/>
                <a:cs typeface="Times New Roman"/>
              </a:rPr>
              <a:t>strong wind blew in gusts from the far  end </a:t>
            </a:r>
            <a:r>
              <a:rPr dirty="0" sz="1450" spc="-5">
                <a:latin typeface="Times New Roman"/>
                <a:cs typeface="Times New Roman"/>
              </a:rPr>
              <a:t>of </a:t>
            </a:r>
            <a:r>
              <a:rPr dirty="0" sz="1450" spc="-10">
                <a:latin typeface="Times New Roman"/>
                <a:cs typeface="Times New Roman"/>
              </a:rPr>
              <a:t>the lake. The sky was covered with flying scud; and, as this was  ragged, there was quite </a:t>
            </a:r>
            <a:r>
              <a:rPr dirty="0" sz="1450" spc="-5">
                <a:latin typeface="Times New Roman"/>
                <a:cs typeface="Times New Roman"/>
              </a:rPr>
              <a:t>a </a:t>
            </a:r>
            <a:r>
              <a:rPr dirty="0" sz="1450" spc="-10">
                <a:latin typeface="Times New Roman"/>
                <a:cs typeface="Times New Roman"/>
              </a:rPr>
              <a:t>wild chase </a:t>
            </a:r>
            <a:r>
              <a:rPr dirty="0" sz="1450" spc="-5">
                <a:latin typeface="Times New Roman"/>
                <a:cs typeface="Times New Roman"/>
              </a:rPr>
              <a:t>of </a:t>
            </a:r>
            <a:r>
              <a:rPr dirty="0" sz="1450" spc="-10">
                <a:latin typeface="Times New Roman"/>
                <a:cs typeface="Times New Roman"/>
              </a:rPr>
              <a:t>shadow and moon-glimpse over the  surface </a:t>
            </a:r>
            <a:r>
              <a:rPr dirty="0" sz="1450" spc="-5">
                <a:latin typeface="Times New Roman"/>
                <a:cs typeface="Times New Roman"/>
              </a:rPr>
              <a:t>of </a:t>
            </a:r>
            <a:r>
              <a:rPr dirty="0" sz="1450" spc="-10">
                <a:latin typeface="Times New Roman"/>
                <a:cs typeface="Times New Roman"/>
              </a:rPr>
              <a:t>the shuddering </a:t>
            </a:r>
            <a:r>
              <a:rPr dirty="0" sz="1450" spc="-25">
                <a:latin typeface="Times New Roman"/>
                <a:cs typeface="Times New Roman"/>
              </a:rPr>
              <a:t>water. </a:t>
            </a:r>
            <a:r>
              <a:rPr dirty="0" sz="1450" spc="-5">
                <a:latin typeface="Times New Roman"/>
                <a:cs typeface="Times New Roman"/>
              </a:rPr>
              <a:t>I </a:t>
            </a:r>
            <a:r>
              <a:rPr dirty="0" sz="1450" spc="-10">
                <a:latin typeface="Times New Roman"/>
                <a:cs typeface="Times New Roman"/>
              </a:rPr>
              <a:t>had to hold my hat </a:t>
            </a:r>
            <a:r>
              <a:rPr dirty="0" sz="1450" spc="-5">
                <a:latin typeface="Times New Roman"/>
                <a:cs typeface="Times New Roman"/>
              </a:rPr>
              <a:t>on, </a:t>
            </a:r>
            <a:r>
              <a:rPr dirty="0" sz="1450" spc="-10">
                <a:latin typeface="Times New Roman"/>
                <a:cs typeface="Times New Roman"/>
              </a:rPr>
              <a:t>and was growing  rather tired, and inclined to </a:t>
            </a:r>
            <a:r>
              <a:rPr dirty="0" sz="1450" spc="-5">
                <a:latin typeface="Times New Roman"/>
                <a:cs typeface="Times New Roman"/>
              </a:rPr>
              <a:t>go </a:t>
            </a:r>
            <a:r>
              <a:rPr dirty="0" sz="1450" spc="-10">
                <a:latin typeface="Times New Roman"/>
                <a:cs typeface="Times New Roman"/>
              </a:rPr>
              <a:t>back in disgust, when </a:t>
            </a:r>
            <a:r>
              <a:rPr dirty="0" sz="1450" spc="-5">
                <a:latin typeface="Times New Roman"/>
                <a:cs typeface="Times New Roman"/>
              </a:rPr>
              <a:t>a </a:t>
            </a:r>
            <a:r>
              <a:rPr dirty="0" sz="1450" spc="-10">
                <a:latin typeface="Times New Roman"/>
                <a:cs typeface="Times New Roman"/>
              </a:rPr>
              <a:t>little incident occurred  to break the tedium. A sudden and violent squall </a:t>
            </a:r>
            <a:r>
              <a:rPr dirty="0" sz="1450" spc="-5">
                <a:latin typeface="Times New Roman"/>
                <a:cs typeface="Times New Roman"/>
              </a:rPr>
              <a:t>of </a:t>
            </a:r>
            <a:r>
              <a:rPr dirty="0" sz="1450" spc="-10">
                <a:latin typeface="Times New Roman"/>
                <a:cs typeface="Times New Roman"/>
              </a:rPr>
              <a:t>wind sundered the low  underwood, and at the same time there came </a:t>
            </a:r>
            <a:r>
              <a:rPr dirty="0" sz="1450" spc="-5">
                <a:latin typeface="Times New Roman"/>
                <a:cs typeface="Times New Roman"/>
              </a:rPr>
              <a:t>one of </a:t>
            </a:r>
            <a:r>
              <a:rPr dirty="0" sz="1450" spc="-10">
                <a:latin typeface="Times New Roman"/>
                <a:cs typeface="Times New Roman"/>
              </a:rPr>
              <a:t>those brief discharges </a:t>
            </a:r>
            <a:r>
              <a:rPr dirty="0" sz="1450" spc="-5">
                <a:latin typeface="Times New Roman"/>
                <a:cs typeface="Times New Roman"/>
              </a:rPr>
              <a:t>of  </a:t>
            </a:r>
            <a:r>
              <a:rPr dirty="0" sz="1450" spc="-10">
                <a:latin typeface="Times New Roman"/>
                <a:cs typeface="Times New Roman"/>
              </a:rPr>
              <a:t>moonlight, which leaped into the opening thus made, and showed me three  girls in the prettiest flutter and </a:t>
            </a:r>
            <a:r>
              <a:rPr dirty="0" sz="1450" spc="-20">
                <a:latin typeface="Times New Roman"/>
                <a:cs typeface="Times New Roman"/>
              </a:rPr>
              <a:t>disorder.</a:t>
            </a:r>
            <a:r>
              <a:rPr dirty="0" sz="1450" spc="320">
                <a:latin typeface="Times New Roman"/>
                <a:cs typeface="Times New Roman"/>
              </a:rPr>
              <a:t> </a:t>
            </a:r>
            <a:r>
              <a:rPr dirty="0" sz="1450" spc="-10">
                <a:latin typeface="Times New Roman"/>
                <a:cs typeface="Times New Roman"/>
              </a:rPr>
              <a:t>It was as though they had sprung </a:t>
            </a:r>
            <a:r>
              <a:rPr dirty="0" sz="1450" spc="-5">
                <a:latin typeface="Times New Roman"/>
                <a:cs typeface="Times New Roman"/>
              </a:rPr>
              <a:t>out  of </a:t>
            </a:r>
            <a:r>
              <a:rPr dirty="0" sz="1450" spc="-10">
                <a:latin typeface="Times New Roman"/>
                <a:cs typeface="Times New Roman"/>
              </a:rPr>
              <a:t>the </a:t>
            </a:r>
            <a:r>
              <a:rPr dirty="0" sz="1450" spc="-5">
                <a:latin typeface="Times New Roman"/>
                <a:cs typeface="Times New Roman"/>
              </a:rPr>
              <a:t>ground. I </a:t>
            </a:r>
            <a:r>
              <a:rPr dirty="0" sz="1450" spc="-10">
                <a:latin typeface="Times New Roman"/>
                <a:cs typeface="Times New Roman"/>
              </a:rPr>
              <a:t>accosted them very politely in my capacity </a:t>
            </a:r>
            <a:r>
              <a:rPr dirty="0" sz="1450" spc="-5">
                <a:latin typeface="Times New Roman"/>
                <a:cs typeface="Times New Roman"/>
              </a:rPr>
              <a:t>of </a:t>
            </a:r>
            <a:r>
              <a:rPr dirty="0" sz="1450" spc="-15">
                <a:latin typeface="Times New Roman"/>
                <a:cs typeface="Times New Roman"/>
              </a:rPr>
              <a:t>stranger, </a:t>
            </a:r>
            <a:r>
              <a:rPr dirty="0" sz="1450" spc="-10">
                <a:latin typeface="Times New Roman"/>
                <a:cs typeface="Times New Roman"/>
              </a:rPr>
              <a:t>and  requested to </a:t>
            </a:r>
            <a:r>
              <a:rPr dirty="0" sz="1450" spc="-5">
                <a:latin typeface="Times New Roman"/>
                <a:cs typeface="Times New Roman"/>
              </a:rPr>
              <a:t>be </a:t>
            </a:r>
            <a:r>
              <a:rPr dirty="0" sz="1450" spc="-10">
                <a:latin typeface="Times New Roman"/>
                <a:cs typeface="Times New Roman"/>
              </a:rPr>
              <a:t>told the names </a:t>
            </a:r>
            <a:r>
              <a:rPr dirty="0" sz="1450" spc="-5">
                <a:latin typeface="Times New Roman"/>
                <a:cs typeface="Times New Roman"/>
              </a:rPr>
              <a:t>of </a:t>
            </a:r>
            <a:r>
              <a:rPr dirty="0" sz="1450" spc="-10">
                <a:latin typeface="Times New Roman"/>
                <a:cs typeface="Times New Roman"/>
              </a:rPr>
              <a:t>all manner </a:t>
            </a:r>
            <a:r>
              <a:rPr dirty="0" sz="1450" spc="-5">
                <a:latin typeface="Times New Roman"/>
                <a:cs typeface="Times New Roman"/>
              </a:rPr>
              <a:t>of </a:t>
            </a:r>
            <a:r>
              <a:rPr dirty="0" sz="1450" spc="-10">
                <a:latin typeface="Times New Roman"/>
                <a:cs typeface="Times New Roman"/>
              </a:rPr>
              <a:t>hills and woods and places that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did</a:t>
            </a:r>
            <a:r>
              <a:rPr dirty="0" sz="1450" spc="45">
                <a:latin typeface="Times New Roman"/>
                <a:cs typeface="Times New Roman"/>
              </a:rPr>
              <a:t> </a:t>
            </a:r>
            <a:r>
              <a:rPr dirty="0" sz="1450" spc="-5">
                <a:latin typeface="Times New Roman"/>
                <a:cs typeface="Times New Roman"/>
              </a:rPr>
              <a:t>not</a:t>
            </a:r>
            <a:r>
              <a:rPr dirty="0" sz="1450" spc="45">
                <a:latin typeface="Times New Roman"/>
                <a:cs typeface="Times New Roman"/>
              </a:rPr>
              <a:t> </a:t>
            </a:r>
            <a:r>
              <a:rPr dirty="0" sz="1450" spc="-10">
                <a:latin typeface="Times New Roman"/>
                <a:cs typeface="Times New Roman"/>
              </a:rPr>
              <a:t>wish</a:t>
            </a:r>
            <a:r>
              <a:rPr dirty="0" sz="1450" spc="45">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25">
                <a:latin typeface="Times New Roman"/>
                <a:cs typeface="Times New Roman"/>
              </a:rPr>
              <a:t>know,</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we</a:t>
            </a:r>
            <a:r>
              <a:rPr dirty="0" sz="1450" spc="45">
                <a:latin typeface="Times New Roman"/>
                <a:cs typeface="Times New Roman"/>
              </a:rPr>
              <a:t> </a:t>
            </a:r>
            <a:r>
              <a:rPr dirty="0" sz="1450" spc="-10">
                <a:latin typeface="Times New Roman"/>
                <a:cs typeface="Times New Roman"/>
              </a:rPr>
              <a:t>stood</a:t>
            </a:r>
            <a:r>
              <a:rPr dirty="0" sz="1450" spc="45">
                <a:latin typeface="Times New Roman"/>
                <a:cs typeface="Times New Roman"/>
              </a:rPr>
              <a:t> </a:t>
            </a:r>
            <a:r>
              <a:rPr dirty="0" sz="1450" spc="-10">
                <a:latin typeface="Times New Roman"/>
                <a:cs typeface="Times New Roman"/>
              </a:rPr>
              <a:t>together</a:t>
            </a:r>
            <a:r>
              <a:rPr dirty="0" sz="1450" spc="45">
                <a:latin typeface="Times New Roman"/>
                <a:cs typeface="Times New Roman"/>
              </a:rPr>
              <a:t> </a:t>
            </a:r>
            <a:r>
              <a:rPr dirty="0" sz="1450" spc="-10">
                <a:latin typeface="Times New Roman"/>
                <a:cs typeface="Times New Roman"/>
              </a:rPr>
              <a:t>for</a:t>
            </a:r>
            <a:r>
              <a:rPr dirty="0" sz="1450" spc="4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while</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had</a:t>
            </a:r>
            <a:r>
              <a:rPr dirty="0" sz="1450" spc="45">
                <a:latin typeface="Times New Roman"/>
                <a:cs typeface="Times New Roman"/>
              </a:rPr>
              <a:t> </a:t>
            </a:r>
            <a:r>
              <a:rPr dirty="0" sz="1450" spc="-10">
                <a:latin typeface="Times New Roman"/>
                <a:cs typeface="Times New Roman"/>
              </a:rPr>
              <a:t>an</a:t>
            </a:r>
            <a:r>
              <a:rPr dirty="0" sz="1450" spc="45">
                <a:latin typeface="Times New Roman"/>
                <a:cs typeface="Times New Roman"/>
              </a:rPr>
              <a:t> </a:t>
            </a:r>
            <a:r>
              <a:rPr dirty="0" sz="1450" spc="-10">
                <a:latin typeface="Times New Roman"/>
                <a:cs typeface="Times New Roman"/>
              </a:rPr>
              <a:t>amusing</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792797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little talk. The wind, </a:t>
            </a:r>
            <a:r>
              <a:rPr dirty="0" sz="1450" spc="-5">
                <a:latin typeface="Times New Roman"/>
                <a:cs typeface="Times New Roman"/>
              </a:rPr>
              <a:t>too, </a:t>
            </a:r>
            <a:r>
              <a:rPr dirty="0" sz="1450" spc="-10">
                <a:latin typeface="Times New Roman"/>
                <a:cs typeface="Times New Roman"/>
              </a:rPr>
              <a:t>made himself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party, </a:t>
            </a:r>
            <a:r>
              <a:rPr dirty="0" sz="1450" spc="-5">
                <a:latin typeface="Times New Roman"/>
                <a:cs typeface="Times New Roman"/>
              </a:rPr>
              <a:t>brought </a:t>
            </a:r>
            <a:r>
              <a:rPr dirty="0" sz="1450" spc="-10">
                <a:latin typeface="Times New Roman"/>
                <a:cs typeface="Times New Roman"/>
              </a:rPr>
              <a:t>the colour into  their faces, and gave them enough to </a:t>
            </a:r>
            <a:r>
              <a:rPr dirty="0" sz="1450" spc="-5">
                <a:latin typeface="Times New Roman"/>
                <a:cs typeface="Times New Roman"/>
              </a:rPr>
              <a:t>do </a:t>
            </a:r>
            <a:r>
              <a:rPr dirty="0" sz="1450" spc="-10">
                <a:latin typeface="Times New Roman"/>
                <a:cs typeface="Times New Roman"/>
              </a:rPr>
              <a:t>to repress their drapery; and </a:t>
            </a:r>
            <a:r>
              <a:rPr dirty="0" sz="1450" spc="-5">
                <a:latin typeface="Times New Roman"/>
                <a:cs typeface="Times New Roman"/>
              </a:rPr>
              <a:t>one of  </a:t>
            </a:r>
            <a:r>
              <a:rPr dirty="0" sz="1450" spc="-10">
                <a:latin typeface="Times New Roman"/>
                <a:cs typeface="Times New Roman"/>
              </a:rPr>
              <a:t>them, amid much giggling, had to pirouette round and round </a:t>
            </a:r>
            <a:r>
              <a:rPr dirty="0" sz="1450" spc="-5">
                <a:latin typeface="Times New Roman"/>
                <a:cs typeface="Times New Roman"/>
              </a:rPr>
              <a:t>upon </a:t>
            </a:r>
            <a:r>
              <a:rPr dirty="0" sz="1450" spc="-10">
                <a:latin typeface="Times New Roman"/>
                <a:cs typeface="Times New Roman"/>
              </a:rPr>
              <a:t>her toes (as  girls </a:t>
            </a:r>
            <a:r>
              <a:rPr dirty="0" sz="1450" spc="-5">
                <a:latin typeface="Times New Roman"/>
                <a:cs typeface="Times New Roman"/>
              </a:rPr>
              <a:t>do) </a:t>
            </a:r>
            <a:r>
              <a:rPr dirty="0" sz="1450" spc="-10">
                <a:latin typeface="Times New Roman"/>
                <a:cs typeface="Times New Roman"/>
              </a:rPr>
              <a:t>when some specially strong gust had </a:t>
            </a:r>
            <a:r>
              <a:rPr dirty="0" sz="1450" spc="-5">
                <a:latin typeface="Times New Roman"/>
                <a:cs typeface="Times New Roman"/>
              </a:rPr>
              <a:t>got </a:t>
            </a:r>
            <a:r>
              <a:rPr dirty="0" sz="1450" spc="-10">
                <a:latin typeface="Times New Roman"/>
                <a:cs typeface="Times New Roman"/>
              </a:rPr>
              <a:t>the advantage over </a:t>
            </a:r>
            <a:r>
              <a:rPr dirty="0" sz="1450" spc="-30">
                <a:latin typeface="Times New Roman"/>
                <a:cs typeface="Times New Roman"/>
              </a:rPr>
              <a:t>her.  </a:t>
            </a:r>
            <a:r>
              <a:rPr dirty="0" sz="1450" spc="-10">
                <a:latin typeface="Times New Roman"/>
                <a:cs typeface="Times New Roman"/>
              </a:rPr>
              <a:t>They were just high enough </a:t>
            </a:r>
            <a:r>
              <a:rPr dirty="0" sz="1450" spc="-5">
                <a:latin typeface="Times New Roman"/>
                <a:cs typeface="Times New Roman"/>
              </a:rPr>
              <a:t>up </a:t>
            </a:r>
            <a:r>
              <a:rPr dirty="0" sz="1450" spc="-10">
                <a:latin typeface="Times New Roman"/>
                <a:cs typeface="Times New Roman"/>
              </a:rPr>
              <a:t>in the social order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afraid to speak to </a:t>
            </a:r>
            <a:r>
              <a:rPr dirty="0" sz="1450" spc="-5">
                <a:latin typeface="Times New Roman"/>
                <a:cs typeface="Times New Roman"/>
              </a:rPr>
              <a:t>a  </a:t>
            </a:r>
            <a:r>
              <a:rPr dirty="0" sz="1450" spc="-10">
                <a:latin typeface="Times New Roman"/>
                <a:cs typeface="Times New Roman"/>
              </a:rPr>
              <a:t>gentleman; and just low enough to feel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tremor, </a:t>
            </a:r>
            <a:r>
              <a:rPr dirty="0" sz="1450" spc="-5">
                <a:latin typeface="Times New Roman"/>
                <a:cs typeface="Times New Roman"/>
              </a:rPr>
              <a:t>a </a:t>
            </a:r>
            <a:r>
              <a:rPr dirty="0" sz="1450" spc="-10">
                <a:latin typeface="Times New Roman"/>
                <a:cs typeface="Times New Roman"/>
              </a:rPr>
              <a:t>nervous consciousness  </a:t>
            </a:r>
            <a:r>
              <a:rPr dirty="0" sz="1450" spc="-5">
                <a:latin typeface="Times New Roman"/>
                <a:cs typeface="Times New Roman"/>
              </a:rPr>
              <a:t>of </a:t>
            </a:r>
            <a:r>
              <a:rPr dirty="0" sz="1450" spc="-10">
                <a:latin typeface="Times New Roman"/>
                <a:cs typeface="Times New Roman"/>
              </a:rPr>
              <a:t>wrong-doing—of stolen waters, that gave </a:t>
            </a:r>
            <a:r>
              <a:rPr dirty="0" sz="1450" spc="-5">
                <a:latin typeface="Times New Roman"/>
                <a:cs typeface="Times New Roman"/>
              </a:rPr>
              <a:t>a </a:t>
            </a:r>
            <a:r>
              <a:rPr dirty="0" sz="1450" spc="-10">
                <a:latin typeface="Times New Roman"/>
                <a:cs typeface="Times New Roman"/>
              </a:rPr>
              <a:t>considerable zest to </a:t>
            </a:r>
            <a:r>
              <a:rPr dirty="0" sz="1450" spc="-5">
                <a:latin typeface="Times New Roman"/>
                <a:cs typeface="Times New Roman"/>
              </a:rPr>
              <a:t>our </a:t>
            </a:r>
            <a:r>
              <a:rPr dirty="0" sz="1450" spc="-10">
                <a:latin typeface="Times New Roman"/>
                <a:cs typeface="Times New Roman"/>
              </a:rPr>
              <a:t>most  innocent </a:t>
            </a:r>
            <a:r>
              <a:rPr dirty="0" sz="1450" spc="-20">
                <a:latin typeface="Times New Roman"/>
                <a:cs typeface="Times New Roman"/>
              </a:rPr>
              <a:t>interview.</a:t>
            </a:r>
            <a:r>
              <a:rPr dirty="0" sz="1450" spc="320">
                <a:latin typeface="Times New Roman"/>
                <a:cs typeface="Times New Roman"/>
              </a:rPr>
              <a:t> </a:t>
            </a:r>
            <a:r>
              <a:rPr dirty="0" sz="1450" spc="-10">
                <a:latin typeface="Times New Roman"/>
                <a:cs typeface="Times New Roman"/>
              </a:rPr>
              <a:t>They were as much discomposed and fluttered, indeed, as  if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wicked baron proposing to elope with the whole trio; </a:t>
            </a:r>
            <a:r>
              <a:rPr dirty="0" sz="1450" spc="-5">
                <a:latin typeface="Times New Roman"/>
                <a:cs typeface="Times New Roman"/>
              </a:rPr>
              <a:t>but </a:t>
            </a:r>
            <a:r>
              <a:rPr dirty="0" sz="1450" spc="-10">
                <a:latin typeface="Times New Roman"/>
                <a:cs typeface="Times New Roman"/>
              </a:rPr>
              <a:t>they  showed </a:t>
            </a:r>
            <a:r>
              <a:rPr dirty="0" sz="1450" spc="-5">
                <a:latin typeface="Times New Roman"/>
                <a:cs typeface="Times New Roman"/>
              </a:rPr>
              <a:t>no </a:t>
            </a:r>
            <a:r>
              <a:rPr dirty="0" sz="1450" spc="-10">
                <a:latin typeface="Times New Roman"/>
                <a:cs typeface="Times New Roman"/>
              </a:rPr>
              <a:t>inclination to </a:t>
            </a:r>
            <a:r>
              <a:rPr dirty="0" sz="1450" spc="-5">
                <a:latin typeface="Times New Roman"/>
                <a:cs typeface="Times New Roman"/>
              </a:rPr>
              <a:t>go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managed to get them </a:t>
            </a:r>
            <a:r>
              <a:rPr dirty="0" sz="1450" spc="-15">
                <a:latin typeface="Times New Roman"/>
                <a:cs typeface="Times New Roman"/>
              </a:rPr>
              <a:t>off </a:t>
            </a:r>
            <a:r>
              <a:rPr dirty="0" sz="1450" spc="-10">
                <a:latin typeface="Times New Roman"/>
                <a:cs typeface="Times New Roman"/>
              </a:rPr>
              <a:t>hills and  waterfalls and </a:t>
            </a:r>
            <a:r>
              <a:rPr dirty="0" sz="1450" spc="-5">
                <a:latin typeface="Times New Roman"/>
                <a:cs typeface="Times New Roman"/>
              </a:rPr>
              <a:t>on </a:t>
            </a:r>
            <a:r>
              <a:rPr dirty="0" sz="1450" spc="-10">
                <a:latin typeface="Times New Roman"/>
                <a:cs typeface="Times New Roman"/>
              </a:rPr>
              <a:t>to more promising subjects, when </a:t>
            </a:r>
            <a:r>
              <a:rPr dirty="0" sz="1450" spc="-5">
                <a:latin typeface="Times New Roman"/>
                <a:cs typeface="Times New Roman"/>
              </a:rPr>
              <a:t>a young </a:t>
            </a:r>
            <a:r>
              <a:rPr dirty="0" sz="1450" spc="-10">
                <a:latin typeface="Times New Roman"/>
                <a:cs typeface="Times New Roman"/>
              </a:rPr>
              <a:t>man was descried  coming along the path from the direction </a:t>
            </a:r>
            <a:r>
              <a:rPr dirty="0" sz="1450" spc="-5">
                <a:latin typeface="Times New Roman"/>
                <a:cs typeface="Times New Roman"/>
              </a:rPr>
              <a:t>of </a:t>
            </a:r>
            <a:r>
              <a:rPr dirty="0" sz="1450" spc="-10">
                <a:latin typeface="Times New Roman"/>
                <a:cs typeface="Times New Roman"/>
              </a:rPr>
              <a:t>Keswick. Now whether </a:t>
            </a:r>
            <a:r>
              <a:rPr dirty="0" sz="1450" spc="-5">
                <a:latin typeface="Times New Roman"/>
                <a:cs typeface="Times New Roman"/>
              </a:rPr>
              <a:t>he </a:t>
            </a:r>
            <a:r>
              <a:rPr dirty="0" sz="1450" spc="-10">
                <a:latin typeface="Times New Roman"/>
                <a:cs typeface="Times New Roman"/>
              </a:rPr>
              <a:t>was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one of </a:t>
            </a:r>
            <a:r>
              <a:rPr dirty="0" sz="1450" spc="-10">
                <a:latin typeface="Times New Roman"/>
                <a:cs typeface="Times New Roman"/>
              </a:rPr>
              <a:t>my friends, </a:t>
            </a:r>
            <a:r>
              <a:rPr dirty="0" sz="1450" spc="-5">
                <a:latin typeface="Times New Roman"/>
                <a:cs typeface="Times New Roman"/>
              </a:rPr>
              <a:t>or </a:t>
            </a:r>
            <a:r>
              <a:rPr dirty="0" sz="1450" spc="-10">
                <a:latin typeface="Times New Roman"/>
                <a:cs typeface="Times New Roman"/>
              </a:rPr>
              <a:t>the brother </a:t>
            </a:r>
            <a:r>
              <a:rPr dirty="0" sz="1450" spc="-5">
                <a:latin typeface="Times New Roman"/>
                <a:cs typeface="Times New Roman"/>
              </a:rPr>
              <a:t>of one of </a:t>
            </a:r>
            <a:r>
              <a:rPr dirty="0" sz="1450" spc="-10">
                <a:latin typeface="Times New Roman"/>
                <a:cs typeface="Times New Roman"/>
              </a:rPr>
              <a:t>them, </a:t>
            </a:r>
            <a:r>
              <a:rPr dirty="0" sz="1450" spc="-5">
                <a:latin typeface="Times New Roman"/>
                <a:cs typeface="Times New Roman"/>
              </a:rPr>
              <a:t>or </a:t>
            </a:r>
            <a:r>
              <a:rPr dirty="0" sz="1450" spc="-10">
                <a:latin typeface="Times New Roman"/>
                <a:cs typeface="Times New Roman"/>
              </a:rPr>
              <a:t>indeed  the brother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I do not </a:t>
            </a:r>
            <a:r>
              <a:rPr dirty="0" sz="1450" spc="-10">
                <a:latin typeface="Times New Roman"/>
                <a:cs typeface="Times New Roman"/>
              </a:rPr>
              <a:t>know; </a:t>
            </a:r>
            <a:r>
              <a:rPr dirty="0" sz="1450" spc="-5">
                <a:latin typeface="Times New Roman"/>
                <a:cs typeface="Times New Roman"/>
              </a:rPr>
              <a:t>but </a:t>
            </a:r>
            <a:r>
              <a:rPr dirty="0" sz="1450" spc="-10">
                <a:latin typeface="Times New Roman"/>
                <a:cs typeface="Times New Roman"/>
              </a:rPr>
              <a:t>they incontinently said that they must </a:t>
            </a:r>
            <a:r>
              <a:rPr dirty="0" sz="1450" spc="-5">
                <a:latin typeface="Times New Roman"/>
                <a:cs typeface="Times New Roman"/>
              </a:rPr>
              <a:t>be  going, </a:t>
            </a:r>
            <a:r>
              <a:rPr dirty="0" sz="1450" spc="-10">
                <a:latin typeface="Times New Roman"/>
                <a:cs typeface="Times New Roman"/>
              </a:rPr>
              <a:t>and went away </a:t>
            </a:r>
            <a:r>
              <a:rPr dirty="0" sz="1450" spc="-5">
                <a:latin typeface="Times New Roman"/>
                <a:cs typeface="Times New Roman"/>
              </a:rPr>
              <a:t>up </a:t>
            </a:r>
            <a:r>
              <a:rPr dirty="0" sz="1450" spc="-10">
                <a:latin typeface="Times New Roman"/>
                <a:cs typeface="Times New Roman"/>
              </a:rPr>
              <a:t>the path with friendly salutations.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say that  </a:t>
            </a:r>
            <a:r>
              <a:rPr dirty="0" sz="1450" spc="-5">
                <a:latin typeface="Times New Roman"/>
                <a:cs typeface="Times New Roman"/>
              </a:rPr>
              <a:t>I </a:t>
            </a:r>
            <a:r>
              <a:rPr dirty="0" sz="1450" spc="-10">
                <a:latin typeface="Times New Roman"/>
                <a:cs typeface="Times New Roman"/>
              </a:rPr>
              <a:t>found the lake and the moonlight rather </a:t>
            </a:r>
            <a:r>
              <a:rPr dirty="0" sz="1450" spc="-5">
                <a:latin typeface="Times New Roman"/>
                <a:cs typeface="Times New Roman"/>
              </a:rPr>
              <a:t>dull </a:t>
            </a:r>
            <a:r>
              <a:rPr dirty="0" sz="1450" spc="-10">
                <a:latin typeface="Times New Roman"/>
                <a:cs typeface="Times New Roman"/>
              </a:rPr>
              <a:t>after their departure, and  speedily found my way back to potted herrings and whisky-and-water in the  commercial room with my late </a:t>
            </a:r>
            <a:r>
              <a:rPr dirty="0" sz="1450" spc="-15">
                <a:latin typeface="Times New Roman"/>
                <a:cs typeface="Times New Roman"/>
              </a:rPr>
              <a:t>fellow-traveller. </a:t>
            </a:r>
            <a:r>
              <a:rPr dirty="0" sz="1450" spc="-10">
                <a:latin typeface="Times New Roman"/>
                <a:cs typeface="Times New Roman"/>
              </a:rPr>
              <a:t>In the smoking-room there  was </a:t>
            </a:r>
            <a:r>
              <a:rPr dirty="0" sz="1450" spc="-5">
                <a:latin typeface="Times New Roman"/>
                <a:cs typeface="Times New Roman"/>
              </a:rPr>
              <a:t>a </a:t>
            </a:r>
            <a:r>
              <a:rPr dirty="0" sz="1450" spc="-10">
                <a:latin typeface="Times New Roman"/>
                <a:cs typeface="Times New Roman"/>
              </a:rPr>
              <a:t>tall dark man with </a:t>
            </a:r>
            <a:r>
              <a:rPr dirty="0" sz="1450" spc="-5">
                <a:latin typeface="Times New Roman"/>
                <a:cs typeface="Times New Roman"/>
              </a:rPr>
              <a:t>a </a:t>
            </a:r>
            <a:r>
              <a:rPr dirty="0" sz="1450" spc="-10">
                <a:latin typeface="Times New Roman"/>
                <a:cs typeface="Times New Roman"/>
              </a:rPr>
              <a:t>moustache, in an ulster coat, who had </a:t>
            </a:r>
            <a:r>
              <a:rPr dirty="0" sz="1450" spc="-5">
                <a:latin typeface="Times New Roman"/>
                <a:cs typeface="Times New Roman"/>
              </a:rPr>
              <a:t>got </a:t>
            </a:r>
            <a:r>
              <a:rPr dirty="0" sz="1450" spc="-10">
                <a:latin typeface="Times New Roman"/>
                <a:cs typeface="Times New Roman"/>
              </a:rPr>
              <a:t>the best  place and was monopolising most </a:t>
            </a:r>
            <a:r>
              <a:rPr dirty="0" sz="1450" spc="-5">
                <a:latin typeface="Times New Roman"/>
                <a:cs typeface="Times New Roman"/>
              </a:rPr>
              <a:t>of </a:t>
            </a:r>
            <a:r>
              <a:rPr dirty="0" sz="1450" spc="-10">
                <a:latin typeface="Times New Roman"/>
                <a:cs typeface="Times New Roman"/>
              </a:rPr>
              <a:t>the talk; and, as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in, a </a:t>
            </a:r>
            <a:r>
              <a:rPr dirty="0" sz="1450" spc="-10">
                <a:latin typeface="Times New Roman"/>
                <a:cs typeface="Times New Roman"/>
              </a:rPr>
              <a:t>whisper  came round to me from both sides, that this was the manager </a:t>
            </a:r>
            <a:r>
              <a:rPr dirty="0" sz="1450" spc="-5">
                <a:latin typeface="Times New Roman"/>
                <a:cs typeface="Times New Roman"/>
              </a:rPr>
              <a:t>of a </a:t>
            </a:r>
            <a:r>
              <a:rPr dirty="0" sz="1450" spc="-10">
                <a:latin typeface="Times New Roman"/>
                <a:cs typeface="Times New Roman"/>
              </a:rPr>
              <a:t>London  theatre. The presence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man was </a:t>
            </a:r>
            <a:r>
              <a:rPr dirty="0" sz="1450" spc="-5">
                <a:latin typeface="Times New Roman"/>
                <a:cs typeface="Times New Roman"/>
              </a:rPr>
              <a:t>a </a:t>
            </a:r>
            <a:r>
              <a:rPr dirty="0" sz="1450" spc="-10">
                <a:latin typeface="Times New Roman"/>
                <a:cs typeface="Times New Roman"/>
              </a:rPr>
              <a:t>great event for Keswick, and </a:t>
            </a:r>
            <a:r>
              <a:rPr dirty="0" sz="1450" spc="-5">
                <a:latin typeface="Times New Roman"/>
                <a:cs typeface="Times New Roman"/>
              </a:rPr>
              <a:t>I  </a:t>
            </a:r>
            <a:r>
              <a:rPr dirty="0" sz="1450" spc="-10">
                <a:latin typeface="Times New Roman"/>
                <a:cs typeface="Times New Roman"/>
              </a:rPr>
              <a:t>must own that the manager showed himself equal to his position. He had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fat pocket-book, from which </a:t>
            </a:r>
            <a:r>
              <a:rPr dirty="0" sz="1450" spc="-5">
                <a:latin typeface="Times New Roman"/>
                <a:cs typeface="Times New Roman"/>
              </a:rPr>
              <a:t>he </a:t>
            </a:r>
            <a:r>
              <a:rPr dirty="0" sz="1450" spc="-10">
                <a:latin typeface="Times New Roman"/>
                <a:cs typeface="Times New Roman"/>
              </a:rPr>
              <a:t>produced poem after poem, written </a:t>
            </a:r>
            <a:r>
              <a:rPr dirty="0" sz="1450" spc="-5">
                <a:latin typeface="Times New Roman"/>
                <a:cs typeface="Times New Roman"/>
              </a:rPr>
              <a:t>on  </a:t>
            </a:r>
            <a:r>
              <a:rPr dirty="0" sz="1450" spc="-10">
                <a:latin typeface="Times New Roman"/>
                <a:cs typeface="Times New Roman"/>
              </a:rPr>
              <a:t>the backs </a:t>
            </a:r>
            <a:r>
              <a:rPr dirty="0" sz="1450" spc="-5">
                <a:latin typeface="Times New Roman"/>
                <a:cs typeface="Times New Roman"/>
              </a:rPr>
              <a:t>of </a:t>
            </a:r>
            <a:r>
              <a:rPr dirty="0" sz="1450" spc="-10">
                <a:latin typeface="Times New Roman"/>
                <a:cs typeface="Times New Roman"/>
              </a:rPr>
              <a:t>letters </a:t>
            </a:r>
            <a:r>
              <a:rPr dirty="0" sz="1450" spc="-5">
                <a:latin typeface="Times New Roman"/>
                <a:cs typeface="Times New Roman"/>
              </a:rPr>
              <a:t>or </a:t>
            </a:r>
            <a:r>
              <a:rPr dirty="0" sz="1450" spc="-10">
                <a:latin typeface="Times New Roman"/>
                <a:cs typeface="Times New Roman"/>
              </a:rPr>
              <a:t>hotel-bills; and nothing could </a:t>
            </a:r>
            <a:r>
              <a:rPr dirty="0" sz="1450" spc="-5">
                <a:latin typeface="Times New Roman"/>
                <a:cs typeface="Times New Roman"/>
              </a:rPr>
              <a:t>be </a:t>
            </a:r>
            <a:r>
              <a:rPr dirty="0" sz="1450" spc="-10">
                <a:latin typeface="Times New Roman"/>
                <a:cs typeface="Times New Roman"/>
              </a:rPr>
              <a:t>more humorous than  his recitation </a:t>
            </a:r>
            <a:r>
              <a:rPr dirty="0" sz="1450" spc="-5">
                <a:latin typeface="Times New Roman"/>
                <a:cs typeface="Times New Roman"/>
              </a:rPr>
              <a:t>of </a:t>
            </a:r>
            <a:r>
              <a:rPr dirty="0" sz="1450" spc="-10">
                <a:latin typeface="Times New Roman"/>
                <a:cs typeface="Times New Roman"/>
              </a:rPr>
              <a:t>these elegant extracts, except perhaps the anecdotes with  which </a:t>
            </a:r>
            <a:r>
              <a:rPr dirty="0" sz="1450" spc="-5">
                <a:latin typeface="Times New Roman"/>
                <a:cs typeface="Times New Roman"/>
              </a:rPr>
              <a:t>he </a:t>
            </a:r>
            <a:r>
              <a:rPr dirty="0" sz="1450" spc="-10">
                <a:latin typeface="Times New Roman"/>
                <a:cs typeface="Times New Roman"/>
              </a:rPr>
              <a:t>varied the entertainment. Seeing, </a:t>
            </a:r>
            <a:r>
              <a:rPr dirty="0" sz="1450" spc="-5">
                <a:latin typeface="Times New Roman"/>
                <a:cs typeface="Times New Roman"/>
              </a:rPr>
              <a:t>I </a:t>
            </a:r>
            <a:r>
              <a:rPr dirty="0" sz="1450" spc="-10">
                <a:latin typeface="Times New Roman"/>
                <a:cs typeface="Times New Roman"/>
              </a:rPr>
              <a:t>suppose, something less  countrified in my appearance than in most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company, </a:t>
            </a:r>
            <a:r>
              <a:rPr dirty="0" sz="1450" spc="-5">
                <a:latin typeface="Times New Roman"/>
                <a:cs typeface="Times New Roman"/>
              </a:rPr>
              <a:t>he </a:t>
            </a:r>
            <a:r>
              <a:rPr dirty="0" sz="1450" spc="-10">
                <a:latin typeface="Times New Roman"/>
                <a:cs typeface="Times New Roman"/>
              </a:rPr>
              <a:t>singled me </a:t>
            </a:r>
            <a:r>
              <a:rPr dirty="0" sz="1450" spc="-5">
                <a:latin typeface="Times New Roman"/>
                <a:cs typeface="Times New Roman"/>
              </a:rPr>
              <a:t>out  </a:t>
            </a:r>
            <a:r>
              <a:rPr dirty="0" sz="1450" spc="-10">
                <a:latin typeface="Times New Roman"/>
                <a:cs typeface="Times New Roman"/>
              </a:rPr>
              <a:t>to corroborate some statements as to the depravity and vice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aristocracy, </a:t>
            </a:r>
            <a:r>
              <a:rPr dirty="0" sz="1450" spc="320">
                <a:latin typeface="Times New Roman"/>
                <a:cs typeface="Times New Roman"/>
              </a:rPr>
              <a:t>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to describe some gilded saloon experiences, </a:t>
            </a:r>
            <a:r>
              <a:rPr dirty="0" sz="1450" spc="-5">
                <a:latin typeface="Times New Roman"/>
                <a:cs typeface="Times New Roman"/>
              </a:rPr>
              <a:t>I </a:t>
            </a:r>
            <a:r>
              <a:rPr dirty="0" sz="1450" spc="-10">
                <a:latin typeface="Times New Roman"/>
                <a:cs typeface="Times New Roman"/>
              </a:rPr>
              <a:t>am proud  to say that </a:t>
            </a:r>
            <a:r>
              <a:rPr dirty="0" sz="1450" spc="-5">
                <a:latin typeface="Times New Roman"/>
                <a:cs typeface="Times New Roman"/>
              </a:rPr>
              <a:t>he </a:t>
            </a:r>
            <a:r>
              <a:rPr dirty="0" sz="1450" spc="-10">
                <a:latin typeface="Times New Roman"/>
                <a:cs typeface="Times New Roman"/>
              </a:rPr>
              <a:t>honoured my sagacity with </a:t>
            </a:r>
            <a:r>
              <a:rPr dirty="0" sz="1450" spc="-5">
                <a:latin typeface="Times New Roman"/>
                <a:cs typeface="Times New Roman"/>
              </a:rPr>
              <a:t>one </a:t>
            </a:r>
            <a:r>
              <a:rPr dirty="0" sz="1450" spc="-10">
                <a:latin typeface="Times New Roman"/>
                <a:cs typeface="Times New Roman"/>
              </a:rPr>
              <a:t>little covert wink before </a:t>
            </a:r>
            <a:r>
              <a:rPr dirty="0" sz="1450" spc="-5">
                <a:latin typeface="Times New Roman"/>
                <a:cs typeface="Times New Roman"/>
              </a:rPr>
              <a:t>a  </a:t>
            </a:r>
            <a:r>
              <a:rPr dirty="0" sz="1450" spc="-10">
                <a:latin typeface="Times New Roman"/>
                <a:cs typeface="Times New Roman"/>
              </a:rPr>
              <a:t>second time appealing to me for confirmation. The wink was </a:t>
            </a:r>
            <a:r>
              <a:rPr dirty="0" sz="1450" spc="-5">
                <a:latin typeface="Times New Roman"/>
                <a:cs typeface="Times New Roman"/>
              </a:rPr>
              <a:t>not </a:t>
            </a:r>
            <a:r>
              <a:rPr dirty="0" sz="1450" spc="-10">
                <a:latin typeface="Times New Roman"/>
                <a:cs typeface="Times New Roman"/>
              </a:rPr>
              <a:t>thrown  away; </a:t>
            </a:r>
            <a:r>
              <a:rPr dirty="0" sz="1450" spc="-5">
                <a:latin typeface="Times New Roman"/>
                <a:cs typeface="Times New Roman"/>
              </a:rPr>
              <a:t>I </a:t>
            </a:r>
            <a:r>
              <a:rPr dirty="0" sz="1450" spc="-10">
                <a:latin typeface="Times New Roman"/>
                <a:cs typeface="Times New Roman"/>
              </a:rPr>
              <a:t>went in </a:t>
            </a:r>
            <a:r>
              <a:rPr dirty="0" sz="1450" spc="-5">
                <a:latin typeface="Times New Roman"/>
                <a:cs typeface="Times New Roman"/>
              </a:rPr>
              <a:t>up </a:t>
            </a:r>
            <a:r>
              <a:rPr dirty="0" sz="1450" spc="-10">
                <a:latin typeface="Times New Roman"/>
                <a:cs typeface="Times New Roman"/>
              </a:rPr>
              <a:t>to the elbows with the </a:t>
            </a:r>
            <a:r>
              <a:rPr dirty="0" sz="1450" spc="-15">
                <a:latin typeface="Times New Roman"/>
                <a:cs typeface="Times New Roman"/>
              </a:rPr>
              <a:t>manager, </a:t>
            </a:r>
            <a:r>
              <a:rPr dirty="0" sz="1450" spc="-10">
                <a:latin typeface="Times New Roman"/>
                <a:cs typeface="Times New Roman"/>
              </a:rPr>
              <a:t>until </a:t>
            </a:r>
            <a:r>
              <a:rPr dirty="0" sz="1450" spc="-5">
                <a:latin typeface="Times New Roman"/>
                <a:cs typeface="Times New Roman"/>
              </a:rPr>
              <a:t>I </a:t>
            </a:r>
            <a:r>
              <a:rPr dirty="0" sz="1450" spc="-10">
                <a:latin typeface="Times New Roman"/>
                <a:cs typeface="Times New Roman"/>
              </a:rPr>
              <a:t>think that some </a:t>
            </a:r>
            <a:r>
              <a:rPr dirty="0" sz="1450" spc="-5">
                <a:latin typeface="Times New Roman"/>
                <a:cs typeface="Times New Roman"/>
              </a:rPr>
              <a:t>of  </a:t>
            </a:r>
            <a:r>
              <a:rPr dirty="0" sz="1450" spc="-10">
                <a:latin typeface="Times New Roman"/>
                <a:cs typeface="Times New Roman"/>
              </a:rPr>
              <a:t>the glory </a:t>
            </a:r>
            <a:r>
              <a:rPr dirty="0" sz="1450" spc="-5">
                <a:latin typeface="Times New Roman"/>
                <a:cs typeface="Times New Roman"/>
              </a:rPr>
              <a:t>of </a:t>
            </a:r>
            <a:r>
              <a:rPr dirty="0" sz="1450" spc="-10">
                <a:latin typeface="Times New Roman"/>
                <a:cs typeface="Times New Roman"/>
              </a:rPr>
              <a:t>that great man settled </a:t>
            </a:r>
            <a:r>
              <a:rPr dirty="0" sz="1450" spc="-5">
                <a:latin typeface="Times New Roman"/>
                <a:cs typeface="Times New Roman"/>
              </a:rPr>
              <a:t>by </a:t>
            </a:r>
            <a:r>
              <a:rPr dirty="0" sz="1450" spc="-10">
                <a:latin typeface="Times New Roman"/>
                <a:cs typeface="Times New Roman"/>
              </a:rPr>
              <a:t>reflection </a:t>
            </a:r>
            <a:r>
              <a:rPr dirty="0" sz="1450" spc="-5">
                <a:latin typeface="Times New Roman"/>
                <a:cs typeface="Times New Roman"/>
              </a:rPr>
              <a:t>upon </a:t>
            </a:r>
            <a:r>
              <a:rPr dirty="0" sz="1450" spc="-10">
                <a:latin typeface="Times New Roman"/>
                <a:cs typeface="Times New Roman"/>
              </a:rPr>
              <a:t>me, and that </a:t>
            </a:r>
            <a:r>
              <a:rPr dirty="0" sz="1450" spc="-5">
                <a:latin typeface="Times New Roman"/>
                <a:cs typeface="Times New Roman"/>
              </a:rPr>
              <a:t>I </a:t>
            </a:r>
            <a:r>
              <a:rPr dirty="0" sz="1450" spc="-10">
                <a:latin typeface="Times New Roman"/>
                <a:cs typeface="Times New Roman"/>
              </a:rPr>
              <a:t>was as  noticeably the second person in the smoking-room as </a:t>
            </a:r>
            <a:r>
              <a:rPr dirty="0" sz="1450" spc="-5">
                <a:latin typeface="Times New Roman"/>
                <a:cs typeface="Times New Roman"/>
              </a:rPr>
              <a:t>he </a:t>
            </a:r>
            <a:r>
              <a:rPr dirty="0" sz="1450" spc="-10">
                <a:latin typeface="Times New Roman"/>
                <a:cs typeface="Times New Roman"/>
              </a:rPr>
              <a:t>was the first. For </a:t>
            </a:r>
            <a:r>
              <a:rPr dirty="0" sz="1450" spc="-5">
                <a:latin typeface="Times New Roman"/>
                <a:cs typeface="Times New Roman"/>
              </a:rPr>
              <a:t>a  young </a:t>
            </a:r>
            <a:r>
              <a:rPr dirty="0" sz="1450" spc="-10">
                <a:latin typeface="Times New Roman"/>
                <a:cs typeface="Times New Roman"/>
              </a:rPr>
              <a:t>man, this was </a:t>
            </a:r>
            <a:r>
              <a:rPr dirty="0" sz="1450" spc="-5">
                <a:latin typeface="Times New Roman"/>
                <a:cs typeface="Times New Roman"/>
              </a:rPr>
              <a:t>a </a:t>
            </a:r>
            <a:r>
              <a:rPr dirty="0" sz="1450" spc="-10">
                <a:latin typeface="Times New Roman"/>
                <a:cs typeface="Times New Roman"/>
              </a:rPr>
              <a:t>position </a:t>
            </a:r>
            <a:r>
              <a:rPr dirty="0" sz="1450" spc="-5">
                <a:latin typeface="Times New Roman"/>
                <a:cs typeface="Times New Roman"/>
              </a:rPr>
              <a:t>of </a:t>
            </a:r>
            <a:r>
              <a:rPr dirty="0" sz="1450" spc="-10">
                <a:latin typeface="Times New Roman"/>
                <a:cs typeface="Times New Roman"/>
              </a:rPr>
              <a:t>some distinction,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admit. </a:t>
            </a:r>
            <a:r>
              <a:rPr dirty="0" sz="1450" spc="-5">
                <a:latin typeface="Times New Roman"/>
                <a:cs typeface="Times New Roman"/>
              </a:rPr>
              <a:t>. .</a:t>
            </a:r>
            <a:r>
              <a:rPr dirty="0" sz="1450" spc="110">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
        <p:nvSpPr>
          <p:cNvPr id="3" name="object 3"/>
          <p:cNvSpPr txBox="1"/>
          <p:nvPr/>
        </p:nvSpPr>
        <p:spPr>
          <a:xfrm>
            <a:off x="2817387" y="9161011"/>
            <a:ext cx="1925320" cy="684530"/>
          </a:xfrm>
          <a:prstGeom prst="rect">
            <a:avLst/>
          </a:prstGeom>
        </p:spPr>
        <p:txBody>
          <a:bodyPr wrap="square" lIns="0" tIns="11430" rIns="0" bIns="0" rtlCol="0" vert="horz">
            <a:spAutoFit/>
          </a:bodyPr>
          <a:lstStyle/>
          <a:p>
            <a:pPr algn="ctr">
              <a:lnSpc>
                <a:spcPts val="1735"/>
              </a:lnSpc>
              <a:spcBef>
                <a:spcPts val="90"/>
              </a:spcBef>
            </a:pPr>
            <a:r>
              <a:rPr dirty="0" sz="1450" spc="-10" b="1">
                <a:latin typeface="Times New Roman"/>
                <a:cs typeface="Times New Roman"/>
              </a:rPr>
              <a:t>III.</a:t>
            </a:r>
            <a:endParaRPr sz="1450">
              <a:latin typeface="Times New Roman"/>
              <a:cs typeface="Times New Roman"/>
            </a:endParaRPr>
          </a:p>
          <a:p>
            <a:pPr algn="ctr" marL="12065" marR="5080">
              <a:lnSpc>
                <a:spcPts val="1730"/>
              </a:lnSpc>
              <a:spcBef>
                <a:spcPts val="60"/>
              </a:spcBef>
            </a:pPr>
            <a:r>
              <a:rPr dirty="0" sz="1450" spc="-10" b="1">
                <a:latin typeface="Times New Roman"/>
                <a:cs typeface="Times New Roman"/>
              </a:rPr>
              <a:t>AN </a:t>
            </a:r>
            <a:r>
              <a:rPr dirty="0" sz="1450" spc="-15" b="1">
                <a:latin typeface="Times New Roman"/>
                <a:cs typeface="Times New Roman"/>
              </a:rPr>
              <a:t>AUTUMN</a:t>
            </a:r>
            <a:r>
              <a:rPr dirty="0" sz="1450" spc="-45" b="1">
                <a:latin typeface="Times New Roman"/>
                <a:cs typeface="Times New Roman"/>
              </a:rPr>
              <a:t> </a:t>
            </a:r>
            <a:r>
              <a:rPr dirty="0" sz="1450" spc="-15" b="1">
                <a:latin typeface="Times New Roman"/>
                <a:cs typeface="Times New Roman"/>
              </a:rPr>
              <a:t>EFFECT  </a:t>
            </a:r>
            <a:r>
              <a:rPr dirty="0" sz="1450" spc="-5" b="1">
                <a:latin typeface="Times New Roman"/>
                <a:cs typeface="Times New Roman"/>
              </a:rPr>
              <a:t>1875</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74488"/>
            <a:ext cx="5807710" cy="902589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‘Nous </a:t>
            </a:r>
            <a:r>
              <a:rPr dirty="0" sz="1450" spc="-5">
                <a:latin typeface="Times New Roman"/>
                <a:cs typeface="Times New Roman"/>
              </a:rPr>
              <a:t>ne </a:t>
            </a:r>
            <a:r>
              <a:rPr dirty="0" sz="1450" spc="-10">
                <a:latin typeface="Times New Roman"/>
                <a:cs typeface="Times New Roman"/>
              </a:rPr>
              <a:t>décrivons jamais mieux la nature </a:t>
            </a:r>
            <a:r>
              <a:rPr dirty="0" sz="1450" spc="-5">
                <a:latin typeface="Times New Roman"/>
                <a:cs typeface="Times New Roman"/>
              </a:rPr>
              <a:t>que </a:t>
            </a:r>
            <a:r>
              <a:rPr dirty="0" sz="1450" spc="-10">
                <a:latin typeface="Times New Roman"/>
                <a:cs typeface="Times New Roman"/>
              </a:rPr>
              <a:t>lorsque </a:t>
            </a:r>
            <a:r>
              <a:rPr dirty="0" sz="1450" spc="-5">
                <a:latin typeface="Times New Roman"/>
                <a:cs typeface="Times New Roman"/>
              </a:rPr>
              <a:t>nous nous </a:t>
            </a:r>
            <a:r>
              <a:rPr dirty="0" sz="1450" spc="-10">
                <a:latin typeface="Times New Roman"/>
                <a:cs typeface="Times New Roman"/>
              </a:rPr>
              <a:t>efforçons  d’exprimer sobrement et simplement l’impression </a:t>
            </a:r>
            <a:r>
              <a:rPr dirty="0" sz="1450" spc="-5">
                <a:latin typeface="Times New Roman"/>
                <a:cs typeface="Times New Roman"/>
              </a:rPr>
              <a:t>que nous </a:t>
            </a:r>
            <a:r>
              <a:rPr dirty="0" sz="1450" spc="-10">
                <a:latin typeface="Times New Roman"/>
                <a:cs typeface="Times New Roman"/>
              </a:rPr>
              <a:t>en avons  reçue.’—M</a:t>
            </a:r>
            <a:r>
              <a:rPr dirty="0" sz="850" spc="-10">
                <a:latin typeface="Times New Roman"/>
                <a:cs typeface="Times New Roman"/>
              </a:rPr>
              <a:t>. </a:t>
            </a:r>
            <a:r>
              <a:rPr dirty="0" sz="1450">
                <a:latin typeface="Times New Roman"/>
                <a:cs typeface="Times New Roman"/>
              </a:rPr>
              <a:t>A</a:t>
            </a:r>
            <a:r>
              <a:rPr dirty="0" sz="850">
                <a:latin typeface="Times New Roman"/>
                <a:cs typeface="Times New Roman"/>
              </a:rPr>
              <a:t>NDRÉ </a:t>
            </a:r>
            <a:r>
              <a:rPr dirty="0" sz="1450">
                <a:latin typeface="Times New Roman"/>
                <a:cs typeface="Times New Roman"/>
              </a:rPr>
              <a:t>T</a:t>
            </a:r>
            <a:r>
              <a:rPr dirty="0" sz="850">
                <a:latin typeface="Times New Roman"/>
                <a:cs typeface="Times New Roman"/>
              </a:rPr>
              <a:t>HEURIET</a:t>
            </a:r>
            <a:r>
              <a:rPr dirty="0" sz="1450">
                <a:latin typeface="Times New Roman"/>
                <a:cs typeface="Times New Roman"/>
              </a:rPr>
              <a:t>, </a:t>
            </a:r>
            <a:r>
              <a:rPr dirty="0" sz="1450" spc="-25">
                <a:latin typeface="Times New Roman"/>
                <a:cs typeface="Times New Roman"/>
              </a:rPr>
              <a:t>‘L’Automne </a:t>
            </a:r>
            <a:r>
              <a:rPr dirty="0" sz="1450" spc="-10">
                <a:latin typeface="Times New Roman"/>
                <a:cs typeface="Times New Roman"/>
              </a:rPr>
              <a:t>dans les Bois,’ Revue des Deux  Mondes, 1st Oct. </a:t>
            </a:r>
            <a:r>
              <a:rPr dirty="0" sz="1450" spc="-5">
                <a:latin typeface="Times New Roman"/>
                <a:cs typeface="Times New Roman"/>
              </a:rPr>
              <a:t>1874,</a:t>
            </a:r>
            <a:r>
              <a:rPr dirty="0" sz="1450" spc="5">
                <a:latin typeface="Times New Roman"/>
                <a:cs typeface="Times New Roman"/>
              </a:rPr>
              <a:t> </a:t>
            </a:r>
            <a:r>
              <a:rPr dirty="0" sz="1450" spc="-5">
                <a:latin typeface="Times New Roman"/>
                <a:cs typeface="Times New Roman"/>
              </a:rPr>
              <a:t>p.562.</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country rapidly passed through under favourable auspices may leave </a:t>
            </a:r>
            <a:r>
              <a:rPr dirty="0" sz="1450" spc="-5">
                <a:latin typeface="Times New Roman"/>
                <a:cs typeface="Times New Roman"/>
              </a:rPr>
              <a:t>upon  us a </a:t>
            </a:r>
            <a:r>
              <a:rPr dirty="0" sz="1450" spc="-10">
                <a:latin typeface="Times New Roman"/>
                <a:cs typeface="Times New Roman"/>
              </a:rPr>
              <a:t>unity </a:t>
            </a:r>
            <a:r>
              <a:rPr dirty="0" sz="1450" spc="-5">
                <a:latin typeface="Times New Roman"/>
                <a:cs typeface="Times New Roman"/>
              </a:rPr>
              <a:t>of </a:t>
            </a:r>
            <a:r>
              <a:rPr dirty="0" sz="1450" spc="-10">
                <a:latin typeface="Times New Roman"/>
                <a:cs typeface="Times New Roman"/>
              </a:rPr>
              <a:t>impression that would only </a:t>
            </a:r>
            <a:r>
              <a:rPr dirty="0" sz="1450" spc="-5">
                <a:latin typeface="Times New Roman"/>
                <a:cs typeface="Times New Roman"/>
              </a:rPr>
              <a:t>be </a:t>
            </a:r>
            <a:r>
              <a:rPr dirty="0" sz="1450" spc="-10">
                <a:latin typeface="Times New Roman"/>
                <a:cs typeface="Times New Roman"/>
              </a:rPr>
              <a:t>disturbed and dissipated if we  stayed </a:t>
            </a:r>
            <a:r>
              <a:rPr dirty="0" sz="1450" spc="-20">
                <a:latin typeface="Times New Roman"/>
                <a:cs typeface="Times New Roman"/>
              </a:rPr>
              <a:t>longer.</a:t>
            </a:r>
            <a:r>
              <a:rPr dirty="0" sz="1450" spc="320">
                <a:latin typeface="Times New Roman"/>
                <a:cs typeface="Times New Roman"/>
              </a:rPr>
              <a:t> </a:t>
            </a:r>
            <a:r>
              <a:rPr dirty="0" sz="1450" spc="-10">
                <a:latin typeface="Times New Roman"/>
                <a:cs typeface="Times New Roman"/>
              </a:rPr>
              <a:t>Clear vision goes with the quick foot. Things fall for </a:t>
            </a:r>
            <a:r>
              <a:rPr dirty="0" sz="1450" spc="-5">
                <a:latin typeface="Times New Roman"/>
                <a:cs typeface="Times New Roman"/>
              </a:rPr>
              <a:t>us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natural perspective when we see them for </a:t>
            </a:r>
            <a:r>
              <a:rPr dirty="0" sz="1450" spc="-5">
                <a:latin typeface="Times New Roman"/>
                <a:cs typeface="Times New Roman"/>
              </a:rPr>
              <a:t>a </a:t>
            </a:r>
            <a:r>
              <a:rPr dirty="0" sz="1450" spc="-10">
                <a:latin typeface="Times New Roman"/>
                <a:cs typeface="Times New Roman"/>
              </a:rPr>
              <a:t>moment in going </a:t>
            </a:r>
            <a:r>
              <a:rPr dirty="0" sz="1450" spc="-5">
                <a:latin typeface="Times New Roman"/>
                <a:cs typeface="Times New Roman"/>
              </a:rPr>
              <a:t>by; </a:t>
            </a:r>
            <a:r>
              <a:rPr dirty="0" sz="1450" spc="-10">
                <a:latin typeface="Times New Roman"/>
                <a:cs typeface="Times New Roman"/>
              </a:rPr>
              <a:t>we  generalise boldly and </a:t>
            </a:r>
            <a:r>
              <a:rPr dirty="0" sz="1450" spc="-25">
                <a:latin typeface="Times New Roman"/>
                <a:cs typeface="Times New Roman"/>
              </a:rPr>
              <a:t>simply, </a:t>
            </a:r>
            <a:r>
              <a:rPr dirty="0" sz="1450" spc="-10">
                <a:latin typeface="Times New Roman"/>
                <a:cs typeface="Times New Roman"/>
              </a:rPr>
              <a:t>and are </a:t>
            </a:r>
            <a:r>
              <a:rPr dirty="0" sz="1450" spc="-5">
                <a:latin typeface="Times New Roman"/>
                <a:cs typeface="Times New Roman"/>
              </a:rPr>
              <a:t>gone </a:t>
            </a:r>
            <a:r>
              <a:rPr dirty="0" sz="1450" spc="-10">
                <a:latin typeface="Times New Roman"/>
                <a:cs typeface="Times New Roman"/>
              </a:rPr>
              <a:t>before the sun is overcast, before  the rain falls, before the season can steal like </a:t>
            </a:r>
            <a:r>
              <a:rPr dirty="0" sz="1450" spc="-5">
                <a:latin typeface="Times New Roman"/>
                <a:cs typeface="Times New Roman"/>
              </a:rPr>
              <a:t>a </a:t>
            </a:r>
            <a:r>
              <a:rPr dirty="0" sz="1450" spc="-10">
                <a:latin typeface="Times New Roman"/>
                <a:cs typeface="Times New Roman"/>
              </a:rPr>
              <a:t>dial-hand from his figure,  before the lights and shadows, shifting round towards nightfall, can show </a:t>
            </a:r>
            <a:r>
              <a:rPr dirty="0" sz="1450" spc="-5">
                <a:latin typeface="Times New Roman"/>
                <a:cs typeface="Times New Roman"/>
              </a:rPr>
              <a:t>us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things, and belie what they showed </a:t>
            </a:r>
            <a:r>
              <a:rPr dirty="0" sz="1450" spc="-5">
                <a:latin typeface="Times New Roman"/>
                <a:cs typeface="Times New Roman"/>
              </a:rPr>
              <a:t>us </a:t>
            </a:r>
            <a:r>
              <a:rPr dirty="0" sz="1450" spc="-10">
                <a:latin typeface="Times New Roman"/>
                <a:cs typeface="Times New Roman"/>
              </a:rPr>
              <a:t>in the morning. </a:t>
            </a:r>
            <a:r>
              <a:rPr dirty="0" sz="1450" spc="-70">
                <a:latin typeface="Times New Roman"/>
                <a:cs typeface="Times New Roman"/>
              </a:rPr>
              <a:t>We  </a:t>
            </a:r>
            <a:r>
              <a:rPr dirty="0" sz="1450" spc="-10">
                <a:latin typeface="Times New Roman"/>
                <a:cs typeface="Times New Roman"/>
              </a:rPr>
              <a:t>expose </a:t>
            </a:r>
            <a:r>
              <a:rPr dirty="0" sz="1450" spc="-5">
                <a:latin typeface="Times New Roman"/>
                <a:cs typeface="Times New Roman"/>
              </a:rPr>
              <a:t>our </a:t>
            </a:r>
            <a:r>
              <a:rPr dirty="0" sz="1450" spc="-10">
                <a:latin typeface="Times New Roman"/>
                <a:cs typeface="Times New Roman"/>
              </a:rPr>
              <a:t>mind to the landscape (as we would expose the prepared plate in  the camera) for the moment only during which the </a:t>
            </a:r>
            <a:r>
              <a:rPr dirty="0" sz="1450" spc="-15">
                <a:latin typeface="Times New Roman"/>
                <a:cs typeface="Times New Roman"/>
              </a:rPr>
              <a:t>effect </a:t>
            </a:r>
            <a:r>
              <a:rPr dirty="0" sz="1450" spc="-10">
                <a:latin typeface="Times New Roman"/>
                <a:cs typeface="Times New Roman"/>
              </a:rPr>
              <a:t>endures; and we are  away before the </a:t>
            </a:r>
            <a:r>
              <a:rPr dirty="0" sz="1450" spc="-15">
                <a:latin typeface="Times New Roman"/>
                <a:cs typeface="Times New Roman"/>
              </a:rPr>
              <a:t>effect </a:t>
            </a:r>
            <a:r>
              <a:rPr dirty="0" sz="1450" spc="-10">
                <a:latin typeface="Times New Roman"/>
                <a:cs typeface="Times New Roman"/>
              </a:rPr>
              <a:t>can change. Hence we shall have in </a:t>
            </a:r>
            <a:r>
              <a:rPr dirty="0" sz="1450" spc="-5">
                <a:latin typeface="Times New Roman"/>
                <a:cs typeface="Times New Roman"/>
              </a:rPr>
              <a:t>our </a:t>
            </a:r>
            <a:r>
              <a:rPr dirty="0" sz="1450" spc="-10">
                <a:latin typeface="Times New Roman"/>
                <a:cs typeface="Times New Roman"/>
              </a:rPr>
              <a:t>memories </a:t>
            </a:r>
            <a:r>
              <a:rPr dirty="0" sz="1450" spc="-5">
                <a:latin typeface="Times New Roman"/>
                <a:cs typeface="Times New Roman"/>
              </a:rPr>
              <a:t>a  </a:t>
            </a:r>
            <a:r>
              <a:rPr dirty="0" sz="1450" spc="-10">
                <a:latin typeface="Times New Roman"/>
                <a:cs typeface="Times New Roman"/>
              </a:rPr>
              <a:t>long scroll </a:t>
            </a:r>
            <a:r>
              <a:rPr dirty="0" sz="1450" spc="-5">
                <a:latin typeface="Times New Roman"/>
                <a:cs typeface="Times New Roman"/>
              </a:rPr>
              <a:t>of </a:t>
            </a:r>
            <a:r>
              <a:rPr dirty="0" sz="1450" spc="-10">
                <a:latin typeface="Times New Roman"/>
                <a:cs typeface="Times New Roman"/>
              </a:rPr>
              <a:t>continuous wayside pictures, all imbued already with the  prevailing sentiment </a:t>
            </a:r>
            <a:r>
              <a:rPr dirty="0" sz="1450" spc="-5">
                <a:latin typeface="Times New Roman"/>
                <a:cs typeface="Times New Roman"/>
              </a:rPr>
              <a:t>of </a:t>
            </a:r>
            <a:r>
              <a:rPr dirty="0" sz="1450" spc="-10">
                <a:latin typeface="Times New Roman"/>
                <a:cs typeface="Times New Roman"/>
              </a:rPr>
              <a:t>the season, the weather and the landscape, and certain  to </a:t>
            </a:r>
            <a:r>
              <a:rPr dirty="0" sz="1450" spc="-5">
                <a:latin typeface="Times New Roman"/>
                <a:cs typeface="Times New Roman"/>
              </a:rPr>
              <a:t>be </a:t>
            </a:r>
            <a:r>
              <a:rPr dirty="0" sz="1450" spc="-10">
                <a:latin typeface="Times New Roman"/>
                <a:cs typeface="Times New Roman"/>
              </a:rPr>
              <a:t>unified more and more, as time goes </a:t>
            </a:r>
            <a:r>
              <a:rPr dirty="0" sz="1450" spc="-5">
                <a:latin typeface="Times New Roman"/>
                <a:cs typeface="Times New Roman"/>
              </a:rPr>
              <a:t>on, by </a:t>
            </a:r>
            <a:r>
              <a:rPr dirty="0" sz="1450" spc="-10">
                <a:latin typeface="Times New Roman"/>
                <a:cs typeface="Times New Roman"/>
              </a:rPr>
              <a:t>the unconscious processes </a:t>
            </a:r>
            <a:r>
              <a:rPr dirty="0" sz="1450" spc="-5">
                <a:latin typeface="Times New Roman"/>
                <a:cs typeface="Times New Roman"/>
              </a:rPr>
              <a:t>of  </a:t>
            </a:r>
            <a:r>
              <a:rPr dirty="0" sz="1450" spc="-10">
                <a:latin typeface="Times New Roman"/>
                <a:cs typeface="Times New Roman"/>
              </a:rPr>
              <a:t>thought. So that we who have only looked at </a:t>
            </a:r>
            <a:r>
              <a:rPr dirty="0" sz="1450" spc="-5">
                <a:latin typeface="Times New Roman"/>
                <a:cs typeface="Times New Roman"/>
              </a:rPr>
              <a:t>a </a:t>
            </a:r>
            <a:r>
              <a:rPr dirty="0" sz="1450" spc="-10">
                <a:latin typeface="Times New Roman"/>
                <a:cs typeface="Times New Roman"/>
              </a:rPr>
              <a:t>country over </a:t>
            </a:r>
            <a:r>
              <a:rPr dirty="0" sz="1450" spc="-5">
                <a:latin typeface="Times New Roman"/>
                <a:cs typeface="Times New Roman"/>
              </a:rPr>
              <a:t>our </a:t>
            </a:r>
            <a:r>
              <a:rPr dirty="0" sz="1450" spc="-15">
                <a:latin typeface="Times New Roman"/>
                <a:cs typeface="Times New Roman"/>
              </a:rPr>
              <a:t>shoulder, </a:t>
            </a:r>
            <a:r>
              <a:rPr dirty="0" sz="1450" spc="-10">
                <a:latin typeface="Times New Roman"/>
                <a:cs typeface="Times New Roman"/>
              </a:rPr>
              <a:t>so  to speak, as we went </a:t>
            </a:r>
            <a:r>
              <a:rPr dirty="0" sz="1450" spc="-40">
                <a:latin typeface="Times New Roman"/>
                <a:cs typeface="Times New Roman"/>
              </a:rPr>
              <a:t>by, </a:t>
            </a:r>
            <a:r>
              <a:rPr dirty="0" sz="1450" spc="-10">
                <a:latin typeface="Times New Roman"/>
                <a:cs typeface="Times New Roman"/>
              </a:rPr>
              <a:t>will have </a:t>
            </a:r>
            <a:r>
              <a:rPr dirty="0" sz="1450" spc="-5">
                <a:latin typeface="Times New Roman"/>
                <a:cs typeface="Times New Roman"/>
              </a:rPr>
              <a:t>a </a:t>
            </a:r>
            <a:r>
              <a:rPr dirty="0" sz="1450" spc="-10">
                <a:latin typeface="Times New Roman"/>
                <a:cs typeface="Times New Roman"/>
              </a:rPr>
              <a:t>conception </a:t>
            </a:r>
            <a:r>
              <a:rPr dirty="0" sz="1450" spc="-5">
                <a:latin typeface="Times New Roman"/>
                <a:cs typeface="Times New Roman"/>
              </a:rPr>
              <a:t>of </a:t>
            </a:r>
            <a:r>
              <a:rPr dirty="0" sz="1450" spc="-10">
                <a:latin typeface="Times New Roman"/>
                <a:cs typeface="Times New Roman"/>
              </a:rPr>
              <a:t>it far more memorable and  articulate than </a:t>
            </a:r>
            <a:r>
              <a:rPr dirty="0" sz="1450" spc="-5">
                <a:latin typeface="Times New Roman"/>
                <a:cs typeface="Times New Roman"/>
              </a:rPr>
              <a:t>a </a:t>
            </a:r>
            <a:r>
              <a:rPr dirty="0" sz="1450" spc="-10">
                <a:latin typeface="Times New Roman"/>
                <a:cs typeface="Times New Roman"/>
              </a:rPr>
              <a:t>man who has lived there all his life from </a:t>
            </a:r>
            <a:r>
              <a:rPr dirty="0" sz="1450" spc="-5">
                <a:latin typeface="Times New Roman"/>
                <a:cs typeface="Times New Roman"/>
              </a:rPr>
              <a:t>a </a:t>
            </a:r>
            <a:r>
              <a:rPr dirty="0" sz="1450" spc="-10">
                <a:latin typeface="Times New Roman"/>
                <a:cs typeface="Times New Roman"/>
              </a:rPr>
              <a:t>child upwards, and  had his impression </a:t>
            </a:r>
            <a:r>
              <a:rPr dirty="0" sz="1450" spc="-5">
                <a:latin typeface="Times New Roman"/>
                <a:cs typeface="Times New Roman"/>
              </a:rPr>
              <a:t>of </a:t>
            </a:r>
            <a:r>
              <a:rPr dirty="0" sz="1450" spc="-10">
                <a:latin typeface="Times New Roman"/>
                <a:cs typeface="Times New Roman"/>
              </a:rPr>
              <a:t>to-day modified </a:t>
            </a:r>
            <a:r>
              <a:rPr dirty="0" sz="1450" spc="-5">
                <a:latin typeface="Times New Roman"/>
                <a:cs typeface="Times New Roman"/>
              </a:rPr>
              <a:t>by </a:t>
            </a:r>
            <a:r>
              <a:rPr dirty="0" sz="1450" spc="-10">
                <a:latin typeface="Times New Roman"/>
                <a:cs typeface="Times New Roman"/>
              </a:rPr>
              <a:t>that </a:t>
            </a:r>
            <a:r>
              <a:rPr dirty="0" sz="1450" spc="-5">
                <a:latin typeface="Times New Roman"/>
                <a:cs typeface="Times New Roman"/>
              </a:rPr>
              <a:t>of </a:t>
            </a:r>
            <a:r>
              <a:rPr dirty="0" sz="1450" spc="-20">
                <a:latin typeface="Times New Roman"/>
                <a:cs typeface="Times New Roman"/>
              </a:rPr>
              <a:t>to-morrow, </a:t>
            </a:r>
            <a:r>
              <a:rPr dirty="0" sz="1450" spc="-10">
                <a:latin typeface="Times New Roman"/>
                <a:cs typeface="Times New Roman"/>
              </a:rPr>
              <a:t>and belied </a:t>
            </a:r>
            <a:r>
              <a:rPr dirty="0" sz="1450" spc="-5">
                <a:latin typeface="Times New Roman"/>
                <a:cs typeface="Times New Roman"/>
              </a:rPr>
              <a:t>by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the day </a:t>
            </a:r>
            <a:r>
              <a:rPr dirty="0" sz="1450" spc="-20">
                <a:latin typeface="Times New Roman"/>
                <a:cs typeface="Times New Roman"/>
              </a:rPr>
              <a:t>after, </a:t>
            </a:r>
            <a:r>
              <a:rPr dirty="0" sz="1450" spc="-10">
                <a:latin typeface="Times New Roman"/>
                <a:cs typeface="Times New Roman"/>
              </a:rPr>
              <a:t>till at length the stable characteristics </a:t>
            </a:r>
            <a:r>
              <a:rPr dirty="0" sz="1450" spc="-5">
                <a:latin typeface="Times New Roman"/>
                <a:cs typeface="Times New Roman"/>
              </a:rPr>
              <a:t>of </a:t>
            </a:r>
            <a:r>
              <a:rPr dirty="0" sz="1450" spc="-10">
                <a:latin typeface="Times New Roman"/>
                <a:cs typeface="Times New Roman"/>
              </a:rPr>
              <a:t>the country are all  blotted </a:t>
            </a:r>
            <a:r>
              <a:rPr dirty="0" sz="1450" spc="-5">
                <a:latin typeface="Times New Roman"/>
                <a:cs typeface="Times New Roman"/>
              </a:rPr>
              <a:t>out </a:t>
            </a:r>
            <a:r>
              <a:rPr dirty="0" sz="1450" spc="-10">
                <a:latin typeface="Times New Roman"/>
                <a:cs typeface="Times New Roman"/>
              </a:rPr>
              <a:t>from him behind the confusion </a:t>
            </a:r>
            <a:r>
              <a:rPr dirty="0" sz="1450" spc="-5">
                <a:latin typeface="Times New Roman"/>
                <a:cs typeface="Times New Roman"/>
              </a:rPr>
              <a:t>of </a:t>
            </a:r>
            <a:r>
              <a:rPr dirty="0" sz="1450" spc="-10">
                <a:latin typeface="Times New Roman"/>
                <a:cs typeface="Times New Roman"/>
              </a:rPr>
              <a:t>variable</a:t>
            </a:r>
            <a:r>
              <a:rPr dirty="0" sz="1450" spc="40">
                <a:latin typeface="Times New Roman"/>
                <a:cs typeface="Times New Roman"/>
              </a:rPr>
              <a:t> </a:t>
            </a:r>
            <a:r>
              <a:rPr dirty="0" sz="1450" spc="-15">
                <a:latin typeface="Times New Roman"/>
                <a:cs typeface="Times New Roman"/>
              </a:rPr>
              <a:t>effect.</a:t>
            </a:r>
            <a:endParaRPr sz="1450">
              <a:latin typeface="Times New Roman"/>
              <a:cs typeface="Times New Roman"/>
            </a:endParaRPr>
          </a:p>
          <a:p>
            <a:pPr algn="just" marL="12700" marR="5080">
              <a:lnSpc>
                <a:spcPts val="1730"/>
              </a:lnSpc>
              <a:spcBef>
                <a:spcPts val="830"/>
              </a:spcBef>
            </a:pPr>
            <a:r>
              <a:rPr dirty="0" sz="1450" spc="-5">
                <a:latin typeface="Times New Roman"/>
                <a:cs typeface="Times New Roman"/>
              </a:rPr>
              <a:t>I </a:t>
            </a:r>
            <a:r>
              <a:rPr dirty="0" sz="1450" spc="-10">
                <a:latin typeface="Times New Roman"/>
                <a:cs typeface="Times New Roman"/>
              </a:rPr>
              <a:t>begin my little pilgrimage in the most enviable </a:t>
            </a:r>
            <a:r>
              <a:rPr dirty="0" sz="1450" spc="-5">
                <a:latin typeface="Times New Roman"/>
                <a:cs typeface="Times New Roman"/>
              </a:rPr>
              <a:t>of </a:t>
            </a:r>
            <a:r>
              <a:rPr dirty="0" sz="1450" spc="-10">
                <a:latin typeface="Times New Roman"/>
                <a:cs typeface="Times New Roman"/>
              </a:rPr>
              <a:t>all humours: that in which  </a:t>
            </a:r>
            <a:r>
              <a:rPr dirty="0" sz="1450" spc="-5">
                <a:latin typeface="Times New Roman"/>
                <a:cs typeface="Times New Roman"/>
              </a:rPr>
              <a:t>a </a:t>
            </a:r>
            <a:r>
              <a:rPr dirty="0" sz="1450" spc="-10">
                <a:latin typeface="Times New Roman"/>
                <a:cs typeface="Times New Roman"/>
              </a:rPr>
              <a:t>person, with </a:t>
            </a:r>
            <a:r>
              <a:rPr dirty="0" sz="1450" spc="-5">
                <a:latin typeface="Times New Roman"/>
                <a:cs typeface="Times New Roman"/>
              </a:rPr>
              <a:t>a </a:t>
            </a:r>
            <a:r>
              <a:rPr dirty="0" sz="1450" spc="-10">
                <a:latin typeface="Times New Roman"/>
                <a:cs typeface="Times New Roman"/>
              </a:rPr>
              <a:t>sufficiency </a:t>
            </a:r>
            <a:r>
              <a:rPr dirty="0" sz="1450" spc="-5">
                <a:latin typeface="Times New Roman"/>
                <a:cs typeface="Times New Roman"/>
              </a:rPr>
              <a:t>of </a:t>
            </a:r>
            <a:r>
              <a:rPr dirty="0" sz="1450" spc="-10">
                <a:latin typeface="Times New Roman"/>
                <a:cs typeface="Times New Roman"/>
              </a:rPr>
              <a:t>money and </a:t>
            </a:r>
            <a:r>
              <a:rPr dirty="0" sz="1450" spc="-5">
                <a:latin typeface="Times New Roman"/>
                <a:cs typeface="Times New Roman"/>
              </a:rPr>
              <a:t>a </a:t>
            </a:r>
            <a:r>
              <a:rPr dirty="0" sz="1450" spc="-10">
                <a:latin typeface="Times New Roman"/>
                <a:cs typeface="Times New Roman"/>
              </a:rPr>
              <a:t>knapsack, turns his back </a:t>
            </a:r>
            <a:r>
              <a:rPr dirty="0" sz="1450" spc="-5">
                <a:latin typeface="Times New Roman"/>
                <a:cs typeface="Times New Roman"/>
              </a:rPr>
              <a:t>on a  </a:t>
            </a:r>
            <a:r>
              <a:rPr dirty="0" sz="1450" spc="-10">
                <a:latin typeface="Times New Roman"/>
                <a:cs typeface="Times New Roman"/>
              </a:rPr>
              <a:t>town and walks forward into </a:t>
            </a:r>
            <a:r>
              <a:rPr dirty="0" sz="1450" spc="-5">
                <a:latin typeface="Times New Roman"/>
                <a:cs typeface="Times New Roman"/>
              </a:rPr>
              <a:t>a </a:t>
            </a:r>
            <a:r>
              <a:rPr dirty="0" sz="1450" spc="-10">
                <a:latin typeface="Times New Roman"/>
                <a:cs typeface="Times New Roman"/>
              </a:rPr>
              <a:t>country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knows only </a:t>
            </a:r>
            <a:r>
              <a:rPr dirty="0" sz="1450" spc="-5">
                <a:latin typeface="Times New Roman"/>
                <a:cs typeface="Times New Roman"/>
              </a:rPr>
              <a:t>by </a:t>
            </a:r>
            <a:r>
              <a:rPr dirty="0" sz="1450" spc="-10">
                <a:latin typeface="Times New Roman"/>
                <a:cs typeface="Times New Roman"/>
              </a:rPr>
              <a:t>the vague  report </a:t>
            </a:r>
            <a:r>
              <a:rPr dirty="0" sz="1450" spc="-5">
                <a:latin typeface="Times New Roman"/>
                <a:cs typeface="Times New Roman"/>
              </a:rPr>
              <a:t>of </a:t>
            </a:r>
            <a:r>
              <a:rPr dirty="0" sz="1450" spc="-10">
                <a:latin typeface="Times New Roman"/>
                <a:cs typeface="Times New Roman"/>
              </a:rPr>
              <a:t>others. Such an </a:t>
            </a:r>
            <a:r>
              <a:rPr dirty="0" sz="1450" spc="-5">
                <a:latin typeface="Times New Roman"/>
                <a:cs typeface="Times New Roman"/>
              </a:rPr>
              <a:t>one </a:t>
            </a:r>
            <a:r>
              <a:rPr dirty="0" sz="1450" spc="-10">
                <a:latin typeface="Times New Roman"/>
                <a:cs typeface="Times New Roman"/>
              </a:rPr>
              <a:t>has </a:t>
            </a:r>
            <a:r>
              <a:rPr dirty="0" sz="1450" spc="-5">
                <a:latin typeface="Times New Roman"/>
                <a:cs typeface="Times New Roman"/>
              </a:rPr>
              <a:t>not </a:t>
            </a:r>
            <a:r>
              <a:rPr dirty="0" sz="1450" spc="-10">
                <a:latin typeface="Times New Roman"/>
                <a:cs typeface="Times New Roman"/>
              </a:rPr>
              <a:t>surrendered his will and contracted for  the next hundred miles, like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on a </a:t>
            </a:r>
            <a:r>
              <a:rPr dirty="0" sz="1450" spc="-20">
                <a:latin typeface="Times New Roman"/>
                <a:cs typeface="Times New Roman"/>
              </a:rPr>
              <a:t>railway.</a:t>
            </a:r>
            <a:r>
              <a:rPr dirty="0" sz="1450" spc="320">
                <a:latin typeface="Times New Roman"/>
                <a:cs typeface="Times New Roman"/>
              </a:rPr>
              <a:t> </a:t>
            </a:r>
            <a:r>
              <a:rPr dirty="0" sz="1450" spc="-10">
                <a:latin typeface="Times New Roman"/>
                <a:cs typeface="Times New Roman"/>
              </a:rPr>
              <a:t>He may change his mind at  every finger-post, and, where ways meet, follow vague preferences freely and  </a:t>
            </a:r>
            <a:r>
              <a:rPr dirty="0" sz="1450" spc="-5">
                <a:latin typeface="Times New Roman"/>
                <a:cs typeface="Times New Roman"/>
              </a:rPr>
              <a:t>go </a:t>
            </a:r>
            <a:r>
              <a:rPr dirty="0" sz="1450" spc="-10">
                <a:latin typeface="Times New Roman"/>
                <a:cs typeface="Times New Roman"/>
              </a:rPr>
              <a:t>the low road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high, </a:t>
            </a:r>
            <a:r>
              <a:rPr dirty="0" sz="1450" spc="-10">
                <a:latin typeface="Times New Roman"/>
                <a:cs typeface="Times New Roman"/>
              </a:rPr>
              <a:t>choose the shadow </a:t>
            </a:r>
            <a:r>
              <a:rPr dirty="0" sz="1450" spc="-5">
                <a:latin typeface="Times New Roman"/>
                <a:cs typeface="Times New Roman"/>
              </a:rPr>
              <a:t>or </a:t>
            </a:r>
            <a:r>
              <a:rPr dirty="0" sz="1450" spc="-10">
                <a:latin typeface="Times New Roman"/>
                <a:cs typeface="Times New Roman"/>
              </a:rPr>
              <a:t>the sun-shine, </a:t>
            </a:r>
            <a:r>
              <a:rPr dirty="0" sz="1450" spc="-15">
                <a:latin typeface="Times New Roman"/>
                <a:cs typeface="Times New Roman"/>
              </a:rPr>
              <a:t>suffer </a:t>
            </a:r>
            <a:r>
              <a:rPr dirty="0" sz="1450" spc="-10">
                <a:latin typeface="Times New Roman"/>
                <a:cs typeface="Times New Roman"/>
              </a:rPr>
              <a:t>himself  to </a:t>
            </a:r>
            <a:r>
              <a:rPr dirty="0" sz="1450" spc="-5">
                <a:latin typeface="Times New Roman"/>
                <a:cs typeface="Times New Roman"/>
              </a:rPr>
              <a:t>be </a:t>
            </a:r>
            <a:r>
              <a:rPr dirty="0" sz="1450" spc="-10">
                <a:latin typeface="Times New Roman"/>
                <a:cs typeface="Times New Roman"/>
              </a:rPr>
              <a:t>tempted </a:t>
            </a:r>
            <a:r>
              <a:rPr dirty="0" sz="1450" spc="-5">
                <a:latin typeface="Times New Roman"/>
                <a:cs typeface="Times New Roman"/>
              </a:rPr>
              <a:t>by </a:t>
            </a:r>
            <a:r>
              <a:rPr dirty="0" sz="1450" spc="-10">
                <a:latin typeface="Times New Roman"/>
                <a:cs typeface="Times New Roman"/>
              </a:rPr>
              <a:t>the lane that turns immediately into the woods, </a:t>
            </a:r>
            <a:r>
              <a:rPr dirty="0" sz="1450" spc="-5">
                <a:latin typeface="Times New Roman"/>
                <a:cs typeface="Times New Roman"/>
              </a:rPr>
              <a:t>or </a:t>
            </a:r>
            <a:r>
              <a:rPr dirty="0" sz="1450" spc="-10">
                <a:latin typeface="Times New Roman"/>
                <a:cs typeface="Times New Roman"/>
              </a:rPr>
              <a:t>the broad  road that lies open before him into the distance, and shows him the </a:t>
            </a:r>
            <a:r>
              <a:rPr dirty="0" sz="1450" spc="-15">
                <a:latin typeface="Times New Roman"/>
                <a:cs typeface="Times New Roman"/>
              </a:rPr>
              <a:t>far-off  </a:t>
            </a:r>
            <a:r>
              <a:rPr dirty="0" sz="1450" spc="-10">
                <a:latin typeface="Times New Roman"/>
                <a:cs typeface="Times New Roman"/>
              </a:rPr>
              <a:t>spires </a:t>
            </a:r>
            <a:r>
              <a:rPr dirty="0" sz="1450" spc="-5">
                <a:latin typeface="Times New Roman"/>
                <a:cs typeface="Times New Roman"/>
              </a:rPr>
              <a:t>of </a:t>
            </a:r>
            <a:r>
              <a:rPr dirty="0" sz="1450" spc="-10">
                <a:latin typeface="Times New Roman"/>
                <a:cs typeface="Times New Roman"/>
              </a:rPr>
              <a:t>some </a:t>
            </a:r>
            <a:r>
              <a:rPr dirty="0" sz="1450" spc="-30">
                <a:latin typeface="Times New Roman"/>
                <a:cs typeface="Times New Roman"/>
              </a:rPr>
              <a:t>city, </a:t>
            </a:r>
            <a:r>
              <a:rPr dirty="0" sz="1450" spc="-5">
                <a:latin typeface="Times New Roman"/>
                <a:cs typeface="Times New Roman"/>
              </a:rPr>
              <a:t>or a </a:t>
            </a:r>
            <a:r>
              <a:rPr dirty="0" sz="1450" spc="-10">
                <a:latin typeface="Times New Roman"/>
                <a:cs typeface="Times New Roman"/>
              </a:rPr>
              <a:t>range </a:t>
            </a:r>
            <a:r>
              <a:rPr dirty="0" sz="1450" spc="-5">
                <a:latin typeface="Times New Roman"/>
                <a:cs typeface="Times New Roman"/>
              </a:rPr>
              <a:t>of </a:t>
            </a:r>
            <a:r>
              <a:rPr dirty="0" sz="1450" spc="-10">
                <a:latin typeface="Times New Roman"/>
                <a:cs typeface="Times New Roman"/>
              </a:rPr>
              <a:t>mountain-tops, </a:t>
            </a:r>
            <a:r>
              <a:rPr dirty="0" sz="1450" spc="-5">
                <a:latin typeface="Times New Roman"/>
                <a:cs typeface="Times New Roman"/>
              </a:rPr>
              <a:t>or a </a:t>
            </a:r>
            <a:r>
              <a:rPr dirty="0" sz="1450" spc="-10">
                <a:latin typeface="Times New Roman"/>
                <a:cs typeface="Times New Roman"/>
              </a:rPr>
              <a:t>rim </a:t>
            </a:r>
            <a:r>
              <a:rPr dirty="0" sz="1450" spc="-5">
                <a:latin typeface="Times New Roman"/>
                <a:cs typeface="Times New Roman"/>
              </a:rPr>
              <a:t>of </a:t>
            </a:r>
            <a:r>
              <a:rPr dirty="0" sz="1450" spc="-10">
                <a:latin typeface="Times New Roman"/>
                <a:cs typeface="Times New Roman"/>
              </a:rPr>
              <a:t>sea, perhaps,  along </a:t>
            </a:r>
            <a:r>
              <a:rPr dirty="0" sz="1450" spc="-5">
                <a:latin typeface="Times New Roman"/>
                <a:cs typeface="Times New Roman"/>
              </a:rPr>
              <a:t>a </a:t>
            </a:r>
            <a:r>
              <a:rPr dirty="0" sz="1450" spc="-10">
                <a:latin typeface="Times New Roman"/>
                <a:cs typeface="Times New Roman"/>
              </a:rPr>
              <a:t>low horizon. In short, </a:t>
            </a:r>
            <a:r>
              <a:rPr dirty="0" sz="1450" spc="-5">
                <a:latin typeface="Times New Roman"/>
                <a:cs typeface="Times New Roman"/>
              </a:rPr>
              <a:t>he </a:t>
            </a:r>
            <a:r>
              <a:rPr dirty="0" sz="1450" spc="-10">
                <a:latin typeface="Times New Roman"/>
                <a:cs typeface="Times New Roman"/>
              </a:rPr>
              <a:t>may gratify his every whim and </a:t>
            </a:r>
            <a:r>
              <a:rPr dirty="0" sz="1450" spc="-25">
                <a:latin typeface="Times New Roman"/>
                <a:cs typeface="Times New Roman"/>
              </a:rPr>
              <a:t>fancy,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pang </a:t>
            </a:r>
            <a:r>
              <a:rPr dirty="0" sz="1450" spc="-5">
                <a:latin typeface="Times New Roman"/>
                <a:cs typeface="Times New Roman"/>
              </a:rPr>
              <a:t>of </a:t>
            </a:r>
            <a:r>
              <a:rPr dirty="0" sz="1450" spc="-10">
                <a:latin typeface="Times New Roman"/>
                <a:cs typeface="Times New Roman"/>
              </a:rPr>
              <a:t>reproving conscience, </a:t>
            </a:r>
            <a:r>
              <a:rPr dirty="0" sz="1450" spc="-5">
                <a:latin typeface="Times New Roman"/>
                <a:cs typeface="Times New Roman"/>
              </a:rPr>
              <a:t>or </a:t>
            </a:r>
            <a:r>
              <a:rPr dirty="0" sz="1450" spc="-10">
                <a:latin typeface="Times New Roman"/>
                <a:cs typeface="Times New Roman"/>
              </a:rPr>
              <a:t>the least jostle to his self-respect.  It is true, </a:t>
            </a:r>
            <a:r>
              <a:rPr dirty="0" sz="1450" spc="-15">
                <a:latin typeface="Times New Roman"/>
                <a:cs typeface="Times New Roman"/>
              </a:rPr>
              <a:t>however, </a:t>
            </a:r>
            <a:r>
              <a:rPr dirty="0" sz="1450" spc="-10">
                <a:latin typeface="Times New Roman"/>
                <a:cs typeface="Times New Roman"/>
              </a:rPr>
              <a:t>that most men </a:t>
            </a:r>
            <a:r>
              <a:rPr dirty="0" sz="1450" spc="-5">
                <a:latin typeface="Times New Roman"/>
                <a:cs typeface="Times New Roman"/>
              </a:rPr>
              <a:t>do not </a:t>
            </a:r>
            <a:r>
              <a:rPr dirty="0" sz="1450" spc="-10">
                <a:latin typeface="Times New Roman"/>
                <a:cs typeface="Times New Roman"/>
              </a:rPr>
              <a:t>possess the faculty </a:t>
            </a:r>
            <a:r>
              <a:rPr dirty="0" sz="1450" spc="-5">
                <a:latin typeface="Times New Roman"/>
                <a:cs typeface="Times New Roman"/>
              </a:rPr>
              <a:t>of </a:t>
            </a:r>
            <a:r>
              <a:rPr dirty="0" sz="1450" spc="-10">
                <a:latin typeface="Times New Roman"/>
                <a:cs typeface="Times New Roman"/>
              </a:rPr>
              <a:t>free action, the  priceless gift </a:t>
            </a:r>
            <a:r>
              <a:rPr dirty="0" sz="1450" spc="-5">
                <a:latin typeface="Times New Roman"/>
                <a:cs typeface="Times New Roman"/>
              </a:rPr>
              <a:t>of </a:t>
            </a:r>
            <a:r>
              <a:rPr dirty="0" sz="1450" spc="-10">
                <a:latin typeface="Times New Roman"/>
                <a:cs typeface="Times New Roman"/>
              </a:rPr>
              <a:t>being able to live for the moment </a:t>
            </a:r>
            <a:r>
              <a:rPr dirty="0" sz="1450" spc="-5">
                <a:latin typeface="Times New Roman"/>
                <a:cs typeface="Times New Roman"/>
              </a:rPr>
              <a:t>only; </a:t>
            </a:r>
            <a:r>
              <a:rPr dirty="0" sz="1450" spc="-10">
                <a:latin typeface="Times New Roman"/>
                <a:cs typeface="Times New Roman"/>
              </a:rPr>
              <a:t>and as they begin to </a:t>
            </a:r>
            <a:r>
              <a:rPr dirty="0" sz="1450" spc="-5">
                <a:latin typeface="Times New Roman"/>
                <a:cs typeface="Times New Roman"/>
              </a:rPr>
              <a:t>go  </a:t>
            </a:r>
            <a:r>
              <a:rPr dirty="0" sz="1450" spc="-10">
                <a:latin typeface="Times New Roman"/>
                <a:cs typeface="Times New Roman"/>
              </a:rPr>
              <a:t>forward </a:t>
            </a:r>
            <a:r>
              <a:rPr dirty="0" sz="1450" spc="-5">
                <a:latin typeface="Times New Roman"/>
                <a:cs typeface="Times New Roman"/>
              </a:rPr>
              <a:t>on </a:t>
            </a:r>
            <a:r>
              <a:rPr dirty="0" sz="1450" spc="-10">
                <a:latin typeface="Times New Roman"/>
                <a:cs typeface="Times New Roman"/>
              </a:rPr>
              <a:t>their </a:t>
            </a:r>
            <a:r>
              <a:rPr dirty="0" sz="1450" spc="-20">
                <a:latin typeface="Times New Roman"/>
                <a:cs typeface="Times New Roman"/>
              </a:rPr>
              <a:t>journey, </a:t>
            </a:r>
            <a:r>
              <a:rPr dirty="0" sz="1450" spc="-10">
                <a:latin typeface="Times New Roman"/>
                <a:cs typeface="Times New Roman"/>
              </a:rPr>
              <a:t>they will find that they have made for themselves  new</a:t>
            </a:r>
            <a:r>
              <a:rPr dirty="0" sz="1450" spc="125">
                <a:latin typeface="Times New Roman"/>
                <a:cs typeface="Times New Roman"/>
              </a:rPr>
              <a:t> </a:t>
            </a:r>
            <a:r>
              <a:rPr dirty="0" sz="1450" spc="-10">
                <a:latin typeface="Times New Roman"/>
                <a:cs typeface="Times New Roman"/>
              </a:rPr>
              <a:t>fetters.</a:t>
            </a:r>
            <a:r>
              <a:rPr dirty="0" sz="1450" spc="270">
                <a:latin typeface="Times New Roman"/>
                <a:cs typeface="Times New Roman"/>
              </a:rPr>
              <a:t> </a:t>
            </a:r>
            <a:r>
              <a:rPr dirty="0" sz="1450" spc="-10">
                <a:latin typeface="Times New Roman"/>
                <a:cs typeface="Times New Roman"/>
              </a:rPr>
              <a:t>Slight</a:t>
            </a:r>
            <a:r>
              <a:rPr dirty="0" sz="1450" spc="130">
                <a:latin typeface="Times New Roman"/>
                <a:cs typeface="Times New Roman"/>
              </a:rPr>
              <a:t> </a:t>
            </a:r>
            <a:r>
              <a:rPr dirty="0" sz="1450" spc="-10">
                <a:latin typeface="Times New Roman"/>
                <a:cs typeface="Times New Roman"/>
              </a:rPr>
              <a:t>projects</a:t>
            </a:r>
            <a:r>
              <a:rPr dirty="0" sz="1450" spc="130">
                <a:latin typeface="Times New Roman"/>
                <a:cs typeface="Times New Roman"/>
              </a:rPr>
              <a:t> </a:t>
            </a:r>
            <a:r>
              <a:rPr dirty="0" sz="1450" spc="-10">
                <a:latin typeface="Times New Roman"/>
                <a:cs typeface="Times New Roman"/>
              </a:rPr>
              <a:t>they</a:t>
            </a:r>
            <a:r>
              <a:rPr dirty="0" sz="1450" spc="130">
                <a:latin typeface="Times New Roman"/>
                <a:cs typeface="Times New Roman"/>
              </a:rPr>
              <a:t> </a:t>
            </a:r>
            <a:r>
              <a:rPr dirty="0" sz="1450" spc="-10">
                <a:latin typeface="Times New Roman"/>
                <a:cs typeface="Times New Roman"/>
              </a:rPr>
              <a:t>may</a:t>
            </a:r>
            <a:r>
              <a:rPr dirty="0" sz="1450" spc="125">
                <a:latin typeface="Times New Roman"/>
                <a:cs typeface="Times New Roman"/>
              </a:rPr>
              <a:t> </a:t>
            </a:r>
            <a:r>
              <a:rPr dirty="0" sz="1450" spc="-10">
                <a:latin typeface="Times New Roman"/>
                <a:cs typeface="Times New Roman"/>
              </a:rPr>
              <a:t>have</a:t>
            </a:r>
            <a:r>
              <a:rPr dirty="0" sz="1450" spc="130">
                <a:latin typeface="Times New Roman"/>
                <a:cs typeface="Times New Roman"/>
              </a:rPr>
              <a:t> </a:t>
            </a:r>
            <a:r>
              <a:rPr dirty="0" sz="1450" spc="-10">
                <a:latin typeface="Times New Roman"/>
                <a:cs typeface="Times New Roman"/>
              </a:rPr>
              <a:t>entertained</a:t>
            </a:r>
            <a:r>
              <a:rPr dirty="0" sz="1450" spc="130">
                <a:latin typeface="Times New Roman"/>
                <a:cs typeface="Times New Roman"/>
              </a:rPr>
              <a:t> </a:t>
            </a:r>
            <a:r>
              <a:rPr dirty="0" sz="1450" spc="-10">
                <a:latin typeface="Times New Roman"/>
                <a:cs typeface="Times New Roman"/>
              </a:rPr>
              <a:t>for</a:t>
            </a:r>
            <a:r>
              <a:rPr dirty="0" sz="1450" spc="130">
                <a:latin typeface="Times New Roman"/>
                <a:cs typeface="Times New Roman"/>
              </a:rPr>
              <a:t>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moment,</a:t>
            </a:r>
            <a:r>
              <a:rPr dirty="0" sz="1450" spc="130">
                <a:latin typeface="Times New Roman"/>
                <a:cs typeface="Times New Roman"/>
              </a:rPr>
              <a:t> </a:t>
            </a:r>
            <a:r>
              <a:rPr dirty="0" sz="1450" spc="-10">
                <a:latin typeface="Times New Roman"/>
                <a:cs typeface="Times New Roman"/>
              </a:rPr>
              <a:t>half</a:t>
            </a:r>
            <a:r>
              <a:rPr dirty="0" sz="1450" spc="13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159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word </a:t>
            </a:r>
            <a:r>
              <a:rPr dirty="0" sz="1450" spc="-5">
                <a:latin typeface="Times New Roman"/>
                <a:cs typeface="Times New Roman"/>
              </a:rPr>
              <a:t>of a </a:t>
            </a:r>
            <a:r>
              <a:rPr dirty="0" sz="1450" spc="-10">
                <a:latin typeface="Times New Roman"/>
                <a:cs typeface="Times New Roman"/>
              </a:rPr>
              <a:t>dialect is picked </a:t>
            </a:r>
            <a:r>
              <a:rPr dirty="0" sz="1450" spc="-5">
                <a:latin typeface="Times New Roman"/>
                <a:cs typeface="Times New Roman"/>
              </a:rPr>
              <a:t>up </a:t>
            </a:r>
            <a:r>
              <a:rPr dirty="0" sz="1450" spc="-10">
                <a:latin typeface="Times New Roman"/>
                <a:cs typeface="Times New Roman"/>
              </a:rPr>
              <a:t>from another band in the forecastle; until often  the result is undecipherable, and </a:t>
            </a:r>
            <a:r>
              <a:rPr dirty="0" sz="1450" spc="-5">
                <a:latin typeface="Times New Roman"/>
                <a:cs typeface="Times New Roman"/>
              </a:rPr>
              <a:t>you </a:t>
            </a:r>
            <a:r>
              <a:rPr dirty="0" sz="1450" spc="-10">
                <a:latin typeface="Times New Roman"/>
                <a:cs typeface="Times New Roman"/>
              </a:rPr>
              <a:t>have to ask for the </a:t>
            </a:r>
            <a:r>
              <a:rPr dirty="0" sz="1450" spc="-25">
                <a:latin typeface="Times New Roman"/>
                <a:cs typeface="Times New Roman"/>
              </a:rPr>
              <a:t>man’s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birth.  So it was with </a:t>
            </a:r>
            <a:r>
              <a:rPr dirty="0" sz="1450" spc="-35">
                <a:latin typeface="Times New Roman"/>
                <a:cs typeface="Times New Roman"/>
              </a:rPr>
              <a:t>Mr. </a:t>
            </a:r>
            <a:r>
              <a:rPr dirty="0" sz="1450" spc="-10">
                <a:latin typeface="Times New Roman"/>
                <a:cs typeface="Times New Roman"/>
              </a:rPr>
              <a:t>Jones. </a:t>
            </a:r>
            <a:r>
              <a:rPr dirty="0" sz="1450" spc="-5">
                <a:latin typeface="Times New Roman"/>
                <a:cs typeface="Times New Roman"/>
              </a:rPr>
              <a:t>I thought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Scotsman who had been long to sea;  and yet </a:t>
            </a:r>
            <a:r>
              <a:rPr dirty="0" sz="1450" spc="-5">
                <a:latin typeface="Times New Roman"/>
                <a:cs typeface="Times New Roman"/>
              </a:rPr>
              <a:t>he </a:t>
            </a:r>
            <a:r>
              <a:rPr dirty="0" sz="1450" spc="-10">
                <a:latin typeface="Times New Roman"/>
                <a:cs typeface="Times New Roman"/>
              </a:rPr>
              <a:t>was from </a:t>
            </a:r>
            <a:r>
              <a:rPr dirty="0" sz="1450" spc="-30">
                <a:latin typeface="Times New Roman"/>
                <a:cs typeface="Times New Roman"/>
              </a:rPr>
              <a:t>Wales, </a:t>
            </a:r>
            <a:r>
              <a:rPr dirty="0" sz="1450" spc="-10">
                <a:latin typeface="Times New Roman"/>
                <a:cs typeface="Times New Roman"/>
              </a:rPr>
              <a:t>and had been most </a:t>
            </a:r>
            <a:r>
              <a:rPr dirty="0" sz="1450" spc="-5">
                <a:latin typeface="Times New Roman"/>
                <a:cs typeface="Times New Roman"/>
              </a:rPr>
              <a:t>of </a:t>
            </a:r>
            <a:r>
              <a:rPr dirty="0" sz="1450" spc="-10">
                <a:latin typeface="Times New Roman"/>
                <a:cs typeface="Times New Roman"/>
              </a:rPr>
              <a:t>his life </a:t>
            </a:r>
            <a:r>
              <a:rPr dirty="0" sz="1450" spc="-5">
                <a:latin typeface="Times New Roman"/>
                <a:cs typeface="Times New Roman"/>
              </a:rPr>
              <a:t>a </a:t>
            </a:r>
            <a:r>
              <a:rPr dirty="0" sz="1450" spc="-10">
                <a:latin typeface="Times New Roman"/>
                <a:cs typeface="Times New Roman"/>
              </a:rPr>
              <a:t>blacksmith at an  inland </a:t>
            </a:r>
            <a:r>
              <a:rPr dirty="0" sz="1450" spc="-15">
                <a:latin typeface="Times New Roman"/>
                <a:cs typeface="Times New Roman"/>
              </a:rPr>
              <a:t>forge; </a:t>
            </a:r>
            <a:r>
              <a:rPr dirty="0" sz="1450" spc="-5">
                <a:latin typeface="Times New Roman"/>
                <a:cs typeface="Times New Roman"/>
              </a:rPr>
              <a:t>a </a:t>
            </a:r>
            <a:r>
              <a:rPr dirty="0" sz="1450" spc="-10">
                <a:latin typeface="Times New Roman"/>
                <a:cs typeface="Times New Roman"/>
              </a:rPr>
              <a:t>few years in America and half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ocean voyages having  </a:t>
            </a:r>
            <a:r>
              <a:rPr dirty="0" sz="1450" spc="-15">
                <a:latin typeface="Times New Roman"/>
                <a:cs typeface="Times New Roman"/>
              </a:rPr>
              <a:t>sufficed </a:t>
            </a:r>
            <a:r>
              <a:rPr dirty="0" sz="1450" spc="-10">
                <a:latin typeface="Times New Roman"/>
                <a:cs typeface="Times New Roman"/>
              </a:rPr>
              <a:t>to modify his speech into the common pattern. By his own account  </a:t>
            </a:r>
            <a:r>
              <a:rPr dirty="0" sz="1450" spc="-5">
                <a:latin typeface="Times New Roman"/>
                <a:cs typeface="Times New Roman"/>
              </a:rPr>
              <a:t>he </a:t>
            </a:r>
            <a:r>
              <a:rPr dirty="0" sz="1450" spc="-10">
                <a:latin typeface="Times New Roman"/>
                <a:cs typeface="Times New Roman"/>
              </a:rPr>
              <a:t>was both strong and skilful in his trade. A few years back, </a:t>
            </a:r>
            <a:r>
              <a:rPr dirty="0" sz="1450" spc="-5">
                <a:latin typeface="Times New Roman"/>
                <a:cs typeface="Times New Roman"/>
              </a:rPr>
              <a:t>he </a:t>
            </a:r>
            <a:r>
              <a:rPr dirty="0" sz="1450" spc="-10">
                <a:latin typeface="Times New Roman"/>
                <a:cs typeface="Times New Roman"/>
              </a:rPr>
              <a:t>had been  married and after </a:t>
            </a:r>
            <a:r>
              <a:rPr dirty="0" sz="1450" spc="-5">
                <a:latin typeface="Times New Roman"/>
                <a:cs typeface="Times New Roman"/>
              </a:rPr>
              <a:t>a </a:t>
            </a:r>
            <a:r>
              <a:rPr dirty="0" sz="1450" spc="-10">
                <a:latin typeface="Times New Roman"/>
                <a:cs typeface="Times New Roman"/>
              </a:rPr>
              <a:t>fashion </a:t>
            </a:r>
            <a:r>
              <a:rPr dirty="0" sz="1450" spc="-5">
                <a:latin typeface="Times New Roman"/>
                <a:cs typeface="Times New Roman"/>
              </a:rPr>
              <a:t>a </a:t>
            </a:r>
            <a:r>
              <a:rPr dirty="0" sz="1450" spc="-10">
                <a:latin typeface="Times New Roman"/>
                <a:cs typeface="Times New Roman"/>
              </a:rPr>
              <a:t>rich man; now the wife was dead and the money  gone. But his was the nature that </a:t>
            </a:r>
            <a:r>
              <a:rPr dirty="0" sz="1450" spc="-5">
                <a:latin typeface="Times New Roman"/>
                <a:cs typeface="Times New Roman"/>
              </a:rPr>
              <a:t>looks </a:t>
            </a:r>
            <a:r>
              <a:rPr dirty="0" sz="1450" spc="-10">
                <a:latin typeface="Times New Roman"/>
                <a:cs typeface="Times New Roman"/>
              </a:rPr>
              <a:t>forward, and goes </a:t>
            </a:r>
            <a:r>
              <a:rPr dirty="0" sz="1450" spc="-5">
                <a:latin typeface="Times New Roman"/>
                <a:cs typeface="Times New Roman"/>
              </a:rPr>
              <a:t>on </a:t>
            </a:r>
            <a:r>
              <a:rPr dirty="0" sz="1450" spc="-10">
                <a:latin typeface="Times New Roman"/>
                <a:cs typeface="Times New Roman"/>
              </a:rPr>
              <a:t>from </a:t>
            </a:r>
            <a:r>
              <a:rPr dirty="0" sz="1450" spc="-5">
                <a:latin typeface="Times New Roman"/>
                <a:cs typeface="Times New Roman"/>
              </a:rPr>
              <a:t>one </a:t>
            </a:r>
            <a:r>
              <a:rPr dirty="0" sz="1450" spc="-10">
                <a:latin typeface="Times New Roman"/>
                <a:cs typeface="Times New Roman"/>
              </a:rPr>
              <a:t>year to  another and through all the extremities </a:t>
            </a:r>
            <a:r>
              <a:rPr dirty="0" sz="1450" spc="-5">
                <a:latin typeface="Times New Roman"/>
                <a:cs typeface="Times New Roman"/>
              </a:rPr>
              <a:t>of </a:t>
            </a:r>
            <a:r>
              <a:rPr dirty="0" sz="1450" spc="-10">
                <a:latin typeface="Times New Roman"/>
                <a:cs typeface="Times New Roman"/>
              </a:rPr>
              <a:t>fortune undismayed; and if the sky  were to fall </a:t>
            </a:r>
            <a:r>
              <a:rPr dirty="0" sz="1450" spc="-20">
                <a:latin typeface="Times New Roman"/>
                <a:cs typeface="Times New Roman"/>
              </a:rPr>
              <a:t>to-morrow, </a:t>
            </a:r>
            <a:r>
              <a:rPr dirty="0" sz="1450" spc="-5">
                <a:latin typeface="Times New Roman"/>
                <a:cs typeface="Times New Roman"/>
              </a:rPr>
              <a:t>I </a:t>
            </a:r>
            <a:r>
              <a:rPr dirty="0" sz="1450" spc="-10">
                <a:latin typeface="Times New Roman"/>
                <a:cs typeface="Times New Roman"/>
              </a:rPr>
              <a:t>should look to see Jones, the day following, perched  </a:t>
            </a:r>
            <a:r>
              <a:rPr dirty="0" sz="1450" spc="-5">
                <a:latin typeface="Times New Roman"/>
                <a:cs typeface="Times New Roman"/>
              </a:rPr>
              <a:t>on a </a:t>
            </a:r>
            <a:r>
              <a:rPr dirty="0" sz="1450" spc="-10">
                <a:latin typeface="Times New Roman"/>
                <a:cs typeface="Times New Roman"/>
              </a:rPr>
              <a:t>step-ladder and getting things to rights. He was always hovering round  inventions like </a:t>
            </a:r>
            <a:r>
              <a:rPr dirty="0" sz="1450" spc="-5">
                <a:latin typeface="Times New Roman"/>
                <a:cs typeface="Times New Roman"/>
              </a:rPr>
              <a:t>a </a:t>
            </a:r>
            <a:r>
              <a:rPr dirty="0" sz="1450" spc="-10">
                <a:latin typeface="Times New Roman"/>
                <a:cs typeface="Times New Roman"/>
              </a:rPr>
              <a:t>bee over </a:t>
            </a:r>
            <a:r>
              <a:rPr dirty="0" sz="1450" spc="-5">
                <a:latin typeface="Times New Roman"/>
                <a:cs typeface="Times New Roman"/>
              </a:rPr>
              <a:t>a </a:t>
            </a:r>
            <a:r>
              <a:rPr dirty="0" sz="1450" spc="-20">
                <a:latin typeface="Times New Roman"/>
                <a:cs typeface="Times New Roman"/>
              </a:rPr>
              <a:t>flower, </a:t>
            </a:r>
            <a:r>
              <a:rPr dirty="0" sz="1450" spc="-10">
                <a:latin typeface="Times New Roman"/>
                <a:cs typeface="Times New Roman"/>
              </a:rPr>
              <a:t>and lived in </a:t>
            </a:r>
            <a:r>
              <a:rPr dirty="0" sz="1450" spc="-5">
                <a:latin typeface="Times New Roman"/>
                <a:cs typeface="Times New Roman"/>
              </a:rPr>
              <a:t>a </a:t>
            </a:r>
            <a:r>
              <a:rPr dirty="0" sz="1450" spc="-10">
                <a:latin typeface="Times New Roman"/>
                <a:cs typeface="Times New Roman"/>
              </a:rPr>
              <a:t>dream </a:t>
            </a:r>
            <a:r>
              <a:rPr dirty="0" sz="1450" spc="-5">
                <a:latin typeface="Times New Roman"/>
                <a:cs typeface="Times New Roman"/>
              </a:rPr>
              <a:t>of </a:t>
            </a:r>
            <a:r>
              <a:rPr dirty="0" sz="1450" spc="-10">
                <a:latin typeface="Times New Roman"/>
                <a:cs typeface="Times New Roman"/>
              </a:rPr>
              <a:t>patents. He had  with him </a:t>
            </a:r>
            <a:r>
              <a:rPr dirty="0" sz="1450" spc="-5">
                <a:latin typeface="Times New Roman"/>
                <a:cs typeface="Times New Roman"/>
              </a:rPr>
              <a:t>a </a:t>
            </a:r>
            <a:r>
              <a:rPr dirty="0" sz="1450" spc="-10">
                <a:latin typeface="Times New Roman"/>
                <a:cs typeface="Times New Roman"/>
              </a:rPr>
              <a:t>patent medicine, for instance, the composition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bought </a:t>
            </a:r>
            <a:r>
              <a:rPr dirty="0" sz="1450" spc="-10">
                <a:latin typeface="Times New Roman"/>
                <a:cs typeface="Times New Roman"/>
              </a:rPr>
              <a:t>years ago for five dollars from an American </a:t>
            </a:r>
            <a:r>
              <a:rPr dirty="0" sz="1450" spc="-15">
                <a:latin typeface="Times New Roman"/>
                <a:cs typeface="Times New Roman"/>
              </a:rPr>
              <a:t>pedlar, </a:t>
            </a:r>
            <a:r>
              <a:rPr dirty="0" sz="1450" spc="-10">
                <a:latin typeface="Times New Roman"/>
                <a:cs typeface="Times New Roman"/>
              </a:rPr>
              <a:t>and sold the other  day for </a:t>
            </a:r>
            <a:r>
              <a:rPr dirty="0" sz="1450" spc="-5">
                <a:latin typeface="Times New Roman"/>
                <a:cs typeface="Times New Roman"/>
              </a:rPr>
              <a:t>a </a:t>
            </a:r>
            <a:r>
              <a:rPr dirty="0" sz="1450" spc="-10">
                <a:latin typeface="Times New Roman"/>
                <a:cs typeface="Times New Roman"/>
              </a:rPr>
              <a:t>hundred </a:t>
            </a:r>
            <a:r>
              <a:rPr dirty="0" sz="1450" spc="-5">
                <a:latin typeface="Times New Roman"/>
                <a:cs typeface="Times New Roman"/>
              </a:rPr>
              <a:t>pounds </a:t>
            </a:r>
            <a:r>
              <a:rPr dirty="0" sz="1450" spc="-10">
                <a:latin typeface="Times New Roman"/>
                <a:cs typeface="Times New Roman"/>
              </a:rPr>
              <a:t>(I think it was) to an English </a:t>
            </a:r>
            <a:r>
              <a:rPr dirty="0" sz="1450" spc="-20">
                <a:latin typeface="Times New Roman"/>
                <a:cs typeface="Times New Roman"/>
              </a:rPr>
              <a:t>apothecary.</a:t>
            </a:r>
            <a:r>
              <a:rPr dirty="0" sz="1450" spc="320">
                <a:latin typeface="Times New Roman"/>
                <a:cs typeface="Times New Roman"/>
              </a:rPr>
              <a:t> </a:t>
            </a:r>
            <a:r>
              <a:rPr dirty="0" sz="1450" spc="-10">
                <a:latin typeface="Times New Roman"/>
                <a:cs typeface="Times New Roman"/>
              </a:rPr>
              <a:t>It was  called Golden Oil, cured all maladies without exception;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bound </a:t>
            </a:r>
            <a:r>
              <a:rPr dirty="0" sz="1450" spc="-10">
                <a:latin typeface="Times New Roman"/>
                <a:cs typeface="Times New Roman"/>
              </a:rPr>
              <a:t>to  say that </a:t>
            </a:r>
            <a:r>
              <a:rPr dirty="0" sz="1450" spc="-5">
                <a:latin typeface="Times New Roman"/>
                <a:cs typeface="Times New Roman"/>
              </a:rPr>
              <a:t>I </a:t>
            </a:r>
            <a:r>
              <a:rPr dirty="0" sz="1450" spc="-10">
                <a:latin typeface="Times New Roman"/>
                <a:cs typeface="Times New Roman"/>
              </a:rPr>
              <a:t>partook </a:t>
            </a:r>
            <a:r>
              <a:rPr dirty="0" sz="1450" spc="-5">
                <a:latin typeface="Times New Roman"/>
                <a:cs typeface="Times New Roman"/>
              </a:rPr>
              <a:t>of </a:t>
            </a:r>
            <a:r>
              <a:rPr dirty="0" sz="1450" spc="-10">
                <a:latin typeface="Times New Roman"/>
                <a:cs typeface="Times New Roman"/>
              </a:rPr>
              <a:t>it myself with </a:t>
            </a:r>
            <a:r>
              <a:rPr dirty="0" sz="1450" spc="-5">
                <a:latin typeface="Times New Roman"/>
                <a:cs typeface="Times New Roman"/>
              </a:rPr>
              <a:t>good </a:t>
            </a:r>
            <a:r>
              <a:rPr dirty="0" sz="1450" spc="-10">
                <a:latin typeface="Times New Roman"/>
                <a:cs typeface="Times New Roman"/>
              </a:rPr>
              <a:t>results. It is </a:t>
            </a:r>
            <a:r>
              <a:rPr dirty="0" sz="1450" spc="-5">
                <a:latin typeface="Times New Roman"/>
                <a:cs typeface="Times New Roman"/>
              </a:rPr>
              <a:t>a </a:t>
            </a:r>
            <a:r>
              <a:rPr dirty="0" sz="1450" spc="-10">
                <a:latin typeface="Times New Roman"/>
                <a:cs typeface="Times New Roman"/>
              </a:rPr>
              <a:t>character </a:t>
            </a:r>
            <a:r>
              <a:rPr dirty="0" sz="1450" spc="-5">
                <a:latin typeface="Times New Roman"/>
                <a:cs typeface="Times New Roman"/>
              </a:rPr>
              <a:t>of </a:t>
            </a:r>
            <a:r>
              <a:rPr dirty="0" sz="1450" spc="-10">
                <a:latin typeface="Times New Roman"/>
                <a:cs typeface="Times New Roman"/>
              </a:rPr>
              <a:t>the man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perpetually dosing himself with Golden Oil, </a:t>
            </a:r>
            <a:r>
              <a:rPr dirty="0" sz="1450" spc="-5">
                <a:latin typeface="Times New Roman"/>
                <a:cs typeface="Times New Roman"/>
              </a:rPr>
              <a:t>but </a:t>
            </a:r>
            <a:r>
              <a:rPr dirty="0" sz="1450" spc="-10">
                <a:latin typeface="Times New Roman"/>
                <a:cs typeface="Times New Roman"/>
              </a:rPr>
              <a:t>wherever  there was </a:t>
            </a:r>
            <a:r>
              <a:rPr dirty="0" sz="1450" spc="-5">
                <a:latin typeface="Times New Roman"/>
                <a:cs typeface="Times New Roman"/>
              </a:rPr>
              <a:t>a </a:t>
            </a:r>
            <a:r>
              <a:rPr dirty="0" sz="1450" spc="-10">
                <a:latin typeface="Times New Roman"/>
                <a:cs typeface="Times New Roman"/>
              </a:rPr>
              <a:t>head aching </a:t>
            </a:r>
            <a:r>
              <a:rPr dirty="0" sz="1450" spc="-5">
                <a:latin typeface="Times New Roman"/>
                <a:cs typeface="Times New Roman"/>
              </a:rPr>
              <a:t>or a </a:t>
            </a:r>
            <a:r>
              <a:rPr dirty="0" sz="1450" spc="-10">
                <a:latin typeface="Times New Roman"/>
                <a:cs typeface="Times New Roman"/>
              </a:rPr>
              <a:t>finger cut, there would </a:t>
            </a:r>
            <a:r>
              <a:rPr dirty="0" sz="1450" spc="-5">
                <a:latin typeface="Times New Roman"/>
                <a:cs typeface="Times New Roman"/>
              </a:rPr>
              <a:t>be </a:t>
            </a:r>
            <a:r>
              <a:rPr dirty="0" sz="1450" spc="-10">
                <a:latin typeface="Times New Roman"/>
                <a:cs typeface="Times New Roman"/>
              </a:rPr>
              <a:t>Jones with his</a:t>
            </a:r>
            <a:r>
              <a:rPr dirty="0" sz="1450" spc="120">
                <a:latin typeface="Times New Roman"/>
                <a:cs typeface="Times New Roman"/>
              </a:rPr>
              <a:t> </a:t>
            </a:r>
            <a:r>
              <a:rPr dirty="0" sz="1450" spc="-10">
                <a:latin typeface="Times New Roman"/>
                <a:cs typeface="Times New Roman"/>
              </a:rPr>
              <a:t>bottle.</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one </a:t>
            </a:r>
            <a:r>
              <a:rPr dirty="0" sz="1450" spc="-10">
                <a:latin typeface="Times New Roman"/>
                <a:cs typeface="Times New Roman"/>
              </a:rPr>
              <a:t>taste more strongly than </a:t>
            </a:r>
            <a:r>
              <a:rPr dirty="0" sz="1450" spc="-15">
                <a:latin typeface="Times New Roman"/>
                <a:cs typeface="Times New Roman"/>
              </a:rPr>
              <a:t>another, </a:t>
            </a:r>
            <a:r>
              <a:rPr dirty="0" sz="1450" spc="-10">
                <a:latin typeface="Times New Roman"/>
                <a:cs typeface="Times New Roman"/>
              </a:rPr>
              <a:t>it was to study </a:t>
            </a:r>
            <a:r>
              <a:rPr dirty="0" sz="1450" spc="-20">
                <a:latin typeface="Times New Roman"/>
                <a:cs typeface="Times New Roman"/>
              </a:rPr>
              <a:t>character. </a:t>
            </a:r>
            <a:r>
              <a:rPr dirty="0" sz="1450" spc="-10">
                <a:latin typeface="Times New Roman"/>
                <a:cs typeface="Times New Roman"/>
              </a:rPr>
              <a:t>Many  an </a:t>
            </a:r>
            <a:r>
              <a:rPr dirty="0" sz="1450" spc="-5">
                <a:latin typeface="Times New Roman"/>
                <a:cs typeface="Times New Roman"/>
              </a:rPr>
              <a:t>hour </a:t>
            </a:r>
            <a:r>
              <a:rPr dirty="0" sz="1450" spc="-10">
                <a:latin typeface="Times New Roman"/>
                <a:cs typeface="Times New Roman"/>
              </a:rPr>
              <a:t>have we two walked </a:t>
            </a:r>
            <a:r>
              <a:rPr dirty="0" sz="1450" spc="-5">
                <a:latin typeface="Times New Roman"/>
                <a:cs typeface="Times New Roman"/>
              </a:rPr>
              <a:t>upon </a:t>
            </a:r>
            <a:r>
              <a:rPr dirty="0" sz="1450" spc="-10">
                <a:latin typeface="Times New Roman"/>
                <a:cs typeface="Times New Roman"/>
              </a:rPr>
              <a:t>the deck dissecting </a:t>
            </a:r>
            <a:r>
              <a:rPr dirty="0" sz="1450" spc="-5">
                <a:latin typeface="Times New Roman"/>
                <a:cs typeface="Times New Roman"/>
              </a:rPr>
              <a:t>our </a:t>
            </a:r>
            <a:r>
              <a:rPr dirty="0" sz="1450" spc="-10">
                <a:latin typeface="Times New Roman"/>
                <a:cs typeface="Times New Roman"/>
              </a:rPr>
              <a:t>neighbours in </a:t>
            </a:r>
            <a:r>
              <a:rPr dirty="0" sz="1450" spc="-5">
                <a:latin typeface="Times New Roman"/>
                <a:cs typeface="Times New Roman"/>
              </a:rPr>
              <a:t>a  </a:t>
            </a:r>
            <a:r>
              <a:rPr dirty="0" sz="1450" spc="-10">
                <a:latin typeface="Times New Roman"/>
                <a:cs typeface="Times New Roman"/>
              </a:rPr>
              <a:t>spirit that was too purely scientific to </a:t>
            </a:r>
            <a:r>
              <a:rPr dirty="0" sz="1450" spc="-5">
                <a:latin typeface="Times New Roman"/>
                <a:cs typeface="Times New Roman"/>
              </a:rPr>
              <a:t>be </a:t>
            </a:r>
            <a:r>
              <a:rPr dirty="0" sz="1450" spc="-10">
                <a:latin typeface="Times New Roman"/>
                <a:cs typeface="Times New Roman"/>
              </a:rPr>
              <a:t>called </a:t>
            </a:r>
            <a:r>
              <a:rPr dirty="0" sz="1450" spc="-5">
                <a:latin typeface="Times New Roman"/>
                <a:cs typeface="Times New Roman"/>
              </a:rPr>
              <a:t>unkind; </a:t>
            </a:r>
            <a:r>
              <a:rPr dirty="0" sz="1450" spc="-10">
                <a:latin typeface="Times New Roman"/>
                <a:cs typeface="Times New Roman"/>
              </a:rPr>
              <a:t>whenever </a:t>
            </a:r>
            <a:r>
              <a:rPr dirty="0" sz="1450" spc="-5">
                <a:latin typeface="Times New Roman"/>
                <a:cs typeface="Times New Roman"/>
              </a:rPr>
              <a:t>a </a:t>
            </a:r>
            <a:r>
              <a:rPr dirty="0" sz="1450" spc="-10">
                <a:latin typeface="Times New Roman"/>
                <a:cs typeface="Times New Roman"/>
              </a:rPr>
              <a:t>quaint </a:t>
            </a:r>
            <a:r>
              <a:rPr dirty="0" sz="1450" spc="-5">
                <a:latin typeface="Times New Roman"/>
                <a:cs typeface="Times New Roman"/>
              </a:rPr>
              <a:t>or  </a:t>
            </a:r>
            <a:r>
              <a:rPr dirty="0" sz="1450" spc="-10">
                <a:latin typeface="Times New Roman"/>
                <a:cs typeface="Times New Roman"/>
              </a:rPr>
              <a:t>human trait slipped </a:t>
            </a:r>
            <a:r>
              <a:rPr dirty="0" sz="1450" spc="-5">
                <a:latin typeface="Times New Roman"/>
                <a:cs typeface="Times New Roman"/>
              </a:rPr>
              <a:t>out </a:t>
            </a:r>
            <a:r>
              <a:rPr dirty="0" sz="1450" spc="-10">
                <a:latin typeface="Times New Roman"/>
                <a:cs typeface="Times New Roman"/>
              </a:rPr>
              <a:t>in conversation, </a:t>
            </a:r>
            <a:r>
              <a:rPr dirty="0" sz="1450" spc="-5">
                <a:latin typeface="Times New Roman"/>
                <a:cs typeface="Times New Roman"/>
              </a:rPr>
              <a:t>you </a:t>
            </a:r>
            <a:r>
              <a:rPr dirty="0" sz="1450" spc="-10">
                <a:latin typeface="Times New Roman"/>
                <a:cs typeface="Times New Roman"/>
              </a:rPr>
              <a:t>might have seen Jones and me  exchanging glances; and we could hardly </a:t>
            </a:r>
            <a:r>
              <a:rPr dirty="0" sz="1450" spc="-5">
                <a:latin typeface="Times New Roman"/>
                <a:cs typeface="Times New Roman"/>
              </a:rPr>
              <a:t>go </a:t>
            </a:r>
            <a:r>
              <a:rPr dirty="0" sz="1450" spc="-10">
                <a:latin typeface="Times New Roman"/>
                <a:cs typeface="Times New Roman"/>
              </a:rPr>
              <a:t>to bed in comfort till we had  exchanged notes and discussed the </a:t>
            </a:r>
            <a:r>
              <a:rPr dirty="0" sz="1450" spc="-25">
                <a:latin typeface="Times New Roman"/>
                <a:cs typeface="Times New Roman"/>
              </a:rPr>
              <a:t>day’s </a:t>
            </a:r>
            <a:r>
              <a:rPr dirty="0" sz="1450" spc="-10">
                <a:latin typeface="Times New Roman"/>
                <a:cs typeface="Times New Roman"/>
              </a:rPr>
              <a:t>experience. </a:t>
            </a:r>
            <a:r>
              <a:rPr dirty="0" sz="1450" spc="-70">
                <a:latin typeface="Times New Roman"/>
                <a:cs typeface="Times New Roman"/>
              </a:rPr>
              <a:t>We </a:t>
            </a:r>
            <a:r>
              <a:rPr dirty="0" sz="1450" spc="-10">
                <a:latin typeface="Times New Roman"/>
                <a:cs typeface="Times New Roman"/>
              </a:rPr>
              <a:t>were then like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anglers comparing </a:t>
            </a:r>
            <a:r>
              <a:rPr dirty="0" sz="1450" spc="-5">
                <a:latin typeface="Times New Roman"/>
                <a:cs typeface="Times New Roman"/>
              </a:rPr>
              <a:t>a </a:t>
            </a:r>
            <a:r>
              <a:rPr dirty="0" sz="1450" spc="-25">
                <a:latin typeface="Times New Roman"/>
                <a:cs typeface="Times New Roman"/>
              </a:rPr>
              <a:t>day’s </a:t>
            </a:r>
            <a:r>
              <a:rPr dirty="0" sz="1450" spc="-10">
                <a:latin typeface="Times New Roman"/>
                <a:cs typeface="Times New Roman"/>
              </a:rPr>
              <a:t>kill. But the fish we angled for were </a:t>
            </a:r>
            <a:r>
              <a:rPr dirty="0" sz="1450" spc="-5">
                <a:latin typeface="Times New Roman"/>
                <a:cs typeface="Times New Roman"/>
              </a:rPr>
              <a:t>of a  </a:t>
            </a:r>
            <a:r>
              <a:rPr dirty="0" sz="1450" spc="-10">
                <a:latin typeface="Times New Roman"/>
                <a:cs typeface="Times New Roman"/>
              </a:rPr>
              <a:t>metaphysical species, and we angled as often as </a:t>
            </a:r>
            <a:r>
              <a:rPr dirty="0" sz="1450" spc="-5">
                <a:latin typeface="Times New Roman"/>
                <a:cs typeface="Times New Roman"/>
              </a:rPr>
              <a:t>not </a:t>
            </a:r>
            <a:r>
              <a:rPr dirty="0" sz="1450" spc="-10">
                <a:latin typeface="Times New Roman"/>
                <a:cs typeface="Times New Roman"/>
              </a:rPr>
              <a:t>in </a:t>
            </a:r>
            <a:r>
              <a:rPr dirty="0" sz="1450" spc="-5">
                <a:latin typeface="Times New Roman"/>
                <a:cs typeface="Times New Roman"/>
              </a:rPr>
              <a:t>one </a:t>
            </a:r>
            <a:r>
              <a:rPr dirty="0" sz="1450" spc="-10">
                <a:latin typeface="Times New Roman"/>
                <a:cs typeface="Times New Roman"/>
              </a:rPr>
              <a:t>another’s baskets.  Once, in the midst </a:t>
            </a:r>
            <a:r>
              <a:rPr dirty="0" sz="1450" spc="-5">
                <a:latin typeface="Times New Roman"/>
                <a:cs typeface="Times New Roman"/>
              </a:rPr>
              <a:t>of a </a:t>
            </a:r>
            <a:r>
              <a:rPr dirty="0" sz="1450" spc="-10">
                <a:latin typeface="Times New Roman"/>
                <a:cs typeface="Times New Roman"/>
              </a:rPr>
              <a:t>serious talk, each found there was </a:t>
            </a:r>
            <a:r>
              <a:rPr dirty="0" sz="1450" spc="-5">
                <a:latin typeface="Times New Roman"/>
                <a:cs typeface="Times New Roman"/>
              </a:rPr>
              <a:t>a </a:t>
            </a:r>
            <a:r>
              <a:rPr dirty="0" sz="1450" spc="-10">
                <a:latin typeface="Times New Roman"/>
                <a:cs typeface="Times New Roman"/>
              </a:rPr>
              <a:t>scrutinising eye  </a:t>
            </a:r>
            <a:r>
              <a:rPr dirty="0" sz="1450" spc="-5">
                <a:latin typeface="Times New Roman"/>
                <a:cs typeface="Times New Roman"/>
              </a:rPr>
              <a:t>upon </a:t>
            </a:r>
            <a:r>
              <a:rPr dirty="0" sz="1450" spc="-10">
                <a:latin typeface="Times New Roman"/>
                <a:cs typeface="Times New Roman"/>
              </a:rPr>
              <a:t>himself; </a:t>
            </a:r>
            <a:r>
              <a:rPr dirty="0" sz="1450" spc="-5">
                <a:latin typeface="Times New Roman"/>
                <a:cs typeface="Times New Roman"/>
              </a:rPr>
              <a:t>I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paused in embarrassment at this </a:t>
            </a:r>
            <a:r>
              <a:rPr dirty="0" sz="1450" spc="-5">
                <a:latin typeface="Times New Roman"/>
                <a:cs typeface="Times New Roman"/>
              </a:rPr>
              <a:t>double </a:t>
            </a:r>
            <a:r>
              <a:rPr dirty="0" sz="1450" spc="-10">
                <a:latin typeface="Times New Roman"/>
                <a:cs typeface="Times New Roman"/>
              </a:rPr>
              <a:t>detection; </a:t>
            </a:r>
            <a:r>
              <a:rPr dirty="0" sz="1450" spc="-5">
                <a:latin typeface="Times New Roman"/>
                <a:cs typeface="Times New Roman"/>
              </a:rPr>
              <a:t>but  </a:t>
            </a:r>
            <a:r>
              <a:rPr dirty="0" sz="1450" spc="-10">
                <a:latin typeface="Times New Roman"/>
                <a:cs typeface="Times New Roman"/>
              </a:rPr>
              <a:t>Jones, with </a:t>
            </a:r>
            <a:r>
              <a:rPr dirty="0" sz="1450" spc="-5">
                <a:latin typeface="Times New Roman"/>
                <a:cs typeface="Times New Roman"/>
              </a:rPr>
              <a:t>a </a:t>
            </a:r>
            <a:r>
              <a:rPr dirty="0" sz="1450" spc="-10">
                <a:latin typeface="Times New Roman"/>
                <a:cs typeface="Times New Roman"/>
              </a:rPr>
              <a:t>better </a:t>
            </a:r>
            <a:r>
              <a:rPr dirty="0" sz="1450" spc="-20">
                <a:latin typeface="Times New Roman"/>
                <a:cs typeface="Times New Roman"/>
              </a:rPr>
              <a:t>civility, </a:t>
            </a:r>
            <a:r>
              <a:rPr dirty="0" sz="1450" spc="-10">
                <a:latin typeface="Times New Roman"/>
                <a:cs typeface="Times New Roman"/>
              </a:rPr>
              <a:t>broke into </a:t>
            </a:r>
            <a:r>
              <a:rPr dirty="0" sz="1450" spc="-5">
                <a:latin typeface="Times New Roman"/>
                <a:cs typeface="Times New Roman"/>
              </a:rPr>
              <a:t>a </a:t>
            </a:r>
            <a:r>
              <a:rPr dirty="0" sz="1450" spc="-10">
                <a:latin typeface="Times New Roman"/>
                <a:cs typeface="Times New Roman"/>
              </a:rPr>
              <a:t>peal </a:t>
            </a:r>
            <a:r>
              <a:rPr dirty="0" sz="1450" spc="-5">
                <a:latin typeface="Times New Roman"/>
                <a:cs typeface="Times New Roman"/>
              </a:rPr>
              <a:t>of </a:t>
            </a:r>
            <a:r>
              <a:rPr dirty="0" sz="1450" spc="-10">
                <a:latin typeface="Times New Roman"/>
                <a:cs typeface="Times New Roman"/>
              </a:rPr>
              <a:t>unaffected </a:t>
            </a:r>
            <a:r>
              <a:rPr dirty="0" sz="1450" spc="-15">
                <a:latin typeface="Times New Roman"/>
                <a:cs typeface="Times New Roman"/>
              </a:rPr>
              <a:t>laughter, </a:t>
            </a:r>
            <a:r>
              <a:rPr dirty="0" sz="1450" spc="-10">
                <a:latin typeface="Times New Roman"/>
                <a:cs typeface="Times New Roman"/>
              </a:rPr>
              <a:t>and  declared, what was the truth, that there was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us</a:t>
            </a:r>
            <a:r>
              <a:rPr dirty="0" sz="1450" spc="60">
                <a:latin typeface="Times New Roman"/>
                <a:cs typeface="Times New Roman"/>
              </a:rPr>
              <a:t> </a:t>
            </a:r>
            <a:r>
              <a:rPr dirty="0" sz="1450" spc="-10">
                <a:latin typeface="Times New Roman"/>
                <a:cs typeface="Times New Roman"/>
              </a:rPr>
              <a:t>indeed.</a:t>
            </a:r>
            <a:endParaRPr sz="1450">
              <a:latin typeface="Times New Roman"/>
              <a:cs typeface="Times New Roman"/>
            </a:endParaRPr>
          </a:p>
        </p:txBody>
      </p:sp>
      <p:sp>
        <p:nvSpPr>
          <p:cNvPr id="3" name="object 3"/>
          <p:cNvSpPr txBox="1"/>
          <p:nvPr/>
        </p:nvSpPr>
        <p:spPr>
          <a:xfrm>
            <a:off x="876300" y="8392724"/>
            <a:ext cx="5803900" cy="1507490"/>
          </a:xfrm>
          <a:prstGeom prst="rect">
            <a:avLst/>
          </a:prstGeom>
        </p:spPr>
        <p:txBody>
          <a:bodyPr wrap="square" lIns="0" tIns="11430" rIns="0" bIns="0" rtlCol="0" vert="horz">
            <a:spAutoFit/>
          </a:bodyPr>
          <a:lstStyle/>
          <a:p>
            <a:pPr algn="ctr" marL="3810">
              <a:lnSpc>
                <a:spcPct val="100000"/>
              </a:lnSpc>
              <a:spcBef>
                <a:spcPts val="90"/>
              </a:spcBef>
            </a:pPr>
            <a:r>
              <a:rPr dirty="0" sz="1450" spc="-40" b="1">
                <a:latin typeface="Times New Roman"/>
                <a:cs typeface="Times New Roman"/>
              </a:rPr>
              <a:t>EARLY</a:t>
            </a:r>
            <a:r>
              <a:rPr dirty="0" sz="1450" spc="-65" b="1">
                <a:latin typeface="Times New Roman"/>
                <a:cs typeface="Times New Roman"/>
              </a:rPr>
              <a:t> </a:t>
            </a:r>
            <a:r>
              <a:rPr dirty="0" sz="1450" spc="-15" b="1">
                <a:latin typeface="Times New Roman"/>
                <a:cs typeface="Times New Roman"/>
              </a:rPr>
              <a:t>IMPRESSIONS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70">
                <a:latin typeface="Times New Roman"/>
                <a:cs typeface="Times New Roman"/>
              </a:rPr>
              <a:t>We </a:t>
            </a:r>
            <a:r>
              <a:rPr dirty="0" sz="1450" spc="-10">
                <a:latin typeface="Times New Roman"/>
                <a:cs typeface="Times New Roman"/>
              </a:rPr>
              <a:t>steamed </a:t>
            </a:r>
            <a:r>
              <a:rPr dirty="0" sz="1450" spc="-5">
                <a:latin typeface="Times New Roman"/>
                <a:cs typeface="Times New Roman"/>
              </a:rPr>
              <a:t>out of </a:t>
            </a:r>
            <a:r>
              <a:rPr dirty="0" sz="1450" spc="-10">
                <a:latin typeface="Times New Roman"/>
                <a:cs typeface="Times New Roman"/>
              </a:rPr>
              <a:t>the Clyde </a:t>
            </a:r>
            <a:r>
              <a:rPr dirty="0" sz="1450" spc="-5">
                <a:latin typeface="Times New Roman"/>
                <a:cs typeface="Times New Roman"/>
              </a:rPr>
              <a:t>on </a:t>
            </a:r>
            <a:r>
              <a:rPr dirty="0" sz="1450" spc="-10">
                <a:latin typeface="Times New Roman"/>
                <a:cs typeface="Times New Roman"/>
              </a:rPr>
              <a:t>Thursday night, and early </a:t>
            </a:r>
            <a:r>
              <a:rPr dirty="0" sz="1450" spc="-5">
                <a:latin typeface="Times New Roman"/>
                <a:cs typeface="Times New Roman"/>
              </a:rPr>
              <a:t>on </a:t>
            </a:r>
            <a:r>
              <a:rPr dirty="0" sz="1450" spc="-10">
                <a:latin typeface="Times New Roman"/>
                <a:cs typeface="Times New Roman"/>
              </a:rPr>
              <a:t>the Friday  forenoon we took in </a:t>
            </a:r>
            <a:r>
              <a:rPr dirty="0" sz="1450" spc="-5">
                <a:latin typeface="Times New Roman"/>
                <a:cs typeface="Times New Roman"/>
              </a:rPr>
              <a:t>our </a:t>
            </a:r>
            <a:r>
              <a:rPr dirty="0" sz="1450" spc="-10">
                <a:latin typeface="Times New Roman"/>
                <a:cs typeface="Times New Roman"/>
              </a:rPr>
              <a:t>last batch </a:t>
            </a:r>
            <a:r>
              <a:rPr dirty="0" sz="1450" spc="-5">
                <a:latin typeface="Times New Roman"/>
                <a:cs typeface="Times New Roman"/>
              </a:rPr>
              <a:t>of </a:t>
            </a:r>
            <a:r>
              <a:rPr dirty="0" sz="1450" spc="-10">
                <a:latin typeface="Times New Roman"/>
                <a:cs typeface="Times New Roman"/>
              </a:rPr>
              <a:t>emigrants at Lough Foyle, in Ireland,  and said farewell to Europe. The company was now complete, and began to  draw</a:t>
            </a:r>
            <a:r>
              <a:rPr dirty="0" sz="1450" spc="100">
                <a:latin typeface="Times New Roman"/>
                <a:cs typeface="Times New Roman"/>
              </a:rPr>
              <a:t> </a:t>
            </a:r>
            <a:r>
              <a:rPr dirty="0" sz="1450" spc="-15">
                <a:latin typeface="Times New Roman"/>
                <a:cs typeface="Times New Roman"/>
              </a:rPr>
              <a:t>together,</a:t>
            </a:r>
            <a:r>
              <a:rPr dirty="0" sz="1450" spc="100">
                <a:latin typeface="Times New Roman"/>
                <a:cs typeface="Times New Roman"/>
              </a:rPr>
              <a:t> </a:t>
            </a:r>
            <a:r>
              <a:rPr dirty="0" sz="1450" spc="-5">
                <a:latin typeface="Times New Roman"/>
                <a:cs typeface="Times New Roman"/>
              </a:rPr>
              <a:t>by</a:t>
            </a:r>
            <a:r>
              <a:rPr dirty="0" sz="1450" spc="100">
                <a:latin typeface="Times New Roman"/>
                <a:cs typeface="Times New Roman"/>
              </a:rPr>
              <a:t> </a:t>
            </a:r>
            <a:r>
              <a:rPr dirty="0" sz="1450" spc="-10">
                <a:latin typeface="Times New Roman"/>
                <a:cs typeface="Times New Roman"/>
              </a:rPr>
              <a:t>inscrutable</a:t>
            </a:r>
            <a:r>
              <a:rPr dirty="0" sz="1450" spc="100">
                <a:latin typeface="Times New Roman"/>
                <a:cs typeface="Times New Roman"/>
              </a:rPr>
              <a:t> </a:t>
            </a:r>
            <a:r>
              <a:rPr dirty="0" sz="1450" spc="-10">
                <a:latin typeface="Times New Roman"/>
                <a:cs typeface="Times New Roman"/>
              </a:rPr>
              <a:t>magnetisms,</a:t>
            </a:r>
            <a:r>
              <a:rPr dirty="0" sz="1450" spc="100">
                <a:latin typeface="Times New Roman"/>
                <a:cs typeface="Times New Roman"/>
              </a:rPr>
              <a:t> </a:t>
            </a:r>
            <a:r>
              <a:rPr dirty="0" sz="1450" spc="-5">
                <a:latin typeface="Times New Roman"/>
                <a:cs typeface="Times New Roman"/>
              </a:rPr>
              <a:t>upon</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decks.</a:t>
            </a:r>
            <a:r>
              <a:rPr dirty="0" sz="1450" spc="210">
                <a:latin typeface="Times New Roman"/>
                <a:cs typeface="Times New Roman"/>
              </a:rPr>
              <a:t> </a:t>
            </a:r>
            <a:r>
              <a:rPr dirty="0" sz="1450" spc="-10">
                <a:latin typeface="Times New Roman"/>
                <a:cs typeface="Times New Roman"/>
              </a:rPr>
              <a:t>There</a:t>
            </a:r>
            <a:r>
              <a:rPr dirty="0" sz="1450" spc="100">
                <a:latin typeface="Times New Roman"/>
                <a:cs typeface="Times New Roman"/>
              </a:rPr>
              <a:t> </a:t>
            </a:r>
            <a:r>
              <a:rPr dirty="0" sz="1450" spc="-10">
                <a:latin typeface="Times New Roman"/>
                <a:cs typeface="Times New Roman"/>
              </a:rPr>
              <a:t>were</a:t>
            </a:r>
            <a:r>
              <a:rPr dirty="0" sz="1450" spc="105">
                <a:latin typeface="Times New Roman"/>
                <a:cs typeface="Times New Roman"/>
              </a:rPr>
              <a:t> </a:t>
            </a:r>
            <a:r>
              <a:rPr dirty="0" sz="1450" spc="-10">
                <a:latin typeface="Times New Roman"/>
                <a:cs typeface="Times New Roman"/>
              </a:rPr>
              <a:t>Scots</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jest, become iron laws to them, they know </a:t>
            </a:r>
            <a:r>
              <a:rPr dirty="0" sz="1450" spc="-5">
                <a:latin typeface="Times New Roman"/>
                <a:cs typeface="Times New Roman"/>
              </a:rPr>
              <a:t>not </a:t>
            </a:r>
            <a:r>
              <a:rPr dirty="0" sz="1450" spc="-30">
                <a:latin typeface="Times New Roman"/>
                <a:cs typeface="Times New Roman"/>
              </a:rPr>
              <a:t>why. </a:t>
            </a:r>
            <a:r>
              <a:rPr dirty="0" sz="1450" spc="-10">
                <a:latin typeface="Times New Roman"/>
                <a:cs typeface="Times New Roman"/>
              </a:rPr>
              <a:t>They will </a:t>
            </a:r>
            <a:r>
              <a:rPr dirty="0" sz="1450" spc="-5">
                <a:latin typeface="Times New Roman"/>
                <a:cs typeface="Times New Roman"/>
              </a:rPr>
              <a:t>be </a:t>
            </a:r>
            <a:r>
              <a:rPr dirty="0" sz="1450" spc="-10">
                <a:latin typeface="Times New Roman"/>
                <a:cs typeface="Times New Roman"/>
              </a:rPr>
              <a:t>led </a:t>
            </a:r>
            <a:r>
              <a:rPr dirty="0" sz="1450" spc="-5">
                <a:latin typeface="Times New Roman"/>
                <a:cs typeface="Times New Roman"/>
              </a:rPr>
              <a:t>by </a:t>
            </a:r>
            <a:r>
              <a:rPr dirty="0" sz="1450" spc="-10">
                <a:latin typeface="Times New Roman"/>
                <a:cs typeface="Times New Roman"/>
              </a:rPr>
              <a:t>the  nose </a:t>
            </a:r>
            <a:r>
              <a:rPr dirty="0" sz="1450" spc="-5">
                <a:latin typeface="Times New Roman"/>
                <a:cs typeface="Times New Roman"/>
              </a:rPr>
              <a:t>by </a:t>
            </a:r>
            <a:r>
              <a:rPr dirty="0" sz="1450" spc="-10">
                <a:latin typeface="Times New Roman"/>
                <a:cs typeface="Times New Roman"/>
              </a:rPr>
              <a:t>these vague reports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spoke above; and the mere fact that  their informant mentioned </a:t>
            </a:r>
            <a:r>
              <a:rPr dirty="0" sz="1450" spc="-5">
                <a:latin typeface="Times New Roman"/>
                <a:cs typeface="Times New Roman"/>
              </a:rPr>
              <a:t>one </a:t>
            </a:r>
            <a:r>
              <a:rPr dirty="0" sz="1450" spc="-10">
                <a:latin typeface="Times New Roman"/>
                <a:cs typeface="Times New Roman"/>
              </a:rPr>
              <a:t>village and </a:t>
            </a:r>
            <a:r>
              <a:rPr dirty="0" sz="1450" spc="-5">
                <a:latin typeface="Times New Roman"/>
                <a:cs typeface="Times New Roman"/>
              </a:rPr>
              <a:t>not </a:t>
            </a:r>
            <a:r>
              <a:rPr dirty="0" sz="1450" spc="-10">
                <a:latin typeface="Times New Roman"/>
                <a:cs typeface="Times New Roman"/>
              </a:rPr>
              <a:t>another will compel their  footsteps with inexplicable </a:t>
            </a:r>
            <a:r>
              <a:rPr dirty="0" sz="1450" spc="-25">
                <a:latin typeface="Times New Roman"/>
                <a:cs typeface="Times New Roman"/>
              </a:rPr>
              <a:t>power. </a:t>
            </a:r>
            <a:r>
              <a:rPr dirty="0" sz="1450" spc="-10">
                <a:latin typeface="Times New Roman"/>
                <a:cs typeface="Times New Roman"/>
              </a:rPr>
              <a:t>And yet </a:t>
            </a:r>
            <a:r>
              <a:rPr dirty="0" sz="1450" spc="-5">
                <a:latin typeface="Times New Roman"/>
                <a:cs typeface="Times New Roman"/>
              </a:rPr>
              <a:t>a </a:t>
            </a:r>
            <a:r>
              <a:rPr dirty="0" sz="1450" spc="-10">
                <a:latin typeface="Times New Roman"/>
                <a:cs typeface="Times New Roman"/>
              </a:rPr>
              <a:t>little while, yet </a:t>
            </a:r>
            <a:r>
              <a:rPr dirty="0" sz="1450" spc="-5">
                <a:latin typeface="Times New Roman"/>
                <a:cs typeface="Times New Roman"/>
              </a:rPr>
              <a:t>a </a:t>
            </a:r>
            <a:r>
              <a:rPr dirty="0" sz="1450" spc="-10">
                <a:latin typeface="Times New Roman"/>
                <a:cs typeface="Times New Roman"/>
              </a:rPr>
              <a:t>few days </a:t>
            </a:r>
            <a:r>
              <a:rPr dirty="0" sz="1450" spc="-5">
                <a:latin typeface="Times New Roman"/>
                <a:cs typeface="Times New Roman"/>
              </a:rPr>
              <a:t>of  </a:t>
            </a:r>
            <a:r>
              <a:rPr dirty="0" sz="1450" spc="-10">
                <a:latin typeface="Times New Roman"/>
                <a:cs typeface="Times New Roman"/>
              </a:rPr>
              <a:t>this fictitious </a:t>
            </a:r>
            <a:r>
              <a:rPr dirty="0" sz="1450" spc="-20">
                <a:latin typeface="Times New Roman"/>
                <a:cs typeface="Times New Roman"/>
              </a:rPr>
              <a:t>liberty, </a:t>
            </a:r>
            <a:r>
              <a:rPr dirty="0" sz="1450" spc="-10">
                <a:latin typeface="Times New Roman"/>
                <a:cs typeface="Times New Roman"/>
              </a:rPr>
              <a:t>and they will begin to hear imperious voices calling </a:t>
            </a:r>
            <a:r>
              <a:rPr dirty="0" sz="1450" spc="-5">
                <a:latin typeface="Times New Roman"/>
                <a:cs typeface="Times New Roman"/>
              </a:rPr>
              <a:t>on  </a:t>
            </a:r>
            <a:r>
              <a:rPr dirty="0" sz="1450" spc="-10">
                <a:latin typeface="Times New Roman"/>
                <a:cs typeface="Times New Roman"/>
              </a:rPr>
              <a:t>them to return; and some passion, some </a:t>
            </a:r>
            <a:r>
              <a:rPr dirty="0" sz="1450" spc="-25">
                <a:latin typeface="Times New Roman"/>
                <a:cs typeface="Times New Roman"/>
              </a:rPr>
              <a:t>duty, </a:t>
            </a:r>
            <a:r>
              <a:rPr dirty="0" sz="1450" spc="-10">
                <a:latin typeface="Times New Roman"/>
                <a:cs typeface="Times New Roman"/>
              </a:rPr>
              <a:t>some worthy </a:t>
            </a:r>
            <a:r>
              <a:rPr dirty="0" sz="1450" spc="-5">
                <a:latin typeface="Times New Roman"/>
                <a:cs typeface="Times New Roman"/>
              </a:rPr>
              <a:t>or </a:t>
            </a:r>
            <a:r>
              <a:rPr dirty="0" sz="1450" spc="-10">
                <a:latin typeface="Times New Roman"/>
                <a:cs typeface="Times New Roman"/>
              </a:rPr>
              <a:t>unworthy  expectation, will set its hand </a:t>
            </a:r>
            <a:r>
              <a:rPr dirty="0" sz="1450" spc="-5">
                <a:latin typeface="Times New Roman"/>
                <a:cs typeface="Times New Roman"/>
              </a:rPr>
              <a:t>upon </a:t>
            </a:r>
            <a:r>
              <a:rPr dirty="0" sz="1450" spc="-10">
                <a:latin typeface="Times New Roman"/>
                <a:cs typeface="Times New Roman"/>
              </a:rPr>
              <a:t>their shoulder and lead them back into the  old paths. Once and again we have all made the experiment. </a:t>
            </a:r>
            <a:r>
              <a:rPr dirty="0" sz="1450" spc="-70">
                <a:latin typeface="Times New Roman"/>
                <a:cs typeface="Times New Roman"/>
              </a:rPr>
              <a:t>We </a:t>
            </a:r>
            <a:r>
              <a:rPr dirty="0" sz="1450" spc="-10">
                <a:latin typeface="Times New Roman"/>
                <a:cs typeface="Times New Roman"/>
              </a:rPr>
              <a:t>know the  end </a:t>
            </a:r>
            <a:r>
              <a:rPr dirty="0" sz="1450" spc="-5">
                <a:latin typeface="Times New Roman"/>
                <a:cs typeface="Times New Roman"/>
              </a:rPr>
              <a:t>of </a:t>
            </a:r>
            <a:r>
              <a:rPr dirty="0" sz="1450" spc="-10">
                <a:latin typeface="Times New Roman"/>
                <a:cs typeface="Times New Roman"/>
              </a:rPr>
              <a:t>it right well. And yet if we make it for the hundredth time to-morrow:  it will have the same charm as ever; </a:t>
            </a:r>
            <a:r>
              <a:rPr dirty="0" sz="1450" spc="-5">
                <a:latin typeface="Times New Roman"/>
                <a:cs typeface="Times New Roman"/>
              </a:rPr>
              <a:t>our </a:t>
            </a:r>
            <a:r>
              <a:rPr dirty="0" sz="1450" spc="-10">
                <a:latin typeface="Times New Roman"/>
                <a:cs typeface="Times New Roman"/>
              </a:rPr>
              <a:t>heart will beat and </a:t>
            </a:r>
            <a:r>
              <a:rPr dirty="0" sz="1450" spc="-5">
                <a:latin typeface="Times New Roman"/>
                <a:cs typeface="Times New Roman"/>
              </a:rPr>
              <a:t>our </a:t>
            </a:r>
            <a:r>
              <a:rPr dirty="0" sz="1450" spc="-10">
                <a:latin typeface="Times New Roman"/>
                <a:cs typeface="Times New Roman"/>
              </a:rPr>
              <a:t>eyes will </a:t>
            </a:r>
            <a:r>
              <a:rPr dirty="0" sz="1450" spc="-5">
                <a:latin typeface="Times New Roman"/>
                <a:cs typeface="Times New Roman"/>
              </a:rPr>
              <a:t>be  </a:t>
            </a:r>
            <a:r>
              <a:rPr dirty="0" sz="1450" spc="-10">
                <a:latin typeface="Times New Roman"/>
                <a:cs typeface="Times New Roman"/>
              </a:rPr>
              <a:t>bright, as we leave the town behind us, and we shall feel once again (as we  have felt so often before) that we are cutting ourselves loose for ever from </a:t>
            </a:r>
            <a:r>
              <a:rPr dirty="0" sz="1450" spc="-5">
                <a:latin typeface="Times New Roman"/>
                <a:cs typeface="Times New Roman"/>
              </a:rPr>
              <a:t>our  </a:t>
            </a:r>
            <a:r>
              <a:rPr dirty="0" sz="1450" spc="-10">
                <a:latin typeface="Times New Roman"/>
                <a:cs typeface="Times New Roman"/>
              </a:rPr>
              <a:t>whole past life, with all its sins and follies and circumscriptions, and </a:t>
            </a:r>
            <a:r>
              <a:rPr dirty="0" sz="1450" spc="-5">
                <a:latin typeface="Times New Roman"/>
                <a:cs typeface="Times New Roman"/>
              </a:rPr>
              <a:t>go  </a:t>
            </a:r>
            <a:r>
              <a:rPr dirty="0" sz="1450" spc="-10">
                <a:latin typeface="Times New Roman"/>
                <a:cs typeface="Times New Roman"/>
              </a:rPr>
              <a:t>forward as </a:t>
            </a:r>
            <a:r>
              <a:rPr dirty="0" sz="1450" spc="-5">
                <a:latin typeface="Times New Roman"/>
                <a:cs typeface="Times New Roman"/>
              </a:rPr>
              <a:t>a </a:t>
            </a:r>
            <a:r>
              <a:rPr dirty="0" sz="1450" spc="-10">
                <a:latin typeface="Times New Roman"/>
                <a:cs typeface="Times New Roman"/>
              </a:rPr>
              <a:t>new creature into </a:t>
            </a:r>
            <a:r>
              <a:rPr dirty="0" sz="1450" spc="-5">
                <a:latin typeface="Times New Roman"/>
                <a:cs typeface="Times New Roman"/>
              </a:rPr>
              <a:t>a </a:t>
            </a:r>
            <a:r>
              <a:rPr dirty="0" sz="1450" spc="-10">
                <a:latin typeface="Times New Roman"/>
                <a:cs typeface="Times New Roman"/>
              </a:rPr>
              <a:t>new</a:t>
            </a:r>
            <a:r>
              <a:rPr dirty="0" sz="1450" spc="2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It was well, perhaps, that </a:t>
            </a:r>
            <a:r>
              <a:rPr dirty="0" sz="1450" spc="-5">
                <a:latin typeface="Times New Roman"/>
                <a:cs typeface="Times New Roman"/>
              </a:rPr>
              <a:t>I </a:t>
            </a:r>
            <a:r>
              <a:rPr dirty="0" sz="1450" spc="-10">
                <a:latin typeface="Times New Roman"/>
                <a:cs typeface="Times New Roman"/>
              </a:rPr>
              <a:t>had this first enthusiasm to encourage me </a:t>
            </a:r>
            <a:r>
              <a:rPr dirty="0" sz="1450" spc="-5">
                <a:latin typeface="Times New Roman"/>
                <a:cs typeface="Times New Roman"/>
              </a:rPr>
              <a:t>up </a:t>
            </a:r>
            <a:r>
              <a:rPr dirty="0" sz="1450" spc="-10">
                <a:latin typeface="Times New Roman"/>
                <a:cs typeface="Times New Roman"/>
              </a:rPr>
              <a:t>the  long hill above High </a:t>
            </a:r>
            <a:r>
              <a:rPr dirty="0" sz="1450" spc="-20">
                <a:latin typeface="Times New Roman"/>
                <a:cs typeface="Times New Roman"/>
              </a:rPr>
              <a:t>Wycombe; </a:t>
            </a:r>
            <a:r>
              <a:rPr dirty="0" sz="1450" spc="-10">
                <a:latin typeface="Times New Roman"/>
                <a:cs typeface="Times New Roman"/>
              </a:rPr>
              <a:t>for the day was </a:t>
            </a:r>
            <a:r>
              <a:rPr dirty="0" sz="1450" spc="-5">
                <a:latin typeface="Times New Roman"/>
                <a:cs typeface="Times New Roman"/>
              </a:rPr>
              <a:t>a </a:t>
            </a:r>
            <a:r>
              <a:rPr dirty="0" sz="1450" spc="-10">
                <a:latin typeface="Times New Roman"/>
                <a:cs typeface="Times New Roman"/>
              </a:rPr>
              <a:t>bad day for walking at best,  and now began to draw towards afternoon, dull, </a:t>
            </a:r>
            <a:r>
              <a:rPr dirty="0" sz="1450" spc="-25">
                <a:latin typeface="Times New Roman"/>
                <a:cs typeface="Times New Roman"/>
              </a:rPr>
              <a:t>heavy, </a:t>
            </a:r>
            <a:r>
              <a:rPr dirty="0" sz="1450" spc="-10">
                <a:latin typeface="Times New Roman"/>
                <a:cs typeface="Times New Roman"/>
              </a:rPr>
              <a:t>and lifeless. A pall </a:t>
            </a:r>
            <a:r>
              <a:rPr dirty="0" sz="1450" spc="-5">
                <a:latin typeface="Times New Roman"/>
                <a:cs typeface="Times New Roman"/>
              </a:rPr>
              <a:t>of  </a:t>
            </a:r>
            <a:r>
              <a:rPr dirty="0" sz="1450" spc="-10">
                <a:latin typeface="Times New Roman"/>
                <a:cs typeface="Times New Roman"/>
              </a:rPr>
              <a:t>grey cloud covered the </a:t>
            </a:r>
            <a:r>
              <a:rPr dirty="0" sz="1450" spc="-30">
                <a:latin typeface="Times New Roman"/>
                <a:cs typeface="Times New Roman"/>
              </a:rPr>
              <a:t>sky, </a:t>
            </a:r>
            <a:r>
              <a:rPr dirty="0" sz="1450" spc="-10">
                <a:latin typeface="Times New Roman"/>
                <a:cs typeface="Times New Roman"/>
              </a:rPr>
              <a:t>and its colour reacted </a:t>
            </a:r>
            <a:r>
              <a:rPr dirty="0" sz="1450" spc="-5">
                <a:latin typeface="Times New Roman"/>
                <a:cs typeface="Times New Roman"/>
              </a:rPr>
              <a:t>on </a:t>
            </a:r>
            <a:r>
              <a:rPr dirty="0" sz="1450" spc="-10">
                <a:latin typeface="Times New Roman"/>
                <a:cs typeface="Times New Roman"/>
              </a:rPr>
              <a:t>the colour </a:t>
            </a:r>
            <a:r>
              <a:rPr dirty="0" sz="1450" spc="-5">
                <a:latin typeface="Times New Roman"/>
                <a:cs typeface="Times New Roman"/>
              </a:rPr>
              <a:t>of </a:t>
            </a:r>
            <a:r>
              <a:rPr dirty="0" sz="1450" spc="-10">
                <a:latin typeface="Times New Roman"/>
                <a:cs typeface="Times New Roman"/>
              </a:rPr>
              <a:t>the  landscape. Near at hand, indeed, the hedgerow trees were still fairly green,  shot through with bright autumnal yellows, bright as sunshine. But </a:t>
            </a:r>
            <a:r>
              <a:rPr dirty="0" sz="1450" spc="-5">
                <a:latin typeface="Times New Roman"/>
                <a:cs typeface="Times New Roman"/>
              </a:rPr>
              <a:t>a </a:t>
            </a:r>
            <a:r>
              <a:rPr dirty="0" sz="1450" spc="-10">
                <a:latin typeface="Times New Roman"/>
                <a:cs typeface="Times New Roman"/>
              </a:rPr>
              <a:t>little  way </a:t>
            </a:r>
            <a:r>
              <a:rPr dirty="0" sz="1450" spc="-15">
                <a:latin typeface="Times New Roman"/>
                <a:cs typeface="Times New Roman"/>
              </a:rPr>
              <a:t>off, </a:t>
            </a:r>
            <a:r>
              <a:rPr dirty="0" sz="1450" spc="-10">
                <a:latin typeface="Times New Roman"/>
                <a:cs typeface="Times New Roman"/>
              </a:rPr>
              <a:t>the solid bricks </a:t>
            </a:r>
            <a:r>
              <a:rPr dirty="0" sz="1450" spc="-5">
                <a:latin typeface="Times New Roman"/>
                <a:cs typeface="Times New Roman"/>
              </a:rPr>
              <a:t>of </a:t>
            </a:r>
            <a:r>
              <a:rPr dirty="0" sz="1450" spc="-10">
                <a:latin typeface="Times New Roman"/>
                <a:cs typeface="Times New Roman"/>
              </a:rPr>
              <a:t>woodland that lay squarely </a:t>
            </a:r>
            <a:r>
              <a:rPr dirty="0" sz="1450" spc="-5">
                <a:latin typeface="Times New Roman"/>
                <a:cs typeface="Times New Roman"/>
              </a:rPr>
              <a:t>on </a:t>
            </a:r>
            <a:r>
              <a:rPr dirty="0" sz="1450" spc="-10">
                <a:latin typeface="Times New Roman"/>
                <a:cs typeface="Times New Roman"/>
              </a:rPr>
              <a:t>slope and hill-top  were </a:t>
            </a:r>
            <a:r>
              <a:rPr dirty="0" sz="1450" spc="-5">
                <a:latin typeface="Times New Roman"/>
                <a:cs typeface="Times New Roman"/>
              </a:rPr>
              <a:t>not </a:t>
            </a:r>
            <a:r>
              <a:rPr dirty="0" sz="1450" spc="-10">
                <a:latin typeface="Times New Roman"/>
                <a:cs typeface="Times New Roman"/>
              </a:rPr>
              <a:t>green, </a:t>
            </a:r>
            <a:r>
              <a:rPr dirty="0" sz="1450" spc="-5">
                <a:latin typeface="Times New Roman"/>
                <a:cs typeface="Times New Roman"/>
              </a:rPr>
              <a:t>but </a:t>
            </a:r>
            <a:r>
              <a:rPr dirty="0" sz="1450" spc="-10">
                <a:latin typeface="Times New Roman"/>
                <a:cs typeface="Times New Roman"/>
              </a:rPr>
              <a:t>russet and </a:t>
            </a:r>
            <a:r>
              <a:rPr dirty="0" sz="1450" spc="-25">
                <a:latin typeface="Times New Roman"/>
                <a:cs typeface="Times New Roman"/>
              </a:rPr>
              <a:t>grey, </a:t>
            </a:r>
            <a:r>
              <a:rPr dirty="0" sz="1450" spc="-10">
                <a:latin typeface="Times New Roman"/>
                <a:cs typeface="Times New Roman"/>
              </a:rPr>
              <a:t>and ever less russet and more grey as they  drew </a:t>
            </a:r>
            <a:r>
              <a:rPr dirty="0" sz="1450" spc="-15">
                <a:latin typeface="Times New Roman"/>
                <a:cs typeface="Times New Roman"/>
              </a:rPr>
              <a:t>off </a:t>
            </a:r>
            <a:r>
              <a:rPr dirty="0" sz="1450" spc="-10">
                <a:latin typeface="Times New Roman"/>
                <a:cs typeface="Times New Roman"/>
              </a:rPr>
              <a:t>into the distance. As they drew </a:t>
            </a:r>
            <a:r>
              <a:rPr dirty="0" sz="1450" spc="-15">
                <a:latin typeface="Times New Roman"/>
                <a:cs typeface="Times New Roman"/>
              </a:rPr>
              <a:t>off </a:t>
            </a:r>
            <a:r>
              <a:rPr dirty="0" sz="1450" spc="-10">
                <a:latin typeface="Times New Roman"/>
                <a:cs typeface="Times New Roman"/>
              </a:rPr>
              <a:t>into the distance, also, the woods  seemed to mass themselves </a:t>
            </a:r>
            <a:r>
              <a:rPr dirty="0" sz="1450" spc="-15">
                <a:latin typeface="Times New Roman"/>
                <a:cs typeface="Times New Roman"/>
              </a:rPr>
              <a:t>together, </a:t>
            </a:r>
            <a:r>
              <a:rPr dirty="0" sz="1450" spc="-10">
                <a:latin typeface="Times New Roman"/>
                <a:cs typeface="Times New Roman"/>
              </a:rPr>
              <a:t>and lie thin and straight, like clouds,  </a:t>
            </a:r>
            <a:r>
              <a:rPr dirty="0" sz="1450" spc="-5">
                <a:latin typeface="Times New Roman"/>
                <a:cs typeface="Times New Roman"/>
              </a:rPr>
              <a:t>upon </a:t>
            </a:r>
            <a:r>
              <a:rPr dirty="0" sz="1450" spc="-10">
                <a:latin typeface="Times New Roman"/>
                <a:cs typeface="Times New Roman"/>
              </a:rPr>
              <a:t>the limit </a:t>
            </a:r>
            <a:r>
              <a:rPr dirty="0" sz="1450" spc="-5">
                <a:latin typeface="Times New Roman"/>
                <a:cs typeface="Times New Roman"/>
              </a:rPr>
              <a:t>of </a:t>
            </a:r>
            <a:r>
              <a:rPr dirty="0" sz="1450" spc="-25">
                <a:latin typeface="Times New Roman"/>
                <a:cs typeface="Times New Roman"/>
              </a:rPr>
              <a:t>one’s </a:t>
            </a:r>
            <a:r>
              <a:rPr dirty="0" sz="1450" spc="-30">
                <a:latin typeface="Times New Roman"/>
                <a:cs typeface="Times New Roman"/>
              </a:rPr>
              <a:t>view. </a:t>
            </a:r>
            <a:r>
              <a:rPr dirty="0" sz="1450" spc="-10">
                <a:latin typeface="Times New Roman"/>
                <a:cs typeface="Times New Roman"/>
              </a:rPr>
              <a:t>Not that this massing was complete, </a:t>
            </a:r>
            <a:r>
              <a:rPr dirty="0" sz="1450" spc="-5">
                <a:latin typeface="Times New Roman"/>
                <a:cs typeface="Times New Roman"/>
              </a:rPr>
              <a:t>or </a:t>
            </a:r>
            <a:r>
              <a:rPr dirty="0" sz="1450" spc="-10">
                <a:latin typeface="Times New Roman"/>
                <a:cs typeface="Times New Roman"/>
              </a:rPr>
              <a:t>gave the  idea </a:t>
            </a:r>
            <a:r>
              <a:rPr dirty="0" sz="1450" spc="-5">
                <a:latin typeface="Times New Roman"/>
                <a:cs typeface="Times New Roman"/>
              </a:rPr>
              <a:t>of </a:t>
            </a:r>
            <a:r>
              <a:rPr dirty="0" sz="1450" spc="-10">
                <a:latin typeface="Times New Roman"/>
                <a:cs typeface="Times New Roman"/>
              </a:rPr>
              <a:t>any extent </a:t>
            </a:r>
            <a:r>
              <a:rPr dirty="0" sz="1450" spc="-5">
                <a:latin typeface="Times New Roman"/>
                <a:cs typeface="Times New Roman"/>
              </a:rPr>
              <a:t>of </a:t>
            </a:r>
            <a:r>
              <a:rPr dirty="0" sz="1450" spc="-10">
                <a:latin typeface="Times New Roman"/>
                <a:cs typeface="Times New Roman"/>
              </a:rPr>
              <a:t>forest, for every here and there the trees would break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go </a:t>
            </a:r>
            <a:r>
              <a:rPr dirty="0" sz="1450" spc="-10">
                <a:latin typeface="Times New Roman"/>
                <a:cs typeface="Times New Roman"/>
              </a:rPr>
              <a:t>down into </a:t>
            </a:r>
            <a:r>
              <a:rPr dirty="0" sz="1450" spc="-5">
                <a:latin typeface="Times New Roman"/>
                <a:cs typeface="Times New Roman"/>
              </a:rPr>
              <a:t>a </a:t>
            </a:r>
            <a:r>
              <a:rPr dirty="0" sz="1450" spc="-10">
                <a:latin typeface="Times New Roman"/>
                <a:cs typeface="Times New Roman"/>
              </a:rPr>
              <a:t>valley in open </a:t>
            </a:r>
            <a:r>
              <a:rPr dirty="0" sz="1450" spc="-20">
                <a:latin typeface="Times New Roman"/>
                <a:cs typeface="Times New Roman"/>
              </a:rPr>
              <a:t>order, </a:t>
            </a:r>
            <a:r>
              <a:rPr dirty="0" sz="1450" spc="-5">
                <a:latin typeface="Times New Roman"/>
                <a:cs typeface="Times New Roman"/>
              </a:rPr>
              <a:t>or </a:t>
            </a:r>
            <a:r>
              <a:rPr dirty="0" sz="1450" spc="-10">
                <a:latin typeface="Times New Roman"/>
                <a:cs typeface="Times New Roman"/>
              </a:rPr>
              <a:t>stand in long Indian file along the  horizon, tree after tree relieved, foolishly </a:t>
            </a:r>
            <a:r>
              <a:rPr dirty="0" sz="1450" spc="-5">
                <a:latin typeface="Times New Roman"/>
                <a:cs typeface="Times New Roman"/>
              </a:rPr>
              <a:t>enough, </a:t>
            </a:r>
            <a:r>
              <a:rPr dirty="0" sz="1450" spc="-10">
                <a:latin typeface="Times New Roman"/>
                <a:cs typeface="Times New Roman"/>
              </a:rPr>
              <a:t>against the </a:t>
            </a:r>
            <a:r>
              <a:rPr dirty="0" sz="1450" spc="-30">
                <a:latin typeface="Times New Roman"/>
                <a:cs typeface="Times New Roman"/>
              </a:rPr>
              <a:t>sky. </a:t>
            </a:r>
            <a:r>
              <a:rPr dirty="0" sz="1450" spc="-5">
                <a:latin typeface="Times New Roman"/>
                <a:cs typeface="Times New Roman"/>
              </a:rPr>
              <a:t>I </a:t>
            </a:r>
            <a:r>
              <a:rPr dirty="0" sz="1450" spc="-10">
                <a:latin typeface="Times New Roman"/>
                <a:cs typeface="Times New Roman"/>
              </a:rPr>
              <a:t>say  foolishly </a:t>
            </a:r>
            <a:r>
              <a:rPr dirty="0" sz="1450" spc="-5">
                <a:latin typeface="Times New Roman"/>
                <a:cs typeface="Times New Roman"/>
              </a:rPr>
              <a:t>enough,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have seen the </a:t>
            </a:r>
            <a:r>
              <a:rPr dirty="0" sz="1450" spc="-15">
                <a:latin typeface="Times New Roman"/>
                <a:cs typeface="Times New Roman"/>
              </a:rPr>
              <a:t>effect </a:t>
            </a:r>
            <a:r>
              <a:rPr dirty="0" sz="1450" spc="-10">
                <a:latin typeface="Times New Roman"/>
                <a:cs typeface="Times New Roman"/>
              </a:rPr>
              <a:t>employed cleverly in art, and  such long line </a:t>
            </a:r>
            <a:r>
              <a:rPr dirty="0" sz="1450" spc="-5">
                <a:latin typeface="Times New Roman"/>
                <a:cs typeface="Times New Roman"/>
              </a:rPr>
              <a:t>of </a:t>
            </a:r>
            <a:r>
              <a:rPr dirty="0" sz="1450" spc="-10">
                <a:latin typeface="Times New Roman"/>
                <a:cs typeface="Times New Roman"/>
              </a:rPr>
              <a:t>single trees thrown </a:t>
            </a:r>
            <a:r>
              <a:rPr dirty="0" sz="1450" spc="-5">
                <a:latin typeface="Times New Roman"/>
                <a:cs typeface="Times New Roman"/>
              </a:rPr>
              <a:t>out </a:t>
            </a:r>
            <a:r>
              <a:rPr dirty="0" sz="1450" spc="-10">
                <a:latin typeface="Times New Roman"/>
                <a:cs typeface="Times New Roman"/>
              </a:rPr>
              <a:t>against the customary sunset </a:t>
            </a:r>
            <a:r>
              <a:rPr dirty="0" sz="1450" spc="-5">
                <a:latin typeface="Times New Roman"/>
                <a:cs typeface="Times New Roman"/>
              </a:rPr>
              <a:t>of a  </a:t>
            </a:r>
            <a:r>
              <a:rPr dirty="0" sz="1450" spc="-10">
                <a:latin typeface="Times New Roman"/>
                <a:cs typeface="Times New Roman"/>
              </a:rPr>
              <a:t>Japanese picture with </a:t>
            </a:r>
            <a:r>
              <a:rPr dirty="0" sz="1450" spc="-5">
                <a:latin typeface="Times New Roman"/>
                <a:cs typeface="Times New Roman"/>
              </a:rPr>
              <a:t>a </a:t>
            </a:r>
            <a:r>
              <a:rPr dirty="0" sz="1450" spc="-10">
                <a:latin typeface="Times New Roman"/>
                <a:cs typeface="Times New Roman"/>
              </a:rPr>
              <a:t>certain fantastic </a:t>
            </a:r>
            <a:r>
              <a:rPr dirty="0" sz="1450" spc="-15">
                <a:latin typeface="Times New Roman"/>
                <a:cs typeface="Times New Roman"/>
              </a:rPr>
              <a:t>effect </a:t>
            </a:r>
            <a:r>
              <a:rPr dirty="0" sz="1450" spc="-10">
                <a:latin typeface="Times New Roman"/>
                <a:cs typeface="Times New Roman"/>
              </a:rPr>
              <a:t>that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despised; </a:t>
            </a:r>
            <a:r>
              <a:rPr dirty="0" sz="1450" spc="-5">
                <a:latin typeface="Times New Roman"/>
                <a:cs typeface="Times New Roman"/>
              </a:rPr>
              <a:t>but  </a:t>
            </a:r>
            <a:r>
              <a:rPr dirty="0" sz="1450" spc="-10">
                <a:latin typeface="Times New Roman"/>
                <a:cs typeface="Times New Roman"/>
              </a:rPr>
              <a:t>this was over water and level land, where it did </a:t>
            </a:r>
            <a:r>
              <a:rPr dirty="0" sz="1450" spc="-5">
                <a:latin typeface="Times New Roman"/>
                <a:cs typeface="Times New Roman"/>
              </a:rPr>
              <a:t>not </a:t>
            </a:r>
            <a:r>
              <a:rPr dirty="0" sz="1450" spc="-25">
                <a:latin typeface="Times New Roman"/>
                <a:cs typeface="Times New Roman"/>
              </a:rPr>
              <a:t>jar, </a:t>
            </a:r>
            <a:r>
              <a:rPr dirty="0" sz="1450" spc="-10">
                <a:latin typeface="Times New Roman"/>
                <a:cs typeface="Times New Roman"/>
              </a:rPr>
              <a:t>as here, with the soft  contour </a:t>
            </a:r>
            <a:r>
              <a:rPr dirty="0" sz="1450" spc="-5">
                <a:latin typeface="Times New Roman"/>
                <a:cs typeface="Times New Roman"/>
              </a:rPr>
              <a:t>of </a:t>
            </a:r>
            <a:r>
              <a:rPr dirty="0" sz="1450" spc="-10">
                <a:latin typeface="Times New Roman"/>
                <a:cs typeface="Times New Roman"/>
              </a:rPr>
              <a:t>hills and valleys. The whole scene had an indefinable look </a:t>
            </a:r>
            <a:r>
              <a:rPr dirty="0" sz="1450" spc="-5">
                <a:latin typeface="Times New Roman"/>
                <a:cs typeface="Times New Roman"/>
              </a:rPr>
              <a:t>of </a:t>
            </a:r>
            <a:r>
              <a:rPr dirty="0" sz="1450" spc="-10">
                <a:latin typeface="Times New Roman"/>
                <a:cs typeface="Times New Roman"/>
              </a:rPr>
              <a:t>being  painted, the colour was so abstract and correct, and there was something so  sketchy and merely impressional about these distant single trees </a:t>
            </a:r>
            <a:r>
              <a:rPr dirty="0" sz="1450" spc="-5">
                <a:latin typeface="Times New Roman"/>
                <a:cs typeface="Times New Roman"/>
              </a:rPr>
              <a:t>on </a:t>
            </a:r>
            <a:r>
              <a:rPr dirty="0" sz="1450" spc="-10">
                <a:latin typeface="Times New Roman"/>
                <a:cs typeface="Times New Roman"/>
              </a:rPr>
              <a:t>the  horizon that </a:t>
            </a:r>
            <a:r>
              <a:rPr dirty="0" sz="1450" spc="-5">
                <a:latin typeface="Times New Roman"/>
                <a:cs typeface="Times New Roman"/>
              </a:rPr>
              <a:t>one </a:t>
            </a:r>
            <a:r>
              <a:rPr dirty="0" sz="1450" spc="-10">
                <a:latin typeface="Times New Roman"/>
                <a:cs typeface="Times New Roman"/>
              </a:rPr>
              <a:t>was forced to think </a:t>
            </a:r>
            <a:r>
              <a:rPr dirty="0" sz="1450" spc="-5">
                <a:latin typeface="Times New Roman"/>
                <a:cs typeface="Times New Roman"/>
              </a:rPr>
              <a:t>of </a:t>
            </a:r>
            <a:r>
              <a:rPr dirty="0" sz="1450" spc="-10">
                <a:latin typeface="Times New Roman"/>
                <a:cs typeface="Times New Roman"/>
              </a:rPr>
              <a:t>it all as </a:t>
            </a:r>
            <a:r>
              <a:rPr dirty="0" sz="1450" spc="-5">
                <a:latin typeface="Times New Roman"/>
                <a:cs typeface="Times New Roman"/>
              </a:rPr>
              <a:t>of a </a:t>
            </a:r>
            <a:r>
              <a:rPr dirty="0" sz="1450" spc="-10">
                <a:latin typeface="Times New Roman"/>
                <a:cs typeface="Times New Roman"/>
              </a:rPr>
              <a:t>clever French landscape.  For it is rather in nature that we see resemblance to art, than in art to nature;  and we say </a:t>
            </a:r>
            <a:r>
              <a:rPr dirty="0" sz="1450" spc="-5">
                <a:latin typeface="Times New Roman"/>
                <a:cs typeface="Times New Roman"/>
              </a:rPr>
              <a:t>a </a:t>
            </a:r>
            <a:r>
              <a:rPr dirty="0" sz="1450" spc="-10">
                <a:latin typeface="Times New Roman"/>
                <a:cs typeface="Times New Roman"/>
              </a:rPr>
              <a:t>hundred times, ‘How like </a:t>
            </a:r>
            <a:r>
              <a:rPr dirty="0" sz="1450" spc="-5">
                <a:latin typeface="Times New Roman"/>
                <a:cs typeface="Times New Roman"/>
              </a:rPr>
              <a:t>a </a:t>
            </a:r>
            <a:r>
              <a:rPr dirty="0" sz="1450" spc="-10">
                <a:latin typeface="Times New Roman"/>
                <a:cs typeface="Times New Roman"/>
              </a:rPr>
              <a:t>picture!’ for once that we </a:t>
            </a:r>
            <a:r>
              <a:rPr dirty="0" sz="1450" spc="-30">
                <a:latin typeface="Times New Roman"/>
                <a:cs typeface="Times New Roman"/>
              </a:rPr>
              <a:t>say, </a:t>
            </a:r>
            <a:r>
              <a:rPr dirty="0" sz="1450" spc="-10">
                <a:latin typeface="Times New Roman"/>
                <a:cs typeface="Times New Roman"/>
              </a:rPr>
              <a:t>‘How  like the truth!’ The forms in which we learn to think </a:t>
            </a:r>
            <a:r>
              <a:rPr dirty="0" sz="1450" spc="-5">
                <a:latin typeface="Times New Roman"/>
                <a:cs typeface="Times New Roman"/>
              </a:rPr>
              <a:t>of </a:t>
            </a:r>
            <a:r>
              <a:rPr dirty="0" sz="1450" spc="-10">
                <a:latin typeface="Times New Roman"/>
                <a:cs typeface="Times New Roman"/>
              </a:rPr>
              <a:t>landscape are forms  that we have </a:t>
            </a:r>
            <a:r>
              <a:rPr dirty="0" sz="1450" spc="-5">
                <a:latin typeface="Times New Roman"/>
                <a:cs typeface="Times New Roman"/>
              </a:rPr>
              <a:t>got </a:t>
            </a:r>
            <a:r>
              <a:rPr dirty="0" sz="1450" spc="-10">
                <a:latin typeface="Times New Roman"/>
                <a:cs typeface="Times New Roman"/>
              </a:rPr>
              <a:t>from painted canvas. Any man can see and understand </a:t>
            </a:r>
            <a:r>
              <a:rPr dirty="0" sz="1450" spc="-5">
                <a:latin typeface="Times New Roman"/>
                <a:cs typeface="Times New Roman"/>
              </a:rPr>
              <a:t>a  </a:t>
            </a:r>
            <a:r>
              <a:rPr dirty="0" sz="1450" spc="-10">
                <a:latin typeface="Times New Roman"/>
                <a:cs typeface="Times New Roman"/>
              </a:rPr>
              <a:t>picture; it is reserved for the few to separate anything </a:t>
            </a:r>
            <a:r>
              <a:rPr dirty="0" sz="1450" spc="-5">
                <a:latin typeface="Times New Roman"/>
                <a:cs typeface="Times New Roman"/>
              </a:rPr>
              <a:t>out of </a:t>
            </a:r>
            <a:r>
              <a:rPr dirty="0" sz="1450" spc="-10">
                <a:latin typeface="Times New Roman"/>
                <a:cs typeface="Times New Roman"/>
              </a:rPr>
              <a:t>the confusion </a:t>
            </a:r>
            <a:r>
              <a:rPr dirty="0" sz="1450" spc="-5">
                <a:latin typeface="Times New Roman"/>
                <a:cs typeface="Times New Roman"/>
              </a:rPr>
              <a:t>of  </a:t>
            </a:r>
            <a:r>
              <a:rPr dirty="0" sz="1450" spc="-10">
                <a:latin typeface="Times New Roman"/>
                <a:cs typeface="Times New Roman"/>
              </a:rPr>
              <a:t>nature, and see that distinctly and with</a:t>
            </a:r>
            <a:r>
              <a:rPr dirty="0" sz="1450" spc="30">
                <a:latin typeface="Times New Roman"/>
                <a:cs typeface="Times New Roman"/>
              </a:rPr>
              <a:t> </a:t>
            </a:r>
            <a:r>
              <a:rPr dirty="0" sz="1450" spc="-10">
                <a:latin typeface="Times New Roman"/>
                <a:cs typeface="Times New Roman"/>
              </a:rPr>
              <a:t>intelligence.</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sun came </a:t>
            </a:r>
            <a:r>
              <a:rPr dirty="0" sz="1450" spc="-5">
                <a:latin typeface="Times New Roman"/>
                <a:cs typeface="Times New Roman"/>
              </a:rPr>
              <a:t>out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had been long </a:t>
            </a:r>
            <a:r>
              <a:rPr dirty="0" sz="1450" spc="-5">
                <a:latin typeface="Times New Roman"/>
                <a:cs typeface="Times New Roman"/>
              </a:rPr>
              <a:t>on </a:t>
            </a:r>
            <a:r>
              <a:rPr dirty="0" sz="1450" spc="-10">
                <a:latin typeface="Times New Roman"/>
                <a:cs typeface="Times New Roman"/>
              </a:rPr>
              <a:t>my way; and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got by </a:t>
            </a:r>
            <a:r>
              <a:rPr dirty="0" sz="1450" spc="-10">
                <a:latin typeface="Times New Roman"/>
                <a:cs typeface="Times New Roman"/>
              </a:rPr>
              <a:t>that  time to the top </a:t>
            </a:r>
            <a:r>
              <a:rPr dirty="0" sz="1450" spc="-5">
                <a:latin typeface="Times New Roman"/>
                <a:cs typeface="Times New Roman"/>
              </a:rPr>
              <a:t>of </a:t>
            </a:r>
            <a:r>
              <a:rPr dirty="0" sz="1450" spc="-10">
                <a:latin typeface="Times New Roman"/>
                <a:cs typeface="Times New Roman"/>
              </a:rPr>
              <a:t>the ascent, and was now treading </a:t>
            </a:r>
            <a:r>
              <a:rPr dirty="0" sz="1450" spc="-5">
                <a:latin typeface="Times New Roman"/>
                <a:cs typeface="Times New Roman"/>
              </a:rPr>
              <a:t>a </a:t>
            </a:r>
            <a:r>
              <a:rPr dirty="0" sz="1450" spc="-10">
                <a:latin typeface="Times New Roman"/>
                <a:cs typeface="Times New Roman"/>
              </a:rPr>
              <a:t>labyrinth </a:t>
            </a:r>
            <a:r>
              <a:rPr dirty="0" sz="1450" spc="-5">
                <a:latin typeface="Times New Roman"/>
                <a:cs typeface="Times New Roman"/>
              </a:rPr>
              <a:t>of </a:t>
            </a:r>
            <a:r>
              <a:rPr dirty="0" sz="1450" spc="-10">
                <a:latin typeface="Times New Roman"/>
                <a:cs typeface="Times New Roman"/>
              </a:rPr>
              <a:t>confined </a:t>
            </a:r>
            <a:r>
              <a:rPr dirty="0" sz="1450" spc="-5">
                <a:latin typeface="Times New Roman"/>
                <a:cs typeface="Times New Roman"/>
              </a:rPr>
              <a:t>by-  </a:t>
            </a:r>
            <a:r>
              <a:rPr dirty="0" sz="1450" spc="-10">
                <a:latin typeface="Times New Roman"/>
                <a:cs typeface="Times New Roman"/>
              </a:rPr>
              <a:t>roads, my whole view brightened considerably in </a:t>
            </a:r>
            <a:r>
              <a:rPr dirty="0" sz="1450" spc="-15">
                <a:latin typeface="Times New Roman"/>
                <a:cs typeface="Times New Roman"/>
              </a:rPr>
              <a:t>colour, </a:t>
            </a:r>
            <a:r>
              <a:rPr dirty="0" sz="1450" spc="-10">
                <a:latin typeface="Times New Roman"/>
                <a:cs typeface="Times New Roman"/>
              </a:rPr>
              <a:t>for it was the  distance only that was grey and cold, and the distance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Overhead there was </a:t>
            </a:r>
            <a:r>
              <a:rPr dirty="0" sz="1450" spc="-5">
                <a:latin typeface="Times New Roman"/>
                <a:cs typeface="Times New Roman"/>
              </a:rPr>
              <a:t>a </a:t>
            </a:r>
            <a:r>
              <a:rPr dirty="0" sz="1450" spc="-10">
                <a:latin typeface="Times New Roman"/>
                <a:cs typeface="Times New Roman"/>
              </a:rPr>
              <a:t>wonderful carolling </a:t>
            </a:r>
            <a:r>
              <a:rPr dirty="0" sz="1450" spc="-5">
                <a:latin typeface="Times New Roman"/>
                <a:cs typeface="Times New Roman"/>
              </a:rPr>
              <a:t>of </a:t>
            </a:r>
            <a:r>
              <a:rPr dirty="0" sz="1450" spc="-10">
                <a:latin typeface="Times New Roman"/>
                <a:cs typeface="Times New Roman"/>
              </a:rPr>
              <a:t>larks which seemed to follow me  as </a:t>
            </a:r>
            <a:r>
              <a:rPr dirty="0" sz="1450" spc="-5">
                <a:latin typeface="Times New Roman"/>
                <a:cs typeface="Times New Roman"/>
              </a:rPr>
              <a:t>I </a:t>
            </a:r>
            <a:r>
              <a:rPr dirty="0" sz="1450" spc="-10">
                <a:latin typeface="Times New Roman"/>
                <a:cs typeface="Times New Roman"/>
              </a:rPr>
              <a:t>went. Indeed, during all the time </a:t>
            </a:r>
            <a:r>
              <a:rPr dirty="0" sz="1450" spc="-5">
                <a:latin typeface="Times New Roman"/>
                <a:cs typeface="Times New Roman"/>
              </a:rPr>
              <a:t>I </a:t>
            </a:r>
            <a:r>
              <a:rPr dirty="0" sz="1450" spc="-10">
                <a:latin typeface="Times New Roman"/>
                <a:cs typeface="Times New Roman"/>
              </a:rPr>
              <a:t>was in that country the larks did </a:t>
            </a:r>
            <a:r>
              <a:rPr dirty="0" sz="1450" spc="-5">
                <a:latin typeface="Times New Roman"/>
                <a:cs typeface="Times New Roman"/>
              </a:rPr>
              <a:t>not  </a:t>
            </a:r>
            <a:r>
              <a:rPr dirty="0" sz="1450" spc="-10">
                <a:latin typeface="Times New Roman"/>
                <a:cs typeface="Times New Roman"/>
              </a:rPr>
              <a:t>desert me. The air was alive with them from High </a:t>
            </a:r>
            <a:r>
              <a:rPr dirty="0" sz="1450" spc="-20">
                <a:latin typeface="Times New Roman"/>
                <a:cs typeface="Times New Roman"/>
              </a:rPr>
              <a:t>Wycombe </a:t>
            </a:r>
            <a:r>
              <a:rPr dirty="0" sz="1450" spc="-10">
                <a:latin typeface="Times New Roman"/>
                <a:cs typeface="Times New Roman"/>
              </a:rPr>
              <a:t>to </a:t>
            </a:r>
            <a:r>
              <a:rPr dirty="0" sz="1450" spc="-15">
                <a:latin typeface="Times New Roman"/>
                <a:cs typeface="Times New Roman"/>
              </a:rPr>
              <a:t>Tring; </a:t>
            </a:r>
            <a:r>
              <a:rPr dirty="0" sz="1450" spc="-10">
                <a:latin typeface="Times New Roman"/>
                <a:cs typeface="Times New Roman"/>
              </a:rPr>
              <a:t>and as,  day after </a:t>
            </a:r>
            <a:r>
              <a:rPr dirty="0" sz="1450" spc="-30">
                <a:latin typeface="Times New Roman"/>
                <a:cs typeface="Times New Roman"/>
              </a:rPr>
              <a:t>day, </a:t>
            </a:r>
            <a:r>
              <a:rPr dirty="0" sz="1450" spc="-10">
                <a:latin typeface="Times New Roman"/>
                <a:cs typeface="Times New Roman"/>
              </a:rPr>
              <a:t>their ‘shrill delight’ fell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out of </a:t>
            </a:r>
            <a:r>
              <a:rPr dirty="0" sz="1450" spc="-10">
                <a:latin typeface="Times New Roman"/>
                <a:cs typeface="Times New Roman"/>
              </a:rPr>
              <a:t>the vacant </a:t>
            </a:r>
            <a:r>
              <a:rPr dirty="0" sz="1450" spc="-30">
                <a:latin typeface="Times New Roman"/>
                <a:cs typeface="Times New Roman"/>
              </a:rPr>
              <a:t>sky, </a:t>
            </a:r>
            <a:r>
              <a:rPr dirty="0" sz="1450" spc="-10">
                <a:latin typeface="Times New Roman"/>
                <a:cs typeface="Times New Roman"/>
              </a:rPr>
              <a:t>they  began to take such </a:t>
            </a:r>
            <a:r>
              <a:rPr dirty="0" sz="1450" spc="-5">
                <a:latin typeface="Times New Roman"/>
                <a:cs typeface="Times New Roman"/>
              </a:rPr>
              <a:t>a </a:t>
            </a:r>
            <a:r>
              <a:rPr dirty="0" sz="1450" spc="-10">
                <a:latin typeface="Times New Roman"/>
                <a:cs typeface="Times New Roman"/>
              </a:rPr>
              <a:t>prominence over other conditions, and form so integral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my conception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have baptized it ‘The  Country </a:t>
            </a:r>
            <a:r>
              <a:rPr dirty="0" sz="1450" spc="-5">
                <a:latin typeface="Times New Roman"/>
                <a:cs typeface="Times New Roman"/>
              </a:rPr>
              <a:t>of </a:t>
            </a:r>
            <a:r>
              <a:rPr dirty="0" sz="1450" spc="-10">
                <a:latin typeface="Times New Roman"/>
                <a:cs typeface="Times New Roman"/>
              </a:rPr>
              <a:t>Larks.’ This, </a:t>
            </a:r>
            <a:r>
              <a:rPr dirty="0" sz="1450" spc="-5">
                <a:latin typeface="Times New Roman"/>
                <a:cs typeface="Times New Roman"/>
              </a:rPr>
              <a:t>of </a:t>
            </a:r>
            <a:r>
              <a:rPr dirty="0" sz="1450" spc="-10">
                <a:latin typeface="Times New Roman"/>
                <a:cs typeface="Times New Roman"/>
              </a:rPr>
              <a:t>course, might just as well have been in early  spring; </a:t>
            </a:r>
            <a:r>
              <a:rPr dirty="0" sz="1450" spc="-5">
                <a:latin typeface="Times New Roman"/>
                <a:cs typeface="Times New Roman"/>
              </a:rPr>
              <a:t>but </a:t>
            </a:r>
            <a:r>
              <a:rPr dirty="0" sz="1450" spc="-10">
                <a:latin typeface="Times New Roman"/>
                <a:cs typeface="Times New Roman"/>
              </a:rPr>
              <a:t>everything else was deeply imbued with the sentiment </a:t>
            </a:r>
            <a:r>
              <a:rPr dirty="0" sz="1450" spc="-5">
                <a:latin typeface="Times New Roman"/>
                <a:cs typeface="Times New Roman"/>
              </a:rPr>
              <a:t>of </a:t>
            </a:r>
            <a:r>
              <a:rPr dirty="0" sz="1450" spc="-10">
                <a:latin typeface="Times New Roman"/>
                <a:cs typeface="Times New Roman"/>
              </a:rPr>
              <a:t>the later  </a:t>
            </a:r>
            <a:r>
              <a:rPr dirty="0" sz="1450" spc="-25">
                <a:latin typeface="Times New Roman"/>
                <a:cs typeface="Times New Roman"/>
              </a:rPr>
              <a:t>year.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stir </a:t>
            </a:r>
            <a:r>
              <a:rPr dirty="0" sz="1450" spc="-5">
                <a:latin typeface="Times New Roman"/>
                <a:cs typeface="Times New Roman"/>
              </a:rPr>
              <a:t>of </a:t>
            </a:r>
            <a:r>
              <a:rPr dirty="0" sz="1450" spc="-10">
                <a:latin typeface="Times New Roman"/>
                <a:cs typeface="Times New Roman"/>
              </a:rPr>
              <a:t>insects in the grass. The sunshine was more golden,  and gave less heat than summer sunshine; and the shadows under the hedge  were somewhat blue and </a:t>
            </a:r>
            <a:r>
              <a:rPr dirty="0" sz="1450" spc="-25">
                <a:latin typeface="Times New Roman"/>
                <a:cs typeface="Times New Roman"/>
              </a:rPr>
              <a:t>misty. </a:t>
            </a:r>
            <a:r>
              <a:rPr dirty="0" sz="1450" spc="-10">
                <a:latin typeface="Times New Roman"/>
                <a:cs typeface="Times New Roman"/>
              </a:rPr>
              <a:t>It was only in autumn that </a:t>
            </a:r>
            <a:r>
              <a:rPr dirty="0" sz="1450" spc="-5">
                <a:latin typeface="Times New Roman"/>
                <a:cs typeface="Times New Roman"/>
              </a:rPr>
              <a:t>you </a:t>
            </a:r>
            <a:r>
              <a:rPr dirty="0" sz="1450" spc="-10">
                <a:latin typeface="Times New Roman"/>
                <a:cs typeface="Times New Roman"/>
              </a:rPr>
              <a:t>could have  seen the mingled green and yellow </a:t>
            </a:r>
            <a:r>
              <a:rPr dirty="0" sz="1450" spc="-5">
                <a:latin typeface="Times New Roman"/>
                <a:cs typeface="Times New Roman"/>
              </a:rPr>
              <a:t>of </a:t>
            </a:r>
            <a:r>
              <a:rPr dirty="0" sz="1450" spc="-10">
                <a:latin typeface="Times New Roman"/>
                <a:cs typeface="Times New Roman"/>
              </a:rPr>
              <a:t>the elm foliage, and the fallen leaves  that lay about the road, and covered the surface </a:t>
            </a:r>
            <a:r>
              <a:rPr dirty="0" sz="1450" spc="-5">
                <a:latin typeface="Times New Roman"/>
                <a:cs typeface="Times New Roman"/>
              </a:rPr>
              <a:t>of </a:t>
            </a:r>
            <a:r>
              <a:rPr dirty="0" sz="1450" spc="-10">
                <a:latin typeface="Times New Roman"/>
                <a:cs typeface="Times New Roman"/>
              </a:rPr>
              <a:t>wayside </a:t>
            </a:r>
            <a:r>
              <a:rPr dirty="0" sz="1450" spc="-5">
                <a:latin typeface="Times New Roman"/>
                <a:cs typeface="Times New Roman"/>
              </a:rPr>
              <a:t>pools </a:t>
            </a:r>
            <a:r>
              <a:rPr dirty="0" sz="1450" spc="-10">
                <a:latin typeface="Times New Roman"/>
                <a:cs typeface="Times New Roman"/>
              </a:rPr>
              <a:t>so thickly  that the sun was reflected only here and there from little joints and pinholes in  that brown coat </a:t>
            </a:r>
            <a:r>
              <a:rPr dirty="0" sz="1450" spc="-5">
                <a:latin typeface="Times New Roman"/>
                <a:cs typeface="Times New Roman"/>
              </a:rPr>
              <a:t>of </a:t>
            </a:r>
            <a:r>
              <a:rPr dirty="0" sz="1450" spc="-10">
                <a:latin typeface="Times New Roman"/>
                <a:cs typeface="Times New Roman"/>
              </a:rPr>
              <a:t>proof;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your </a:t>
            </a:r>
            <a:r>
              <a:rPr dirty="0" sz="1450" spc="-10">
                <a:latin typeface="Times New Roman"/>
                <a:cs typeface="Times New Roman"/>
              </a:rPr>
              <a:t>ear would have been troubled, as </a:t>
            </a:r>
            <a:r>
              <a:rPr dirty="0" sz="1450" spc="-5">
                <a:latin typeface="Times New Roman"/>
                <a:cs typeface="Times New Roman"/>
              </a:rPr>
              <a:t>you  </a:t>
            </a:r>
            <a:r>
              <a:rPr dirty="0" sz="1450" spc="-10">
                <a:latin typeface="Times New Roman"/>
                <a:cs typeface="Times New Roman"/>
              </a:rPr>
              <a:t>went forward, </a:t>
            </a:r>
            <a:r>
              <a:rPr dirty="0" sz="1450" spc="-5">
                <a:latin typeface="Times New Roman"/>
                <a:cs typeface="Times New Roman"/>
              </a:rPr>
              <a:t>by </a:t>
            </a:r>
            <a:r>
              <a:rPr dirty="0" sz="1450" spc="-10">
                <a:latin typeface="Times New Roman"/>
                <a:cs typeface="Times New Roman"/>
              </a:rPr>
              <a:t>the occasional report </a:t>
            </a:r>
            <a:r>
              <a:rPr dirty="0" sz="1450" spc="-5">
                <a:latin typeface="Times New Roman"/>
                <a:cs typeface="Times New Roman"/>
              </a:rPr>
              <a:t>of </a:t>
            </a:r>
            <a:r>
              <a:rPr dirty="0" sz="1450" spc="-10">
                <a:latin typeface="Times New Roman"/>
                <a:cs typeface="Times New Roman"/>
              </a:rPr>
              <a:t>fowling-pieces from all directions  and all degrees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distance.</a:t>
            </a:r>
            <a:endParaRPr sz="1450">
              <a:latin typeface="Times New Roman"/>
              <a:cs typeface="Times New Roman"/>
            </a:endParaRPr>
          </a:p>
          <a:p>
            <a:pPr algn="just" marL="12700" marR="5715">
              <a:lnSpc>
                <a:spcPts val="1730"/>
              </a:lnSpc>
              <a:spcBef>
                <a:spcPts val="83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this dropping fire was the </a:t>
            </a:r>
            <a:r>
              <a:rPr dirty="0" sz="1450" spc="-5">
                <a:latin typeface="Times New Roman"/>
                <a:cs typeface="Times New Roman"/>
              </a:rPr>
              <a:t>one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human activity that  came to disturb me as </a:t>
            </a:r>
            <a:r>
              <a:rPr dirty="0" sz="1450" spc="-5">
                <a:latin typeface="Times New Roman"/>
                <a:cs typeface="Times New Roman"/>
              </a:rPr>
              <a:t>I </a:t>
            </a:r>
            <a:r>
              <a:rPr dirty="0" sz="1450" spc="-10">
                <a:latin typeface="Times New Roman"/>
                <a:cs typeface="Times New Roman"/>
              </a:rPr>
              <a:t>walked. The lanes were profoundly still. They would  have been sad </a:t>
            </a:r>
            <a:r>
              <a:rPr dirty="0" sz="1450" spc="-5">
                <a:latin typeface="Times New Roman"/>
                <a:cs typeface="Times New Roman"/>
              </a:rPr>
              <a:t>but </a:t>
            </a:r>
            <a:r>
              <a:rPr dirty="0" sz="1450" spc="-10">
                <a:latin typeface="Times New Roman"/>
                <a:cs typeface="Times New Roman"/>
              </a:rPr>
              <a:t>for the sunshine and the singing </a:t>
            </a:r>
            <a:r>
              <a:rPr dirty="0" sz="1450" spc="-5">
                <a:latin typeface="Times New Roman"/>
                <a:cs typeface="Times New Roman"/>
              </a:rPr>
              <a:t>of </a:t>
            </a:r>
            <a:r>
              <a:rPr dirty="0" sz="1450" spc="-10">
                <a:latin typeface="Times New Roman"/>
                <a:cs typeface="Times New Roman"/>
              </a:rPr>
              <a:t>the larks. And as it was,  there came over me at times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isolation that was </a:t>
            </a:r>
            <a:r>
              <a:rPr dirty="0" sz="1450" spc="-5">
                <a:latin typeface="Times New Roman"/>
                <a:cs typeface="Times New Roman"/>
              </a:rPr>
              <a:t>not </a:t>
            </a:r>
            <a:r>
              <a:rPr dirty="0" sz="1450" spc="-10">
                <a:latin typeface="Times New Roman"/>
                <a:cs typeface="Times New Roman"/>
              </a:rPr>
              <a:t>disagreeable,  and yet was enough to make me quicken my steps eagerly when </a:t>
            </a:r>
            <a:r>
              <a:rPr dirty="0" sz="1450" spc="-5">
                <a:latin typeface="Times New Roman"/>
                <a:cs typeface="Times New Roman"/>
              </a:rPr>
              <a:t>I </a:t>
            </a:r>
            <a:r>
              <a:rPr dirty="0" sz="1450" spc="-10">
                <a:latin typeface="Times New Roman"/>
                <a:cs typeface="Times New Roman"/>
              </a:rPr>
              <a:t>saw some  </a:t>
            </a:r>
            <a:r>
              <a:rPr dirty="0" sz="1450" spc="-5">
                <a:latin typeface="Times New Roman"/>
                <a:cs typeface="Times New Roman"/>
              </a:rPr>
              <a:t>one </a:t>
            </a:r>
            <a:r>
              <a:rPr dirty="0" sz="1450" spc="-10">
                <a:latin typeface="Times New Roman"/>
                <a:cs typeface="Times New Roman"/>
              </a:rPr>
              <a:t>before me </a:t>
            </a:r>
            <a:r>
              <a:rPr dirty="0" sz="1450" spc="-5">
                <a:latin typeface="Times New Roman"/>
                <a:cs typeface="Times New Roman"/>
              </a:rPr>
              <a:t>on </a:t>
            </a:r>
            <a:r>
              <a:rPr dirty="0" sz="1450" spc="-10">
                <a:latin typeface="Times New Roman"/>
                <a:cs typeface="Times New Roman"/>
              </a:rPr>
              <a:t>the road. This fellow-voyager proved to </a:t>
            </a:r>
            <a:r>
              <a:rPr dirty="0" sz="1450" spc="-5">
                <a:latin typeface="Times New Roman"/>
                <a:cs typeface="Times New Roman"/>
              </a:rPr>
              <a:t>be 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person  than the parish constable. It had occurred to me that in </a:t>
            </a:r>
            <a:r>
              <a:rPr dirty="0" sz="1450" spc="-5">
                <a:latin typeface="Times New Roman"/>
                <a:cs typeface="Times New Roman"/>
              </a:rPr>
              <a:t>a </a:t>
            </a:r>
            <a:r>
              <a:rPr dirty="0" sz="1450" spc="-10">
                <a:latin typeface="Times New Roman"/>
                <a:cs typeface="Times New Roman"/>
              </a:rPr>
              <a:t>district which was so  little </a:t>
            </a:r>
            <a:r>
              <a:rPr dirty="0" sz="1450" spc="-5">
                <a:latin typeface="Times New Roman"/>
                <a:cs typeface="Times New Roman"/>
              </a:rPr>
              <a:t>populous </a:t>
            </a:r>
            <a:r>
              <a:rPr dirty="0" sz="1450" spc="-10">
                <a:latin typeface="Times New Roman"/>
                <a:cs typeface="Times New Roman"/>
              </a:rPr>
              <a:t>and so well wooded, </a:t>
            </a:r>
            <a:r>
              <a:rPr dirty="0" sz="1450" spc="-5">
                <a:latin typeface="Times New Roman"/>
                <a:cs typeface="Times New Roman"/>
              </a:rPr>
              <a:t>a </a:t>
            </a:r>
            <a:r>
              <a:rPr dirty="0" sz="1450" spc="-10">
                <a:latin typeface="Times New Roman"/>
                <a:cs typeface="Times New Roman"/>
              </a:rPr>
              <a:t>criminal </a:t>
            </a:r>
            <a:r>
              <a:rPr dirty="0" sz="1450" spc="-5">
                <a:latin typeface="Times New Roman"/>
                <a:cs typeface="Times New Roman"/>
              </a:rPr>
              <a:t>of </a:t>
            </a:r>
            <a:r>
              <a:rPr dirty="0" sz="1450" spc="-10">
                <a:latin typeface="Times New Roman"/>
                <a:cs typeface="Times New Roman"/>
              </a:rPr>
              <a:t>any intelligence might play  hide-and-seek with the authorities for months; and this idea was strengthened  </a:t>
            </a:r>
            <a:r>
              <a:rPr dirty="0" sz="1450" spc="-5">
                <a:latin typeface="Times New Roman"/>
                <a:cs typeface="Times New Roman"/>
              </a:rPr>
              <a:t>by </a:t>
            </a:r>
            <a:r>
              <a:rPr dirty="0" sz="1450" spc="-10">
                <a:latin typeface="Times New Roman"/>
                <a:cs typeface="Times New Roman"/>
              </a:rPr>
              <a:t>the aspect </a:t>
            </a:r>
            <a:r>
              <a:rPr dirty="0" sz="1450" spc="-5">
                <a:latin typeface="Times New Roman"/>
                <a:cs typeface="Times New Roman"/>
              </a:rPr>
              <a:t>of </a:t>
            </a:r>
            <a:r>
              <a:rPr dirty="0" sz="1450" spc="-10">
                <a:latin typeface="Times New Roman"/>
                <a:cs typeface="Times New Roman"/>
              </a:rPr>
              <a:t>the portly constable as </a:t>
            </a:r>
            <a:r>
              <a:rPr dirty="0" sz="1450" spc="-5">
                <a:latin typeface="Times New Roman"/>
                <a:cs typeface="Times New Roman"/>
              </a:rPr>
              <a:t>he </a:t>
            </a:r>
            <a:r>
              <a:rPr dirty="0" sz="1450" spc="-10">
                <a:latin typeface="Times New Roman"/>
                <a:cs typeface="Times New Roman"/>
              </a:rPr>
              <a:t>walked </a:t>
            </a:r>
            <a:r>
              <a:rPr dirty="0" sz="1450" spc="-5">
                <a:latin typeface="Times New Roman"/>
                <a:cs typeface="Times New Roman"/>
              </a:rPr>
              <a:t>by </a:t>
            </a:r>
            <a:r>
              <a:rPr dirty="0" sz="1450" spc="-10">
                <a:latin typeface="Times New Roman"/>
                <a:cs typeface="Times New Roman"/>
              </a:rPr>
              <a:t>my side with deliberate  dignity and turned-out toes. But </a:t>
            </a:r>
            <a:r>
              <a:rPr dirty="0" sz="1450" spc="-5">
                <a:latin typeface="Times New Roman"/>
                <a:cs typeface="Times New Roman"/>
              </a:rPr>
              <a:t>a </a:t>
            </a:r>
            <a:r>
              <a:rPr dirty="0" sz="1450" spc="-10">
                <a:latin typeface="Times New Roman"/>
                <a:cs typeface="Times New Roman"/>
              </a:rPr>
              <a:t>few minutes’ converse set my heart at rest.  These rural criminals are very tame birds, it appeared. If my informant did </a:t>
            </a:r>
            <a:r>
              <a:rPr dirty="0" sz="1450" spc="-5">
                <a:latin typeface="Times New Roman"/>
                <a:cs typeface="Times New Roman"/>
              </a:rPr>
              <a:t>not  </a:t>
            </a:r>
            <a:r>
              <a:rPr dirty="0" sz="1450" spc="-10">
                <a:latin typeface="Times New Roman"/>
                <a:cs typeface="Times New Roman"/>
              </a:rPr>
              <a:t>immediately lay his hand </a:t>
            </a:r>
            <a:r>
              <a:rPr dirty="0" sz="1450" spc="-5">
                <a:latin typeface="Times New Roman"/>
                <a:cs typeface="Times New Roman"/>
              </a:rPr>
              <a:t>on </a:t>
            </a:r>
            <a:r>
              <a:rPr dirty="0" sz="1450" spc="-10">
                <a:latin typeface="Times New Roman"/>
                <a:cs typeface="Times New Roman"/>
              </a:rPr>
              <a:t>an </a:t>
            </a:r>
            <a:r>
              <a:rPr dirty="0" sz="1450" spc="-20">
                <a:latin typeface="Times New Roman"/>
                <a:cs typeface="Times New Roman"/>
              </a:rPr>
              <a:t>offender, </a:t>
            </a:r>
            <a:r>
              <a:rPr dirty="0" sz="1450" spc="-5">
                <a:latin typeface="Times New Roman"/>
                <a:cs typeface="Times New Roman"/>
              </a:rPr>
              <a:t>he </a:t>
            </a:r>
            <a:r>
              <a:rPr dirty="0" sz="1450" spc="-10">
                <a:latin typeface="Times New Roman"/>
                <a:cs typeface="Times New Roman"/>
              </a:rPr>
              <a:t>was content to wait; some evening  after nightfall there would come </a:t>
            </a:r>
            <a:r>
              <a:rPr dirty="0" sz="1450" spc="-5">
                <a:latin typeface="Times New Roman"/>
                <a:cs typeface="Times New Roman"/>
              </a:rPr>
              <a:t>a </a:t>
            </a:r>
            <a:r>
              <a:rPr dirty="0" sz="1450" spc="-10">
                <a:latin typeface="Times New Roman"/>
                <a:cs typeface="Times New Roman"/>
              </a:rPr>
              <a:t>tap at his </a:t>
            </a:r>
            <a:r>
              <a:rPr dirty="0" sz="1450" spc="-20">
                <a:latin typeface="Times New Roman"/>
                <a:cs typeface="Times New Roman"/>
              </a:rPr>
              <a:t>door, </a:t>
            </a:r>
            <a:r>
              <a:rPr dirty="0" sz="1450" spc="-10">
                <a:latin typeface="Times New Roman"/>
                <a:cs typeface="Times New Roman"/>
              </a:rPr>
              <a:t>and the </a:t>
            </a:r>
            <a:r>
              <a:rPr dirty="0" sz="1450" spc="-20">
                <a:latin typeface="Times New Roman"/>
                <a:cs typeface="Times New Roman"/>
              </a:rPr>
              <a:t>outlaw, </a:t>
            </a:r>
            <a:r>
              <a:rPr dirty="0" sz="1450" spc="-10">
                <a:latin typeface="Times New Roman"/>
                <a:cs typeface="Times New Roman"/>
              </a:rPr>
              <a:t>weary </a:t>
            </a:r>
            <a:r>
              <a:rPr dirty="0" sz="1450" spc="-5">
                <a:latin typeface="Times New Roman"/>
                <a:cs typeface="Times New Roman"/>
              </a:rPr>
              <a:t>of  </a:t>
            </a:r>
            <a:r>
              <a:rPr dirty="0" sz="1450" spc="-20">
                <a:latin typeface="Times New Roman"/>
                <a:cs typeface="Times New Roman"/>
              </a:rPr>
              <a:t>outlawry, </a:t>
            </a:r>
            <a:r>
              <a:rPr dirty="0" sz="1450" spc="-10">
                <a:latin typeface="Times New Roman"/>
                <a:cs typeface="Times New Roman"/>
              </a:rPr>
              <a:t>would give himself quietly </a:t>
            </a:r>
            <a:r>
              <a:rPr dirty="0" sz="1450" spc="-5">
                <a:latin typeface="Times New Roman"/>
                <a:cs typeface="Times New Roman"/>
              </a:rPr>
              <a:t>up </a:t>
            </a:r>
            <a:r>
              <a:rPr dirty="0" sz="1450" spc="-10">
                <a:latin typeface="Times New Roman"/>
                <a:cs typeface="Times New Roman"/>
              </a:rPr>
              <a:t>to undergo sentence, and resume his  position in the life </a:t>
            </a:r>
            <a:r>
              <a:rPr dirty="0" sz="1450" spc="-5">
                <a:latin typeface="Times New Roman"/>
                <a:cs typeface="Times New Roman"/>
              </a:rPr>
              <a:t>of </a:t>
            </a:r>
            <a:r>
              <a:rPr dirty="0" sz="1450" spc="-10">
                <a:latin typeface="Times New Roman"/>
                <a:cs typeface="Times New Roman"/>
              </a:rPr>
              <a:t>the country-side. Married men caused him </a:t>
            </a:r>
            <a:r>
              <a:rPr dirty="0" sz="1450" spc="-5">
                <a:latin typeface="Times New Roman"/>
                <a:cs typeface="Times New Roman"/>
              </a:rPr>
              <a:t>no  </a:t>
            </a:r>
            <a:r>
              <a:rPr dirty="0" sz="1450" spc="-10">
                <a:latin typeface="Times New Roman"/>
                <a:cs typeface="Times New Roman"/>
              </a:rPr>
              <a:t>disquietude whatever; </a:t>
            </a:r>
            <a:r>
              <a:rPr dirty="0" sz="1450" spc="-5">
                <a:latin typeface="Times New Roman"/>
                <a:cs typeface="Times New Roman"/>
              </a:rPr>
              <a:t>he </a:t>
            </a:r>
            <a:r>
              <a:rPr dirty="0" sz="1450" spc="-10">
                <a:latin typeface="Times New Roman"/>
                <a:cs typeface="Times New Roman"/>
              </a:rPr>
              <a:t>had them fast </a:t>
            </a:r>
            <a:r>
              <a:rPr dirty="0" sz="1450" spc="-5">
                <a:latin typeface="Times New Roman"/>
                <a:cs typeface="Times New Roman"/>
              </a:rPr>
              <a:t>by </a:t>
            </a:r>
            <a:r>
              <a:rPr dirty="0" sz="1450" spc="-10">
                <a:latin typeface="Times New Roman"/>
                <a:cs typeface="Times New Roman"/>
              </a:rPr>
              <a:t>the foot. Sooner </a:t>
            </a:r>
            <a:r>
              <a:rPr dirty="0" sz="1450" spc="-5">
                <a:latin typeface="Times New Roman"/>
                <a:cs typeface="Times New Roman"/>
              </a:rPr>
              <a:t>or </a:t>
            </a:r>
            <a:r>
              <a:rPr dirty="0" sz="1450" spc="-10">
                <a:latin typeface="Times New Roman"/>
                <a:cs typeface="Times New Roman"/>
              </a:rPr>
              <a:t>later they  would come back to see their wives, </a:t>
            </a:r>
            <a:r>
              <a:rPr dirty="0" sz="1450" spc="-5">
                <a:latin typeface="Times New Roman"/>
                <a:cs typeface="Times New Roman"/>
              </a:rPr>
              <a:t>a </a:t>
            </a:r>
            <a:r>
              <a:rPr dirty="0" sz="1450" spc="-10">
                <a:latin typeface="Times New Roman"/>
                <a:cs typeface="Times New Roman"/>
              </a:rPr>
              <a:t>peeping neighbour would pass the  word, and my portly constable would walk quietly over and take the bird  sitting. And if there were </a:t>
            </a:r>
            <a:r>
              <a:rPr dirty="0" sz="1450" spc="-5">
                <a:latin typeface="Times New Roman"/>
                <a:cs typeface="Times New Roman"/>
              </a:rPr>
              <a:t>a </a:t>
            </a:r>
            <a:r>
              <a:rPr dirty="0" sz="1450" spc="-10">
                <a:latin typeface="Times New Roman"/>
                <a:cs typeface="Times New Roman"/>
              </a:rPr>
              <a:t>few who had </a:t>
            </a:r>
            <a:r>
              <a:rPr dirty="0" sz="1450" spc="-5">
                <a:latin typeface="Times New Roman"/>
                <a:cs typeface="Times New Roman"/>
              </a:rPr>
              <a:t>no </a:t>
            </a:r>
            <a:r>
              <a:rPr dirty="0" sz="1450" spc="-10">
                <a:latin typeface="Times New Roman"/>
                <a:cs typeface="Times New Roman"/>
              </a:rPr>
              <a:t>particular ties in the  neighbourhood,</a:t>
            </a:r>
            <a:r>
              <a:rPr dirty="0" sz="1450" spc="11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preferred</a:t>
            </a:r>
            <a:r>
              <a:rPr dirty="0" sz="1450" spc="110">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shift</a:t>
            </a:r>
            <a:r>
              <a:rPr dirty="0" sz="1450" spc="110">
                <a:latin typeface="Times New Roman"/>
                <a:cs typeface="Times New Roman"/>
              </a:rPr>
              <a:t> </a:t>
            </a:r>
            <a:r>
              <a:rPr dirty="0" sz="1450" spc="-10">
                <a:latin typeface="Times New Roman"/>
                <a:cs typeface="Times New Roman"/>
              </a:rPr>
              <a:t>into</a:t>
            </a:r>
            <a:r>
              <a:rPr dirty="0" sz="1450" spc="114">
                <a:latin typeface="Times New Roman"/>
                <a:cs typeface="Times New Roman"/>
              </a:rPr>
              <a:t> </a:t>
            </a:r>
            <a:r>
              <a:rPr dirty="0" sz="1450" spc="-10">
                <a:latin typeface="Times New Roman"/>
                <a:cs typeface="Times New Roman"/>
              </a:rPr>
              <a:t>another</a:t>
            </a:r>
            <a:r>
              <a:rPr dirty="0" sz="1450" spc="110">
                <a:latin typeface="Times New Roman"/>
                <a:cs typeface="Times New Roman"/>
              </a:rPr>
              <a:t> </a:t>
            </a:r>
            <a:r>
              <a:rPr dirty="0" sz="1450" spc="-10">
                <a:latin typeface="Times New Roman"/>
                <a:cs typeface="Times New Roman"/>
              </a:rPr>
              <a:t>county</a:t>
            </a:r>
            <a:r>
              <a:rPr dirty="0" sz="1450" spc="114">
                <a:latin typeface="Times New Roman"/>
                <a:cs typeface="Times New Roman"/>
              </a:rPr>
              <a:t> </a:t>
            </a:r>
            <a:r>
              <a:rPr dirty="0" sz="1450" spc="-10">
                <a:latin typeface="Times New Roman"/>
                <a:cs typeface="Times New Roman"/>
              </a:rPr>
              <a:t>when</a:t>
            </a:r>
            <a:r>
              <a:rPr dirty="0" sz="1450" spc="110">
                <a:latin typeface="Times New Roman"/>
                <a:cs typeface="Times New Roman"/>
              </a:rPr>
              <a:t> </a:t>
            </a:r>
            <a:r>
              <a:rPr dirty="0" sz="1450" spc="-10">
                <a:latin typeface="Times New Roman"/>
                <a:cs typeface="Times New Roman"/>
              </a:rPr>
              <a:t>they</a:t>
            </a:r>
            <a:r>
              <a:rPr dirty="0" sz="1450" spc="114">
                <a:latin typeface="Times New Roman"/>
                <a:cs typeface="Times New Roman"/>
              </a:rPr>
              <a:t> </a:t>
            </a:r>
            <a:r>
              <a:rPr dirty="0" sz="1450" spc="-10">
                <a:latin typeface="Times New Roman"/>
                <a:cs typeface="Times New Roman"/>
              </a:rPr>
              <a:t>fell</a:t>
            </a:r>
            <a:r>
              <a:rPr dirty="0" sz="1450" spc="110">
                <a:latin typeface="Times New Roman"/>
                <a:cs typeface="Times New Roman"/>
              </a:rPr>
              <a:t> </a:t>
            </a:r>
            <a:r>
              <a:rPr dirty="0" sz="1450" spc="-10">
                <a:latin typeface="Times New Roman"/>
                <a:cs typeface="Times New Roman"/>
              </a:rPr>
              <a:t>into</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trouble, their departure moved the placid constable in </a:t>
            </a:r>
            <a:r>
              <a:rPr dirty="0" sz="1450" spc="-5">
                <a:latin typeface="Times New Roman"/>
                <a:cs typeface="Times New Roman"/>
              </a:rPr>
              <a:t>no </a:t>
            </a:r>
            <a:r>
              <a:rPr dirty="0" sz="1450" spc="-10">
                <a:latin typeface="Times New Roman"/>
                <a:cs typeface="Times New Roman"/>
              </a:rPr>
              <a:t>degree. He was </a:t>
            </a:r>
            <a:r>
              <a:rPr dirty="0" sz="1450" spc="-5">
                <a:latin typeface="Times New Roman"/>
                <a:cs typeface="Times New Roman"/>
              </a:rPr>
              <a:t>of  </a:t>
            </a:r>
            <a:r>
              <a:rPr dirty="0" sz="1450" spc="-15">
                <a:latin typeface="Times New Roman"/>
                <a:cs typeface="Times New Roman"/>
              </a:rPr>
              <a:t>Dogberry’s </a:t>
            </a:r>
            <a:r>
              <a:rPr dirty="0" sz="1450" spc="-10">
                <a:latin typeface="Times New Roman"/>
                <a:cs typeface="Times New Roman"/>
              </a:rPr>
              <a:t>opinion; and if </a:t>
            </a:r>
            <a:r>
              <a:rPr dirty="0" sz="1450" spc="-5">
                <a:latin typeface="Times New Roman"/>
                <a:cs typeface="Times New Roman"/>
              </a:rPr>
              <a:t>a </a:t>
            </a:r>
            <a:r>
              <a:rPr dirty="0" sz="1450" spc="-10">
                <a:latin typeface="Times New Roman"/>
                <a:cs typeface="Times New Roman"/>
              </a:rPr>
              <a:t>man would </a:t>
            </a:r>
            <a:r>
              <a:rPr dirty="0" sz="1450" spc="-5">
                <a:latin typeface="Times New Roman"/>
                <a:cs typeface="Times New Roman"/>
              </a:rPr>
              <a:t>not </a:t>
            </a:r>
            <a:r>
              <a:rPr dirty="0" sz="1450" spc="-10">
                <a:latin typeface="Times New Roman"/>
                <a:cs typeface="Times New Roman"/>
              </a:rPr>
              <a:t>stand in the </a:t>
            </a:r>
            <a:r>
              <a:rPr dirty="0" sz="1450" spc="-20">
                <a:latin typeface="Times New Roman"/>
                <a:cs typeface="Times New Roman"/>
              </a:rPr>
              <a:t>Prince’s </a:t>
            </a:r>
            <a:r>
              <a:rPr dirty="0" sz="1450" spc="-10">
                <a:latin typeface="Times New Roman"/>
                <a:cs typeface="Times New Roman"/>
              </a:rPr>
              <a:t>name,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no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but </a:t>
            </a:r>
            <a:r>
              <a:rPr dirty="0" sz="1450" spc="-10">
                <a:latin typeface="Times New Roman"/>
                <a:cs typeface="Times New Roman"/>
              </a:rPr>
              <a:t>let him </a:t>
            </a:r>
            <a:r>
              <a:rPr dirty="0" sz="1450" spc="-5">
                <a:latin typeface="Times New Roman"/>
                <a:cs typeface="Times New Roman"/>
              </a:rPr>
              <a:t>go, </a:t>
            </a:r>
            <a:r>
              <a:rPr dirty="0" sz="1450" spc="-10">
                <a:latin typeface="Times New Roman"/>
                <a:cs typeface="Times New Roman"/>
              </a:rPr>
              <a:t>and thanked God </a:t>
            </a:r>
            <a:r>
              <a:rPr dirty="0" sz="1450" spc="-5">
                <a:latin typeface="Times New Roman"/>
                <a:cs typeface="Times New Roman"/>
              </a:rPr>
              <a:t>he </a:t>
            </a:r>
            <a:r>
              <a:rPr dirty="0" sz="1450" spc="-10">
                <a:latin typeface="Times New Roman"/>
                <a:cs typeface="Times New Roman"/>
              </a:rPr>
              <a:t>was rid </a:t>
            </a:r>
            <a:r>
              <a:rPr dirty="0" sz="1450" spc="-5">
                <a:latin typeface="Times New Roman"/>
                <a:cs typeface="Times New Roman"/>
              </a:rPr>
              <a:t>of a </a:t>
            </a:r>
            <a:r>
              <a:rPr dirty="0" sz="1450" spc="-10">
                <a:latin typeface="Times New Roman"/>
                <a:cs typeface="Times New Roman"/>
              </a:rPr>
              <a:t>knave.  And surely the crime and the law were in admirable keeping; rustic constable  was well met with rustic </a:t>
            </a:r>
            <a:r>
              <a:rPr dirty="0" sz="1450" spc="-20">
                <a:latin typeface="Times New Roman"/>
                <a:cs typeface="Times New Roman"/>
              </a:rPr>
              <a:t>offender. </a:t>
            </a:r>
            <a:r>
              <a:rPr dirty="0" sz="1450" spc="-10">
                <a:latin typeface="Times New Roman"/>
                <a:cs typeface="Times New Roman"/>
              </a:rPr>
              <a:t>The </a:t>
            </a:r>
            <a:r>
              <a:rPr dirty="0" sz="1450" spc="-15">
                <a:latin typeface="Times New Roman"/>
                <a:cs typeface="Times New Roman"/>
              </a:rPr>
              <a:t>officer </a:t>
            </a:r>
            <a:r>
              <a:rPr dirty="0" sz="1450" spc="-10">
                <a:latin typeface="Times New Roman"/>
                <a:cs typeface="Times New Roman"/>
              </a:rPr>
              <a:t>sitting at home over </a:t>
            </a:r>
            <a:r>
              <a:rPr dirty="0" sz="1450" spc="-5">
                <a:latin typeface="Times New Roman"/>
                <a:cs typeface="Times New Roman"/>
              </a:rPr>
              <a:t>a bit of </a:t>
            </a:r>
            <a:r>
              <a:rPr dirty="0" sz="1450" spc="-10">
                <a:latin typeface="Times New Roman"/>
                <a:cs typeface="Times New Roman"/>
              </a:rPr>
              <a:t>fire  until the criminal came to visit him, and the criminal coming—it was </a:t>
            </a:r>
            <a:r>
              <a:rPr dirty="0" sz="1450" spc="-5">
                <a:latin typeface="Times New Roman"/>
                <a:cs typeface="Times New Roman"/>
              </a:rPr>
              <a:t>a </a:t>
            </a:r>
            <a:r>
              <a:rPr dirty="0" sz="1450" spc="-10">
                <a:latin typeface="Times New Roman"/>
                <a:cs typeface="Times New Roman"/>
              </a:rPr>
              <a:t>fair  match. One felt as if this must have been the order in that delightful seaboard  Bohemia where Florizel and Perdita courted in such sweet accents, and the  Puritan sang Psalms to hornpipes, and the four-and-twenty shearers danced  with nosegays in their bosoms, and chanted their three songs apiece at the old  </a:t>
            </a:r>
            <a:r>
              <a:rPr dirty="0" sz="1450" spc="-15">
                <a:latin typeface="Times New Roman"/>
                <a:cs typeface="Times New Roman"/>
              </a:rPr>
              <a:t>shepherd’s </a:t>
            </a:r>
            <a:r>
              <a:rPr dirty="0" sz="1450" spc="-10">
                <a:latin typeface="Times New Roman"/>
                <a:cs typeface="Times New Roman"/>
              </a:rPr>
              <a:t>festival; and </a:t>
            </a:r>
            <a:r>
              <a:rPr dirty="0" sz="1450" spc="-5">
                <a:latin typeface="Times New Roman"/>
                <a:cs typeface="Times New Roman"/>
              </a:rPr>
              <a:t>one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picturing to oneself what havoc  among </a:t>
            </a:r>
            <a:r>
              <a:rPr dirty="0" sz="1450" spc="-5">
                <a:latin typeface="Times New Roman"/>
                <a:cs typeface="Times New Roman"/>
              </a:rPr>
              <a:t>good </a:t>
            </a:r>
            <a:r>
              <a:rPr dirty="0" sz="1450" spc="-10">
                <a:latin typeface="Times New Roman"/>
                <a:cs typeface="Times New Roman"/>
              </a:rPr>
              <a:t>peoples purses, and tribulation for benignant constables, might </a:t>
            </a:r>
            <a:r>
              <a:rPr dirty="0" sz="1450" spc="-5">
                <a:latin typeface="Times New Roman"/>
                <a:cs typeface="Times New Roman"/>
              </a:rPr>
              <a:t>be  </a:t>
            </a:r>
            <a:r>
              <a:rPr dirty="0" sz="1450" spc="-10">
                <a:latin typeface="Times New Roman"/>
                <a:cs typeface="Times New Roman"/>
              </a:rPr>
              <a:t>worked here </a:t>
            </a:r>
            <a:r>
              <a:rPr dirty="0" sz="1450" spc="-5">
                <a:latin typeface="Times New Roman"/>
                <a:cs typeface="Times New Roman"/>
              </a:rPr>
              <a:t>by </a:t>
            </a:r>
            <a:r>
              <a:rPr dirty="0" sz="1450" spc="-10">
                <a:latin typeface="Times New Roman"/>
                <a:cs typeface="Times New Roman"/>
              </a:rPr>
              <a:t>the arrival, over stile and footpath, </a:t>
            </a:r>
            <a:r>
              <a:rPr dirty="0" sz="1450" spc="-5">
                <a:latin typeface="Times New Roman"/>
                <a:cs typeface="Times New Roman"/>
              </a:rPr>
              <a:t>of a </a:t>
            </a:r>
            <a:r>
              <a:rPr dirty="0" sz="1450" spc="-10">
                <a:latin typeface="Times New Roman"/>
                <a:cs typeface="Times New Roman"/>
              </a:rPr>
              <a:t>new</a:t>
            </a:r>
            <a:r>
              <a:rPr dirty="0" sz="1450" spc="80">
                <a:latin typeface="Times New Roman"/>
                <a:cs typeface="Times New Roman"/>
              </a:rPr>
              <a:t> </a:t>
            </a:r>
            <a:r>
              <a:rPr dirty="0" sz="1450" spc="-10">
                <a:latin typeface="Times New Roman"/>
                <a:cs typeface="Times New Roman"/>
              </a:rPr>
              <a:t>Autolycus.</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Bidding good-morning to my </a:t>
            </a:r>
            <a:r>
              <a:rPr dirty="0" sz="1450" spc="-15">
                <a:latin typeface="Times New Roman"/>
                <a:cs typeface="Times New Roman"/>
              </a:rPr>
              <a:t>fellow-traveller, </a:t>
            </a:r>
            <a:r>
              <a:rPr dirty="0" sz="1450" spc="-5">
                <a:latin typeface="Times New Roman"/>
                <a:cs typeface="Times New Roman"/>
              </a:rPr>
              <a:t>I </a:t>
            </a:r>
            <a:r>
              <a:rPr dirty="0" sz="1450" spc="-10">
                <a:latin typeface="Times New Roman"/>
                <a:cs typeface="Times New Roman"/>
              </a:rPr>
              <a:t>left the road and struck across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It was rather </a:t>
            </a:r>
            <a:r>
              <a:rPr dirty="0" sz="1450" spc="-5">
                <a:latin typeface="Times New Roman"/>
                <a:cs typeface="Times New Roman"/>
              </a:rPr>
              <a:t>a </a:t>
            </a:r>
            <a:r>
              <a:rPr dirty="0" sz="1450" spc="-10">
                <a:latin typeface="Times New Roman"/>
                <a:cs typeface="Times New Roman"/>
              </a:rPr>
              <a:t>revelation to pass from between the hedgerows and  find quite </a:t>
            </a:r>
            <a:r>
              <a:rPr dirty="0" sz="1450" spc="-5">
                <a:latin typeface="Times New Roman"/>
                <a:cs typeface="Times New Roman"/>
              </a:rPr>
              <a:t>a </a:t>
            </a:r>
            <a:r>
              <a:rPr dirty="0" sz="1450" spc="-10">
                <a:latin typeface="Times New Roman"/>
                <a:cs typeface="Times New Roman"/>
              </a:rPr>
              <a:t>bustle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a </a:t>
            </a:r>
            <a:r>
              <a:rPr dirty="0" sz="1450" spc="-10">
                <a:latin typeface="Times New Roman"/>
                <a:cs typeface="Times New Roman"/>
              </a:rPr>
              <a:t>great coming and going </a:t>
            </a:r>
            <a:r>
              <a:rPr dirty="0" sz="1450" spc="-5">
                <a:latin typeface="Times New Roman"/>
                <a:cs typeface="Times New Roman"/>
              </a:rPr>
              <a:t>of </a:t>
            </a:r>
            <a:r>
              <a:rPr dirty="0" sz="1450" spc="-10">
                <a:latin typeface="Times New Roman"/>
                <a:cs typeface="Times New Roman"/>
              </a:rPr>
              <a:t>school-  children </a:t>
            </a:r>
            <a:r>
              <a:rPr dirty="0" sz="1450" spc="-5">
                <a:latin typeface="Times New Roman"/>
                <a:cs typeface="Times New Roman"/>
              </a:rPr>
              <a:t>upon </a:t>
            </a:r>
            <a:r>
              <a:rPr dirty="0" sz="1450" spc="-10">
                <a:latin typeface="Times New Roman"/>
                <a:cs typeface="Times New Roman"/>
              </a:rPr>
              <a:t>by-paths, and, in every second field, lusty horses and stout  country-folk a-ploughing. The way </a:t>
            </a:r>
            <a:r>
              <a:rPr dirty="0" sz="1450" spc="-5">
                <a:latin typeface="Times New Roman"/>
                <a:cs typeface="Times New Roman"/>
              </a:rPr>
              <a:t>I </a:t>
            </a:r>
            <a:r>
              <a:rPr dirty="0" sz="1450" spc="-10">
                <a:latin typeface="Times New Roman"/>
                <a:cs typeface="Times New Roman"/>
              </a:rPr>
              <a:t>followed took me through many fields  thus occupied, and through many strips </a:t>
            </a:r>
            <a:r>
              <a:rPr dirty="0" sz="1450" spc="-5">
                <a:latin typeface="Times New Roman"/>
                <a:cs typeface="Times New Roman"/>
              </a:rPr>
              <a:t>of </a:t>
            </a:r>
            <a:r>
              <a:rPr dirty="0" sz="1450" spc="-10">
                <a:latin typeface="Times New Roman"/>
                <a:cs typeface="Times New Roman"/>
              </a:rPr>
              <a:t>plantation, and then over </a:t>
            </a:r>
            <a:r>
              <a:rPr dirty="0" sz="1450" spc="-5">
                <a:latin typeface="Times New Roman"/>
                <a:cs typeface="Times New Roman"/>
              </a:rPr>
              <a:t>a </a:t>
            </a:r>
            <a:r>
              <a:rPr dirty="0" sz="1450" spc="-10">
                <a:latin typeface="Times New Roman"/>
                <a:cs typeface="Times New Roman"/>
              </a:rPr>
              <a:t>little  space </a:t>
            </a:r>
            <a:r>
              <a:rPr dirty="0" sz="1450" spc="-5">
                <a:latin typeface="Times New Roman"/>
                <a:cs typeface="Times New Roman"/>
              </a:rPr>
              <a:t>of </a:t>
            </a:r>
            <a:r>
              <a:rPr dirty="0" sz="1450" spc="-10">
                <a:latin typeface="Times New Roman"/>
                <a:cs typeface="Times New Roman"/>
              </a:rPr>
              <a:t>smooth turf, very pleasant to the feet, set with tall </a:t>
            </a:r>
            <a:r>
              <a:rPr dirty="0" sz="1450" spc="-15">
                <a:latin typeface="Times New Roman"/>
                <a:cs typeface="Times New Roman"/>
              </a:rPr>
              <a:t>fir-trees </a:t>
            </a:r>
            <a:r>
              <a:rPr dirty="0" sz="1450" spc="-10">
                <a:latin typeface="Times New Roman"/>
                <a:cs typeface="Times New Roman"/>
              </a:rPr>
              <a:t>and  clamorous with rooks making ready for the </a:t>
            </a:r>
            <a:r>
              <a:rPr dirty="0" sz="1450" spc="-20">
                <a:latin typeface="Times New Roman"/>
                <a:cs typeface="Times New Roman"/>
              </a:rPr>
              <a:t>winter, </a:t>
            </a:r>
            <a:r>
              <a:rPr dirty="0" sz="1450" spc="-10">
                <a:latin typeface="Times New Roman"/>
                <a:cs typeface="Times New Roman"/>
              </a:rPr>
              <a:t>and so back again into the  quiet road. </a:t>
            </a:r>
            <a:r>
              <a:rPr dirty="0" sz="1450" spc="-5">
                <a:latin typeface="Times New Roman"/>
                <a:cs typeface="Times New Roman"/>
              </a:rPr>
              <a:t>I </a:t>
            </a:r>
            <a:r>
              <a:rPr dirty="0" sz="1450" spc="-10">
                <a:latin typeface="Times New Roman"/>
                <a:cs typeface="Times New Roman"/>
              </a:rPr>
              <a:t>was now </a:t>
            </a:r>
            <a:r>
              <a:rPr dirty="0" sz="1450" spc="-5">
                <a:latin typeface="Times New Roman"/>
                <a:cs typeface="Times New Roman"/>
              </a:rPr>
              <a:t>not </a:t>
            </a:r>
            <a:r>
              <a:rPr dirty="0" sz="1450" spc="-10">
                <a:latin typeface="Times New Roman"/>
                <a:cs typeface="Times New Roman"/>
              </a:rPr>
              <a:t>far from the end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day’s </a:t>
            </a:r>
            <a:r>
              <a:rPr dirty="0" sz="1450" spc="-20">
                <a:latin typeface="Times New Roman"/>
                <a:cs typeface="Times New Roman"/>
              </a:rPr>
              <a:t>journey.</a:t>
            </a:r>
            <a:r>
              <a:rPr dirty="0" sz="1450" spc="320">
                <a:latin typeface="Times New Roman"/>
                <a:cs typeface="Times New Roman"/>
              </a:rPr>
              <a:t> </a:t>
            </a:r>
            <a:r>
              <a:rPr dirty="0" sz="1450" spc="-10">
                <a:latin typeface="Times New Roman"/>
                <a:cs typeface="Times New Roman"/>
              </a:rPr>
              <a:t>A few  hundred yards </a:t>
            </a:r>
            <a:r>
              <a:rPr dirty="0" sz="1450" spc="-15">
                <a:latin typeface="Times New Roman"/>
                <a:cs typeface="Times New Roman"/>
              </a:rPr>
              <a:t>farther, </a:t>
            </a:r>
            <a:r>
              <a:rPr dirty="0" sz="1450" spc="-10">
                <a:latin typeface="Times New Roman"/>
                <a:cs typeface="Times New Roman"/>
              </a:rPr>
              <a:t>and, passing through </a:t>
            </a:r>
            <a:r>
              <a:rPr dirty="0" sz="1450" spc="-5">
                <a:latin typeface="Times New Roman"/>
                <a:cs typeface="Times New Roman"/>
              </a:rPr>
              <a:t>a </a:t>
            </a:r>
            <a:r>
              <a:rPr dirty="0" sz="1450" spc="-10">
                <a:latin typeface="Times New Roman"/>
                <a:cs typeface="Times New Roman"/>
              </a:rPr>
              <a:t>gap in the hedge,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go  </a:t>
            </a:r>
            <a:r>
              <a:rPr dirty="0" sz="1450" spc="-10">
                <a:latin typeface="Times New Roman"/>
                <a:cs typeface="Times New Roman"/>
              </a:rPr>
              <a:t>down hill through </a:t>
            </a:r>
            <a:r>
              <a:rPr dirty="0" sz="1450" spc="-5">
                <a:latin typeface="Times New Roman"/>
                <a:cs typeface="Times New Roman"/>
              </a:rPr>
              <a:t>a </a:t>
            </a:r>
            <a:r>
              <a:rPr dirty="0" sz="1450" spc="-10">
                <a:latin typeface="Times New Roman"/>
                <a:cs typeface="Times New Roman"/>
              </a:rPr>
              <a:t>pretty extensive tract </a:t>
            </a:r>
            <a:r>
              <a:rPr dirty="0" sz="1450" spc="-5">
                <a:latin typeface="Times New Roman"/>
                <a:cs typeface="Times New Roman"/>
              </a:rPr>
              <a:t>of young </a:t>
            </a:r>
            <a:r>
              <a:rPr dirty="0" sz="1450" spc="-10">
                <a:latin typeface="Times New Roman"/>
                <a:cs typeface="Times New Roman"/>
              </a:rPr>
              <a:t>beeches. </a:t>
            </a:r>
            <a:r>
              <a:rPr dirty="0" sz="1450" spc="-5">
                <a:latin typeface="Times New Roman"/>
                <a:cs typeface="Times New Roman"/>
              </a:rPr>
              <a:t>I </a:t>
            </a:r>
            <a:r>
              <a:rPr dirty="0" sz="1450" spc="-10">
                <a:latin typeface="Times New Roman"/>
                <a:cs typeface="Times New Roman"/>
              </a:rPr>
              <a:t>was soon in  shadow myself, </a:t>
            </a:r>
            <a:r>
              <a:rPr dirty="0" sz="1450" spc="-5">
                <a:latin typeface="Times New Roman"/>
                <a:cs typeface="Times New Roman"/>
              </a:rPr>
              <a:t>but </a:t>
            </a:r>
            <a:r>
              <a:rPr dirty="0" sz="1450" spc="-10">
                <a:latin typeface="Times New Roman"/>
                <a:cs typeface="Times New Roman"/>
              </a:rPr>
              <a:t>the afternoon sun still coloured the upmost </a:t>
            </a:r>
            <a:r>
              <a:rPr dirty="0" sz="1450" spc="-5">
                <a:latin typeface="Times New Roman"/>
                <a:cs typeface="Times New Roman"/>
              </a:rPr>
              <a:t>boughs of </a:t>
            </a:r>
            <a:r>
              <a:rPr dirty="0" sz="1450" spc="-10">
                <a:latin typeface="Times New Roman"/>
                <a:cs typeface="Times New Roman"/>
              </a:rPr>
              <a:t>the  wood, and made </a:t>
            </a:r>
            <a:r>
              <a:rPr dirty="0" sz="1450" spc="-5">
                <a:latin typeface="Times New Roman"/>
                <a:cs typeface="Times New Roman"/>
              </a:rPr>
              <a:t>a </a:t>
            </a:r>
            <a:r>
              <a:rPr dirty="0" sz="1450" spc="-10">
                <a:latin typeface="Times New Roman"/>
                <a:cs typeface="Times New Roman"/>
              </a:rPr>
              <a:t>fire over my head in the autumnal foliage. A little faint  vapour lay among the slim tree-stems in the bottom </a:t>
            </a:r>
            <a:r>
              <a:rPr dirty="0" sz="1450" spc="-5">
                <a:latin typeface="Times New Roman"/>
                <a:cs typeface="Times New Roman"/>
              </a:rPr>
              <a:t>of </a:t>
            </a:r>
            <a:r>
              <a:rPr dirty="0" sz="1450" spc="-10">
                <a:latin typeface="Times New Roman"/>
                <a:cs typeface="Times New Roman"/>
              </a:rPr>
              <a:t>the hollow; and from  farther </a:t>
            </a:r>
            <a:r>
              <a:rPr dirty="0" sz="1450" spc="-5">
                <a:latin typeface="Times New Roman"/>
                <a:cs typeface="Times New Roman"/>
              </a:rPr>
              <a:t>up I </a:t>
            </a:r>
            <a:r>
              <a:rPr dirty="0" sz="1450" spc="-10">
                <a:latin typeface="Times New Roman"/>
                <a:cs typeface="Times New Roman"/>
              </a:rPr>
              <a:t>heard from time to time an outburst </a:t>
            </a:r>
            <a:r>
              <a:rPr dirty="0" sz="1450" spc="-5">
                <a:latin typeface="Times New Roman"/>
                <a:cs typeface="Times New Roman"/>
              </a:rPr>
              <a:t>of </a:t>
            </a:r>
            <a:r>
              <a:rPr dirty="0" sz="1450" spc="-10">
                <a:latin typeface="Times New Roman"/>
                <a:cs typeface="Times New Roman"/>
              </a:rPr>
              <a:t>gross </a:t>
            </a:r>
            <a:r>
              <a:rPr dirty="0" sz="1450" spc="-15">
                <a:latin typeface="Times New Roman"/>
                <a:cs typeface="Times New Roman"/>
              </a:rPr>
              <a:t>laughter, </a:t>
            </a:r>
            <a:r>
              <a:rPr dirty="0" sz="1450" spc="-10">
                <a:latin typeface="Times New Roman"/>
                <a:cs typeface="Times New Roman"/>
              </a:rPr>
              <a:t>as though  clowns were making merry in the </a:t>
            </a:r>
            <a:r>
              <a:rPr dirty="0" sz="1450" spc="-5">
                <a:latin typeface="Times New Roman"/>
                <a:cs typeface="Times New Roman"/>
              </a:rPr>
              <a:t>bush. </a:t>
            </a:r>
            <a:r>
              <a:rPr dirty="0" sz="1450" spc="-10">
                <a:latin typeface="Times New Roman"/>
                <a:cs typeface="Times New Roman"/>
              </a:rPr>
              <a:t>There was something about the  atmosphere that </a:t>
            </a:r>
            <a:r>
              <a:rPr dirty="0" sz="1450" spc="-5">
                <a:latin typeface="Times New Roman"/>
                <a:cs typeface="Times New Roman"/>
              </a:rPr>
              <a:t>brought </a:t>
            </a:r>
            <a:r>
              <a:rPr dirty="0" sz="1450" spc="-10">
                <a:latin typeface="Times New Roman"/>
                <a:cs typeface="Times New Roman"/>
              </a:rPr>
              <a:t>all sights and sounds home to </a:t>
            </a:r>
            <a:r>
              <a:rPr dirty="0" sz="1450" spc="-5">
                <a:latin typeface="Times New Roman"/>
                <a:cs typeface="Times New Roman"/>
              </a:rPr>
              <a:t>one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singular  </a:t>
            </a:r>
            <a:r>
              <a:rPr dirty="0" sz="1450" spc="-20">
                <a:latin typeface="Times New Roman"/>
                <a:cs typeface="Times New Roman"/>
              </a:rPr>
              <a:t>purity,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felt as if my senses had been washed with </a:t>
            </a:r>
            <a:r>
              <a:rPr dirty="0" sz="1450" spc="-25">
                <a:latin typeface="Times New Roman"/>
                <a:cs typeface="Times New Roman"/>
              </a:rPr>
              <a:t>water. </a:t>
            </a:r>
            <a:r>
              <a:rPr dirty="0" sz="1450" spc="-10">
                <a:latin typeface="Times New Roman"/>
                <a:cs typeface="Times New Roman"/>
              </a:rPr>
              <a:t>After </a:t>
            </a:r>
            <a:r>
              <a:rPr dirty="0" sz="1450" spc="-5">
                <a:latin typeface="Times New Roman"/>
                <a:cs typeface="Times New Roman"/>
              </a:rPr>
              <a:t>I </a:t>
            </a:r>
            <a:r>
              <a:rPr dirty="0" sz="1450" spc="-10">
                <a:latin typeface="Times New Roman"/>
                <a:cs typeface="Times New Roman"/>
              </a:rPr>
              <a:t>had  crossed the little zone </a:t>
            </a:r>
            <a:r>
              <a:rPr dirty="0" sz="1450" spc="-5">
                <a:latin typeface="Times New Roman"/>
                <a:cs typeface="Times New Roman"/>
              </a:rPr>
              <a:t>of </a:t>
            </a:r>
            <a:r>
              <a:rPr dirty="0" sz="1450" spc="-10">
                <a:latin typeface="Times New Roman"/>
                <a:cs typeface="Times New Roman"/>
              </a:rPr>
              <a:t>mist, the path began to remount the hill; and just as I,  mounting along with it, had </a:t>
            </a:r>
            <a:r>
              <a:rPr dirty="0" sz="1450" spc="-5">
                <a:latin typeface="Times New Roman"/>
                <a:cs typeface="Times New Roman"/>
              </a:rPr>
              <a:t>got </a:t>
            </a:r>
            <a:r>
              <a:rPr dirty="0" sz="1450" spc="-10">
                <a:latin typeface="Times New Roman"/>
                <a:cs typeface="Times New Roman"/>
              </a:rPr>
              <a:t>back again, from the head downwards, into the  thin golden sunshine, </a:t>
            </a:r>
            <a:r>
              <a:rPr dirty="0" sz="1450" spc="-5">
                <a:latin typeface="Times New Roman"/>
                <a:cs typeface="Times New Roman"/>
              </a:rPr>
              <a:t>I </a:t>
            </a:r>
            <a:r>
              <a:rPr dirty="0" sz="1450" spc="-10">
                <a:latin typeface="Times New Roman"/>
                <a:cs typeface="Times New Roman"/>
              </a:rPr>
              <a:t>saw in front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donkey tied to </a:t>
            </a:r>
            <a:r>
              <a:rPr dirty="0" sz="1450" spc="-5">
                <a:latin typeface="Times New Roman"/>
                <a:cs typeface="Times New Roman"/>
              </a:rPr>
              <a:t>a </a:t>
            </a:r>
            <a:r>
              <a:rPr dirty="0" sz="1450" spc="-10">
                <a:latin typeface="Times New Roman"/>
                <a:cs typeface="Times New Roman"/>
              </a:rPr>
              <a:t>tree.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certain liking for donkeys, </a:t>
            </a:r>
            <a:r>
              <a:rPr dirty="0" sz="1450" spc="-15">
                <a:latin typeface="Times New Roman"/>
                <a:cs typeface="Times New Roman"/>
              </a:rPr>
              <a:t>principally, </a:t>
            </a:r>
            <a:r>
              <a:rPr dirty="0" sz="1450" spc="-5">
                <a:latin typeface="Times New Roman"/>
                <a:cs typeface="Times New Roman"/>
              </a:rPr>
              <a:t>I </a:t>
            </a:r>
            <a:r>
              <a:rPr dirty="0" sz="1450" spc="-10">
                <a:latin typeface="Times New Roman"/>
                <a:cs typeface="Times New Roman"/>
              </a:rPr>
              <a:t>believe, because </a:t>
            </a:r>
            <a:r>
              <a:rPr dirty="0" sz="1450" spc="-5">
                <a:latin typeface="Times New Roman"/>
                <a:cs typeface="Times New Roman"/>
              </a:rPr>
              <a:t>of </a:t>
            </a:r>
            <a:r>
              <a:rPr dirty="0" sz="1450" spc="-10">
                <a:latin typeface="Times New Roman"/>
                <a:cs typeface="Times New Roman"/>
              </a:rPr>
              <a:t>the delightful  things that Sterne has written </a:t>
            </a:r>
            <a:r>
              <a:rPr dirty="0" sz="1450" spc="-5">
                <a:latin typeface="Times New Roman"/>
                <a:cs typeface="Times New Roman"/>
              </a:rPr>
              <a:t>of </a:t>
            </a:r>
            <a:r>
              <a:rPr dirty="0" sz="1450" spc="-10">
                <a:latin typeface="Times New Roman"/>
                <a:cs typeface="Times New Roman"/>
              </a:rPr>
              <a:t>them. But this was </a:t>
            </a:r>
            <a:r>
              <a:rPr dirty="0" sz="1450" spc="-5">
                <a:latin typeface="Times New Roman"/>
                <a:cs typeface="Times New Roman"/>
              </a:rPr>
              <a:t>not </a:t>
            </a:r>
            <a:r>
              <a:rPr dirty="0" sz="1450" spc="-10">
                <a:latin typeface="Times New Roman"/>
                <a:cs typeface="Times New Roman"/>
              </a:rPr>
              <a:t>after the pattern </a:t>
            </a:r>
            <a:r>
              <a:rPr dirty="0" sz="1450" spc="-5">
                <a:latin typeface="Times New Roman"/>
                <a:cs typeface="Times New Roman"/>
              </a:rPr>
              <a:t>of </a:t>
            </a:r>
            <a:r>
              <a:rPr dirty="0" sz="1450" spc="-10">
                <a:latin typeface="Times New Roman"/>
                <a:cs typeface="Times New Roman"/>
              </a:rPr>
              <a:t>the  ass at </a:t>
            </a:r>
            <a:r>
              <a:rPr dirty="0" sz="1450" spc="-20">
                <a:latin typeface="Times New Roman"/>
                <a:cs typeface="Times New Roman"/>
              </a:rPr>
              <a:t>Lyons.</a:t>
            </a:r>
            <a:r>
              <a:rPr dirty="0" sz="1450" spc="320">
                <a:latin typeface="Times New Roman"/>
                <a:cs typeface="Times New Roman"/>
              </a:rPr>
              <a:t> </a:t>
            </a:r>
            <a:r>
              <a:rPr dirty="0" sz="1450" spc="-10">
                <a:latin typeface="Times New Roman"/>
                <a:cs typeface="Times New Roman"/>
              </a:rPr>
              <a:t>He was </a:t>
            </a:r>
            <a:r>
              <a:rPr dirty="0" sz="1450" spc="-5">
                <a:latin typeface="Times New Roman"/>
                <a:cs typeface="Times New Roman"/>
              </a:rPr>
              <a:t>of a </a:t>
            </a:r>
            <a:r>
              <a:rPr dirty="0" sz="1450" spc="-10">
                <a:latin typeface="Times New Roman"/>
                <a:cs typeface="Times New Roman"/>
              </a:rPr>
              <a:t>white </a:t>
            </a:r>
            <a:r>
              <a:rPr dirty="0" sz="1450" spc="-15">
                <a:latin typeface="Times New Roman"/>
                <a:cs typeface="Times New Roman"/>
              </a:rPr>
              <a:t>colour, </a:t>
            </a:r>
            <a:r>
              <a:rPr dirty="0" sz="1450" spc="-10">
                <a:latin typeface="Times New Roman"/>
                <a:cs typeface="Times New Roman"/>
              </a:rPr>
              <a:t>that seemed to fit him rather for rare  festal occasions than for constant </a:t>
            </a:r>
            <a:r>
              <a:rPr dirty="0" sz="1450" spc="-20">
                <a:latin typeface="Times New Roman"/>
                <a:cs typeface="Times New Roman"/>
              </a:rPr>
              <a:t>drudgery.</a:t>
            </a:r>
            <a:r>
              <a:rPr dirty="0" sz="1450" spc="320">
                <a:latin typeface="Times New Roman"/>
                <a:cs typeface="Times New Roman"/>
              </a:rPr>
              <a:t> </a:t>
            </a:r>
            <a:r>
              <a:rPr dirty="0" sz="1450" spc="-10">
                <a:latin typeface="Times New Roman"/>
                <a:cs typeface="Times New Roman"/>
              </a:rPr>
              <a:t>Besides, </a:t>
            </a:r>
            <a:r>
              <a:rPr dirty="0" sz="1450" spc="-5">
                <a:latin typeface="Times New Roman"/>
                <a:cs typeface="Times New Roman"/>
              </a:rPr>
              <a:t>he </a:t>
            </a:r>
            <a:r>
              <a:rPr dirty="0" sz="1450" spc="-10">
                <a:latin typeface="Times New Roman"/>
                <a:cs typeface="Times New Roman"/>
              </a:rPr>
              <a:t>was very small, and  </a:t>
            </a:r>
            <a:r>
              <a:rPr dirty="0" sz="1450" spc="-5">
                <a:latin typeface="Times New Roman"/>
                <a:cs typeface="Times New Roman"/>
              </a:rPr>
              <a:t>of </a:t>
            </a:r>
            <a:r>
              <a:rPr dirty="0" sz="1450" spc="-10">
                <a:latin typeface="Times New Roman"/>
                <a:cs typeface="Times New Roman"/>
              </a:rPr>
              <a:t>the daintiest portions </a:t>
            </a:r>
            <a:r>
              <a:rPr dirty="0" sz="1450" spc="-5">
                <a:latin typeface="Times New Roman"/>
                <a:cs typeface="Times New Roman"/>
              </a:rPr>
              <a:t>you </a:t>
            </a:r>
            <a:r>
              <a:rPr dirty="0" sz="1450" spc="-10">
                <a:latin typeface="Times New Roman"/>
                <a:cs typeface="Times New Roman"/>
              </a:rPr>
              <a:t>can imagine in </a:t>
            </a:r>
            <a:r>
              <a:rPr dirty="0" sz="1450" spc="-5">
                <a:latin typeface="Times New Roman"/>
                <a:cs typeface="Times New Roman"/>
              </a:rPr>
              <a:t>a </a:t>
            </a:r>
            <a:r>
              <a:rPr dirty="0" sz="1450" spc="-20">
                <a:latin typeface="Times New Roman"/>
                <a:cs typeface="Times New Roman"/>
              </a:rPr>
              <a:t>donkey.</a:t>
            </a:r>
            <a:r>
              <a:rPr dirty="0" sz="1450" spc="320">
                <a:latin typeface="Times New Roman"/>
                <a:cs typeface="Times New Roman"/>
              </a:rPr>
              <a:t> </a:t>
            </a:r>
            <a:r>
              <a:rPr dirty="0" sz="1450" spc="-10">
                <a:latin typeface="Times New Roman"/>
                <a:cs typeface="Times New Roman"/>
              </a:rPr>
              <a:t>And so, sure </a:t>
            </a:r>
            <a:r>
              <a:rPr dirty="0" sz="1450" spc="-5">
                <a:latin typeface="Times New Roman"/>
                <a:cs typeface="Times New Roman"/>
              </a:rPr>
              <a:t>enough,  you </a:t>
            </a:r>
            <a:r>
              <a:rPr dirty="0" sz="1450" spc="-10">
                <a:latin typeface="Times New Roman"/>
                <a:cs typeface="Times New Roman"/>
              </a:rPr>
              <a:t>had only to look at him to see </a:t>
            </a:r>
            <a:r>
              <a:rPr dirty="0" sz="1450" spc="-5">
                <a:latin typeface="Times New Roman"/>
                <a:cs typeface="Times New Roman"/>
              </a:rPr>
              <a:t>he </a:t>
            </a:r>
            <a:r>
              <a:rPr dirty="0" sz="1450" spc="-10">
                <a:latin typeface="Times New Roman"/>
                <a:cs typeface="Times New Roman"/>
              </a:rPr>
              <a:t>had never worked. There was something  too roguish and wanton in his face, </a:t>
            </a:r>
            <a:r>
              <a:rPr dirty="0" sz="1450" spc="-5">
                <a:latin typeface="Times New Roman"/>
                <a:cs typeface="Times New Roman"/>
              </a:rPr>
              <a:t>a </a:t>
            </a:r>
            <a:r>
              <a:rPr dirty="0" sz="1450" spc="-10">
                <a:latin typeface="Times New Roman"/>
                <a:cs typeface="Times New Roman"/>
              </a:rPr>
              <a:t>look too like that </a:t>
            </a:r>
            <a:r>
              <a:rPr dirty="0" sz="1450" spc="-5">
                <a:latin typeface="Times New Roman"/>
                <a:cs typeface="Times New Roman"/>
              </a:rPr>
              <a:t>of a </a:t>
            </a:r>
            <a:r>
              <a:rPr dirty="0" sz="1450" spc="-10">
                <a:latin typeface="Times New Roman"/>
                <a:cs typeface="Times New Roman"/>
              </a:rPr>
              <a:t>schoolboy </a:t>
            </a:r>
            <a:r>
              <a:rPr dirty="0" sz="1450" spc="-5">
                <a:latin typeface="Times New Roman"/>
                <a:cs typeface="Times New Roman"/>
              </a:rPr>
              <a:t>or a  </a:t>
            </a:r>
            <a:r>
              <a:rPr dirty="0" sz="1450" spc="-10">
                <a:latin typeface="Times New Roman"/>
                <a:cs typeface="Times New Roman"/>
              </a:rPr>
              <a:t>street</a:t>
            </a:r>
            <a:r>
              <a:rPr dirty="0" sz="1450" spc="20">
                <a:latin typeface="Times New Roman"/>
                <a:cs typeface="Times New Roman"/>
              </a:rPr>
              <a:t> </a:t>
            </a:r>
            <a:r>
              <a:rPr dirty="0" sz="1450" spc="-10">
                <a:latin typeface="Times New Roman"/>
                <a:cs typeface="Times New Roman"/>
              </a:rPr>
              <a:t>Arab,</a:t>
            </a:r>
            <a:r>
              <a:rPr dirty="0" sz="1450" spc="25">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have</a:t>
            </a:r>
            <a:r>
              <a:rPr dirty="0" sz="1450" spc="25">
                <a:latin typeface="Times New Roman"/>
                <a:cs typeface="Times New Roman"/>
              </a:rPr>
              <a:t> </a:t>
            </a:r>
            <a:r>
              <a:rPr dirty="0" sz="1450" spc="-10">
                <a:latin typeface="Times New Roman"/>
                <a:cs typeface="Times New Roman"/>
              </a:rPr>
              <a:t>survived</a:t>
            </a:r>
            <a:r>
              <a:rPr dirty="0" sz="1450" spc="25">
                <a:latin typeface="Times New Roman"/>
                <a:cs typeface="Times New Roman"/>
              </a:rPr>
              <a:t> </a:t>
            </a:r>
            <a:r>
              <a:rPr dirty="0" sz="1450" spc="-10">
                <a:latin typeface="Times New Roman"/>
                <a:cs typeface="Times New Roman"/>
              </a:rPr>
              <a:t>much</a:t>
            </a:r>
            <a:r>
              <a:rPr dirty="0" sz="1450" spc="20">
                <a:latin typeface="Times New Roman"/>
                <a:cs typeface="Times New Roman"/>
              </a:rPr>
              <a:t> </a:t>
            </a:r>
            <a:r>
              <a:rPr dirty="0" sz="1450" spc="-10">
                <a:latin typeface="Times New Roman"/>
                <a:cs typeface="Times New Roman"/>
              </a:rPr>
              <a:t>cudgelling.</a:t>
            </a:r>
            <a:r>
              <a:rPr dirty="0" sz="1450" spc="6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plain</a:t>
            </a:r>
            <a:r>
              <a:rPr dirty="0" sz="1450" spc="25">
                <a:latin typeface="Times New Roman"/>
                <a:cs typeface="Times New Roman"/>
              </a:rPr>
              <a:t> </a:t>
            </a:r>
            <a:r>
              <a:rPr dirty="0" sz="1450" spc="-10">
                <a:latin typeface="Times New Roman"/>
                <a:cs typeface="Times New Roman"/>
              </a:rPr>
              <a:t>that</a:t>
            </a:r>
            <a:r>
              <a:rPr dirty="0" sz="1450" spc="20">
                <a:latin typeface="Times New Roman"/>
                <a:cs typeface="Times New Roman"/>
              </a:rPr>
              <a:t> </a:t>
            </a:r>
            <a:r>
              <a:rPr dirty="0" sz="1450" spc="-10">
                <a:latin typeface="Times New Roman"/>
                <a:cs typeface="Times New Roman"/>
              </a:rPr>
              <a:t>these</a:t>
            </a:r>
            <a:r>
              <a:rPr dirty="0" sz="1450" spc="25">
                <a:latin typeface="Times New Roman"/>
                <a:cs typeface="Times New Roman"/>
              </a:rPr>
              <a:t> </a:t>
            </a:r>
            <a:r>
              <a:rPr dirty="0" sz="1450" spc="-10">
                <a:latin typeface="Times New Roman"/>
                <a:cs typeface="Times New Roman"/>
              </a:rPr>
              <a:t>feet</a:t>
            </a:r>
            <a:r>
              <a:rPr dirty="0" sz="1450" spc="2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kicked </a:t>
            </a:r>
            <a:r>
              <a:rPr dirty="0" sz="1450" spc="-15">
                <a:latin typeface="Times New Roman"/>
                <a:cs typeface="Times New Roman"/>
              </a:rPr>
              <a:t>off </a:t>
            </a:r>
            <a:r>
              <a:rPr dirty="0" sz="1450" spc="-10">
                <a:latin typeface="Times New Roman"/>
                <a:cs typeface="Times New Roman"/>
              </a:rPr>
              <a:t>sportive children oftener than they had plodded with </a:t>
            </a:r>
            <a:r>
              <a:rPr dirty="0" sz="1450" spc="-5">
                <a:latin typeface="Times New Roman"/>
                <a:cs typeface="Times New Roman"/>
              </a:rPr>
              <a:t>a </a:t>
            </a:r>
            <a:r>
              <a:rPr dirty="0" sz="1450" spc="-10">
                <a:latin typeface="Times New Roman"/>
                <a:cs typeface="Times New Roman"/>
              </a:rPr>
              <a:t>freight  through miry lanes. He was altogether </a:t>
            </a:r>
            <a:r>
              <a:rPr dirty="0" sz="1450" spc="-5">
                <a:latin typeface="Times New Roman"/>
                <a:cs typeface="Times New Roman"/>
              </a:rPr>
              <a:t>a </a:t>
            </a:r>
            <a:r>
              <a:rPr dirty="0" sz="1450" spc="-15">
                <a:latin typeface="Times New Roman"/>
                <a:cs typeface="Times New Roman"/>
              </a:rPr>
              <a:t>fine-weather, </a:t>
            </a:r>
            <a:r>
              <a:rPr dirty="0" sz="1450" spc="-10">
                <a:latin typeface="Times New Roman"/>
                <a:cs typeface="Times New Roman"/>
              </a:rPr>
              <a:t>holiday sort </a:t>
            </a:r>
            <a:r>
              <a:rPr dirty="0" sz="1450" spc="-5">
                <a:latin typeface="Times New Roman"/>
                <a:cs typeface="Times New Roman"/>
              </a:rPr>
              <a:t>of donkey;  </a:t>
            </a:r>
            <a:r>
              <a:rPr dirty="0" sz="1450" spc="-10">
                <a:latin typeface="Times New Roman"/>
                <a:cs typeface="Times New Roman"/>
              </a:rPr>
              <a:t>and though </a:t>
            </a:r>
            <a:r>
              <a:rPr dirty="0" sz="1450" spc="-5">
                <a:latin typeface="Times New Roman"/>
                <a:cs typeface="Times New Roman"/>
              </a:rPr>
              <a:t>he </a:t>
            </a:r>
            <a:r>
              <a:rPr dirty="0" sz="1450" spc="-10">
                <a:latin typeface="Times New Roman"/>
                <a:cs typeface="Times New Roman"/>
              </a:rPr>
              <a:t>was just then somewhat solemnised and rueful, </a:t>
            </a:r>
            <a:r>
              <a:rPr dirty="0" sz="1450" spc="-5">
                <a:latin typeface="Times New Roman"/>
                <a:cs typeface="Times New Roman"/>
              </a:rPr>
              <a:t>he </a:t>
            </a:r>
            <a:r>
              <a:rPr dirty="0" sz="1450" spc="-10">
                <a:latin typeface="Times New Roman"/>
                <a:cs typeface="Times New Roman"/>
              </a:rPr>
              <a:t>still gave  </a:t>
            </a:r>
            <a:r>
              <a:rPr dirty="0" sz="1450" spc="-5">
                <a:latin typeface="Times New Roman"/>
                <a:cs typeface="Times New Roman"/>
              </a:rPr>
              <a:t>proof of </a:t>
            </a:r>
            <a:r>
              <a:rPr dirty="0" sz="1450" spc="-10">
                <a:latin typeface="Times New Roman"/>
                <a:cs typeface="Times New Roman"/>
              </a:rPr>
              <a:t>the levity </a:t>
            </a:r>
            <a:r>
              <a:rPr dirty="0" sz="1450" spc="-5">
                <a:latin typeface="Times New Roman"/>
                <a:cs typeface="Times New Roman"/>
              </a:rPr>
              <a:t>of </a:t>
            </a:r>
            <a:r>
              <a:rPr dirty="0" sz="1450" spc="-10">
                <a:latin typeface="Times New Roman"/>
                <a:cs typeface="Times New Roman"/>
              </a:rPr>
              <a:t>his disposition </a:t>
            </a:r>
            <a:r>
              <a:rPr dirty="0" sz="1450" spc="-5">
                <a:latin typeface="Times New Roman"/>
                <a:cs typeface="Times New Roman"/>
              </a:rPr>
              <a:t>by </a:t>
            </a:r>
            <a:r>
              <a:rPr dirty="0" sz="1450" spc="-10">
                <a:latin typeface="Times New Roman"/>
                <a:cs typeface="Times New Roman"/>
              </a:rPr>
              <a:t>impudently wagging his ears at me as </a:t>
            </a:r>
            <a:r>
              <a:rPr dirty="0" sz="1450" spc="-5">
                <a:latin typeface="Times New Roman"/>
                <a:cs typeface="Times New Roman"/>
              </a:rPr>
              <a:t>I  </a:t>
            </a:r>
            <a:r>
              <a:rPr dirty="0" sz="1450" spc="-10">
                <a:latin typeface="Times New Roman"/>
                <a:cs typeface="Times New Roman"/>
              </a:rPr>
              <a:t>drew </a:t>
            </a:r>
            <a:r>
              <a:rPr dirty="0" sz="1450" spc="-25">
                <a:latin typeface="Times New Roman"/>
                <a:cs typeface="Times New Roman"/>
              </a:rPr>
              <a:t>near.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he </a:t>
            </a:r>
            <a:r>
              <a:rPr dirty="0" sz="1450" spc="-10">
                <a:latin typeface="Times New Roman"/>
                <a:cs typeface="Times New Roman"/>
              </a:rPr>
              <a:t>was somewhat solemnised just then; </a:t>
            </a:r>
            <a:r>
              <a:rPr dirty="0" sz="1450" spc="-20">
                <a:latin typeface="Times New Roman"/>
                <a:cs typeface="Times New Roman"/>
              </a:rPr>
              <a:t>for, </a:t>
            </a:r>
            <a:r>
              <a:rPr dirty="0" sz="1450" spc="-10">
                <a:latin typeface="Times New Roman"/>
                <a:cs typeface="Times New Roman"/>
              </a:rPr>
              <a:t>with the  admirable instinct </a:t>
            </a:r>
            <a:r>
              <a:rPr dirty="0" sz="1450" spc="-5">
                <a:latin typeface="Times New Roman"/>
                <a:cs typeface="Times New Roman"/>
              </a:rPr>
              <a:t>of </a:t>
            </a:r>
            <a:r>
              <a:rPr dirty="0" sz="1450" spc="-10">
                <a:latin typeface="Times New Roman"/>
                <a:cs typeface="Times New Roman"/>
              </a:rPr>
              <a:t>all men and animals under restraint, </a:t>
            </a:r>
            <a:r>
              <a:rPr dirty="0" sz="1450" spc="-5">
                <a:latin typeface="Times New Roman"/>
                <a:cs typeface="Times New Roman"/>
              </a:rPr>
              <a:t>he </a:t>
            </a:r>
            <a:r>
              <a:rPr dirty="0" sz="1450" spc="-10">
                <a:latin typeface="Times New Roman"/>
                <a:cs typeface="Times New Roman"/>
              </a:rPr>
              <a:t>had so wound and  wound the halter about the tree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go </a:t>
            </a:r>
            <a:r>
              <a:rPr dirty="0" sz="1450" spc="-10">
                <a:latin typeface="Times New Roman"/>
                <a:cs typeface="Times New Roman"/>
              </a:rPr>
              <a:t>neither back </a:t>
            </a:r>
            <a:r>
              <a:rPr dirty="0" sz="1450" spc="-5">
                <a:latin typeface="Times New Roman"/>
                <a:cs typeface="Times New Roman"/>
              </a:rPr>
              <a:t>nor </a:t>
            </a:r>
            <a:r>
              <a:rPr dirty="0" sz="1450" spc="-10">
                <a:latin typeface="Times New Roman"/>
                <a:cs typeface="Times New Roman"/>
              </a:rPr>
              <a:t>forwards, </a:t>
            </a:r>
            <a:r>
              <a:rPr dirty="0" sz="1450" spc="-5">
                <a:latin typeface="Times New Roman"/>
                <a:cs typeface="Times New Roman"/>
              </a:rPr>
              <a:t>nor  </a:t>
            </a:r>
            <a:r>
              <a:rPr dirty="0" sz="1450" spc="-10">
                <a:latin typeface="Times New Roman"/>
                <a:cs typeface="Times New Roman"/>
              </a:rPr>
              <a:t>so much as </a:t>
            </a:r>
            <a:r>
              <a:rPr dirty="0" sz="1450" spc="-5">
                <a:latin typeface="Times New Roman"/>
                <a:cs typeface="Times New Roman"/>
              </a:rPr>
              <a:t>put </a:t>
            </a:r>
            <a:r>
              <a:rPr dirty="0" sz="1450" spc="-10">
                <a:latin typeface="Times New Roman"/>
                <a:cs typeface="Times New Roman"/>
              </a:rPr>
              <a:t>down his head to browse. There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poor </a:t>
            </a:r>
            <a:r>
              <a:rPr dirty="0" sz="1450" spc="-10">
                <a:latin typeface="Times New Roman"/>
                <a:cs typeface="Times New Roman"/>
              </a:rPr>
              <a:t>rogue, part  puzzled, part </a:t>
            </a:r>
            <a:r>
              <a:rPr dirty="0" sz="1450" spc="-25">
                <a:latin typeface="Times New Roman"/>
                <a:cs typeface="Times New Roman"/>
              </a:rPr>
              <a:t>angry, </a:t>
            </a:r>
            <a:r>
              <a:rPr dirty="0" sz="1450" spc="-10">
                <a:latin typeface="Times New Roman"/>
                <a:cs typeface="Times New Roman"/>
              </a:rPr>
              <a:t>part, </a:t>
            </a:r>
            <a:r>
              <a:rPr dirty="0" sz="1450" spc="-5">
                <a:latin typeface="Times New Roman"/>
                <a:cs typeface="Times New Roman"/>
              </a:rPr>
              <a:t>I </a:t>
            </a:r>
            <a:r>
              <a:rPr dirty="0" sz="1450" spc="-10">
                <a:latin typeface="Times New Roman"/>
                <a:cs typeface="Times New Roman"/>
              </a:rPr>
              <a:t>believe, amused. He had </a:t>
            </a:r>
            <a:r>
              <a:rPr dirty="0" sz="1450" spc="-5">
                <a:latin typeface="Times New Roman"/>
                <a:cs typeface="Times New Roman"/>
              </a:rPr>
              <a:t>not </a:t>
            </a:r>
            <a:r>
              <a:rPr dirty="0" sz="1450" spc="-10">
                <a:latin typeface="Times New Roman"/>
                <a:cs typeface="Times New Roman"/>
              </a:rPr>
              <a:t>given </a:t>
            </a:r>
            <a:r>
              <a:rPr dirty="0" sz="1450" spc="-5">
                <a:latin typeface="Times New Roman"/>
                <a:cs typeface="Times New Roman"/>
              </a:rPr>
              <a:t>up </a:t>
            </a:r>
            <a:r>
              <a:rPr dirty="0" sz="1450" spc="-10">
                <a:latin typeface="Times New Roman"/>
                <a:cs typeface="Times New Roman"/>
              </a:rPr>
              <a:t>hope, and  dully revolved the problem in his head, giving ever and again another jerk at  the few inches </a:t>
            </a:r>
            <a:r>
              <a:rPr dirty="0" sz="1450" spc="-5">
                <a:latin typeface="Times New Roman"/>
                <a:cs typeface="Times New Roman"/>
              </a:rPr>
              <a:t>of </a:t>
            </a:r>
            <a:r>
              <a:rPr dirty="0" sz="1450" spc="-10">
                <a:latin typeface="Times New Roman"/>
                <a:cs typeface="Times New Roman"/>
              </a:rPr>
              <a:t>free rope that still remained unwound. A humorous sort </a:t>
            </a:r>
            <a:r>
              <a:rPr dirty="0" sz="1450" spc="-5">
                <a:latin typeface="Times New Roman"/>
                <a:cs typeface="Times New Roman"/>
              </a:rPr>
              <a:t>of  </a:t>
            </a:r>
            <a:r>
              <a:rPr dirty="0" sz="1450" spc="-10">
                <a:latin typeface="Times New Roman"/>
                <a:cs typeface="Times New Roman"/>
              </a:rPr>
              <a:t>sympathy for the creature took hold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without  some trouble </a:t>
            </a:r>
            <a:r>
              <a:rPr dirty="0" sz="1450" spc="-5">
                <a:latin typeface="Times New Roman"/>
                <a:cs typeface="Times New Roman"/>
              </a:rPr>
              <a:t>on </a:t>
            </a:r>
            <a:r>
              <a:rPr dirty="0" sz="1450" spc="-10">
                <a:latin typeface="Times New Roman"/>
                <a:cs typeface="Times New Roman"/>
              </a:rPr>
              <a:t>my part, and much distrust and resistance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25">
                <a:latin typeface="Times New Roman"/>
                <a:cs typeface="Times New Roman"/>
              </a:rPr>
              <a:t>Neddy, </a:t>
            </a:r>
            <a:r>
              <a:rPr dirty="0" sz="1450" spc="-5">
                <a:latin typeface="Times New Roman"/>
                <a:cs typeface="Times New Roman"/>
              </a:rPr>
              <a:t>got </a:t>
            </a:r>
            <a:r>
              <a:rPr dirty="0" sz="1450" spc="-10">
                <a:latin typeface="Times New Roman"/>
                <a:cs typeface="Times New Roman"/>
              </a:rPr>
              <a:t>him forced backwards until the whole length </a:t>
            </a:r>
            <a:r>
              <a:rPr dirty="0" sz="1450" spc="-5">
                <a:latin typeface="Times New Roman"/>
                <a:cs typeface="Times New Roman"/>
              </a:rPr>
              <a:t>of </a:t>
            </a:r>
            <a:r>
              <a:rPr dirty="0" sz="1450" spc="-10">
                <a:latin typeface="Times New Roman"/>
                <a:cs typeface="Times New Roman"/>
              </a:rPr>
              <a:t>the halter was set  loose, and </a:t>
            </a:r>
            <a:r>
              <a:rPr dirty="0" sz="1450" spc="-5">
                <a:latin typeface="Times New Roman"/>
                <a:cs typeface="Times New Roman"/>
              </a:rPr>
              <a:t>he </a:t>
            </a:r>
            <a:r>
              <a:rPr dirty="0" sz="1450" spc="-10">
                <a:latin typeface="Times New Roman"/>
                <a:cs typeface="Times New Roman"/>
              </a:rPr>
              <a:t>was once more as free </a:t>
            </a:r>
            <a:r>
              <a:rPr dirty="0" sz="1450" spc="-5">
                <a:latin typeface="Times New Roman"/>
                <a:cs typeface="Times New Roman"/>
              </a:rPr>
              <a:t>a </a:t>
            </a:r>
            <a:r>
              <a:rPr dirty="0" sz="1450" spc="-10">
                <a:latin typeface="Times New Roman"/>
                <a:cs typeface="Times New Roman"/>
              </a:rPr>
              <a:t>donkey as </a:t>
            </a:r>
            <a:r>
              <a:rPr dirty="0" sz="1450" spc="-5">
                <a:latin typeface="Times New Roman"/>
                <a:cs typeface="Times New Roman"/>
              </a:rPr>
              <a:t>I </a:t>
            </a:r>
            <a:r>
              <a:rPr dirty="0" sz="1450" spc="-10">
                <a:latin typeface="Times New Roman"/>
                <a:cs typeface="Times New Roman"/>
              </a:rPr>
              <a:t>dared to make him. </a:t>
            </a:r>
            <a:r>
              <a:rPr dirty="0" sz="1450" spc="-5">
                <a:latin typeface="Times New Roman"/>
                <a:cs typeface="Times New Roman"/>
              </a:rPr>
              <a:t>I </a:t>
            </a:r>
            <a:r>
              <a:rPr dirty="0" sz="1450" spc="-10">
                <a:latin typeface="Times New Roman"/>
                <a:cs typeface="Times New Roman"/>
              </a:rPr>
              <a:t>was  pleased (as people are) with this friendly action to </a:t>
            </a:r>
            <a:r>
              <a:rPr dirty="0" sz="1450" spc="-5">
                <a:latin typeface="Times New Roman"/>
                <a:cs typeface="Times New Roman"/>
              </a:rPr>
              <a:t>a </a:t>
            </a:r>
            <a:r>
              <a:rPr dirty="0" sz="1450" spc="-10">
                <a:latin typeface="Times New Roman"/>
                <a:cs typeface="Times New Roman"/>
              </a:rPr>
              <a:t>fellow-creature in  tribulation, and glanced back over my shoulder to see how </a:t>
            </a:r>
            <a:r>
              <a:rPr dirty="0" sz="1450" spc="-5">
                <a:latin typeface="Times New Roman"/>
                <a:cs typeface="Times New Roman"/>
              </a:rPr>
              <a:t>he </a:t>
            </a:r>
            <a:r>
              <a:rPr dirty="0" sz="1450" spc="-10">
                <a:latin typeface="Times New Roman"/>
                <a:cs typeface="Times New Roman"/>
              </a:rPr>
              <a:t>was profiting </a:t>
            </a:r>
            <a:r>
              <a:rPr dirty="0" sz="1450" spc="-5">
                <a:latin typeface="Times New Roman"/>
                <a:cs typeface="Times New Roman"/>
              </a:rPr>
              <a:t>by  </a:t>
            </a:r>
            <a:r>
              <a:rPr dirty="0" sz="1450" spc="-10">
                <a:latin typeface="Times New Roman"/>
                <a:cs typeface="Times New Roman"/>
              </a:rPr>
              <a:t>his freedom. The brute was looking after me; and </a:t>
            </a:r>
            <a:r>
              <a:rPr dirty="0" sz="1450" spc="-5">
                <a:latin typeface="Times New Roman"/>
                <a:cs typeface="Times New Roman"/>
              </a:rPr>
              <a:t>no </a:t>
            </a:r>
            <a:r>
              <a:rPr dirty="0" sz="1450" spc="-10">
                <a:latin typeface="Times New Roman"/>
                <a:cs typeface="Times New Roman"/>
              </a:rPr>
              <a:t>sooner did </a:t>
            </a:r>
            <a:r>
              <a:rPr dirty="0" sz="1450" spc="-5">
                <a:latin typeface="Times New Roman"/>
                <a:cs typeface="Times New Roman"/>
              </a:rPr>
              <a:t>he </a:t>
            </a:r>
            <a:r>
              <a:rPr dirty="0" sz="1450" spc="-10">
                <a:latin typeface="Times New Roman"/>
                <a:cs typeface="Times New Roman"/>
              </a:rPr>
              <a:t>catch my  eye than </a:t>
            </a:r>
            <a:r>
              <a:rPr dirty="0" sz="1450" spc="-5">
                <a:latin typeface="Times New Roman"/>
                <a:cs typeface="Times New Roman"/>
              </a:rPr>
              <a:t>he put up </a:t>
            </a:r>
            <a:r>
              <a:rPr dirty="0" sz="1450" spc="-10">
                <a:latin typeface="Times New Roman"/>
                <a:cs typeface="Times New Roman"/>
              </a:rPr>
              <a:t>his long white face into the </a:t>
            </a:r>
            <a:r>
              <a:rPr dirty="0" sz="1450" spc="-25">
                <a:latin typeface="Times New Roman"/>
                <a:cs typeface="Times New Roman"/>
              </a:rPr>
              <a:t>air, </a:t>
            </a:r>
            <a:r>
              <a:rPr dirty="0" sz="1450" spc="-10">
                <a:latin typeface="Times New Roman"/>
                <a:cs typeface="Times New Roman"/>
              </a:rPr>
              <a:t>pulled an impudent mouth  at me, and began to bray </a:t>
            </a:r>
            <a:r>
              <a:rPr dirty="0" sz="1450" spc="-20">
                <a:latin typeface="Times New Roman"/>
                <a:cs typeface="Times New Roman"/>
              </a:rPr>
              <a:t>derisively.</a:t>
            </a:r>
            <a:r>
              <a:rPr dirty="0" sz="1450" spc="320">
                <a:latin typeface="Times New Roman"/>
                <a:cs typeface="Times New Roman"/>
              </a:rPr>
              <a:t> </a:t>
            </a:r>
            <a:r>
              <a:rPr dirty="0" sz="1450" spc="-10">
                <a:latin typeface="Times New Roman"/>
                <a:cs typeface="Times New Roman"/>
              </a:rPr>
              <a:t>If ever any </a:t>
            </a:r>
            <a:r>
              <a:rPr dirty="0" sz="1450" spc="-5">
                <a:latin typeface="Times New Roman"/>
                <a:cs typeface="Times New Roman"/>
              </a:rPr>
              <a:t>one </a:t>
            </a:r>
            <a:r>
              <a:rPr dirty="0" sz="1450" spc="-10">
                <a:latin typeface="Times New Roman"/>
                <a:cs typeface="Times New Roman"/>
              </a:rPr>
              <a:t>person made </a:t>
            </a:r>
            <a:r>
              <a:rPr dirty="0" sz="1450" spc="-5">
                <a:latin typeface="Times New Roman"/>
                <a:cs typeface="Times New Roman"/>
              </a:rPr>
              <a:t>a </a:t>
            </a:r>
            <a:r>
              <a:rPr dirty="0" sz="1450" spc="-10">
                <a:latin typeface="Times New Roman"/>
                <a:cs typeface="Times New Roman"/>
              </a:rPr>
              <a:t>grimace at  </a:t>
            </a:r>
            <a:r>
              <a:rPr dirty="0" sz="1450" spc="-15">
                <a:latin typeface="Times New Roman"/>
                <a:cs typeface="Times New Roman"/>
              </a:rPr>
              <a:t>another, </a:t>
            </a:r>
            <a:r>
              <a:rPr dirty="0" sz="1450" spc="-10">
                <a:latin typeface="Times New Roman"/>
                <a:cs typeface="Times New Roman"/>
              </a:rPr>
              <a:t>that donkey made </a:t>
            </a:r>
            <a:r>
              <a:rPr dirty="0" sz="1450" spc="-5">
                <a:latin typeface="Times New Roman"/>
                <a:cs typeface="Times New Roman"/>
              </a:rPr>
              <a:t>a </a:t>
            </a:r>
            <a:r>
              <a:rPr dirty="0" sz="1450" spc="-10">
                <a:latin typeface="Times New Roman"/>
                <a:cs typeface="Times New Roman"/>
              </a:rPr>
              <a:t>grimace at me. The hardened ingratitude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behaviour, </a:t>
            </a:r>
            <a:r>
              <a:rPr dirty="0" sz="1450" spc="-10">
                <a:latin typeface="Times New Roman"/>
                <a:cs typeface="Times New Roman"/>
              </a:rPr>
              <a:t>and the impertinence that inspired his whole face as </a:t>
            </a:r>
            <a:r>
              <a:rPr dirty="0" sz="1450" spc="-5">
                <a:latin typeface="Times New Roman"/>
                <a:cs typeface="Times New Roman"/>
              </a:rPr>
              <a:t>he </a:t>
            </a:r>
            <a:r>
              <a:rPr dirty="0" sz="1450" spc="-10">
                <a:latin typeface="Times New Roman"/>
                <a:cs typeface="Times New Roman"/>
              </a:rPr>
              <a:t>curled </a:t>
            </a:r>
            <a:r>
              <a:rPr dirty="0" sz="1450" spc="-5">
                <a:latin typeface="Times New Roman"/>
                <a:cs typeface="Times New Roman"/>
              </a:rPr>
              <a:t>up  </a:t>
            </a:r>
            <a:r>
              <a:rPr dirty="0" sz="1450" spc="-10">
                <a:latin typeface="Times New Roman"/>
                <a:cs typeface="Times New Roman"/>
              </a:rPr>
              <a:t>his lip, and showed his teeth, and began to </a:t>
            </a:r>
            <a:r>
              <a:rPr dirty="0" sz="1450" spc="-25">
                <a:latin typeface="Times New Roman"/>
                <a:cs typeface="Times New Roman"/>
              </a:rPr>
              <a:t>bray, </a:t>
            </a:r>
            <a:r>
              <a:rPr dirty="0" sz="1450" spc="-10">
                <a:latin typeface="Times New Roman"/>
                <a:cs typeface="Times New Roman"/>
              </a:rPr>
              <a:t>so tickled me, and was so  much in keeping with what </a:t>
            </a:r>
            <a:r>
              <a:rPr dirty="0" sz="1450" spc="-5">
                <a:latin typeface="Times New Roman"/>
                <a:cs typeface="Times New Roman"/>
              </a:rPr>
              <a:t>I </a:t>
            </a:r>
            <a:r>
              <a:rPr dirty="0" sz="1450" spc="-10">
                <a:latin typeface="Times New Roman"/>
                <a:cs typeface="Times New Roman"/>
              </a:rPr>
              <a:t>had imagined to myself about his </a:t>
            </a:r>
            <a:r>
              <a:rPr dirty="0" sz="1450" spc="-15">
                <a:latin typeface="Times New Roman"/>
                <a:cs typeface="Times New Roman"/>
              </a:rPr>
              <a:t>character,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it in my heart to </a:t>
            </a:r>
            <a:r>
              <a:rPr dirty="0" sz="1450" spc="-5">
                <a:latin typeface="Times New Roman"/>
                <a:cs typeface="Times New Roman"/>
              </a:rPr>
              <a:t>be </a:t>
            </a:r>
            <a:r>
              <a:rPr dirty="0" sz="1450" spc="-25">
                <a:latin typeface="Times New Roman"/>
                <a:cs typeface="Times New Roman"/>
              </a:rPr>
              <a:t>angry, </a:t>
            </a:r>
            <a:r>
              <a:rPr dirty="0" sz="1450" spc="-10">
                <a:latin typeface="Times New Roman"/>
                <a:cs typeface="Times New Roman"/>
              </a:rPr>
              <a:t>and burst into </a:t>
            </a:r>
            <a:r>
              <a:rPr dirty="0" sz="1450" spc="-5">
                <a:latin typeface="Times New Roman"/>
                <a:cs typeface="Times New Roman"/>
              </a:rPr>
              <a:t>a </a:t>
            </a:r>
            <a:r>
              <a:rPr dirty="0" sz="1450" spc="-10">
                <a:latin typeface="Times New Roman"/>
                <a:cs typeface="Times New Roman"/>
              </a:rPr>
              <a:t>peal </a:t>
            </a:r>
            <a:r>
              <a:rPr dirty="0" sz="1450" spc="-5">
                <a:latin typeface="Times New Roman"/>
                <a:cs typeface="Times New Roman"/>
              </a:rPr>
              <a:t>of </a:t>
            </a:r>
            <a:r>
              <a:rPr dirty="0" sz="1450" spc="-10">
                <a:latin typeface="Times New Roman"/>
                <a:cs typeface="Times New Roman"/>
              </a:rPr>
              <a:t>hearty  </a:t>
            </a:r>
            <a:r>
              <a:rPr dirty="0" sz="1450" spc="-20">
                <a:latin typeface="Times New Roman"/>
                <a:cs typeface="Times New Roman"/>
              </a:rPr>
              <a:t>laughter.</a:t>
            </a:r>
            <a:r>
              <a:rPr dirty="0" sz="1450" spc="320">
                <a:latin typeface="Times New Roman"/>
                <a:cs typeface="Times New Roman"/>
              </a:rPr>
              <a:t> </a:t>
            </a:r>
            <a:r>
              <a:rPr dirty="0" sz="1450" spc="-10">
                <a:latin typeface="Times New Roman"/>
                <a:cs typeface="Times New Roman"/>
              </a:rPr>
              <a:t>This seemed to strike the ass as </a:t>
            </a:r>
            <a:r>
              <a:rPr dirty="0" sz="1450" spc="-5">
                <a:latin typeface="Times New Roman"/>
                <a:cs typeface="Times New Roman"/>
              </a:rPr>
              <a:t>a </a:t>
            </a:r>
            <a:r>
              <a:rPr dirty="0" sz="1450" spc="-10">
                <a:latin typeface="Times New Roman"/>
                <a:cs typeface="Times New Roman"/>
              </a:rPr>
              <a:t>repartee, so </a:t>
            </a:r>
            <a:r>
              <a:rPr dirty="0" sz="1450" spc="-5">
                <a:latin typeface="Times New Roman"/>
                <a:cs typeface="Times New Roman"/>
              </a:rPr>
              <a:t>he </a:t>
            </a:r>
            <a:r>
              <a:rPr dirty="0" sz="1450" spc="-10">
                <a:latin typeface="Times New Roman"/>
                <a:cs typeface="Times New Roman"/>
              </a:rPr>
              <a:t>brayed at me again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rejoinder; and we went </a:t>
            </a:r>
            <a:r>
              <a:rPr dirty="0" sz="1450" spc="-5">
                <a:latin typeface="Times New Roman"/>
                <a:cs typeface="Times New Roman"/>
              </a:rPr>
              <a:t>on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braying and laughing, until </a:t>
            </a:r>
            <a:r>
              <a:rPr dirty="0" sz="1450" spc="-5">
                <a:latin typeface="Times New Roman"/>
                <a:cs typeface="Times New Roman"/>
              </a:rPr>
              <a:t>I  </a:t>
            </a:r>
            <a:r>
              <a:rPr dirty="0" sz="1450" spc="-10">
                <a:latin typeface="Times New Roman"/>
                <a:cs typeface="Times New Roman"/>
              </a:rPr>
              <a:t>began to grow aweary </a:t>
            </a:r>
            <a:r>
              <a:rPr dirty="0" sz="1450" spc="-5">
                <a:latin typeface="Times New Roman"/>
                <a:cs typeface="Times New Roman"/>
              </a:rPr>
              <a:t>of </a:t>
            </a:r>
            <a:r>
              <a:rPr dirty="0" sz="1450" spc="-10">
                <a:latin typeface="Times New Roman"/>
                <a:cs typeface="Times New Roman"/>
              </a:rPr>
              <a:t>it, and, shouting </a:t>
            </a:r>
            <a:r>
              <a:rPr dirty="0" sz="1450" spc="-5">
                <a:latin typeface="Times New Roman"/>
                <a:cs typeface="Times New Roman"/>
              </a:rPr>
              <a:t>a </a:t>
            </a:r>
            <a:r>
              <a:rPr dirty="0" sz="1450" spc="-10">
                <a:latin typeface="Times New Roman"/>
                <a:cs typeface="Times New Roman"/>
              </a:rPr>
              <a:t>derisive farewell, turned to pursue  my </a:t>
            </a:r>
            <a:r>
              <a:rPr dirty="0" sz="1450" spc="-35">
                <a:latin typeface="Times New Roman"/>
                <a:cs typeface="Times New Roman"/>
              </a:rPr>
              <a:t>way. </a:t>
            </a:r>
            <a:r>
              <a:rPr dirty="0" sz="1450" spc="-10">
                <a:latin typeface="Times New Roman"/>
                <a:cs typeface="Times New Roman"/>
              </a:rPr>
              <a:t>In so doing—it was like going suddenly into cold water—I found  myself face to face with </a:t>
            </a:r>
            <a:r>
              <a:rPr dirty="0" sz="1450" spc="-5">
                <a:latin typeface="Times New Roman"/>
                <a:cs typeface="Times New Roman"/>
              </a:rPr>
              <a:t>a </a:t>
            </a:r>
            <a:r>
              <a:rPr dirty="0" sz="1450" spc="-10">
                <a:latin typeface="Times New Roman"/>
                <a:cs typeface="Times New Roman"/>
              </a:rPr>
              <a:t>prim little old maid. She was all in </a:t>
            </a:r>
            <a:r>
              <a:rPr dirty="0" sz="1450" spc="-5">
                <a:latin typeface="Times New Roman"/>
                <a:cs typeface="Times New Roman"/>
              </a:rPr>
              <a:t>a </a:t>
            </a:r>
            <a:r>
              <a:rPr dirty="0" sz="1450" spc="-15">
                <a:latin typeface="Times New Roman"/>
                <a:cs typeface="Times New Roman"/>
              </a:rPr>
              <a:t>flutter,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old dear! She had concluded beyond question that this must </a:t>
            </a:r>
            <a:r>
              <a:rPr dirty="0" sz="1450" spc="-5">
                <a:latin typeface="Times New Roman"/>
                <a:cs typeface="Times New Roman"/>
              </a:rPr>
              <a:t>be a </a:t>
            </a:r>
            <a:r>
              <a:rPr dirty="0" sz="1450" spc="-10">
                <a:latin typeface="Times New Roman"/>
                <a:cs typeface="Times New Roman"/>
              </a:rPr>
              <a:t>lunatic  who stood laughing aloud at </a:t>
            </a:r>
            <a:r>
              <a:rPr dirty="0" sz="1450" spc="-5">
                <a:latin typeface="Times New Roman"/>
                <a:cs typeface="Times New Roman"/>
              </a:rPr>
              <a:t>a </a:t>
            </a:r>
            <a:r>
              <a:rPr dirty="0" sz="1450" spc="-10">
                <a:latin typeface="Times New Roman"/>
                <a:cs typeface="Times New Roman"/>
              </a:rPr>
              <a:t>white donkey in the placid beech-woods. </a:t>
            </a:r>
            <a:r>
              <a:rPr dirty="0" sz="1450" spc="-5">
                <a:latin typeface="Times New Roman"/>
                <a:cs typeface="Times New Roman"/>
              </a:rPr>
              <a:t>I </a:t>
            </a:r>
            <a:r>
              <a:rPr dirty="0" sz="1450" spc="-10">
                <a:latin typeface="Times New Roman"/>
                <a:cs typeface="Times New Roman"/>
              </a:rPr>
              <a:t>was  sure, </a:t>
            </a:r>
            <a:r>
              <a:rPr dirty="0" sz="1450" spc="-5">
                <a:latin typeface="Times New Roman"/>
                <a:cs typeface="Times New Roman"/>
              </a:rPr>
              <a:t>by </a:t>
            </a:r>
            <a:r>
              <a:rPr dirty="0" sz="1450" spc="-10">
                <a:latin typeface="Times New Roman"/>
                <a:cs typeface="Times New Roman"/>
              </a:rPr>
              <a:t>her face, that she had already recommended her spirit most religiously  to Heaven, and prepared herself for the worst. And so, to reassure </a:t>
            </a:r>
            <a:r>
              <a:rPr dirty="0" sz="1450" spc="-20">
                <a:latin typeface="Times New Roman"/>
                <a:cs typeface="Times New Roman"/>
              </a:rPr>
              <a:t>her, </a:t>
            </a:r>
            <a:r>
              <a:rPr dirty="0" sz="1450" spc="-5">
                <a:latin typeface="Times New Roman"/>
                <a:cs typeface="Times New Roman"/>
              </a:rPr>
              <a:t>I  </a:t>
            </a:r>
            <a:r>
              <a:rPr dirty="0" sz="1450" spc="-10">
                <a:latin typeface="Times New Roman"/>
                <a:cs typeface="Times New Roman"/>
              </a:rPr>
              <a:t>uncovered and besought </a:t>
            </a:r>
            <a:r>
              <a:rPr dirty="0" sz="1450" spc="-20">
                <a:latin typeface="Times New Roman"/>
                <a:cs typeface="Times New Roman"/>
              </a:rPr>
              <a:t>her,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very staid fashion, to </a:t>
            </a:r>
            <a:r>
              <a:rPr dirty="0" sz="1450" spc="-5">
                <a:latin typeface="Times New Roman"/>
                <a:cs typeface="Times New Roman"/>
              </a:rPr>
              <a:t>put </a:t>
            </a:r>
            <a:r>
              <a:rPr dirty="0" sz="1450" spc="-10">
                <a:latin typeface="Times New Roman"/>
                <a:cs typeface="Times New Roman"/>
              </a:rPr>
              <a:t>me </a:t>
            </a:r>
            <a:r>
              <a:rPr dirty="0" sz="1450" spc="-5">
                <a:latin typeface="Times New Roman"/>
                <a:cs typeface="Times New Roman"/>
              </a:rPr>
              <a:t>on </a:t>
            </a:r>
            <a:r>
              <a:rPr dirty="0" sz="1450" spc="-10">
                <a:latin typeface="Times New Roman"/>
                <a:cs typeface="Times New Roman"/>
              </a:rPr>
              <a:t>my way to  Great Missenden. Her voice trembled </a:t>
            </a:r>
            <a:r>
              <a:rPr dirty="0" sz="1450" spc="-5">
                <a:latin typeface="Times New Roman"/>
                <a:cs typeface="Times New Roman"/>
              </a:rPr>
              <a:t>a </a:t>
            </a:r>
            <a:r>
              <a:rPr dirty="0" sz="1450" spc="-10">
                <a:latin typeface="Times New Roman"/>
                <a:cs typeface="Times New Roman"/>
              </a:rPr>
              <a:t>little,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I </a:t>
            </a:r>
            <a:r>
              <a:rPr dirty="0" sz="1450" spc="-10">
                <a:latin typeface="Times New Roman"/>
                <a:cs typeface="Times New Roman"/>
              </a:rPr>
              <a:t>think her mind  was set at rest; and she told me, very </a:t>
            </a:r>
            <a:r>
              <a:rPr dirty="0" sz="1450" spc="-20">
                <a:latin typeface="Times New Roman"/>
                <a:cs typeface="Times New Roman"/>
              </a:rPr>
              <a:t>explicitly, </a:t>
            </a:r>
            <a:r>
              <a:rPr dirty="0" sz="1450" spc="-10">
                <a:latin typeface="Times New Roman"/>
                <a:cs typeface="Times New Roman"/>
              </a:rPr>
              <a:t>to follow the path until </a:t>
            </a:r>
            <a:r>
              <a:rPr dirty="0" sz="1450" spc="-5">
                <a:latin typeface="Times New Roman"/>
                <a:cs typeface="Times New Roman"/>
              </a:rPr>
              <a:t>I </a:t>
            </a:r>
            <a:r>
              <a:rPr dirty="0" sz="1450" spc="-10">
                <a:latin typeface="Times New Roman"/>
                <a:cs typeface="Times New Roman"/>
              </a:rPr>
              <a:t>came  to the end </a:t>
            </a:r>
            <a:r>
              <a:rPr dirty="0" sz="1450" spc="-5">
                <a:latin typeface="Times New Roman"/>
                <a:cs typeface="Times New Roman"/>
              </a:rPr>
              <a:t>of </a:t>
            </a:r>
            <a:r>
              <a:rPr dirty="0" sz="1450" spc="-10">
                <a:latin typeface="Times New Roman"/>
                <a:cs typeface="Times New Roman"/>
              </a:rPr>
              <a:t>the wood, and then </a:t>
            </a:r>
            <a:r>
              <a:rPr dirty="0" sz="1450" spc="-5">
                <a:latin typeface="Times New Roman"/>
                <a:cs typeface="Times New Roman"/>
              </a:rPr>
              <a:t>I </a:t>
            </a:r>
            <a:r>
              <a:rPr dirty="0" sz="1450" spc="-10">
                <a:latin typeface="Times New Roman"/>
                <a:cs typeface="Times New Roman"/>
              </a:rPr>
              <a:t>should see the village below me in the  bottom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valley.</a:t>
            </a:r>
            <a:r>
              <a:rPr dirty="0" sz="1450" spc="320">
                <a:latin typeface="Times New Roman"/>
                <a:cs typeface="Times New Roman"/>
              </a:rPr>
              <a:t> </a:t>
            </a:r>
            <a:r>
              <a:rPr dirty="0" sz="1450" spc="-10">
                <a:latin typeface="Times New Roman"/>
                <a:cs typeface="Times New Roman"/>
              </a:rPr>
              <a:t>And, with mutual courtesies, the little old maid and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on our </a:t>
            </a:r>
            <a:r>
              <a:rPr dirty="0" sz="1450" spc="-10">
                <a:latin typeface="Times New Roman"/>
                <a:cs typeface="Times New Roman"/>
              </a:rPr>
              <a:t>respective</a:t>
            </a:r>
            <a:r>
              <a:rPr dirty="0" sz="1450" spc="-5">
                <a:latin typeface="Times New Roman"/>
                <a:cs typeface="Times New Roman"/>
              </a:rPr>
              <a:t> </a:t>
            </a:r>
            <a:r>
              <a:rPr dirty="0" sz="1450" spc="-10">
                <a:latin typeface="Times New Roman"/>
                <a:cs typeface="Times New Roman"/>
              </a:rPr>
              <a:t>ways.</a:t>
            </a:r>
            <a:endParaRPr sz="1450">
              <a:latin typeface="Times New Roman"/>
              <a:cs typeface="Times New Roman"/>
            </a:endParaRPr>
          </a:p>
          <a:p>
            <a:pPr algn="just" marL="12700" marR="8890">
              <a:lnSpc>
                <a:spcPts val="1730"/>
              </a:lnSpc>
              <a:spcBef>
                <a:spcPts val="800"/>
              </a:spcBef>
            </a:pPr>
            <a:r>
              <a:rPr dirty="0" sz="1450" spc="-10">
                <a:latin typeface="Times New Roman"/>
                <a:cs typeface="Times New Roman"/>
              </a:rPr>
              <a:t>Nor had she misled me. Great Missenden was close at hand, as she had said,  in</a:t>
            </a:r>
            <a:r>
              <a:rPr dirty="0" sz="1450" spc="17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trough</a:t>
            </a:r>
            <a:r>
              <a:rPr dirty="0" sz="1450" spc="170">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gentle</a:t>
            </a:r>
            <a:r>
              <a:rPr dirty="0" sz="1450" spc="170">
                <a:latin typeface="Times New Roman"/>
                <a:cs typeface="Times New Roman"/>
              </a:rPr>
              <a:t> </a:t>
            </a:r>
            <a:r>
              <a:rPr dirty="0" sz="1450" spc="-20">
                <a:latin typeface="Times New Roman"/>
                <a:cs typeface="Times New Roman"/>
              </a:rPr>
              <a:t>valley,</a:t>
            </a:r>
            <a:r>
              <a:rPr dirty="0" sz="1450" spc="175">
                <a:latin typeface="Times New Roman"/>
                <a:cs typeface="Times New Roman"/>
              </a:rPr>
              <a:t> </a:t>
            </a:r>
            <a:r>
              <a:rPr dirty="0" sz="1450" spc="-10">
                <a:latin typeface="Times New Roman"/>
                <a:cs typeface="Times New Roman"/>
              </a:rPr>
              <a:t>with</a:t>
            </a:r>
            <a:r>
              <a:rPr dirty="0" sz="1450" spc="170">
                <a:latin typeface="Times New Roman"/>
                <a:cs typeface="Times New Roman"/>
              </a:rPr>
              <a:t> </a:t>
            </a:r>
            <a:r>
              <a:rPr dirty="0" sz="1450" spc="-10">
                <a:latin typeface="Times New Roman"/>
                <a:cs typeface="Times New Roman"/>
              </a:rPr>
              <a:t>many</a:t>
            </a:r>
            <a:r>
              <a:rPr dirty="0" sz="1450" spc="175">
                <a:latin typeface="Times New Roman"/>
                <a:cs typeface="Times New Roman"/>
              </a:rPr>
              <a:t> </a:t>
            </a:r>
            <a:r>
              <a:rPr dirty="0" sz="1450" spc="-10">
                <a:latin typeface="Times New Roman"/>
                <a:cs typeface="Times New Roman"/>
              </a:rPr>
              <a:t>great</a:t>
            </a:r>
            <a:r>
              <a:rPr dirty="0" sz="1450" spc="175">
                <a:latin typeface="Times New Roman"/>
                <a:cs typeface="Times New Roman"/>
              </a:rPr>
              <a:t> </a:t>
            </a:r>
            <a:r>
              <a:rPr dirty="0" sz="1450" spc="-10">
                <a:latin typeface="Times New Roman"/>
                <a:cs typeface="Times New Roman"/>
              </a:rPr>
              <a:t>elms</a:t>
            </a:r>
            <a:r>
              <a:rPr dirty="0" sz="1450" spc="170">
                <a:latin typeface="Times New Roman"/>
                <a:cs typeface="Times New Roman"/>
              </a:rPr>
              <a:t> </a:t>
            </a:r>
            <a:r>
              <a:rPr dirty="0" sz="1450" spc="-10">
                <a:latin typeface="Times New Roman"/>
                <a:cs typeface="Times New Roman"/>
              </a:rPr>
              <a:t>about</a:t>
            </a:r>
            <a:r>
              <a:rPr dirty="0" sz="1450" spc="175">
                <a:latin typeface="Times New Roman"/>
                <a:cs typeface="Times New Roman"/>
              </a:rPr>
              <a:t> </a:t>
            </a:r>
            <a:r>
              <a:rPr dirty="0" sz="1450" spc="-10">
                <a:latin typeface="Times New Roman"/>
                <a:cs typeface="Times New Roman"/>
              </a:rPr>
              <a:t>it.</a:t>
            </a:r>
            <a:r>
              <a:rPr dirty="0" sz="1450" spc="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smoke</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from its chimneys went </a:t>
            </a:r>
            <a:r>
              <a:rPr dirty="0" sz="1450" spc="-5">
                <a:latin typeface="Times New Roman"/>
                <a:cs typeface="Times New Roman"/>
              </a:rPr>
              <a:t>up </a:t>
            </a:r>
            <a:r>
              <a:rPr dirty="0" sz="1450" spc="-10">
                <a:latin typeface="Times New Roman"/>
                <a:cs typeface="Times New Roman"/>
              </a:rPr>
              <a:t>pleasantly in the afternoon sunshine. The sleepy  hum </a:t>
            </a:r>
            <a:r>
              <a:rPr dirty="0" sz="1450" spc="-5">
                <a:latin typeface="Times New Roman"/>
                <a:cs typeface="Times New Roman"/>
              </a:rPr>
              <a:t>of a </a:t>
            </a:r>
            <a:r>
              <a:rPr dirty="0" sz="1450" spc="-10">
                <a:latin typeface="Times New Roman"/>
                <a:cs typeface="Times New Roman"/>
              </a:rPr>
              <a:t>threshing-machine filled the neighbouring fields and </a:t>
            </a:r>
            <a:r>
              <a:rPr dirty="0" sz="1450" spc="-5">
                <a:latin typeface="Times New Roman"/>
                <a:cs typeface="Times New Roman"/>
              </a:rPr>
              <a:t>hung </a:t>
            </a:r>
            <a:r>
              <a:rPr dirty="0" sz="1450" spc="-10">
                <a:latin typeface="Times New Roman"/>
                <a:cs typeface="Times New Roman"/>
              </a:rPr>
              <a:t>about the  quaint street corners. A little above, the church sits well back </a:t>
            </a:r>
            <a:r>
              <a:rPr dirty="0" sz="1450" spc="-5">
                <a:latin typeface="Times New Roman"/>
                <a:cs typeface="Times New Roman"/>
              </a:rPr>
              <a:t>on </a:t>
            </a:r>
            <a:r>
              <a:rPr dirty="0" sz="1450" spc="-10">
                <a:latin typeface="Times New Roman"/>
                <a:cs typeface="Times New Roman"/>
              </a:rPr>
              <a:t>its haunches  against the hillside—an attitude for </a:t>
            </a:r>
            <a:r>
              <a:rPr dirty="0" sz="1450" spc="-5">
                <a:latin typeface="Times New Roman"/>
                <a:cs typeface="Times New Roman"/>
              </a:rPr>
              <a:t>a </a:t>
            </a:r>
            <a:r>
              <a:rPr dirty="0" sz="1450" spc="-10">
                <a:latin typeface="Times New Roman"/>
                <a:cs typeface="Times New Roman"/>
              </a:rPr>
              <a:t>church,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that makes it look as  if it could </a:t>
            </a:r>
            <a:r>
              <a:rPr dirty="0" sz="1450" spc="-5">
                <a:latin typeface="Times New Roman"/>
                <a:cs typeface="Times New Roman"/>
              </a:rPr>
              <a:t>be </a:t>
            </a:r>
            <a:r>
              <a:rPr dirty="0" sz="1450" spc="-10">
                <a:latin typeface="Times New Roman"/>
                <a:cs typeface="Times New Roman"/>
              </a:rPr>
              <a:t>ever so much higher if it liked; and the trees grew about it  </a:t>
            </a:r>
            <a:r>
              <a:rPr dirty="0" sz="1450" spc="-20">
                <a:latin typeface="Times New Roman"/>
                <a:cs typeface="Times New Roman"/>
              </a:rPr>
              <a:t>thickly, </a:t>
            </a:r>
            <a:r>
              <a:rPr dirty="0" sz="1450" spc="-10">
                <a:latin typeface="Times New Roman"/>
                <a:cs typeface="Times New Roman"/>
              </a:rPr>
              <a:t>so as to make </a:t>
            </a:r>
            <a:r>
              <a:rPr dirty="0" sz="1450" spc="-5">
                <a:latin typeface="Times New Roman"/>
                <a:cs typeface="Times New Roman"/>
              </a:rPr>
              <a:t>a </a:t>
            </a:r>
            <a:r>
              <a:rPr dirty="0" sz="1450" spc="-10">
                <a:latin typeface="Times New Roman"/>
                <a:cs typeface="Times New Roman"/>
              </a:rPr>
              <a:t>density </a:t>
            </a:r>
            <a:r>
              <a:rPr dirty="0" sz="1450" spc="-5">
                <a:latin typeface="Times New Roman"/>
                <a:cs typeface="Times New Roman"/>
              </a:rPr>
              <a:t>of </a:t>
            </a:r>
            <a:r>
              <a:rPr dirty="0" sz="1450" spc="-10">
                <a:latin typeface="Times New Roman"/>
                <a:cs typeface="Times New Roman"/>
              </a:rPr>
              <a:t>shade in the churchyard. A very quiet place  it looks; and yet </a:t>
            </a:r>
            <a:r>
              <a:rPr dirty="0" sz="1450" spc="-5">
                <a:latin typeface="Times New Roman"/>
                <a:cs typeface="Times New Roman"/>
              </a:rPr>
              <a:t>I </a:t>
            </a:r>
            <a:r>
              <a:rPr dirty="0" sz="1450" spc="-10">
                <a:latin typeface="Times New Roman"/>
                <a:cs typeface="Times New Roman"/>
              </a:rPr>
              <a:t>saw many boards and posters about threatening dire  punishment against those who broke the church windows </a:t>
            </a:r>
            <a:r>
              <a:rPr dirty="0" sz="1450" spc="-5">
                <a:latin typeface="Times New Roman"/>
                <a:cs typeface="Times New Roman"/>
              </a:rPr>
              <a:t>or </a:t>
            </a:r>
            <a:r>
              <a:rPr dirty="0" sz="1450" spc="-10">
                <a:latin typeface="Times New Roman"/>
                <a:cs typeface="Times New Roman"/>
              </a:rPr>
              <a:t>defaced the  precinct, and offering rewards for the apprehension </a:t>
            </a:r>
            <a:r>
              <a:rPr dirty="0" sz="1450" spc="-5">
                <a:latin typeface="Times New Roman"/>
                <a:cs typeface="Times New Roman"/>
              </a:rPr>
              <a:t>of </a:t>
            </a:r>
            <a:r>
              <a:rPr dirty="0" sz="1450" spc="-10">
                <a:latin typeface="Times New Roman"/>
                <a:cs typeface="Times New Roman"/>
              </a:rPr>
              <a:t>those who had </a:t>
            </a:r>
            <a:r>
              <a:rPr dirty="0" sz="1450" spc="-5">
                <a:latin typeface="Times New Roman"/>
                <a:cs typeface="Times New Roman"/>
              </a:rPr>
              <a:t>done </a:t>
            </a:r>
            <a:r>
              <a:rPr dirty="0" sz="1450" spc="-10">
                <a:latin typeface="Times New Roman"/>
                <a:cs typeface="Times New Roman"/>
              </a:rPr>
              <a:t>the  like </a:t>
            </a:r>
            <a:r>
              <a:rPr dirty="0" sz="1450" spc="-20">
                <a:latin typeface="Times New Roman"/>
                <a:cs typeface="Times New Roman"/>
              </a:rPr>
              <a:t>already.</a:t>
            </a:r>
            <a:r>
              <a:rPr dirty="0" sz="1450" spc="320">
                <a:latin typeface="Times New Roman"/>
                <a:cs typeface="Times New Roman"/>
              </a:rPr>
              <a:t> </a:t>
            </a:r>
            <a:r>
              <a:rPr dirty="0" sz="1450" spc="-10">
                <a:latin typeface="Times New Roman"/>
                <a:cs typeface="Times New Roman"/>
              </a:rPr>
              <a:t>It was fair day in Great Missenden. There were three stalls set  </a:t>
            </a:r>
            <a:r>
              <a:rPr dirty="0" sz="1450" spc="-5">
                <a:latin typeface="Times New Roman"/>
                <a:cs typeface="Times New Roman"/>
              </a:rPr>
              <a:t>up, </a:t>
            </a:r>
            <a:r>
              <a:rPr dirty="0" sz="1450" spc="-10" i="1">
                <a:latin typeface="Times New Roman"/>
                <a:cs typeface="Times New Roman"/>
              </a:rPr>
              <a:t>sub jove</a:t>
            </a:r>
            <a:r>
              <a:rPr dirty="0" sz="1450" spc="-10">
                <a:latin typeface="Times New Roman"/>
                <a:cs typeface="Times New Roman"/>
              </a:rPr>
              <a:t>, for the sale </a:t>
            </a:r>
            <a:r>
              <a:rPr dirty="0" sz="1450" spc="-5">
                <a:latin typeface="Times New Roman"/>
                <a:cs typeface="Times New Roman"/>
              </a:rPr>
              <a:t>of </a:t>
            </a:r>
            <a:r>
              <a:rPr dirty="0" sz="1450" spc="-10">
                <a:latin typeface="Times New Roman"/>
                <a:cs typeface="Times New Roman"/>
              </a:rPr>
              <a:t>pastry and cheap toys; and </a:t>
            </a:r>
            <a:r>
              <a:rPr dirty="0" sz="1450" spc="-5">
                <a:latin typeface="Times New Roman"/>
                <a:cs typeface="Times New Roman"/>
              </a:rPr>
              <a:t>a </a:t>
            </a:r>
            <a:r>
              <a:rPr dirty="0" sz="1450" spc="-10">
                <a:latin typeface="Times New Roman"/>
                <a:cs typeface="Times New Roman"/>
              </a:rPr>
              <a:t>great number </a:t>
            </a:r>
            <a:r>
              <a:rPr dirty="0" sz="1450" spc="-5">
                <a:latin typeface="Times New Roman"/>
                <a:cs typeface="Times New Roman"/>
              </a:rPr>
              <a:t>of  </a:t>
            </a:r>
            <a:r>
              <a:rPr dirty="0" sz="1450" spc="-10">
                <a:latin typeface="Times New Roman"/>
                <a:cs typeface="Times New Roman"/>
              </a:rPr>
              <a:t>holiday children thronged about the stalls and noisily invaded every corner </a:t>
            </a:r>
            <a:r>
              <a:rPr dirty="0" sz="1450" spc="-5">
                <a:latin typeface="Times New Roman"/>
                <a:cs typeface="Times New Roman"/>
              </a:rPr>
              <a:t>of  </a:t>
            </a:r>
            <a:r>
              <a:rPr dirty="0" sz="1450" spc="-10">
                <a:latin typeface="Times New Roman"/>
                <a:cs typeface="Times New Roman"/>
              </a:rPr>
              <a:t>the straggling village. They came round me </a:t>
            </a:r>
            <a:r>
              <a:rPr dirty="0" sz="1450" spc="-5">
                <a:latin typeface="Times New Roman"/>
                <a:cs typeface="Times New Roman"/>
              </a:rPr>
              <a:t>by </a:t>
            </a:r>
            <a:r>
              <a:rPr dirty="0" sz="1450" spc="-10">
                <a:latin typeface="Times New Roman"/>
                <a:cs typeface="Times New Roman"/>
              </a:rPr>
              <a:t>coveys, blowing  simultaneously </a:t>
            </a:r>
            <a:r>
              <a:rPr dirty="0" sz="1450" spc="-5">
                <a:latin typeface="Times New Roman"/>
                <a:cs typeface="Times New Roman"/>
              </a:rPr>
              <a:t>upon </a:t>
            </a:r>
            <a:r>
              <a:rPr dirty="0" sz="1450" spc="-10">
                <a:latin typeface="Times New Roman"/>
                <a:cs typeface="Times New Roman"/>
              </a:rPr>
              <a:t>penny trumpets as though they imagined </a:t>
            </a:r>
            <a:r>
              <a:rPr dirty="0" sz="1450" spc="-5">
                <a:latin typeface="Times New Roman"/>
                <a:cs typeface="Times New Roman"/>
              </a:rPr>
              <a:t>I </a:t>
            </a:r>
            <a:r>
              <a:rPr dirty="0" sz="1450" spc="-10">
                <a:latin typeface="Times New Roman"/>
                <a:cs typeface="Times New Roman"/>
              </a:rPr>
              <a:t>should fall to  pieces like the battlements </a:t>
            </a:r>
            <a:r>
              <a:rPr dirty="0" sz="1450" spc="-5">
                <a:latin typeface="Times New Roman"/>
                <a:cs typeface="Times New Roman"/>
              </a:rPr>
              <a:t>of </a:t>
            </a:r>
            <a:r>
              <a:rPr dirty="0" sz="1450" spc="-10">
                <a:latin typeface="Times New Roman"/>
                <a:cs typeface="Times New Roman"/>
              </a:rPr>
              <a:t>Jericho. </a:t>
            </a:r>
            <a:r>
              <a:rPr dirty="0" sz="1450" spc="-5">
                <a:latin typeface="Times New Roman"/>
                <a:cs typeface="Times New Roman"/>
              </a:rPr>
              <a:t>I </a:t>
            </a:r>
            <a:r>
              <a:rPr dirty="0" sz="1450" spc="-10">
                <a:latin typeface="Times New Roman"/>
                <a:cs typeface="Times New Roman"/>
              </a:rPr>
              <a:t>noticed </a:t>
            </a:r>
            <a:r>
              <a:rPr dirty="0" sz="1450" spc="-5">
                <a:latin typeface="Times New Roman"/>
                <a:cs typeface="Times New Roman"/>
              </a:rPr>
              <a:t>one </a:t>
            </a:r>
            <a:r>
              <a:rPr dirty="0" sz="1450" spc="-10">
                <a:latin typeface="Times New Roman"/>
                <a:cs typeface="Times New Roman"/>
              </a:rPr>
              <a:t>among them who could  make </a:t>
            </a:r>
            <a:r>
              <a:rPr dirty="0" sz="1450" spc="-5">
                <a:latin typeface="Times New Roman"/>
                <a:cs typeface="Times New Roman"/>
              </a:rPr>
              <a:t>a </a:t>
            </a:r>
            <a:r>
              <a:rPr dirty="0" sz="1450" spc="-10">
                <a:latin typeface="Times New Roman"/>
                <a:cs typeface="Times New Roman"/>
              </a:rPr>
              <a:t>wheel </a:t>
            </a:r>
            <a:r>
              <a:rPr dirty="0" sz="1450" spc="-5">
                <a:latin typeface="Times New Roman"/>
                <a:cs typeface="Times New Roman"/>
              </a:rPr>
              <a:t>of </a:t>
            </a:r>
            <a:r>
              <a:rPr dirty="0" sz="1450" spc="-10">
                <a:latin typeface="Times New Roman"/>
                <a:cs typeface="Times New Roman"/>
              </a:rPr>
              <a:t>himself like </a:t>
            </a:r>
            <a:r>
              <a:rPr dirty="0" sz="1450" spc="-5">
                <a:latin typeface="Times New Roman"/>
                <a:cs typeface="Times New Roman"/>
              </a:rPr>
              <a:t>a </a:t>
            </a:r>
            <a:r>
              <a:rPr dirty="0" sz="1450" spc="-10">
                <a:latin typeface="Times New Roman"/>
                <a:cs typeface="Times New Roman"/>
              </a:rPr>
              <a:t>London </a:t>
            </a:r>
            <a:r>
              <a:rPr dirty="0" sz="1450" spc="-30">
                <a:latin typeface="Times New Roman"/>
                <a:cs typeface="Times New Roman"/>
              </a:rPr>
              <a:t>boy, </a:t>
            </a:r>
            <a:r>
              <a:rPr dirty="0" sz="1450" spc="-10">
                <a:latin typeface="Times New Roman"/>
                <a:cs typeface="Times New Roman"/>
              </a:rPr>
              <a:t>and seemingly enjoyed </a:t>
            </a:r>
            <a:r>
              <a:rPr dirty="0" sz="1450" spc="-5">
                <a:latin typeface="Times New Roman"/>
                <a:cs typeface="Times New Roman"/>
              </a:rPr>
              <a:t>a </a:t>
            </a:r>
            <a:r>
              <a:rPr dirty="0" sz="1450" spc="-10">
                <a:latin typeface="Times New Roman"/>
                <a:cs typeface="Times New Roman"/>
              </a:rPr>
              <a:t>grave  pre-eminence </a:t>
            </a:r>
            <a:r>
              <a:rPr dirty="0" sz="1450" spc="-5">
                <a:latin typeface="Times New Roman"/>
                <a:cs typeface="Times New Roman"/>
              </a:rPr>
              <a:t>upon </a:t>
            </a:r>
            <a:r>
              <a:rPr dirty="0" sz="1450" spc="-10">
                <a:latin typeface="Times New Roman"/>
                <a:cs typeface="Times New Roman"/>
              </a:rPr>
              <a:t>the strength </a:t>
            </a:r>
            <a:r>
              <a:rPr dirty="0" sz="1450" spc="-5">
                <a:latin typeface="Times New Roman"/>
                <a:cs typeface="Times New Roman"/>
              </a:rPr>
              <a:t>of </a:t>
            </a:r>
            <a:r>
              <a:rPr dirty="0" sz="1450" spc="-10">
                <a:latin typeface="Times New Roman"/>
                <a:cs typeface="Times New Roman"/>
              </a:rPr>
              <a:t>the accomplishment. By and </a:t>
            </a:r>
            <a:r>
              <a:rPr dirty="0" sz="1450" spc="-40">
                <a:latin typeface="Times New Roman"/>
                <a:cs typeface="Times New Roman"/>
              </a:rPr>
              <a:t>by, </a:t>
            </a:r>
            <a:r>
              <a:rPr dirty="0" sz="1450" spc="-15">
                <a:latin typeface="Times New Roman"/>
                <a:cs typeface="Times New Roman"/>
              </a:rPr>
              <a:t>however,  </a:t>
            </a:r>
            <a:r>
              <a:rPr dirty="0" sz="1450" spc="-10">
                <a:latin typeface="Times New Roman"/>
                <a:cs typeface="Times New Roman"/>
              </a:rPr>
              <a:t>the trumpets began to weary me, and </a:t>
            </a:r>
            <a:r>
              <a:rPr dirty="0" sz="1450" spc="-5">
                <a:latin typeface="Times New Roman"/>
                <a:cs typeface="Times New Roman"/>
              </a:rPr>
              <a:t>I </a:t>
            </a:r>
            <a:r>
              <a:rPr dirty="0" sz="1450" spc="-10">
                <a:latin typeface="Times New Roman"/>
                <a:cs typeface="Times New Roman"/>
              </a:rPr>
              <a:t>went indoors, leaving the </a:t>
            </a:r>
            <a:r>
              <a:rPr dirty="0" sz="1450" spc="-20">
                <a:latin typeface="Times New Roman"/>
                <a:cs typeface="Times New Roman"/>
              </a:rPr>
              <a:t>fair, </a:t>
            </a:r>
            <a:r>
              <a:rPr dirty="0" sz="1450" spc="-5">
                <a:latin typeface="Times New Roman"/>
                <a:cs typeface="Times New Roman"/>
              </a:rPr>
              <a:t>I </a:t>
            </a:r>
            <a:r>
              <a:rPr dirty="0" sz="1450" spc="-25">
                <a:latin typeface="Times New Roman"/>
                <a:cs typeface="Times New Roman"/>
              </a:rPr>
              <a:t>fancy,  </a:t>
            </a:r>
            <a:r>
              <a:rPr dirty="0" sz="1450" spc="-10">
                <a:latin typeface="Times New Roman"/>
                <a:cs typeface="Times New Roman"/>
              </a:rPr>
              <a:t>at its</a:t>
            </a:r>
            <a:r>
              <a:rPr dirty="0" sz="1450" spc="-5">
                <a:latin typeface="Times New Roman"/>
                <a:cs typeface="Times New Roman"/>
              </a:rPr>
              <a:t> </a:t>
            </a:r>
            <a:r>
              <a:rPr dirty="0" sz="1450" spc="-10">
                <a:latin typeface="Times New Roman"/>
                <a:cs typeface="Times New Roman"/>
              </a:rPr>
              <a:t>height.</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Night had fallen before </a:t>
            </a:r>
            <a:r>
              <a:rPr dirty="0" sz="1450" spc="-5">
                <a:latin typeface="Times New Roman"/>
                <a:cs typeface="Times New Roman"/>
              </a:rPr>
              <a:t>I </a:t>
            </a:r>
            <a:r>
              <a:rPr dirty="0" sz="1450" spc="-10">
                <a:latin typeface="Times New Roman"/>
                <a:cs typeface="Times New Roman"/>
              </a:rPr>
              <a:t>ventured forth again. It was pitch-dark in the village  street, and the darkness seemed only the greater for </a:t>
            </a:r>
            <a:r>
              <a:rPr dirty="0" sz="1450" spc="-5">
                <a:latin typeface="Times New Roman"/>
                <a:cs typeface="Times New Roman"/>
              </a:rPr>
              <a:t>a </a:t>
            </a:r>
            <a:r>
              <a:rPr dirty="0" sz="1450" spc="-10">
                <a:latin typeface="Times New Roman"/>
                <a:cs typeface="Times New Roman"/>
              </a:rPr>
              <a:t>light here and there in an  uncurtained window </a:t>
            </a:r>
            <a:r>
              <a:rPr dirty="0" sz="1450" spc="-5">
                <a:latin typeface="Times New Roman"/>
                <a:cs typeface="Times New Roman"/>
              </a:rPr>
              <a:t>or </a:t>
            </a:r>
            <a:r>
              <a:rPr dirty="0" sz="1450" spc="-10">
                <a:latin typeface="Times New Roman"/>
                <a:cs typeface="Times New Roman"/>
              </a:rPr>
              <a:t>from an open </a:t>
            </a:r>
            <a:r>
              <a:rPr dirty="0" sz="1450" spc="-25">
                <a:latin typeface="Times New Roman"/>
                <a:cs typeface="Times New Roman"/>
              </a:rPr>
              <a:t>door. </a:t>
            </a:r>
            <a:r>
              <a:rPr dirty="0" sz="1450" spc="-10">
                <a:latin typeface="Times New Roman"/>
                <a:cs typeface="Times New Roman"/>
              </a:rPr>
              <a:t>Into </a:t>
            </a:r>
            <a:r>
              <a:rPr dirty="0" sz="1450" spc="-5">
                <a:latin typeface="Times New Roman"/>
                <a:cs typeface="Times New Roman"/>
              </a:rPr>
              <a:t>one </a:t>
            </a:r>
            <a:r>
              <a:rPr dirty="0" sz="1450" spc="-10">
                <a:latin typeface="Times New Roman"/>
                <a:cs typeface="Times New Roman"/>
              </a:rPr>
              <a:t>such window </a:t>
            </a:r>
            <a:r>
              <a:rPr dirty="0" sz="1450" spc="-5">
                <a:latin typeface="Times New Roman"/>
                <a:cs typeface="Times New Roman"/>
              </a:rPr>
              <a:t>I </a:t>
            </a:r>
            <a:r>
              <a:rPr dirty="0" sz="1450" spc="-10">
                <a:latin typeface="Times New Roman"/>
                <a:cs typeface="Times New Roman"/>
              </a:rPr>
              <a:t>was rude  enough to peep, and saw within </a:t>
            </a:r>
            <a:r>
              <a:rPr dirty="0" sz="1450" spc="-5">
                <a:latin typeface="Times New Roman"/>
                <a:cs typeface="Times New Roman"/>
              </a:rPr>
              <a:t>a </a:t>
            </a:r>
            <a:r>
              <a:rPr dirty="0" sz="1450" spc="-10">
                <a:latin typeface="Times New Roman"/>
                <a:cs typeface="Times New Roman"/>
              </a:rPr>
              <a:t>charming </a:t>
            </a:r>
            <a:r>
              <a:rPr dirty="0" sz="1450" spc="-20" i="1">
                <a:latin typeface="Times New Roman"/>
                <a:cs typeface="Times New Roman"/>
              </a:rPr>
              <a:t>genre </a:t>
            </a:r>
            <a:r>
              <a:rPr dirty="0" sz="1450" spc="-10">
                <a:latin typeface="Times New Roman"/>
                <a:cs typeface="Times New Roman"/>
              </a:rPr>
              <a:t>picture. In </a:t>
            </a:r>
            <a:r>
              <a:rPr dirty="0" sz="1450" spc="-5">
                <a:latin typeface="Times New Roman"/>
                <a:cs typeface="Times New Roman"/>
              </a:rPr>
              <a:t>a </a:t>
            </a:r>
            <a:r>
              <a:rPr dirty="0" sz="1450" spc="-10">
                <a:latin typeface="Times New Roman"/>
                <a:cs typeface="Times New Roman"/>
              </a:rPr>
              <a:t>room, all white  wainscot and crimson </a:t>
            </a:r>
            <a:r>
              <a:rPr dirty="0" sz="1450" spc="-15">
                <a:latin typeface="Times New Roman"/>
                <a:cs typeface="Times New Roman"/>
              </a:rPr>
              <a:t>wall-paper, </a:t>
            </a:r>
            <a:r>
              <a:rPr dirty="0" sz="1450" spc="-5">
                <a:latin typeface="Times New Roman"/>
                <a:cs typeface="Times New Roman"/>
              </a:rPr>
              <a:t>a </a:t>
            </a:r>
            <a:r>
              <a:rPr dirty="0" sz="1450" spc="-10">
                <a:latin typeface="Times New Roman"/>
                <a:cs typeface="Times New Roman"/>
              </a:rPr>
              <a:t>perfect gem </a:t>
            </a:r>
            <a:r>
              <a:rPr dirty="0" sz="1450" spc="-5">
                <a:latin typeface="Times New Roman"/>
                <a:cs typeface="Times New Roman"/>
              </a:rPr>
              <a:t>of </a:t>
            </a:r>
            <a:r>
              <a:rPr dirty="0" sz="1450" spc="-10">
                <a:latin typeface="Times New Roman"/>
                <a:cs typeface="Times New Roman"/>
              </a:rPr>
              <a:t>colour after the black,  empty darkness in which </a:t>
            </a:r>
            <a:r>
              <a:rPr dirty="0" sz="1450" spc="-5">
                <a:latin typeface="Times New Roman"/>
                <a:cs typeface="Times New Roman"/>
              </a:rPr>
              <a:t>I </a:t>
            </a:r>
            <a:r>
              <a:rPr dirty="0" sz="1450" spc="-10">
                <a:latin typeface="Times New Roman"/>
                <a:cs typeface="Times New Roman"/>
              </a:rPr>
              <a:t>had been groping, </a:t>
            </a:r>
            <a:r>
              <a:rPr dirty="0" sz="1450" spc="-5">
                <a:latin typeface="Times New Roman"/>
                <a:cs typeface="Times New Roman"/>
              </a:rPr>
              <a:t>a </a:t>
            </a:r>
            <a:r>
              <a:rPr dirty="0" sz="1450" spc="-10">
                <a:latin typeface="Times New Roman"/>
                <a:cs typeface="Times New Roman"/>
              </a:rPr>
              <a:t>pretty girl was telling </a:t>
            </a:r>
            <a:r>
              <a:rPr dirty="0" sz="1450" spc="-5">
                <a:latin typeface="Times New Roman"/>
                <a:cs typeface="Times New Roman"/>
              </a:rPr>
              <a:t>a </a:t>
            </a:r>
            <a:r>
              <a:rPr dirty="0" sz="1450" spc="-25">
                <a:latin typeface="Times New Roman"/>
                <a:cs typeface="Times New Roman"/>
              </a:rPr>
              <a:t>story,  </a:t>
            </a:r>
            <a:r>
              <a:rPr dirty="0" sz="1450" spc="-10">
                <a:latin typeface="Times New Roman"/>
                <a:cs typeface="Times New Roman"/>
              </a:rPr>
              <a:t>as well as </a:t>
            </a:r>
            <a:r>
              <a:rPr dirty="0" sz="1450" spc="-5">
                <a:latin typeface="Times New Roman"/>
                <a:cs typeface="Times New Roman"/>
              </a:rPr>
              <a:t>I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to an attentive child </a:t>
            </a:r>
            <a:r>
              <a:rPr dirty="0" sz="1450" spc="-5">
                <a:latin typeface="Times New Roman"/>
                <a:cs typeface="Times New Roman"/>
              </a:rPr>
              <a:t>upon </a:t>
            </a:r>
            <a:r>
              <a:rPr dirty="0" sz="1450" spc="-10">
                <a:latin typeface="Times New Roman"/>
                <a:cs typeface="Times New Roman"/>
              </a:rPr>
              <a:t>her knee, while an old  woman sat placidly dozing over the fire. </a:t>
            </a:r>
            <a:r>
              <a:rPr dirty="0" sz="1450" spc="-60">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behindhand with </a:t>
            </a:r>
            <a:r>
              <a:rPr dirty="0" sz="1450" spc="-5">
                <a:latin typeface="Times New Roman"/>
                <a:cs typeface="Times New Roman"/>
              </a:rPr>
              <a:t>a </a:t>
            </a:r>
            <a:r>
              <a:rPr dirty="0" sz="1450" spc="-10">
                <a:latin typeface="Times New Roman"/>
                <a:cs typeface="Times New Roman"/>
              </a:rPr>
              <a:t>story for myself—a </a:t>
            </a:r>
            <a:r>
              <a:rPr dirty="0" sz="1450" spc="-5">
                <a:latin typeface="Times New Roman"/>
                <a:cs typeface="Times New Roman"/>
              </a:rPr>
              <a:t>good </a:t>
            </a:r>
            <a:r>
              <a:rPr dirty="0" sz="1450" spc="-10">
                <a:latin typeface="Times New Roman"/>
                <a:cs typeface="Times New Roman"/>
              </a:rPr>
              <a:t>old story after the manner </a:t>
            </a:r>
            <a:r>
              <a:rPr dirty="0" sz="1450" spc="-5">
                <a:latin typeface="Times New Roman"/>
                <a:cs typeface="Times New Roman"/>
              </a:rPr>
              <a:t>of </a:t>
            </a:r>
            <a:r>
              <a:rPr dirty="0" sz="1450" spc="-10">
                <a:latin typeface="Times New Roman"/>
                <a:cs typeface="Times New Roman"/>
              </a:rPr>
              <a:t>G.</a:t>
            </a:r>
            <a:r>
              <a:rPr dirty="0" sz="1450" spc="200">
                <a:latin typeface="Times New Roman"/>
                <a:cs typeface="Times New Roman"/>
              </a:rPr>
              <a:t> </a:t>
            </a:r>
            <a:r>
              <a:rPr dirty="0" sz="1450" spc="-90">
                <a:latin typeface="Times New Roman"/>
                <a:cs typeface="Times New Roman"/>
              </a:rPr>
              <a:t>P.</a:t>
            </a:r>
            <a:endParaRPr sz="1450">
              <a:latin typeface="Times New Roman"/>
              <a:cs typeface="Times New Roman"/>
            </a:endParaRPr>
          </a:p>
          <a:p>
            <a:pPr algn="just" marL="12700">
              <a:lnSpc>
                <a:spcPts val="1655"/>
              </a:lnSpc>
            </a:pPr>
            <a:r>
              <a:rPr dirty="0" sz="1450" spc="-10">
                <a:latin typeface="Times New Roman"/>
                <a:cs typeface="Times New Roman"/>
              </a:rPr>
              <a:t>R.</a:t>
            </a:r>
            <a:r>
              <a:rPr dirty="0" sz="1450" spc="25">
                <a:latin typeface="Times New Roman"/>
                <a:cs typeface="Times New Roman"/>
              </a:rPr>
              <a:t> </a:t>
            </a:r>
            <a:r>
              <a:rPr dirty="0" sz="1450" spc="-10">
                <a:latin typeface="Times New Roman"/>
                <a:cs typeface="Times New Roman"/>
              </a:rPr>
              <a:t>James</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village</a:t>
            </a:r>
            <a:r>
              <a:rPr dirty="0" sz="1450" spc="30">
                <a:latin typeface="Times New Roman"/>
                <a:cs typeface="Times New Roman"/>
              </a:rPr>
              <a:t> </a:t>
            </a:r>
            <a:r>
              <a:rPr dirty="0" sz="1450" spc="-10">
                <a:latin typeface="Times New Roman"/>
                <a:cs typeface="Times New Roman"/>
              </a:rPr>
              <a:t>melodramas,</a:t>
            </a:r>
            <a:r>
              <a:rPr dirty="0" sz="1450" spc="25">
                <a:latin typeface="Times New Roman"/>
                <a:cs typeface="Times New Roman"/>
              </a:rPr>
              <a:t> </a:t>
            </a:r>
            <a:r>
              <a:rPr dirty="0" sz="1450" spc="-10">
                <a:latin typeface="Times New Roman"/>
                <a:cs typeface="Times New Roman"/>
              </a:rPr>
              <a:t>with</a:t>
            </a:r>
            <a:r>
              <a:rPr dirty="0" sz="1450" spc="3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wicked</a:t>
            </a:r>
            <a:r>
              <a:rPr dirty="0" sz="1450" spc="30">
                <a:latin typeface="Times New Roman"/>
                <a:cs typeface="Times New Roman"/>
              </a:rPr>
              <a:t> </a:t>
            </a:r>
            <a:r>
              <a:rPr dirty="0" sz="1450" spc="-10">
                <a:latin typeface="Times New Roman"/>
                <a:cs typeface="Times New Roman"/>
              </a:rPr>
              <a:t>squire,</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poachers,</a:t>
            </a:r>
            <a:r>
              <a:rPr dirty="0" sz="1450" spc="25">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an </a:t>
            </a:r>
            <a:r>
              <a:rPr dirty="0" sz="1450" spc="-20">
                <a:latin typeface="Times New Roman"/>
                <a:cs typeface="Times New Roman"/>
              </a:rPr>
              <a:t>attorney,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virtuous </a:t>
            </a:r>
            <a:r>
              <a:rPr dirty="0" sz="1450" spc="-5">
                <a:latin typeface="Times New Roman"/>
                <a:cs typeface="Times New Roman"/>
              </a:rPr>
              <a:t>young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genius for mechanics, who  should love, and protect, and ultimately marry the girl in the crimson room.  Baudelaire has </a:t>
            </a:r>
            <a:r>
              <a:rPr dirty="0" sz="1450" spc="-5">
                <a:latin typeface="Times New Roman"/>
                <a:cs typeface="Times New Roman"/>
              </a:rPr>
              <a:t>a </a:t>
            </a:r>
            <a:r>
              <a:rPr dirty="0" sz="1450" spc="-10">
                <a:latin typeface="Times New Roman"/>
                <a:cs typeface="Times New Roman"/>
              </a:rPr>
              <a:t>few dainty sentences </a:t>
            </a:r>
            <a:r>
              <a:rPr dirty="0" sz="1450" spc="-5">
                <a:latin typeface="Times New Roman"/>
                <a:cs typeface="Times New Roman"/>
              </a:rPr>
              <a:t>on </a:t>
            </a:r>
            <a:r>
              <a:rPr dirty="0" sz="1450" spc="-10">
                <a:latin typeface="Times New Roman"/>
                <a:cs typeface="Times New Roman"/>
              </a:rPr>
              <a:t>the fancies that we are inspired with  when we look through </a:t>
            </a:r>
            <a:r>
              <a:rPr dirty="0" sz="1450" spc="-5">
                <a:latin typeface="Times New Roman"/>
                <a:cs typeface="Times New Roman"/>
              </a:rPr>
              <a:t>a </a:t>
            </a:r>
            <a:r>
              <a:rPr dirty="0" sz="1450" spc="-10">
                <a:latin typeface="Times New Roman"/>
                <a:cs typeface="Times New Roman"/>
              </a:rPr>
              <a:t>window into other </a:t>
            </a:r>
            <a:r>
              <a:rPr dirty="0" sz="1450" spc="-20">
                <a:latin typeface="Times New Roman"/>
                <a:cs typeface="Times New Roman"/>
              </a:rPr>
              <a:t>people’s </a:t>
            </a:r>
            <a:r>
              <a:rPr dirty="0" sz="1450" spc="-10">
                <a:latin typeface="Times New Roman"/>
                <a:cs typeface="Times New Roman"/>
              </a:rPr>
              <a:t>lives; and </a:t>
            </a:r>
            <a:r>
              <a:rPr dirty="0" sz="1450" spc="-5">
                <a:latin typeface="Times New Roman"/>
                <a:cs typeface="Times New Roman"/>
              </a:rPr>
              <a:t>I </a:t>
            </a:r>
            <a:r>
              <a:rPr dirty="0" sz="1450" spc="-10">
                <a:latin typeface="Times New Roman"/>
                <a:cs typeface="Times New Roman"/>
              </a:rPr>
              <a:t>think Dickens  has somewhere </a:t>
            </a:r>
            <a:r>
              <a:rPr dirty="0" sz="1450" spc="-15">
                <a:latin typeface="Times New Roman"/>
                <a:cs typeface="Times New Roman"/>
              </a:rPr>
              <a:t>enlarged </a:t>
            </a:r>
            <a:r>
              <a:rPr dirty="0" sz="1450" spc="-5">
                <a:latin typeface="Times New Roman"/>
                <a:cs typeface="Times New Roman"/>
              </a:rPr>
              <a:t>on </a:t>
            </a:r>
            <a:r>
              <a:rPr dirty="0" sz="1450" spc="-10">
                <a:latin typeface="Times New Roman"/>
                <a:cs typeface="Times New Roman"/>
              </a:rPr>
              <a:t>the same text. The subject, at least, is </a:t>
            </a:r>
            <a:r>
              <a:rPr dirty="0" sz="1450" spc="-5">
                <a:latin typeface="Times New Roman"/>
                <a:cs typeface="Times New Roman"/>
              </a:rPr>
              <a:t>one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seldom weary </a:t>
            </a:r>
            <a:r>
              <a:rPr dirty="0" sz="1450" spc="-5">
                <a:latin typeface="Times New Roman"/>
                <a:cs typeface="Times New Roman"/>
              </a:rPr>
              <a:t>of </a:t>
            </a:r>
            <a:r>
              <a:rPr dirty="0" sz="1450" spc="-10">
                <a:latin typeface="Times New Roman"/>
                <a:cs typeface="Times New Roman"/>
              </a:rPr>
              <a:t>entertaining. </a:t>
            </a:r>
            <a:r>
              <a:rPr dirty="0" sz="1450" spc="-5">
                <a:latin typeface="Times New Roman"/>
                <a:cs typeface="Times New Roman"/>
              </a:rPr>
              <a:t>I </a:t>
            </a:r>
            <a:r>
              <a:rPr dirty="0" sz="1450" spc="-15">
                <a:latin typeface="Times New Roman"/>
                <a:cs typeface="Times New Roman"/>
              </a:rPr>
              <a:t>remember, </a:t>
            </a:r>
            <a:r>
              <a:rPr dirty="0" sz="1450" spc="-5">
                <a:latin typeface="Times New Roman"/>
                <a:cs typeface="Times New Roman"/>
              </a:rPr>
              <a:t>night </a:t>
            </a:r>
            <a:r>
              <a:rPr dirty="0" sz="1450" spc="-10">
                <a:latin typeface="Times New Roman"/>
                <a:cs typeface="Times New Roman"/>
              </a:rPr>
              <a:t>after night, at Brussels,  watching </a:t>
            </a:r>
            <a:r>
              <a:rPr dirty="0" sz="1450" spc="-5">
                <a:latin typeface="Times New Roman"/>
                <a:cs typeface="Times New Roman"/>
              </a:rPr>
              <a:t>a good </a:t>
            </a:r>
            <a:r>
              <a:rPr dirty="0" sz="1450" spc="-10">
                <a:latin typeface="Times New Roman"/>
                <a:cs typeface="Times New Roman"/>
              </a:rPr>
              <a:t>family sup </a:t>
            </a:r>
            <a:r>
              <a:rPr dirty="0" sz="1450" spc="-15">
                <a:latin typeface="Times New Roman"/>
                <a:cs typeface="Times New Roman"/>
              </a:rPr>
              <a:t>together, </a:t>
            </a:r>
            <a:r>
              <a:rPr dirty="0" sz="1450" spc="-10">
                <a:latin typeface="Times New Roman"/>
                <a:cs typeface="Times New Roman"/>
              </a:rPr>
              <a:t>make </a:t>
            </a:r>
            <a:r>
              <a:rPr dirty="0" sz="1450" spc="-25">
                <a:latin typeface="Times New Roman"/>
                <a:cs typeface="Times New Roman"/>
              </a:rPr>
              <a:t>merry, </a:t>
            </a:r>
            <a:r>
              <a:rPr dirty="0" sz="1450" spc="-10">
                <a:latin typeface="Times New Roman"/>
                <a:cs typeface="Times New Roman"/>
              </a:rPr>
              <a:t>and retire to rest; and </a:t>
            </a:r>
            <a:r>
              <a:rPr dirty="0" sz="1450" spc="-5">
                <a:latin typeface="Times New Roman"/>
                <a:cs typeface="Times New Roman"/>
              </a:rPr>
              <a:t>night  </a:t>
            </a:r>
            <a:r>
              <a:rPr dirty="0" sz="1450" spc="-10">
                <a:latin typeface="Times New Roman"/>
                <a:cs typeface="Times New Roman"/>
              </a:rPr>
              <a:t>after </a:t>
            </a:r>
            <a:r>
              <a:rPr dirty="0" sz="1450" spc="-5">
                <a:latin typeface="Times New Roman"/>
                <a:cs typeface="Times New Roman"/>
              </a:rPr>
              <a:t>night I </a:t>
            </a:r>
            <a:r>
              <a:rPr dirty="0" sz="1450" spc="-10">
                <a:latin typeface="Times New Roman"/>
                <a:cs typeface="Times New Roman"/>
              </a:rPr>
              <a:t>waited to see the candles lit, and the salad made, and the last  salutations dutifully exchanged, without any abatement </a:t>
            </a:r>
            <a:r>
              <a:rPr dirty="0" sz="1450" spc="-5">
                <a:latin typeface="Times New Roman"/>
                <a:cs typeface="Times New Roman"/>
              </a:rPr>
              <a:t>of </a:t>
            </a:r>
            <a:r>
              <a:rPr dirty="0" sz="1450" spc="-10">
                <a:latin typeface="Times New Roman"/>
                <a:cs typeface="Times New Roman"/>
              </a:rPr>
              <a:t>interest. Night after  </a:t>
            </a:r>
            <a:r>
              <a:rPr dirty="0" sz="1450" spc="-5">
                <a:latin typeface="Times New Roman"/>
                <a:cs typeface="Times New Roman"/>
              </a:rPr>
              <a:t>night I </a:t>
            </a:r>
            <a:r>
              <a:rPr dirty="0" sz="1450" spc="-10">
                <a:latin typeface="Times New Roman"/>
                <a:cs typeface="Times New Roman"/>
              </a:rPr>
              <a:t>found the scene rivet my attention and keep me awake in bed with all  manner </a:t>
            </a:r>
            <a:r>
              <a:rPr dirty="0" sz="1450" spc="-5">
                <a:latin typeface="Times New Roman"/>
                <a:cs typeface="Times New Roman"/>
              </a:rPr>
              <a:t>of </a:t>
            </a:r>
            <a:r>
              <a:rPr dirty="0" sz="1450" spc="-10">
                <a:latin typeface="Times New Roman"/>
                <a:cs typeface="Times New Roman"/>
              </a:rPr>
              <a:t>quaint imaginations. Much </a:t>
            </a:r>
            <a:r>
              <a:rPr dirty="0" sz="1450" spc="-5">
                <a:latin typeface="Times New Roman"/>
                <a:cs typeface="Times New Roman"/>
              </a:rPr>
              <a:t>of </a:t>
            </a:r>
            <a:r>
              <a:rPr dirty="0" sz="1450" spc="-10">
                <a:latin typeface="Times New Roman"/>
                <a:cs typeface="Times New Roman"/>
              </a:rPr>
              <a:t>the pleasure </a:t>
            </a:r>
            <a:r>
              <a:rPr dirty="0" sz="1450" spc="-5">
                <a:latin typeface="Times New Roman"/>
                <a:cs typeface="Times New Roman"/>
              </a:rPr>
              <a:t>of </a:t>
            </a:r>
            <a:r>
              <a:rPr dirty="0" sz="1450" spc="-10">
                <a:latin typeface="Times New Roman"/>
                <a:cs typeface="Times New Roman"/>
              </a:rPr>
              <a:t>the </a:t>
            </a:r>
            <a:r>
              <a:rPr dirty="0" sz="1450" spc="-10" i="1">
                <a:latin typeface="Times New Roman"/>
                <a:cs typeface="Times New Roman"/>
              </a:rPr>
              <a:t>Arabian  </a:t>
            </a:r>
            <a:r>
              <a:rPr dirty="0" sz="1450" spc="-10" i="1">
                <a:latin typeface="Times New Roman"/>
                <a:cs typeface="Times New Roman"/>
              </a:rPr>
              <a:t>Nights </a:t>
            </a:r>
            <a:r>
              <a:rPr dirty="0" sz="1450" spc="-10">
                <a:latin typeface="Times New Roman"/>
                <a:cs typeface="Times New Roman"/>
              </a:rPr>
              <a:t>hinges </a:t>
            </a:r>
            <a:r>
              <a:rPr dirty="0" sz="1450" spc="-5">
                <a:latin typeface="Times New Roman"/>
                <a:cs typeface="Times New Roman"/>
              </a:rPr>
              <a:t>upon </a:t>
            </a:r>
            <a:r>
              <a:rPr dirty="0" sz="1450" spc="-10">
                <a:latin typeface="Times New Roman"/>
                <a:cs typeface="Times New Roman"/>
              </a:rPr>
              <a:t>this Asmodean interest; and we are </a:t>
            </a:r>
            <a:r>
              <a:rPr dirty="0" sz="1450" spc="-5">
                <a:latin typeface="Times New Roman"/>
                <a:cs typeface="Times New Roman"/>
              </a:rPr>
              <a:t>not </a:t>
            </a:r>
            <a:r>
              <a:rPr dirty="0" sz="1450" spc="-10">
                <a:latin typeface="Times New Roman"/>
                <a:cs typeface="Times New Roman"/>
              </a:rPr>
              <a:t>weary </a:t>
            </a:r>
            <a:r>
              <a:rPr dirty="0" sz="1450" spc="-5">
                <a:latin typeface="Times New Roman"/>
                <a:cs typeface="Times New Roman"/>
              </a:rPr>
              <a:t>of </a:t>
            </a:r>
            <a:r>
              <a:rPr dirty="0" sz="1450" spc="-10">
                <a:latin typeface="Times New Roman"/>
                <a:cs typeface="Times New Roman"/>
              </a:rPr>
              <a:t>lifting  other</a:t>
            </a:r>
            <a:r>
              <a:rPr dirty="0" sz="1450" spc="40">
                <a:latin typeface="Times New Roman"/>
                <a:cs typeface="Times New Roman"/>
              </a:rPr>
              <a:t> </a:t>
            </a:r>
            <a:r>
              <a:rPr dirty="0" sz="1450" spc="-20">
                <a:latin typeface="Times New Roman"/>
                <a:cs typeface="Times New Roman"/>
              </a:rPr>
              <a:t>people’s</a:t>
            </a:r>
            <a:r>
              <a:rPr dirty="0" sz="1450" spc="40">
                <a:latin typeface="Times New Roman"/>
                <a:cs typeface="Times New Roman"/>
              </a:rPr>
              <a:t> </a:t>
            </a:r>
            <a:r>
              <a:rPr dirty="0" sz="1450" spc="-10">
                <a:latin typeface="Times New Roman"/>
                <a:cs typeface="Times New Roman"/>
              </a:rPr>
              <a:t>roofs,</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going</a:t>
            </a:r>
            <a:r>
              <a:rPr dirty="0" sz="1450" spc="40">
                <a:latin typeface="Times New Roman"/>
                <a:cs typeface="Times New Roman"/>
              </a:rPr>
              <a:t> </a:t>
            </a:r>
            <a:r>
              <a:rPr dirty="0" sz="1450" spc="-10">
                <a:latin typeface="Times New Roman"/>
                <a:cs typeface="Times New Roman"/>
              </a:rPr>
              <a:t>about</a:t>
            </a:r>
            <a:r>
              <a:rPr dirty="0" sz="1450" spc="40">
                <a:latin typeface="Times New Roman"/>
                <a:cs typeface="Times New Roman"/>
              </a:rPr>
              <a:t> </a:t>
            </a:r>
            <a:r>
              <a:rPr dirty="0" sz="1450" spc="-10">
                <a:latin typeface="Times New Roman"/>
                <a:cs typeface="Times New Roman"/>
              </a:rPr>
              <a:t>behind</a:t>
            </a:r>
            <a:r>
              <a:rPr dirty="0" sz="1450" spc="4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scenes</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life</a:t>
            </a:r>
            <a:r>
              <a:rPr dirty="0" sz="1450" spc="40">
                <a:latin typeface="Times New Roman"/>
                <a:cs typeface="Times New Roman"/>
              </a:rPr>
              <a:t> </a:t>
            </a:r>
            <a:r>
              <a:rPr dirty="0" sz="1450" spc="-10">
                <a:latin typeface="Times New Roman"/>
                <a:cs typeface="Times New Roman"/>
              </a:rPr>
              <a:t>with</a:t>
            </a:r>
            <a:r>
              <a:rPr dirty="0" sz="1450" spc="4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Caliph</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the serviceable </a:t>
            </a:r>
            <a:r>
              <a:rPr dirty="0" sz="1450" spc="-25">
                <a:latin typeface="Times New Roman"/>
                <a:cs typeface="Times New Roman"/>
              </a:rPr>
              <a:t>Giaffar.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salutary exercise, besides; it is salutary to  get </a:t>
            </a:r>
            <a:r>
              <a:rPr dirty="0" sz="1450" spc="-5">
                <a:latin typeface="Times New Roman"/>
                <a:cs typeface="Times New Roman"/>
              </a:rPr>
              <a:t>out of </a:t>
            </a:r>
            <a:r>
              <a:rPr dirty="0" sz="1450" spc="-10">
                <a:latin typeface="Times New Roman"/>
                <a:cs typeface="Times New Roman"/>
              </a:rPr>
              <a:t>ourselves and see people living together in perfect unconsciousness  </a:t>
            </a:r>
            <a:r>
              <a:rPr dirty="0" sz="1450" spc="-5">
                <a:latin typeface="Times New Roman"/>
                <a:cs typeface="Times New Roman"/>
              </a:rPr>
              <a:t>of our </a:t>
            </a:r>
            <a:r>
              <a:rPr dirty="0" sz="1450" spc="-10">
                <a:latin typeface="Times New Roman"/>
                <a:cs typeface="Times New Roman"/>
              </a:rPr>
              <a:t>existence, as they will live when we are gone. If to-morrow the blow  falls, and the worst </a:t>
            </a:r>
            <a:r>
              <a:rPr dirty="0" sz="1450" spc="-5">
                <a:latin typeface="Times New Roman"/>
                <a:cs typeface="Times New Roman"/>
              </a:rPr>
              <a:t>of our </a:t>
            </a:r>
            <a:r>
              <a:rPr dirty="0" sz="1450" spc="-10">
                <a:latin typeface="Times New Roman"/>
                <a:cs typeface="Times New Roman"/>
              </a:rPr>
              <a:t>ill fears is realised, the girl will </a:t>
            </a:r>
            <a:r>
              <a:rPr dirty="0" sz="1450" spc="-5">
                <a:latin typeface="Times New Roman"/>
                <a:cs typeface="Times New Roman"/>
              </a:rPr>
              <a:t>none </a:t>
            </a:r>
            <a:r>
              <a:rPr dirty="0" sz="1450" spc="-10">
                <a:latin typeface="Times New Roman"/>
                <a:cs typeface="Times New Roman"/>
              </a:rPr>
              <a:t>the less tell  stories to the child </a:t>
            </a:r>
            <a:r>
              <a:rPr dirty="0" sz="1450" spc="-5">
                <a:latin typeface="Times New Roman"/>
                <a:cs typeface="Times New Roman"/>
              </a:rPr>
              <a:t>on </a:t>
            </a:r>
            <a:r>
              <a:rPr dirty="0" sz="1450" spc="-10">
                <a:latin typeface="Times New Roman"/>
                <a:cs typeface="Times New Roman"/>
              </a:rPr>
              <a:t>her lap in the cottage at Great Missenden, </a:t>
            </a:r>
            <a:r>
              <a:rPr dirty="0" sz="1450" spc="-5">
                <a:latin typeface="Times New Roman"/>
                <a:cs typeface="Times New Roman"/>
              </a:rPr>
              <a:t>nor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Belgians light their candle, and mix their salad, and </a:t>
            </a:r>
            <a:r>
              <a:rPr dirty="0" sz="1450" spc="-5">
                <a:latin typeface="Times New Roman"/>
                <a:cs typeface="Times New Roman"/>
              </a:rPr>
              <a:t>go </a:t>
            </a:r>
            <a:r>
              <a:rPr dirty="0" sz="1450" spc="-10">
                <a:latin typeface="Times New Roman"/>
                <a:cs typeface="Times New Roman"/>
              </a:rPr>
              <a:t>orderly to</a:t>
            </a:r>
            <a:r>
              <a:rPr dirty="0" sz="1450" spc="90">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next morning was sunny overhead and damp underfoot, with </a:t>
            </a:r>
            <a:r>
              <a:rPr dirty="0" sz="1450" spc="-5">
                <a:latin typeface="Times New Roman"/>
                <a:cs typeface="Times New Roman"/>
              </a:rPr>
              <a:t>a </a:t>
            </a:r>
            <a:r>
              <a:rPr dirty="0" sz="1450" spc="-10">
                <a:latin typeface="Times New Roman"/>
                <a:cs typeface="Times New Roman"/>
              </a:rPr>
              <a:t>thrill in the  air like </a:t>
            </a:r>
            <a:r>
              <a:rPr dirty="0" sz="1450" spc="-5">
                <a:latin typeface="Times New Roman"/>
                <a:cs typeface="Times New Roman"/>
              </a:rPr>
              <a:t>a </a:t>
            </a:r>
            <a:r>
              <a:rPr dirty="0" sz="1450" spc="-10">
                <a:latin typeface="Times New Roman"/>
                <a:cs typeface="Times New Roman"/>
              </a:rPr>
              <a:t>reminiscence </a:t>
            </a:r>
            <a:r>
              <a:rPr dirty="0" sz="1450" spc="-5">
                <a:latin typeface="Times New Roman"/>
                <a:cs typeface="Times New Roman"/>
              </a:rPr>
              <a:t>of </a:t>
            </a:r>
            <a:r>
              <a:rPr dirty="0" sz="1450" spc="-10">
                <a:latin typeface="Times New Roman"/>
                <a:cs typeface="Times New Roman"/>
              </a:rPr>
              <a:t>frost.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up </a:t>
            </a:r>
            <a:r>
              <a:rPr dirty="0" sz="1450" spc="-10">
                <a:latin typeface="Times New Roman"/>
                <a:cs typeface="Times New Roman"/>
              </a:rPr>
              <a:t>into the sloping garden behind the  inn and smoked </a:t>
            </a:r>
            <a:r>
              <a:rPr dirty="0" sz="1450" spc="-5">
                <a:latin typeface="Times New Roman"/>
                <a:cs typeface="Times New Roman"/>
              </a:rPr>
              <a:t>a </a:t>
            </a:r>
            <a:r>
              <a:rPr dirty="0" sz="1450" spc="-10">
                <a:latin typeface="Times New Roman"/>
                <a:cs typeface="Times New Roman"/>
              </a:rPr>
              <a:t>pipe pleasantly </a:t>
            </a:r>
            <a:r>
              <a:rPr dirty="0" sz="1450" spc="-5">
                <a:latin typeface="Times New Roman"/>
                <a:cs typeface="Times New Roman"/>
              </a:rPr>
              <a:t>enough, </a:t>
            </a:r>
            <a:r>
              <a:rPr dirty="0" sz="1450" spc="-10">
                <a:latin typeface="Times New Roman"/>
                <a:cs typeface="Times New Roman"/>
              </a:rPr>
              <a:t>to the tune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landlady’s  </a:t>
            </a:r>
            <a:r>
              <a:rPr dirty="0" sz="1450" spc="-10">
                <a:latin typeface="Times New Roman"/>
                <a:cs typeface="Times New Roman"/>
              </a:rPr>
              <a:t>lamentations over sundry cabbages and cauliflowers that had been spoiled </a:t>
            </a:r>
            <a:r>
              <a:rPr dirty="0" sz="1450" spc="-5">
                <a:latin typeface="Times New Roman"/>
                <a:cs typeface="Times New Roman"/>
              </a:rPr>
              <a:t>by  </a:t>
            </a:r>
            <a:r>
              <a:rPr dirty="0" sz="1450" spc="-10">
                <a:latin typeface="Times New Roman"/>
                <a:cs typeface="Times New Roman"/>
              </a:rPr>
              <a:t>caterpillars. She had been so much pleased in the </a:t>
            </a:r>
            <a:r>
              <a:rPr dirty="0" sz="1450" spc="-15">
                <a:latin typeface="Times New Roman"/>
                <a:cs typeface="Times New Roman"/>
              </a:rPr>
              <a:t>summer-time, </a:t>
            </a:r>
            <a:r>
              <a:rPr dirty="0" sz="1450" spc="-10">
                <a:latin typeface="Times New Roman"/>
                <a:cs typeface="Times New Roman"/>
              </a:rPr>
              <a:t>she said, to  see the garden all hovered over </a:t>
            </a:r>
            <a:r>
              <a:rPr dirty="0" sz="1450" spc="-5">
                <a:latin typeface="Times New Roman"/>
                <a:cs typeface="Times New Roman"/>
              </a:rPr>
              <a:t>by </a:t>
            </a:r>
            <a:r>
              <a:rPr dirty="0" sz="1450" spc="-10">
                <a:latin typeface="Times New Roman"/>
                <a:cs typeface="Times New Roman"/>
              </a:rPr>
              <a:t>white butterflies. And </a:t>
            </a:r>
            <a:r>
              <a:rPr dirty="0" sz="1450" spc="-30">
                <a:latin typeface="Times New Roman"/>
                <a:cs typeface="Times New Roman"/>
              </a:rPr>
              <a:t>now, </a:t>
            </a:r>
            <a:r>
              <a:rPr dirty="0" sz="1450" spc="-10">
                <a:latin typeface="Times New Roman"/>
                <a:cs typeface="Times New Roman"/>
              </a:rPr>
              <a:t>look at the end  </a:t>
            </a:r>
            <a:r>
              <a:rPr dirty="0" sz="1450" spc="-5">
                <a:latin typeface="Times New Roman"/>
                <a:cs typeface="Times New Roman"/>
              </a:rPr>
              <a:t>of </a:t>
            </a:r>
            <a:r>
              <a:rPr dirty="0" sz="1450" spc="-10">
                <a:latin typeface="Times New Roman"/>
                <a:cs typeface="Times New Roman"/>
              </a:rPr>
              <a:t>it! She could nowise reconcile this with her moral sense. And, indeed,  unless these butterflies are created with </a:t>
            </a:r>
            <a:r>
              <a:rPr dirty="0" sz="1450" spc="-5">
                <a:latin typeface="Times New Roman"/>
                <a:cs typeface="Times New Roman"/>
              </a:rPr>
              <a:t>a </a:t>
            </a:r>
            <a:r>
              <a:rPr dirty="0" sz="1450" spc="-10">
                <a:latin typeface="Times New Roman"/>
                <a:cs typeface="Times New Roman"/>
              </a:rPr>
              <a:t>side-look to the composition </a:t>
            </a:r>
            <a:r>
              <a:rPr dirty="0" sz="1450" spc="-5">
                <a:latin typeface="Times New Roman"/>
                <a:cs typeface="Times New Roman"/>
              </a:rPr>
              <a:t>of  </a:t>
            </a:r>
            <a:r>
              <a:rPr dirty="0" sz="1450" spc="-10">
                <a:latin typeface="Times New Roman"/>
                <a:cs typeface="Times New Roman"/>
              </a:rPr>
              <a:t>improving apologues, it is </a:t>
            </a:r>
            <a:r>
              <a:rPr dirty="0" sz="1450" spc="-5">
                <a:latin typeface="Times New Roman"/>
                <a:cs typeface="Times New Roman"/>
              </a:rPr>
              <a:t>not </a:t>
            </a:r>
            <a:r>
              <a:rPr dirty="0" sz="1450" spc="-10">
                <a:latin typeface="Times New Roman"/>
                <a:cs typeface="Times New Roman"/>
              </a:rPr>
              <a:t>altogether </a:t>
            </a:r>
            <a:r>
              <a:rPr dirty="0" sz="1450" spc="-30">
                <a:latin typeface="Times New Roman"/>
                <a:cs typeface="Times New Roman"/>
              </a:rPr>
              <a:t>easy, </a:t>
            </a:r>
            <a:r>
              <a:rPr dirty="0" sz="1450" spc="-10">
                <a:latin typeface="Times New Roman"/>
                <a:cs typeface="Times New Roman"/>
              </a:rPr>
              <a:t>even for people who have read  Hegel and </a:t>
            </a:r>
            <a:r>
              <a:rPr dirty="0" sz="1450" spc="-35">
                <a:latin typeface="Times New Roman"/>
                <a:cs typeface="Times New Roman"/>
              </a:rPr>
              <a:t>Dr. </a:t>
            </a:r>
            <a:r>
              <a:rPr dirty="0" sz="1450" spc="-10">
                <a:latin typeface="Times New Roman"/>
                <a:cs typeface="Times New Roman"/>
              </a:rPr>
              <a:t>M’Cosh, to decide intelligibly </a:t>
            </a:r>
            <a:r>
              <a:rPr dirty="0" sz="1450" spc="-5">
                <a:latin typeface="Times New Roman"/>
                <a:cs typeface="Times New Roman"/>
              </a:rPr>
              <a:t>upon </a:t>
            </a:r>
            <a:r>
              <a:rPr dirty="0" sz="1450" spc="-10">
                <a:latin typeface="Times New Roman"/>
                <a:cs typeface="Times New Roman"/>
              </a:rPr>
              <a:t>the issue raised. Then </a:t>
            </a:r>
            <a:r>
              <a:rPr dirty="0" sz="1450" spc="-5">
                <a:latin typeface="Times New Roman"/>
                <a:cs typeface="Times New Roman"/>
              </a:rPr>
              <a:t>I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long and abstruse calculation with my landlord; having for object to  compare the distance driven </a:t>
            </a:r>
            <a:r>
              <a:rPr dirty="0" sz="1450" spc="-5">
                <a:latin typeface="Times New Roman"/>
                <a:cs typeface="Times New Roman"/>
              </a:rPr>
              <a:t>by </a:t>
            </a:r>
            <a:r>
              <a:rPr dirty="0" sz="1450" spc="-10">
                <a:latin typeface="Times New Roman"/>
                <a:cs typeface="Times New Roman"/>
              </a:rPr>
              <a:t>him during eight years’ service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box of  </a:t>
            </a:r>
            <a:r>
              <a:rPr dirty="0" sz="1450" spc="-10">
                <a:latin typeface="Times New Roman"/>
                <a:cs typeface="Times New Roman"/>
              </a:rPr>
              <a:t>the </a:t>
            </a:r>
            <a:r>
              <a:rPr dirty="0" sz="1450" spc="-25">
                <a:latin typeface="Times New Roman"/>
                <a:cs typeface="Times New Roman"/>
              </a:rPr>
              <a:t>Wendover </a:t>
            </a:r>
            <a:r>
              <a:rPr dirty="0" sz="1450" spc="-10">
                <a:latin typeface="Times New Roman"/>
                <a:cs typeface="Times New Roman"/>
              </a:rPr>
              <a:t>coach with the girth </a:t>
            </a:r>
            <a:r>
              <a:rPr dirty="0" sz="1450" spc="-5">
                <a:latin typeface="Times New Roman"/>
                <a:cs typeface="Times New Roman"/>
              </a:rPr>
              <a:t>of </a:t>
            </a:r>
            <a:r>
              <a:rPr dirty="0" sz="1450" spc="-10">
                <a:latin typeface="Times New Roman"/>
                <a:cs typeface="Times New Roman"/>
              </a:rPr>
              <a:t>the round world itself. </a:t>
            </a:r>
            <a:r>
              <a:rPr dirty="0" sz="1450" spc="-70">
                <a:latin typeface="Times New Roman"/>
                <a:cs typeface="Times New Roman"/>
              </a:rPr>
              <a:t>We </a:t>
            </a:r>
            <a:r>
              <a:rPr dirty="0" sz="1450" spc="-10">
                <a:latin typeface="Times New Roman"/>
                <a:cs typeface="Times New Roman"/>
              </a:rPr>
              <a:t>tackled the  question most </a:t>
            </a:r>
            <a:r>
              <a:rPr dirty="0" sz="1450" spc="-15">
                <a:latin typeface="Times New Roman"/>
                <a:cs typeface="Times New Roman"/>
              </a:rPr>
              <a:t>conscientiously, </a:t>
            </a:r>
            <a:r>
              <a:rPr dirty="0" sz="1450" spc="-10">
                <a:latin typeface="Times New Roman"/>
                <a:cs typeface="Times New Roman"/>
              </a:rPr>
              <a:t>made all necessary allowance for Sundays and  leap-years, and were just coming to </a:t>
            </a:r>
            <a:r>
              <a:rPr dirty="0" sz="1450" spc="-5">
                <a:latin typeface="Times New Roman"/>
                <a:cs typeface="Times New Roman"/>
              </a:rPr>
              <a:t>a </a:t>
            </a:r>
            <a:r>
              <a:rPr dirty="0" sz="1450" spc="-10">
                <a:latin typeface="Times New Roman"/>
                <a:cs typeface="Times New Roman"/>
              </a:rPr>
              <a:t>triumphant conclusion </a:t>
            </a:r>
            <a:r>
              <a:rPr dirty="0" sz="1450" spc="-5">
                <a:latin typeface="Times New Roman"/>
                <a:cs typeface="Times New Roman"/>
              </a:rPr>
              <a:t>of our </a:t>
            </a:r>
            <a:r>
              <a:rPr dirty="0" sz="1450" spc="-10">
                <a:latin typeface="Times New Roman"/>
                <a:cs typeface="Times New Roman"/>
              </a:rPr>
              <a:t>labours  when we were stayed </a:t>
            </a:r>
            <a:r>
              <a:rPr dirty="0" sz="1450" spc="-5">
                <a:latin typeface="Times New Roman"/>
                <a:cs typeface="Times New Roman"/>
              </a:rPr>
              <a:t>by a </a:t>
            </a:r>
            <a:r>
              <a:rPr dirty="0" sz="1450" spc="-10">
                <a:latin typeface="Times New Roman"/>
                <a:cs typeface="Times New Roman"/>
              </a:rPr>
              <a:t>small lacuna in my information.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the  circumference </a:t>
            </a:r>
            <a:r>
              <a:rPr dirty="0" sz="1450" spc="-5">
                <a:latin typeface="Times New Roman"/>
                <a:cs typeface="Times New Roman"/>
              </a:rPr>
              <a:t>of </a:t>
            </a:r>
            <a:r>
              <a:rPr dirty="0" sz="1450" spc="-10">
                <a:latin typeface="Times New Roman"/>
                <a:cs typeface="Times New Roman"/>
              </a:rPr>
              <a:t>the earth. The landlord knew it, to </a:t>
            </a:r>
            <a:r>
              <a:rPr dirty="0" sz="1450" spc="-5">
                <a:latin typeface="Times New Roman"/>
                <a:cs typeface="Times New Roman"/>
              </a:rPr>
              <a:t>be </a:t>
            </a:r>
            <a:r>
              <a:rPr dirty="0" sz="1450" spc="-10">
                <a:latin typeface="Times New Roman"/>
                <a:cs typeface="Times New Roman"/>
              </a:rPr>
              <a:t>sure—plainly </a:t>
            </a:r>
            <a:r>
              <a:rPr dirty="0" sz="1450" spc="-5">
                <a:latin typeface="Times New Roman"/>
                <a:cs typeface="Times New Roman"/>
              </a:rPr>
              <a:t>he </a:t>
            </a:r>
            <a:r>
              <a:rPr dirty="0" sz="1450" spc="-10">
                <a:latin typeface="Times New Roman"/>
                <a:cs typeface="Times New Roman"/>
              </a:rPr>
              <a:t>had  made the same calculation twice and once before,—but </a:t>
            </a:r>
            <a:r>
              <a:rPr dirty="0" sz="1450" spc="-5">
                <a:latin typeface="Times New Roman"/>
                <a:cs typeface="Times New Roman"/>
              </a:rPr>
              <a:t>he </a:t>
            </a:r>
            <a:r>
              <a:rPr dirty="0" sz="1450" spc="-10">
                <a:latin typeface="Times New Roman"/>
                <a:cs typeface="Times New Roman"/>
              </a:rPr>
              <a:t>wanted confidence  in his own figures, and from the moment </a:t>
            </a:r>
            <a:r>
              <a:rPr dirty="0" sz="1450" spc="-5">
                <a:latin typeface="Times New Roman"/>
                <a:cs typeface="Times New Roman"/>
              </a:rPr>
              <a:t>I </a:t>
            </a:r>
            <a:r>
              <a:rPr dirty="0" sz="1450" spc="-10">
                <a:latin typeface="Times New Roman"/>
                <a:cs typeface="Times New Roman"/>
              </a:rPr>
              <a:t>showed myself so </a:t>
            </a:r>
            <a:r>
              <a:rPr dirty="0" sz="1450" spc="-5">
                <a:latin typeface="Times New Roman"/>
                <a:cs typeface="Times New Roman"/>
              </a:rPr>
              <a:t>poor a </a:t>
            </a:r>
            <a:r>
              <a:rPr dirty="0" sz="1450" spc="-10">
                <a:latin typeface="Times New Roman"/>
                <a:cs typeface="Times New Roman"/>
              </a:rPr>
              <a:t>second  seemed to lose all interest in the</a:t>
            </a:r>
            <a:r>
              <a:rPr dirty="0" sz="1450" spc="25">
                <a:latin typeface="Times New Roman"/>
                <a:cs typeface="Times New Roman"/>
              </a:rPr>
              <a:t> </a:t>
            </a:r>
            <a:r>
              <a:rPr dirty="0" sz="1450" spc="-10">
                <a:latin typeface="Times New Roman"/>
                <a:cs typeface="Times New Roman"/>
              </a:rPr>
              <a:t>result.</a:t>
            </a:r>
            <a:endParaRPr sz="1450">
              <a:latin typeface="Times New Roman"/>
              <a:cs typeface="Times New Roman"/>
            </a:endParaRPr>
          </a:p>
          <a:p>
            <a:pPr algn="just" marL="12700" marR="5080">
              <a:lnSpc>
                <a:spcPts val="1730"/>
              </a:lnSpc>
              <a:spcBef>
                <a:spcPts val="830"/>
              </a:spcBef>
            </a:pPr>
            <a:r>
              <a:rPr dirty="0" sz="1450" spc="-25">
                <a:latin typeface="Times New Roman"/>
                <a:cs typeface="Times New Roman"/>
              </a:rPr>
              <a:t>Wendover </a:t>
            </a:r>
            <a:r>
              <a:rPr dirty="0" sz="1450" spc="-10">
                <a:latin typeface="Times New Roman"/>
                <a:cs typeface="Times New Roman"/>
              </a:rPr>
              <a:t>(which was my next stage) lies in the same valley with Great  Missenden, </a:t>
            </a:r>
            <a:r>
              <a:rPr dirty="0" sz="1450" spc="-5">
                <a:latin typeface="Times New Roman"/>
                <a:cs typeface="Times New Roman"/>
              </a:rPr>
              <a:t>but </a:t>
            </a:r>
            <a:r>
              <a:rPr dirty="0" sz="1450" spc="-10">
                <a:latin typeface="Times New Roman"/>
                <a:cs typeface="Times New Roman"/>
              </a:rPr>
              <a:t>at the </a:t>
            </a:r>
            <a:r>
              <a:rPr dirty="0" sz="1450" spc="-5">
                <a:latin typeface="Times New Roman"/>
                <a:cs typeface="Times New Roman"/>
              </a:rPr>
              <a:t>foot of </a:t>
            </a:r>
            <a:r>
              <a:rPr dirty="0" sz="1450" spc="-10">
                <a:latin typeface="Times New Roman"/>
                <a:cs typeface="Times New Roman"/>
              </a:rPr>
              <a:t>it, where the hills trend </a:t>
            </a:r>
            <a:r>
              <a:rPr dirty="0" sz="1450" spc="-15">
                <a:latin typeface="Times New Roman"/>
                <a:cs typeface="Times New Roman"/>
              </a:rPr>
              <a:t>off </a:t>
            </a:r>
            <a:r>
              <a:rPr dirty="0" sz="1450" spc="-5">
                <a:latin typeface="Times New Roman"/>
                <a:cs typeface="Times New Roman"/>
              </a:rPr>
              <a:t>on </a:t>
            </a:r>
            <a:r>
              <a:rPr dirty="0" sz="1450" spc="-10">
                <a:latin typeface="Times New Roman"/>
                <a:cs typeface="Times New Roman"/>
              </a:rPr>
              <a:t>either hand like </a:t>
            </a:r>
            <a:r>
              <a:rPr dirty="0" sz="1450" spc="-5">
                <a:latin typeface="Times New Roman"/>
                <a:cs typeface="Times New Roman"/>
              </a:rPr>
              <a:t>a  </a:t>
            </a:r>
            <a:r>
              <a:rPr dirty="0" sz="1450" spc="-10">
                <a:latin typeface="Times New Roman"/>
                <a:cs typeface="Times New Roman"/>
              </a:rPr>
              <a:t>coast-line, and </a:t>
            </a:r>
            <a:r>
              <a:rPr dirty="0" sz="1450" spc="-5">
                <a:latin typeface="Times New Roman"/>
                <a:cs typeface="Times New Roman"/>
              </a:rPr>
              <a:t>a </a:t>
            </a:r>
            <a:r>
              <a:rPr dirty="0" sz="1450" spc="-10">
                <a:latin typeface="Times New Roman"/>
                <a:cs typeface="Times New Roman"/>
              </a:rPr>
              <a:t>great hemisphere </a:t>
            </a:r>
            <a:r>
              <a:rPr dirty="0" sz="1450" spc="-5">
                <a:latin typeface="Times New Roman"/>
                <a:cs typeface="Times New Roman"/>
              </a:rPr>
              <a:t>of </a:t>
            </a:r>
            <a:r>
              <a:rPr dirty="0" sz="1450" spc="-10">
                <a:latin typeface="Times New Roman"/>
                <a:cs typeface="Times New Roman"/>
              </a:rPr>
              <a:t>plain lies, like </a:t>
            </a:r>
            <a:r>
              <a:rPr dirty="0" sz="1450" spc="-5">
                <a:latin typeface="Times New Roman"/>
                <a:cs typeface="Times New Roman"/>
              </a:rPr>
              <a:t>a </a:t>
            </a:r>
            <a:r>
              <a:rPr dirty="0" sz="1450" spc="-10">
                <a:latin typeface="Times New Roman"/>
                <a:cs typeface="Times New Roman"/>
              </a:rPr>
              <a:t>sea, before one,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up a </a:t>
            </a:r>
            <a:r>
              <a:rPr dirty="0" sz="1450" spc="-10">
                <a:latin typeface="Times New Roman"/>
                <a:cs typeface="Times New Roman"/>
              </a:rPr>
              <a:t>chalky road, until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good </a:t>
            </a:r>
            <a:r>
              <a:rPr dirty="0" sz="1450" spc="-10">
                <a:latin typeface="Times New Roman"/>
                <a:cs typeface="Times New Roman"/>
              </a:rPr>
              <a:t>outlook over the place. The vale, as it  opened </a:t>
            </a:r>
            <a:r>
              <a:rPr dirty="0" sz="1450" spc="-5">
                <a:latin typeface="Times New Roman"/>
                <a:cs typeface="Times New Roman"/>
              </a:rPr>
              <a:t>out </a:t>
            </a:r>
            <a:r>
              <a:rPr dirty="0" sz="1450" spc="-10">
                <a:latin typeface="Times New Roman"/>
                <a:cs typeface="Times New Roman"/>
              </a:rPr>
              <a:t>into the plain, was </a:t>
            </a:r>
            <a:r>
              <a:rPr dirty="0" sz="1450" spc="-20">
                <a:latin typeface="Times New Roman"/>
                <a:cs typeface="Times New Roman"/>
              </a:rPr>
              <a:t>shallow,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little bare, perhaps, </a:t>
            </a:r>
            <a:r>
              <a:rPr dirty="0" sz="1450" spc="-5">
                <a:latin typeface="Times New Roman"/>
                <a:cs typeface="Times New Roman"/>
              </a:rPr>
              <a:t>but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graceful convolutions. From the level to which </a:t>
            </a:r>
            <a:r>
              <a:rPr dirty="0" sz="1450" spc="-5">
                <a:latin typeface="Times New Roman"/>
                <a:cs typeface="Times New Roman"/>
              </a:rPr>
              <a:t>I </a:t>
            </a:r>
            <a:r>
              <a:rPr dirty="0" sz="1450" spc="-10">
                <a:latin typeface="Times New Roman"/>
                <a:cs typeface="Times New Roman"/>
              </a:rPr>
              <a:t>have now attained the fields  were exposed before me like </a:t>
            </a:r>
            <a:r>
              <a:rPr dirty="0" sz="1450" spc="-5">
                <a:latin typeface="Times New Roman"/>
                <a:cs typeface="Times New Roman"/>
              </a:rPr>
              <a:t>a </a:t>
            </a:r>
            <a:r>
              <a:rPr dirty="0" sz="1450" spc="-10">
                <a:latin typeface="Times New Roman"/>
                <a:cs typeface="Times New Roman"/>
              </a:rPr>
              <a:t>map, and </a:t>
            </a:r>
            <a:r>
              <a:rPr dirty="0" sz="1450" spc="-5">
                <a:latin typeface="Times New Roman"/>
                <a:cs typeface="Times New Roman"/>
              </a:rPr>
              <a:t>I </a:t>
            </a:r>
            <a:r>
              <a:rPr dirty="0" sz="1450" spc="-10">
                <a:latin typeface="Times New Roman"/>
                <a:cs typeface="Times New Roman"/>
              </a:rPr>
              <a:t>could see all that bustle </a:t>
            </a:r>
            <a:r>
              <a:rPr dirty="0" sz="1450" spc="-5">
                <a:latin typeface="Times New Roman"/>
                <a:cs typeface="Times New Roman"/>
              </a:rPr>
              <a:t>of </a:t>
            </a:r>
            <a:r>
              <a:rPr dirty="0" sz="1450" spc="-10">
                <a:latin typeface="Times New Roman"/>
                <a:cs typeface="Times New Roman"/>
              </a:rPr>
              <a:t>autumn  field-work which had been hid from me yesterday behind the hedgerows, </a:t>
            </a:r>
            <a:r>
              <a:rPr dirty="0" sz="1450" spc="-5">
                <a:latin typeface="Times New Roman"/>
                <a:cs typeface="Times New Roman"/>
              </a:rPr>
              <a:t>or  </a:t>
            </a:r>
            <a:r>
              <a:rPr dirty="0" sz="1450" spc="-10">
                <a:latin typeface="Times New Roman"/>
                <a:cs typeface="Times New Roman"/>
              </a:rPr>
              <a:t>shown to me only for </a:t>
            </a:r>
            <a:r>
              <a:rPr dirty="0" sz="1450" spc="-5">
                <a:latin typeface="Times New Roman"/>
                <a:cs typeface="Times New Roman"/>
              </a:rPr>
              <a:t>a </a:t>
            </a:r>
            <a:r>
              <a:rPr dirty="0" sz="1450" spc="-10">
                <a:latin typeface="Times New Roman"/>
                <a:cs typeface="Times New Roman"/>
              </a:rPr>
              <a:t>moment as </a:t>
            </a:r>
            <a:r>
              <a:rPr dirty="0" sz="1450" spc="-5">
                <a:latin typeface="Times New Roman"/>
                <a:cs typeface="Times New Roman"/>
              </a:rPr>
              <a:t>I </a:t>
            </a:r>
            <a:r>
              <a:rPr dirty="0" sz="1450" spc="-10">
                <a:latin typeface="Times New Roman"/>
                <a:cs typeface="Times New Roman"/>
              </a:rPr>
              <a:t>followed the footpath. </a:t>
            </a:r>
            <a:r>
              <a:rPr dirty="0" sz="1450" spc="-25">
                <a:latin typeface="Times New Roman"/>
                <a:cs typeface="Times New Roman"/>
              </a:rPr>
              <a:t>Wendover </a:t>
            </a:r>
            <a:r>
              <a:rPr dirty="0" sz="1450" spc="-10">
                <a:latin typeface="Times New Roman"/>
                <a:cs typeface="Times New Roman"/>
              </a:rPr>
              <a:t>lay well  down in the midst, with mountains </a:t>
            </a:r>
            <a:r>
              <a:rPr dirty="0" sz="1450" spc="-5">
                <a:latin typeface="Times New Roman"/>
                <a:cs typeface="Times New Roman"/>
              </a:rPr>
              <a:t>of </a:t>
            </a:r>
            <a:r>
              <a:rPr dirty="0" sz="1450" spc="-10">
                <a:latin typeface="Times New Roman"/>
                <a:cs typeface="Times New Roman"/>
              </a:rPr>
              <a:t>foliage about it. The great plain  stretched away to the northward, variegated near at hand with the quaint  pattern </a:t>
            </a:r>
            <a:r>
              <a:rPr dirty="0" sz="1450" spc="-5">
                <a:latin typeface="Times New Roman"/>
                <a:cs typeface="Times New Roman"/>
              </a:rPr>
              <a:t>of </a:t>
            </a:r>
            <a:r>
              <a:rPr dirty="0" sz="1450" spc="-10">
                <a:latin typeface="Times New Roman"/>
                <a:cs typeface="Times New Roman"/>
              </a:rPr>
              <a:t>the fields, </a:t>
            </a:r>
            <a:r>
              <a:rPr dirty="0" sz="1450" spc="-5">
                <a:latin typeface="Times New Roman"/>
                <a:cs typeface="Times New Roman"/>
              </a:rPr>
              <a:t>but </a:t>
            </a:r>
            <a:r>
              <a:rPr dirty="0" sz="1450" spc="-10">
                <a:latin typeface="Times New Roman"/>
                <a:cs typeface="Times New Roman"/>
              </a:rPr>
              <a:t>growing ever more and more indistinct, until it  became </a:t>
            </a:r>
            <a:r>
              <a:rPr dirty="0" sz="1450" spc="-5">
                <a:latin typeface="Times New Roman"/>
                <a:cs typeface="Times New Roman"/>
              </a:rPr>
              <a:t>a </a:t>
            </a:r>
            <a:r>
              <a:rPr dirty="0" sz="1450" spc="-10">
                <a:latin typeface="Times New Roman"/>
                <a:cs typeface="Times New Roman"/>
              </a:rPr>
              <a:t>mere hurly-burly </a:t>
            </a:r>
            <a:r>
              <a:rPr dirty="0" sz="1450" spc="-5">
                <a:latin typeface="Times New Roman"/>
                <a:cs typeface="Times New Roman"/>
              </a:rPr>
              <a:t>of </a:t>
            </a:r>
            <a:r>
              <a:rPr dirty="0" sz="1450" spc="-10">
                <a:latin typeface="Times New Roman"/>
                <a:cs typeface="Times New Roman"/>
              </a:rPr>
              <a:t>trees and bright crescents </a:t>
            </a:r>
            <a:r>
              <a:rPr dirty="0" sz="1450" spc="-5">
                <a:latin typeface="Times New Roman"/>
                <a:cs typeface="Times New Roman"/>
              </a:rPr>
              <a:t>of </a:t>
            </a:r>
            <a:r>
              <a:rPr dirty="0" sz="1450" spc="-20">
                <a:latin typeface="Times New Roman"/>
                <a:cs typeface="Times New Roman"/>
              </a:rPr>
              <a:t>river, </a:t>
            </a:r>
            <a:r>
              <a:rPr dirty="0" sz="1450" spc="-10">
                <a:latin typeface="Times New Roman"/>
                <a:cs typeface="Times New Roman"/>
              </a:rPr>
              <a:t>and snatches  </a:t>
            </a:r>
            <a:r>
              <a:rPr dirty="0" sz="1450" spc="-5">
                <a:latin typeface="Times New Roman"/>
                <a:cs typeface="Times New Roman"/>
              </a:rPr>
              <a:t>of </a:t>
            </a:r>
            <a:r>
              <a:rPr dirty="0" sz="1450" spc="-10">
                <a:latin typeface="Times New Roman"/>
                <a:cs typeface="Times New Roman"/>
              </a:rPr>
              <a:t>slanting road, and finally melted into the ambiguous cloud-land over the  horizon. The sky was an </a:t>
            </a:r>
            <a:r>
              <a:rPr dirty="0" sz="1450" spc="-20">
                <a:latin typeface="Times New Roman"/>
                <a:cs typeface="Times New Roman"/>
              </a:rPr>
              <a:t>opal-grey, </a:t>
            </a:r>
            <a:r>
              <a:rPr dirty="0" sz="1450" spc="-10">
                <a:latin typeface="Times New Roman"/>
                <a:cs typeface="Times New Roman"/>
              </a:rPr>
              <a:t>touched here and there with blue, and</a:t>
            </a:r>
            <a:r>
              <a:rPr dirty="0" sz="1450" spc="19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certain faint russets that looked as if they were reflections </a:t>
            </a:r>
            <a:r>
              <a:rPr dirty="0" sz="1450" spc="-5">
                <a:latin typeface="Times New Roman"/>
                <a:cs typeface="Times New Roman"/>
              </a:rPr>
              <a:t>of </a:t>
            </a:r>
            <a:r>
              <a:rPr dirty="0" sz="1450" spc="-10">
                <a:latin typeface="Times New Roman"/>
                <a:cs typeface="Times New Roman"/>
              </a:rPr>
              <a:t>the colour </a:t>
            </a:r>
            <a:r>
              <a:rPr dirty="0" sz="1450" spc="-5">
                <a:latin typeface="Times New Roman"/>
                <a:cs typeface="Times New Roman"/>
              </a:rPr>
              <a:t>of </a:t>
            </a:r>
            <a:r>
              <a:rPr dirty="0" sz="1450" spc="-10">
                <a:latin typeface="Times New Roman"/>
                <a:cs typeface="Times New Roman"/>
              </a:rPr>
              <a:t>the  autumnal woods </a:t>
            </a:r>
            <a:r>
              <a:rPr dirty="0" sz="1450" spc="-25">
                <a:latin typeface="Times New Roman"/>
                <a:cs typeface="Times New Roman"/>
              </a:rPr>
              <a:t>below. </a:t>
            </a:r>
            <a:r>
              <a:rPr dirty="0" sz="1450" spc="-5">
                <a:latin typeface="Times New Roman"/>
                <a:cs typeface="Times New Roman"/>
              </a:rPr>
              <a:t>I </a:t>
            </a:r>
            <a:r>
              <a:rPr dirty="0" sz="1450" spc="-10">
                <a:latin typeface="Times New Roman"/>
                <a:cs typeface="Times New Roman"/>
              </a:rPr>
              <a:t>could hear the ploughmen shouting to their horses,  the uninterrupted carol </a:t>
            </a:r>
            <a:r>
              <a:rPr dirty="0" sz="1450" spc="-5">
                <a:latin typeface="Times New Roman"/>
                <a:cs typeface="Times New Roman"/>
              </a:rPr>
              <a:t>of </a:t>
            </a:r>
            <a:r>
              <a:rPr dirty="0" sz="1450" spc="-10">
                <a:latin typeface="Times New Roman"/>
                <a:cs typeface="Times New Roman"/>
              </a:rPr>
              <a:t>larks innumerable overhead, and, from </a:t>
            </a:r>
            <a:r>
              <a:rPr dirty="0" sz="1450" spc="-5">
                <a:latin typeface="Times New Roman"/>
                <a:cs typeface="Times New Roman"/>
              </a:rPr>
              <a:t>a </a:t>
            </a:r>
            <a:r>
              <a:rPr dirty="0" sz="1450" spc="-10">
                <a:latin typeface="Times New Roman"/>
                <a:cs typeface="Times New Roman"/>
              </a:rPr>
              <a:t>field where  the shepherd was marshalling his flock, </a:t>
            </a:r>
            <a:r>
              <a:rPr dirty="0" sz="1450" spc="-5">
                <a:latin typeface="Times New Roman"/>
                <a:cs typeface="Times New Roman"/>
              </a:rPr>
              <a:t>a </a:t>
            </a:r>
            <a:r>
              <a:rPr dirty="0" sz="1450" spc="-10">
                <a:latin typeface="Times New Roman"/>
                <a:cs typeface="Times New Roman"/>
              </a:rPr>
              <a:t>sweet tumultuous tinkle </a:t>
            </a:r>
            <a:r>
              <a:rPr dirty="0" sz="1450" spc="-5">
                <a:latin typeface="Times New Roman"/>
                <a:cs typeface="Times New Roman"/>
              </a:rPr>
              <a:t>of </a:t>
            </a:r>
            <a:r>
              <a:rPr dirty="0" sz="1450" spc="-10">
                <a:latin typeface="Times New Roman"/>
                <a:cs typeface="Times New Roman"/>
              </a:rPr>
              <a:t>sheep-  bells. All these noises came to me very thin and distinct in the clear </a:t>
            </a:r>
            <a:r>
              <a:rPr dirty="0" sz="1450" spc="-30">
                <a:latin typeface="Times New Roman"/>
                <a:cs typeface="Times New Roman"/>
              </a:rPr>
              <a:t>air.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wonderful sentiment </a:t>
            </a:r>
            <a:r>
              <a:rPr dirty="0" sz="1450" spc="-5">
                <a:latin typeface="Times New Roman"/>
                <a:cs typeface="Times New Roman"/>
              </a:rPr>
              <a:t>of </a:t>
            </a:r>
            <a:r>
              <a:rPr dirty="0" sz="1450" spc="-10">
                <a:latin typeface="Times New Roman"/>
                <a:cs typeface="Times New Roman"/>
              </a:rPr>
              <a:t>distance and atmosphere about the day and the  place.</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mounted the hill yet farther </a:t>
            </a:r>
            <a:r>
              <a:rPr dirty="0" sz="1450" spc="-5">
                <a:latin typeface="Times New Roman"/>
                <a:cs typeface="Times New Roman"/>
              </a:rPr>
              <a:t>by a </a:t>
            </a:r>
            <a:r>
              <a:rPr dirty="0" sz="1450" spc="-10">
                <a:latin typeface="Times New Roman"/>
                <a:cs typeface="Times New Roman"/>
              </a:rPr>
              <a:t>rough staircase </a:t>
            </a:r>
            <a:r>
              <a:rPr dirty="0" sz="1450" spc="-5">
                <a:latin typeface="Times New Roman"/>
                <a:cs typeface="Times New Roman"/>
              </a:rPr>
              <a:t>of </a:t>
            </a:r>
            <a:r>
              <a:rPr dirty="0" sz="1450" spc="-10">
                <a:latin typeface="Times New Roman"/>
                <a:cs typeface="Times New Roman"/>
              </a:rPr>
              <a:t>chalky footholds cut in  the turf. The hills about </a:t>
            </a:r>
            <a:r>
              <a:rPr dirty="0" sz="1450" spc="-25">
                <a:latin typeface="Times New Roman"/>
                <a:cs typeface="Times New Roman"/>
              </a:rPr>
              <a:t>Wendover </a:t>
            </a:r>
            <a:r>
              <a:rPr dirty="0" sz="1450" spc="-10">
                <a:latin typeface="Times New Roman"/>
                <a:cs typeface="Times New Roman"/>
              </a:rPr>
              <a:t>and, as far as </a:t>
            </a:r>
            <a:r>
              <a:rPr dirty="0" sz="1450" spc="-5">
                <a:latin typeface="Times New Roman"/>
                <a:cs typeface="Times New Roman"/>
              </a:rPr>
              <a:t>I </a:t>
            </a:r>
            <a:r>
              <a:rPr dirty="0" sz="1450" spc="-10">
                <a:latin typeface="Times New Roman"/>
                <a:cs typeface="Times New Roman"/>
              </a:rPr>
              <a:t>could see, all the hills in  Buckinghamshire, wear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hood of </a:t>
            </a:r>
            <a:r>
              <a:rPr dirty="0" sz="1450" spc="-10">
                <a:latin typeface="Times New Roman"/>
                <a:cs typeface="Times New Roman"/>
              </a:rPr>
              <a:t>beech plantation; </a:t>
            </a:r>
            <a:r>
              <a:rPr dirty="0" sz="1450" spc="-5">
                <a:latin typeface="Times New Roman"/>
                <a:cs typeface="Times New Roman"/>
              </a:rPr>
              <a:t>but </a:t>
            </a:r>
            <a:r>
              <a:rPr dirty="0" sz="1450" spc="-10">
                <a:latin typeface="Times New Roman"/>
                <a:cs typeface="Times New Roman"/>
              </a:rPr>
              <a:t>in this  particular case the </a:t>
            </a:r>
            <a:r>
              <a:rPr dirty="0" sz="1450" spc="-5">
                <a:latin typeface="Times New Roman"/>
                <a:cs typeface="Times New Roman"/>
              </a:rPr>
              <a:t>hood </a:t>
            </a:r>
            <a:r>
              <a:rPr dirty="0" sz="1450" spc="-10">
                <a:latin typeface="Times New Roman"/>
                <a:cs typeface="Times New Roman"/>
              </a:rPr>
              <a:t>had been </a:t>
            </a:r>
            <a:r>
              <a:rPr dirty="0" sz="1450" spc="-15">
                <a:latin typeface="Times New Roman"/>
                <a:cs typeface="Times New Roman"/>
              </a:rPr>
              <a:t>suffered </a:t>
            </a:r>
            <a:r>
              <a:rPr dirty="0" sz="1450" spc="-10">
                <a:latin typeface="Times New Roman"/>
                <a:cs typeface="Times New Roman"/>
              </a:rPr>
              <a:t>to extend itself into something more  like </a:t>
            </a:r>
            <a:r>
              <a:rPr dirty="0" sz="1450" spc="-5">
                <a:latin typeface="Times New Roman"/>
                <a:cs typeface="Times New Roman"/>
              </a:rPr>
              <a:t>a </a:t>
            </a:r>
            <a:r>
              <a:rPr dirty="0" sz="1450" spc="-10">
                <a:latin typeface="Times New Roman"/>
                <a:cs typeface="Times New Roman"/>
              </a:rPr>
              <a:t>cloak, and </a:t>
            </a:r>
            <a:r>
              <a:rPr dirty="0" sz="1450" spc="-5">
                <a:latin typeface="Times New Roman"/>
                <a:cs typeface="Times New Roman"/>
              </a:rPr>
              <a:t>hung </a:t>
            </a:r>
            <a:r>
              <a:rPr dirty="0" sz="1450" spc="-10">
                <a:latin typeface="Times New Roman"/>
                <a:cs typeface="Times New Roman"/>
              </a:rPr>
              <a:t>down about the shoulders </a:t>
            </a:r>
            <a:r>
              <a:rPr dirty="0" sz="1450" spc="-5">
                <a:latin typeface="Times New Roman"/>
                <a:cs typeface="Times New Roman"/>
              </a:rPr>
              <a:t>of </a:t>
            </a:r>
            <a:r>
              <a:rPr dirty="0" sz="1450" spc="-10">
                <a:latin typeface="Times New Roman"/>
                <a:cs typeface="Times New Roman"/>
              </a:rPr>
              <a:t>the hill in wide folds,  instead </a:t>
            </a:r>
            <a:r>
              <a:rPr dirty="0" sz="1450" spc="-5">
                <a:latin typeface="Times New Roman"/>
                <a:cs typeface="Times New Roman"/>
              </a:rPr>
              <a:t>of </a:t>
            </a:r>
            <a:r>
              <a:rPr dirty="0" sz="1450" spc="-10">
                <a:latin typeface="Times New Roman"/>
                <a:cs typeface="Times New Roman"/>
              </a:rPr>
              <a:t>lying flatly along the summit. The trees grew so close, and their  </a:t>
            </a:r>
            <a:r>
              <a:rPr dirty="0" sz="1450" spc="-5">
                <a:latin typeface="Times New Roman"/>
                <a:cs typeface="Times New Roman"/>
              </a:rPr>
              <a:t>boughs </a:t>
            </a:r>
            <a:r>
              <a:rPr dirty="0" sz="1450" spc="-10">
                <a:latin typeface="Times New Roman"/>
                <a:cs typeface="Times New Roman"/>
              </a:rPr>
              <a:t>were so matted </a:t>
            </a:r>
            <a:r>
              <a:rPr dirty="0" sz="1450" spc="-15">
                <a:latin typeface="Times New Roman"/>
                <a:cs typeface="Times New Roman"/>
              </a:rPr>
              <a:t>together, </a:t>
            </a:r>
            <a:r>
              <a:rPr dirty="0" sz="1450" spc="-10">
                <a:latin typeface="Times New Roman"/>
                <a:cs typeface="Times New Roman"/>
              </a:rPr>
              <a:t>that the whole wood looked as dense as </a:t>
            </a:r>
            <a:r>
              <a:rPr dirty="0" sz="1450" spc="-5">
                <a:latin typeface="Times New Roman"/>
                <a:cs typeface="Times New Roman"/>
              </a:rPr>
              <a:t>a  </a:t>
            </a:r>
            <a:r>
              <a:rPr dirty="0" sz="1450" spc="-10">
                <a:latin typeface="Times New Roman"/>
                <a:cs typeface="Times New Roman"/>
              </a:rPr>
              <a:t>bush </a:t>
            </a:r>
            <a:r>
              <a:rPr dirty="0" sz="1450" spc="-5">
                <a:latin typeface="Times New Roman"/>
                <a:cs typeface="Times New Roman"/>
              </a:rPr>
              <a:t>of </a:t>
            </a:r>
            <a:r>
              <a:rPr dirty="0" sz="1450" spc="-20">
                <a:latin typeface="Times New Roman"/>
                <a:cs typeface="Times New Roman"/>
              </a:rPr>
              <a:t>heather.</a:t>
            </a:r>
            <a:r>
              <a:rPr dirty="0" sz="1450" spc="320">
                <a:latin typeface="Times New Roman"/>
                <a:cs typeface="Times New Roman"/>
              </a:rPr>
              <a:t> </a:t>
            </a:r>
            <a:r>
              <a:rPr dirty="0" sz="1450" spc="-10">
                <a:latin typeface="Times New Roman"/>
                <a:cs typeface="Times New Roman"/>
              </a:rPr>
              <a:t>The prevailing colour was </a:t>
            </a:r>
            <a:r>
              <a:rPr dirty="0" sz="1450" spc="-5">
                <a:latin typeface="Times New Roman"/>
                <a:cs typeface="Times New Roman"/>
              </a:rPr>
              <a:t>a </a:t>
            </a:r>
            <a:r>
              <a:rPr dirty="0" sz="1450" spc="-10">
                <a:latin typeface="Times New Roman"/>
                <a:cs typeface="Times New Roman"/>
              </a:rPr>
              <a:t>dull, smouldering red, touched  here and there with vivid </a:t>
            </a:r>
            <a:r>
              <a:rPr dirty="0" sz="1450" spc="-20">
                <a:latin typeface="Times New Roman"/>
                <a:cs typeface="Times New Roman"/>
              </a:rPr>
              <a:t>yellow. </a:t>
            </a:r>
            <a:r>
              <a:rPr dirty="0" sz="1450" spc="-10">
                <a:latin typeface="Times New Roman"/>
                <a:cs typeface="Times New Roman"/>
              </a:rPr>
              <a:t>But the autumn had scarce advanced beyond  the outworks; it was still almost summer in the heart </a:t>
            </a:r>
            <a:r>
              <a:rPr dirty="0" sz="1450" spc="-5">
                <a:latin typeface="Times New Roman"/>
                <a:cs typeface="Times New Roman"/>
              </a:rPr>
              <a:t>of </a:t>
            </a:r>
            <a:r>
              <a:rPr dirty="0" sz="1450" spc="-10">
                <a:latin typeface="Times New Roman"/>
                <a:cs typeface="Times New Roman"/>
              </a:rPr>
              <a:t>the wood; and as soon  as </a:t>
            </a:r>
            <a:r>
              <a:rPr dirty="0" sz="1450" spc="-5">
                <a:latin typeface="Times New Roman"/>
                <a:cs typeface="Times New Roman"/>
              </a:rPr>
              <a:t>I </a:t>
            </a:r>
            <a:r>
              <a:rPr dirty="0" sz="1450" spc="-10">
                <a:latin typeface="Times New Roman"/>
                <a:cs typeface="Times New Roman"/>
              </a:rPr>
              <a:t>had scrambled through the hedge, </a:t>
            </a:r>
            <a:r>
              <a:rPr dirty="0" sz="1450" spc="-5">
                <a:latin typeface="Times New Roman"/>
                <a:cs typeface="Times New Roman"/>
              </a:rPr>
              <a:t>I </a:t>
            </a:r>
            <a:r>
              <a:rPr dirty="0" sz="1450" spc="-10">
                <a:latin typeface="Times New Roman"/>
                <a:cs typeface="Times New Roman"/>
              </a:rPr>
              <a:t>found myself in </a:t>
            </a:r>
            <a:r>
              <a:rPr dirty="0" sz="1450" spc="-5">
                <a:latin typeface="Times New Roman"/>
                <a:cs typeface="Times New Roman"/>
              </a:rPr>
              <a:t>a </a:t>
            </a:r>
            <a:r>
              <a:rPr dirty="0" sz="1450" spc="-10">
                <a:latin typeface="Times New Roman"/>
                <a:cs typeface="Times New Roman"/>
              </a:rPr>
              <a:t>dim green forest  atmosphere under eaves </a:t>
            </a:r>
            <a:r>
              <a:rPr dirty="0" sz="1450" spc="-5">
                <a:latin typeface="Times New Roman"/>
                <a:cs typeface="Times New Roman"/>
              </a:rPr>
              <a:t>of </a:t>
            </a:r>
            <a:r>
              <a:rPr dirty="0" sz="1450" spc="-15">
                <a:latin typeface="Times New Roman"/>
                <a:cs typeface="Times New Roman"/>
              </a:rPr>
              <a:t>virgin </a:t>
            </a:r>
            <a:r>
              <a:rPr dirty="0" sz="1450" spc="-10">
                <a:latin typeface="Times New Roman"/>
                <a:cs typeface="Times New Roman"/>
              </a:rPr>
              <a:t>foliage. In places where the wood had itself  for </a:t>
            </a:r>
            <a:r>
              <a:rPr dirty="0" sz="1450" spc="-5">
                <a:latin typeface="Times New Roman"/>
                <a:cs typeface="Times New Roman"/>
              </a:rPr>
              <a:t>a </a:t>
            </a:r>
            <a:r>
              <a:rPr dirty="0" sz="1450" spc="-10">
                <a:latin typeface="Times New Roman"/>
                <a:cs typeface="Times New Roman"/>
              </a:rPr>
              <a:t>background and the trees were massed together </a:t>
            </a:r>
            <a:r>
              <a:rPr dirty="0" sz="1450" spc="-20">
                <a:latin typeface="Times New Roman"/>
                <a:cs typeface="Times New Roman"/>
              </a:rPr>
              <a:t>thickly, </a:t>
            </a:r>
            <a:r>
              <a:rPr dirty="0" sz="1450" spc="-10">
                <a:latin typeface="Times New Roman"/>
                <a:cs typeface="Times New Roman"/>
              </a:rPr>
              <a:t>the colour  became intensified and almost gem-like: </a:t>
            </a:r>
            <a:r>
              <a:rPr dirty="0" sz="1450" spc="-5">
                <a:latin typeface="Times New Roman"/>
                <a:cs typeface="Times New Roman"/>
              </a:rPr>
              <a:t>a </a:t>
            </a:r>
            <a:r>
              <a:rPr dirty="0" sz="1450" spc="-10">
                <a:latin typeface="Times New Roman"/>
                <a:cs typeface="Times New Roman"/>
              </a:rPr>
              <a:t>perfect fire green, that seemed </a:t>
            </a:r>
            <a:r>
              <a:rPr dirty="0" sz="1450" spc="-5">
                <a:latin typeface="Times New Roman"/>
                <a:cs typeface="Times New Roman"/>
              </a:rPr>
              <a:t>none  </a:t>
            </a:r>
            <a:r>
              <a:rPr dirty="0" sz="1450" spc="-10">
                <a:latin typeface="Times New Roman"/>
                <a:cs typeface="Times New Roman"/>
              </a:rPr>
              <a:t>the less green for </a:t>
            </a:r>
            <a:r>
              <a:rPr dirty="0" sz="1450" spc="-5">
                <a:latin typeface="Times New Roman"/>
                <a:cs typeface="Times New Roman"/>
              </a:rPr>
              <a:t>a </a:t>
            </a:r>
            <a:r>
              <a:rPr dirty="0" sz="1450" spc="-10">
                <a:latin typeface="Times New Roman"/>
                <a:cs typeface="Times New Roman"/>
              </a:rPr>
              <a:t>few specks </a:t>
            </a:r>
            <a:r>
              <a:rPr dirty="0" sz="1450" spc="-5">
                <a:latin typeface="Times New Roman"/>
                <a:cs typeface="Times New Roman"/>
              </a:rPr>
              <a:t>of </a:t>
            </a:r>
            <a:r>
              <a:rPr dirty="0" sz="1450" spc="-10">
                <a:latin typeface="Times New Roman"/>
                <a:cs typeface="Times New Roman"/>
              </a:rPr>
              <a:t>autumn </a:t>
            </a:r>
            <a:r>
              <a:rPr dirty="0" sz="1450" spc="-5">
                <a:latin typeface="Times New Roman"/>
                <a:cs typeface="Times New Roman"/>
              </a:rPr>
              <a:t>gold. </a:t>
            </a:r>
            <a:r>
              <a:rPr dirty="0" sz="1450" spc="-10">
                <a:latin typeface="Times New Roman"/>
                <a:cs typeface="Times New Roman"/>
              </a:rPr>
              <a:t>None </a:t>
            </a:r>
            <a:r>
              <a:rPr dirty="0" sz="1450" spc="-5">
                <a:latin typeface="Times New Roman"/>
                <a:cs typeface="Times New Roman"/>
              </a:rPr>
              <a:t>of </a:t>
            </a:r>
            <a:r>
              <a:rPr dirty="0" sz="1450" spc="-10">
                <a:latin typeface="Times New Roman"/>
                <a:cs typeface="Times New Roman"/>
              </a:rPr>
              <a:t>the trees were </a:t>
            </a:r>
            <a:r>
              <a:rPr dirty="0" sz="1450" spc="-5">
                <a:latin typeface="Times New Roman"/>
                <a:cs typeface="Times New Roman"/>
              </a:rPr>
              <a:t>of </a:t>
            </a:r>
            <a:r>
              <a:rPr dirty="0" sz="1450" spc="-10">
                <a:latin typeface="Times New Roman"/>
                <a:cs typeface="Times New Roman"/>
              </a:rPr>
              <a:t>any  considerable age </a:t>
            </a:r>
            <a:r>
              <a:rPr dirty="0" sz="1450" spc="-5">
                <a:latin typeface="Times New Roman"/>
                <a:cs typeface="Times New Roman"/>
              </a:rPr>
              <a:t>or </a:t>
            </a:r>
            <a:r>
              <a:rPr dirty="0" sz="1450" spc="-10">
                <a:latin typeface="Times New Roman"/>
                <a:cs typeface="Times New Roman"/>
              </a:rPr>
              <a:t>stature; </a:t>
            </a:r>
            <a:r>
              <a:rPr dirty="0" sz="1450" spc="-5">
                <a:latin typeface="Times New Roman"/>
                <a:cs typeface="Times New Roman"/>
              </a:rPr>
              <a:t>but </a:t>
            </a:r>
            <a:r>
              <a:rPr dirty="0" sz="1450" spc="-10">
                <a:latin typeface="Times New Roman"/>
                <a:cs typeface="Times New Roman"/>
              </a:rPr>
              <a:t>they grew well </a:t>
            </a:r>
            <a:r>
              <a:rPr dirty="0" sz="1450" spc="-15">
                <a:latin typeface="Times New Roman"/>
                <a:cs typeface="Times New Roman"/>
              </a:rPr>
              <a:t>together, </a:t>
            </a:r>
            <a:r>
              <a:rPr dirty="0" sz="1450" spc="-5">
                <a:latin typeface="Times New Roman"/>
                <a:cs typeface="Times New Roman"/>
              </a:rPr>
              <a:t>I </a:t>
            </a:r>
            <a:r>
              <a:rPr dirty="0" sz="1450" spc="-10">
                <a:latin typeface="Times New Roman"/>
                <a:cs typeface="Times New Roman"/>
              </a:rPr>
              <a:t>have said; and as the  road turned and wound among them, they fell into pleasant groupings and  broke the light </a:t>
            </a:r>
            <a:r>
              <a:rPr dirty="0" sz="1450" spc="-5">
                <a:latin typeface="Times New Roman"/>
                <a:cs typeface="Times New Roman"/>
              </a:rPr>
              <a:t>up </a:t>
            </a:r>
            <a:r>
              <a:rPr dirty="0" sz="1450" spc="-20">
                <a:latin typeface="Times New Roman"/>
                <a:cs typeface="Times New Roman"/>
              </a:rPr>
              <a:t>pleasantly.</a:t>
            </a:r>
            <a:r>
              <a:rPr dirty="0" sz="1450" spc="320">
                <a:latin typeface="Times New Roman"/>
                <a:cs typeface="Times New Roman"/>
              </a:rPr>
              <a:t> </a:t>
            </a:r>
            <a:r>
              <a:rPr dirty="0" sz="1450" spc="-10">
                <a:latin typeface="Times New Roman"/>
                <a:cs typeface="Times New Roman"/>
              </a:rPr>
              <a:t>Sometimes there would </a:t>
            </a:r>
            <a:r>
              <a:rPr dirty="0" sz="1450" spc="-5">
                <a:latin typeface="Times New Roman"/>
                <a:cs typeface="Times New Roman"/>
              </a:rPr>
              <a:t>be a </a:t>
            </a:r>
            <a:r>
              <a:rPr dirty="0" sz="1450" spc="-10">
                <a:latin typeface="Times New Roman"/>
                <a:cs typeface="Times New Roman"/>
              </a:rPr>
              <a:t>colonnade </a:t>
            </a:r>
            <a:r>
              <a:rPr dirty="0" sz="1450" spc="-5">
                <a:latin typeface="Times New Roman"/>
                <a:cs typeface="Times New Roman"/>
              </a:rPr>
              <a:t>of </a:t>
            </a:r>
            <a:r>
              <a:rPr dirty="0" sz="1450" spc="-10">
                <a:latin typeface="Times New Roman"/>
                <a:cs typeface="Times New Roman"/>
              </a:rPr>
              <a:t>slim,  straight tree-stems with the light running down them as down the shafts </a:t>
            </a:r>
            <a:r>
              <a:rPr dirty="0" sz="1450" spc="-5">
                <a:latin typeface="Times New Roman"/>
                <a:cs typeface="Times New Roman"/>
              </a:rPr>
              <a:t>of  </a:t>
            </a:r>
            <a:r>
              <a:rPr dirty="0" sz="1450" spc="-10">
                <a:latin typeface="Times New Roman"/>
                <a:cs typeface="Times New Roman"/>
              </a:rPr>
              <a:t>pillars, that looked as if it </a:t>
            </a:r>
            <a:r>
              <a:rPr dirty="0" sz="1450" spc="-5">
                <a:latin typeface="Times New Roman"/>
                <a:cs typeface="Times New Roman"/>
              </a:rPr>
              <a:t>ought </a:t>
            </a:r>
            <a:r>
              <a:rPr dirty="0" sz="1450" spc="-10">
                <a:latin typeface="Times New Roman"/>
                <a:cs typeface="Times New Roman"/>
              </a:rPr>
              <a:t>to lead to something, and led only to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sombre and intricate jungle. Sometimes </a:t>
            </a:r>
            <a:r>
              <a:rPr dirty="0" sz="1450" spc="-5">
                <a:latin typeface="Times New Roman"/>
                <a:cs typeface="Times New Roman"/>
              </a:rPr>
              <a:t>a </a:t>
            </a:r>
            <a:r>
              <a:rPr dirty="0" sz="1450" spc="-10">
                <a:latin typeface="Times New Roman"/>
                <a:cs typeface="Times New Roman"/>
              </a:rPr>
              <a:t>spray </a:t>
            </a:r>
            <a:r>
              <a:rPr dirty="0" sz="1450" spc="-5">
                <a:latin typeface="Times New Roman"/>
                <a:cs typeface="Times New Roman"/>
              </a:rPr>
              <a:t>of </a:t>
            </a:r>
            <a:r>
              <a:rPr dirty="0" sz="1450" spc="-10">
                <a:latin typeface="Times New Roman"/>
                <a:cs typeface="Times New Roman"/>
              </a:rPr>
              <a:t>delicate foliage would  </a:t>
            </a:r>
            <a:r>
              <a:rPr dirty="0" sz="1450" spc="-5">
                <a:latin typeface="Times New Roman"/>
                <a:cs typeface="Times New Roman"/>
              </a:rPr>
              <a:t>be </a:t>
            </a:r>
            <a:r>
              <a:rPr dirty="0" sz="1450" spc="-10">
                <a:latin typeface="Times New Roman"/>
                <a:cs typeface="Times New Roman"/>
              </a:rPr>
              <a:t>thrown </a:t>
            </a:r>
            <a:r>
              <a:rPr dirty="0" sz="1450" spc="-5">
                <a:latin typeface="Times New Roman"/>
                <a:cs typeface="Times New Roman"/>
              </a:rPr>
              <a:t>out </a:t>
            </a:r>
            <a:r>
              <a:rPr dirty="0" sz="1450" spc="-10">
                <a:latin typeface="Times New Roman"/>
                <a:cs typeface="Times New Roman"/>
              </a:rPr>
              <a:t>flat, the light lying flatly along the top </a:t>
            </a:r>
            <a:r>
              <a:rPr dirty="0" sz="1450" spc="-5">
                <a:latin typeface="Times New Roman"/>
                <a:cs typeface="Times New Roman"/>
              </a:rPr>
              <a:t>of </a:t>
            </a:r>
            <a:r>
              <a:rPr dirty="0" sz="1450" spc="-10">
                <a:latin typeface="Times New Roman"/>
                <a:cs typeface="Times New Roman"/>
              </a:rPr>
              <a:t>it, so that against </a:t>
            </a:r>
            <a:r>
              <a:rPr dirty="0" sz="1450" spc="-5">
                <a:latin typeface="Times New Roman"/>
                <a:cs typeface="Times New Roman"/>
              </a:rPr>
              <a:t>a  </a:t>
            </a:r>
            <a:r>
              <a:rPr dirty="0" sz="1450" spc="-10">
                <a:latin typeface="Times New Roman"/>
                <a:cs typeface="Times New Roman"/>
              </a:rPr>
              <a:t>dark background it seemed almost luminous. There was </a:t>
            </a:r>
            <a:r>
              <a:rPr dirty="0" sz="1450" spc="-5">
                <a:latin typeface="Times New Roman"/>
                <a:cs typeface="Times New Roman"/>
              </a:rPr>
              <a:t>a </a:t>
            </a:r>
            <a:r>
              <a:rPr dirty="0" sz="1450" spc="-10">
                <a:latin typeface="Times New Roman"/>
                <a:cs typeface="Times New Roman"/>
              </a:rPr>
              <a:t>great bush over the  thicket </a:t>
            </a:r>
            <a:r>
              <a:rPr dirty="0" sz="1450" spc="-20">
                <a:latin typeface="Times New Roman"/>
                <a:cs typeface="Times New Roman"/>
              </a:rPr>
              <a:t>(for, </a:t>
            </a:r>
            <a:r>
              <a:rPr dirty="0" sz="1450" spc="-10">
                <a:latin typeface="Times New Roman"/>
                <a:cs typeface="Times New Roman"/>
              </a:rPr>
              <a:t>indeed, it was more </a:t>
            </a:r>
            <a:r>
              <a:rPr dirty="0" sz="1450" spc="-5">
                <a:latin typeface="Times New Roman"/>
                <a:cs typeface="Times New Roman"/>
              </a:rPr>
              <a:t>of a </a:t>
            </a:r>
            <a:r>
              <a:rPr dirty="0" sz="1450" spc="-10">
                <a:latin typeface="Times New Roman"/>
                <a:cs typeface="Times New Roman"/>
              </a:rPr>
              <a:t>thicket than </a:t>
            </a:r>
            <a:r>
              <a:rPr dirty="0" sz="1450" spc="-5">
                <a:latin typeface="Times New Roman"/>
                <a:cs typeface="Times New Roman"/>
              </a:rPr>
              <a:t>a </a:t>
            </a:r>
            <a:r>
              <a:rPr dirty="0" sz="1450" spc="-10">
                <a:latin typeface="Times New Roman"/>
                <a:cs typeface="Times New Roman"/>
              </a:rPr>
              <a:t>wood); and the vague  rumours that went among the tree-tops, and the occasional rustling </a:t>
            </a:r>
            <a:r>
              <a:rPr dirty="0" sz="1450" spc="-5">
                <a:latin typeface="Times New Roman"/>
                <a:cs typeface="Times New Roman"/>
              </a:rPr>
              <a:t>of </a:t>
            </a:r>
            <a:r>
              <a:rPr dirty="0" sz="1450" spc="-10">
                <a:latin typeface="Times New Roman"/>
                <a:cs typeface="Times New Roman"/>
              </a:rPr>
              <a:t>big birds  </a:t>
            </a:r>
            <a:r>
              <a:rPr dirty="0" sz="1450" spc="-5">
                <a:latin typeface="Times New Roman"/>
                <a:cs typeface="Times New Roman"/>
              </a:rPr>
              <a:t>or </a:t>
            </a:r>
            <a:r>
              <a:rPr dirty="0" sz="1450" spc="-10">
                <a:latin typeface="Times New Roman"/>
                <a:cs typeface="Times New Roman"/>
              </a:rPr>
              <a:t>hares among the undergrowth, had in them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almost treacherous  stealthiness, that </a:t>
            </a:r>
            <a:r>
              <a:rPr dirty="0" sz="1450" spc="-5">
                <a:latin typeface="Times New Roman"/>
                <a:cs typeface="Times New Roman"/>
              </a:rPr>
              <a:t>put </a:t>
            </a:r>
            <a:r>
              <a:rPr dirty="0" sz="1450" spc="-10">
                <a:latin typeface="Times New Roman"/>
                <a:cs typeface="Times New Roman"/>
              </a:rPr>
              <a:t>the imagination </a:t>
            </a:r>
            <a:r>
              <a:rPr dirty="0" sz="1450" spc="-5">
                <a:latin typeface="Times New Roman"/>
                <a:cs typeface="Times New Roman"/>
              </a:rPr>
              <a:t>on </a:t>
            </a:r>
            <a:r>
              <a:rPr dirty="0" sz="1450" spc="-10">
                <a:latin typeface="Times New Roman"/>
                <a:cs typeface="Times New Roman"/>
              </a:rPr>
              <a:t>its guard and made me walk warily </a:t>
            </a:r>
            <a:r>
              <a:rPr dirty="0" sz="1450" spc="-5">
                <a:latin typeface="Times New Roman"/>
                <a:cs typeface="Times New Roman"/>
              </a:rPr>
              <a:t>on  </a:t>
            </a:r>
            <a:r>
              <a:rPr dirty="0" sz="1450" spc="-10">
                <a:latin typeface="Times New Roman"/>
                <a:cs typeface="Times New Roman"/>
              </a:rPr>
              <a:t>the russet carpeting </a:t>
            </a:r>
            <a:r>
              <a:rPr dirty="0" sz="1450" spc="-5">
                <a:latin typeface="Times New Roman"/>
                <a:cs typeface="Times New Roman"/>
              </a:rPr>
              <a:t>of </a:t>
            </a:r>
            <a:r>
              <a:rPr dirty="0" sz="1450" spc="-10">
                <a:latin typeface="Times New Roman"/>
                <a:cs typeface="Times New Roman"/>
              </a:rPr>
              <a:t>last </a:t>
            </a:r>
            <a:r>
              <a:rPr dirty="0" sz="1450" spc="-15">
                <a:latin typeface="Times New Roman"/>
                <a:cs typeface="Times New Roman"/>
              </a:rPr>
              <a:t>year’s </a:t>
            </a:r>
            <a:r>
              <a:rPr dirty="0" sz="1450" spc="-10">
                <a:latin typeface="Times New Roman"/>
                <a:cs typeface="Times New Roman"/>
              </a:rPr>
              <a:t>leaves. The spirit </a:t>
            </a:r>
            <a:r>
              <a:rPr dirty="0" sz="1450" spc="-5">
                <a:latin typeface="Times New Roman"/>
                <a:cs typeface="Times New Roman"/>
              </a:rPr>
              <a:t>of </a:t>
            </a:r>
            <a:r>
              <a:rPr dirty="0" sz="1450" spc="-10">
                <a:latin typeface="Times New Roman"/>
                <a:cs typeface="Times New Roman"/>
              </a:rPr>
              <a:t>the place seemed to </a:t>
            </a:r>
            <a:r>
              <a:rPr dirty="0" sz="1450" spc="-5">
                <a:latin typeface="Times New Roman"/>
                <a:cs typeface="Times New Roman"/>
              </a:rPr>
              <a:t>be  </a:t>
            </a:r>
            <a:r>
              <a:rPr dirty="0" sz="1450" spc="-10">
                <a:latin typeface="Times New Roman"/>
                <a:cs typeface="Times New Roman"/>
              </a:rPr>
              <a:t>all attention; the wood listened as </a:t>
            </a:r>
            <a:r>
              <a:rPr dirty="0" sz="1450" spc="-5">
                <a:latin typeface="Times New Roman"/>
                <a:cs typeface="Times New Roman"/>
              </a:rPr>
              <a:t>I </a:t>
            </a:r>
            <a:r>
              <a:rPr dirty="0" sz="1450" spc="-10">
                <a:latin typeface="Times New Roman"/>
                <a:cs typeface="Times New Roman"/>
              </a:rPr>
              <a:t>went, and held its breath to number my  footfalls. One could </a:t>
            </a:r>
            <a:r>
              <a:rPr dirty="0" sz="1450" spc="-5">
                <a:latin typeface="Times New Roman"/>
                <a:cs typeface="Times New Roman"/>
              </a:rPr>
              <a:t>not </a:t>
            </a:r>
            <a:r>
              <a:rPr dirty="0" sz="1450" spc="-10">
                <a:latin typeface="Times New Roman"/>
                <a:cs typeface="Times New Roman"/>
              </a:rPr>
              <a:t>help feeling that there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some reason for  this stillness; </a:t>
            </a:r>
            <a:r>
              <a:rPr dirty="0" sz="1450" spc="-15">
                <a:latin typeface="Times New Roman"/>
                <a:cs typeface="Times New Roman"/>
              </a:rPr>
              <a:t>whether, </a:t>
            </a:r>
            <a:r>
              <a:rPr dirty="0" sz="1450" spc="-10">
                <a:latin typeface="Times New Roman"/>
                <a:cs typeface="Times New Roman"/>
              </a:rPr>
              <a:t>as the bright old legend goes, Pan lay somewhere near  in siesta, </a:t>
            </a:r>
            <a:r>
              <a:rPr dirty="0" sz="1450" spc="-5">
                <a:latin typeface="Times New Roman"/>
                <a:cs typeface="Times New Roman"/>
              </a:rPr>
              <a:t>or </a:t>
            </a:r>
            <a:r>
              <a:rPr dirty="0" sz="1450" spc="-15">
                <a:latin typeface="Times New Roman"/>
                <a:cs typeface="Times New Roman"/>
              </a:rPr>
              <a:t>whether, </a:t>
            </a:r>
            <a:r>
              <a:rPr dirty="0" sz="1450" spc="-10">
                <a:latin typeface="Times New Roman"/>
                <a:cs typeface="Times New Roman"/>
              </a:rPr>
              <a:t>perhaps, the heaven was meditating rain, and the first  drops would soon come pattering through the leaves. It was </a:t>
            </a:r>
            <a:r>
              <a:rPr dirty="0" sz="1450" spc="-5">
                <a:latin typeface="Times New Roman"/>
                <a:cs typeface="Times New Roman"/>
              </a:rPr>
              <a:t>not </a:t>
            </a:r>
            <a:r>
              <a:rPr dirty="0" sz="1450" spc="-10">
                <a:latin typeface="Times New Roman"/>
                <a:cs typeface="Times New Roman"/>
              </a:rPr>
              <a:t>unpleasant, in  such an </a:t>
            </a:r>
            <a:r>
              <a:rPr dirty="0" sz="1450" spc="-15">
                <a:latin typeface="Times New Roman"/>
                <a:cs typeface="Times New Roman"/>
              </a:rPr>
              <a:t>humour, </a:t>
            </a:r>
            <a:r>
              <a:rPr dirty="0" sz="1450" spc="-10">
                <a:latin typeface="Times New Roman"/>
                <a:cs typeface="Times New Roman"/>
              </a:rPr>
              <a:t>to catch sight, ever and anon, </a:t>
            </a:r>
            <a:r>
              <a:rPr dirty="0" sz="1450" spc="-5">
                <a:latin typeface="Times New Roman"/>
                <a:cs typeface="Times New Roman"/>
              </a:rPr>
              <a:t>of </a:t>
            </a:r>
            <a:r>
              <a:rPr dirty="0" sz="1450" spc="-15">
                <a:latin typeface="Times New Roman"/>
                <a:cs typeface="Times New Roman"/>
              </a:rPr>
              <a:t>large </a:t>
            </a:r>
            <a:r>
              <a:rPr dirty="0" sz="1450" spc="-10">
                <a:latin typeface="Times New Roman"/>
                <a:cs typeface="Times New Roman"/>
              </a:rPr>
              <a:t>spaces </a:t>
            </a:r>
            <a:r>
              <a:rPr dirty="0" sz="1450" spc="-5">
                <a:latin typeface="Times New Roman"/>
                <a:cs typeface="Times New Roman"/>
              </a:rPr>
              <a:t>of </a:t>
            </a:r>
            <a:r>
              <a:rPr dirty="0" sz="1450" spc="-10">
                <a:latin typeface="Times New Roman"/>
                <a:cs typeface="Times New Roman"/>
              </a:rPr>
              <a:t>the open  plain.</a:t>
            </a:r>
            <a:r>
              <a:rPr dirty="0" sz="1450" spc="140">
                <a:latin typeface="Times New Roman"/>
                <a:cs typeface="Times New Roman"/>
              </a:rPr>
              <a:t> </a:t>
            </a:r>
            <a:r>
              <a:rPr dirty="0" sz="1450" spc="-10">
                <a:latin typeface="Times New Roman"/>
                <a:cs typeface="Times New Roman"/>
              </a:rPr>
              <a:t>This</a:t>
            </a:r>
            <a:r>
              <a:rPr dirty="0" sz="1450" spc="60">
                <a:latin typeface="Times New Roman"/>
                <a:cs typeface="Times New Roman"/>
              </a:rPr>
              <a:t> </a:t>
            </a:r>
            <a:r>
              <a:rPr dirty="0" sz="1450" spc="-10">
                <a:latin typeface="Times New Roman"/>
                <a:cs typeface="Times New Roman"/>
              </a:rPr>
              <a:t>happened</a:t>
            </a:r>
            <a:r>
              <a:rPr dirty="0" sz="1450" spc="65">
                <a:latin typeface="Times New Roman"/>
                <a:cs typeface="Times New Roman"/>
              </a:rPr>
              <a:t> </a:t>
            </a:r>
            <a:r>
              <a:rPr dirty="0" sz="1450" spc="-10">
                <a:latin typeface="Times New Roman"/>
                <a:cs typeface="Times New Roman"/>
              </a:rPr>
              <a:t>only</a:t>
            </a:r>
            <a:r>
              <a:rPr dirty="0" sz="1450" spc="60">
                <a:latin typeface="Times New Roman"/>
                <a:cs typeface="Times New Roman"/>
              </a:rPr>
              <a:t> </a:t>
            </a:r>
            <a:r>
              <a:rPr dirty="0" sz="1450" spc="-10">
                <a:latin typeface="Times New Roman"/>
                <a:cs typeface="Times New Roman"/>
              </a:rPr>
              <a:t>where</a:t>
            </a:r>
            <a:r>
              <a:rPr dirty="0" sz="1450" spc="65">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path</a:t>
            </a:r>
            <a:r>
              <a:rPr dirty="0" sz="1450" spc="65">
                <a:latin typeface="Times New Roman"/>
                <a:cs typeface="Times New Roman"/>
              </a:rPr>
              <a:t> </a:t>
            </a:r>
            <a:r>
              <a:rPr dirty="0" sz="1450" spc="-10">
                <a:latin typeface="Times New Roman"/>
                <a:cs typeface="Times New Roman"/>
              </a:rPr>
              <a:t>lay</a:t>
            </a:r>
            <a:r>
              <a:rPr dirty="0" sz="1450" spc="60">
                <a:latin typeface="Times New Roman"/>
                <a:cs typeface="Times New Roman"/>
              </a:rPr>
              <a:t> </a:t>
            </a:r>
            <a:r>
              <a:rPr dirty="0" sz="1450" spc="-10">
                <a:latin typeface="Times New Roman"/>
                <a:cs typeface="Times New Roman"/>
              </a:rPr>
              <a:t>much</a:t>
            </a:r>
            <a:r>
              <a:rPr dirty="0" sz="1450" spc="65">
                <a:latin typeface="Times New Roman"/>
                <a:cs typeface="Times New Roman"/>
              </a:rPr>
              <a:t> </a:t>
            </a:r>
            <a:r>
              <a:rPr dirty="0" sz="1450" spc="-5">
                <a:latin typeface="Times New Roman"/>
                <a:cs typeface="Times New Roman"/>
              </a:rPr>
              <a:t>upon</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slope,</a:t>
            </a:r>
            <a:r>
              <a:rPr dirty="0" sz="1450" spc="60">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there</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flaw in the solid leafy thatch </a:t>
            </a:r>
            <a:r>
              <a:rPr dirty="0" sz="1450" spc="-5">
                <a:latin typeface="Times New Roman"/>
                <a:cs typeface="Times New Roman"/>
              </a:rPr>
              <a:t>of </a:t>
            </a:r>
            <a:r>
              <a:rPr dirty="0" sz="1450" spc="-10">
                <a:latin typeface="Times New Roman"/>
                <a:cs typeface="Times New Roman"/>
              </a:rPr>
              <a:t>the wood at some distance below the  level at which </a:t>
            </a:r>
            <a:r>
              <a:rPr dirty="0" sz="1450" spc="-5">
                <a:latin typeface="Times New Roman"/>
                <a:cs typeface="Times New Roman"/>
              </a:rPr>
              <a:t>I </a:t>
            </a:r>
            <a:r>
              <a:rPr dirty="0" sz="1450" spc="-10">
                <a:latin typeface="Times New Roman"/>
                <a:cs typeface="Times New Roman"/>
              </a:rPr>
              <a:t>chanced myself to </a:t>
            </a:r>
            <a:r>
              <a:rPr dirty="0" sz="1450" spc="-5">
                <a:latin typeface="Times New Roman"/>
                <a:cs typeface="Times New Roman"/>
              </a:rPr>
              <a:t>be </a:t>
            </a:r>
            <a:r>
              <a:rPr dirty="0" sz="1450" spc="-10">
                <a:latin typeface="Times New Roman"/>
                <a:cs typeface="Times New Roman"/>
              </a:rPr>
              <a:t>walking; then, indeed, little scraps </a:t>
            </a:r>
            <a:r>
              <a:rPr dirty="0" sz="1450" spc="-5">
                <a:latin typeface="Times New Roman"/>
                <a:cs typeface="Times New Roman"/>
              </a:rPr>
              <a:t>of  </a:t>
            </a:r>
            <a:r>
              <a:rPr dirty="0" sz="1450" spc="-10">
                <a:latin typeface="Times New Roman"/>
                <a:cs typeface="Times New Roman"/>
              </a:rPr>
              <a:t>foreshortened distance, miniature fields, and Lilliputian houses and hedgerow  trees would appear for </a:t>
            </a:r>
            <a:r>
              <a:rPr dirty="0" sz="1450" spc="-5">
                <a:latin typeface="Times New Roman"/>
                <a:cs typeface="Times New Roman"/>
              </a:rPr>
              <a:t>a </a:t>
            </a:r>
            <a:r>
              <a:rPr dirty="0" sz="1450" spc="-10">
                <a:latin typeface="Times New Roman"/>
                <a:cs typeface="Times New Roman"/>
              </a:rPr>
              <a:t>moment in the aperture, and grow </a:t>
            </a:r>
            <a:r>
              <a:rPr dirty="0" sz="1450" spc="-15">
                <a:latin typeface="Times New Roman"/>
                <a:cs typeface="Times New Roman"/>
              </a:rPr>
              <a:t>larger </a:t>
            </a:r>
            <a:r>
              <a:rPr dirty="0" sz="1450" spc="-10">
                <a:latin typeface="Times New Roman"/>
                <a:cs typeface="Times New Roman"/>
              </a:rPr>
              <a:t>and </a:t>
            </a:r>
            <a:r>
              <a:rPr dirty="0" sz="1450" spc="-15">
                <a:latin typeface="Times New Roman"/>
                <a:cs typeface="Times New Roman"/>
              </a:rPr>
              <a:t>smaller,  </a:t>
            </a:r>
            <a:r>
              <a:rPr dirty="0" sz="1450" spc="-10">
                <a:latin typeface="Times New Roman"/>
                <a:cs typeface="Times New Roman"/>
              </a:rPr>
              <a:t>and change and melt </a:t>
            </a:r>
            <a:r>
              <a:rPr dirty="0" sz="1450" spc="-5">
                <a:latin typeface="Times New Roman"/>
                <a:cs typeface="Times New Roman"/>
              </a:rPr>
              <a:t>one </a:t>
            </a:r>
            <a:r>
              <a:rPr dirty="0" sz="1450" spc="-10">
                <a:latin typeface="Times New Roman"/>
                <a:cs typeface="Times New Roman"/>
              </a:rPr>
              <a:t>into </a:t>
            </a:r>
            <a:r>
              <a:rPr dirty="0" sz="1450" spc="-15">
                <a:latin typeface="Times New Roman"/>
                <a:cs typeface="Times New Roman"/>
              </a:rPr>
              <a:t>another,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continued to </a:t>
            </a:r>
            <a:r>
              <a:rPr dirty="0" sz="1450" spc="-5">
                <a:latin typeface="Times New Roman"/>
                <a:cs typeface="Times New Roman"/>
              </a:rPr>
              <a:t>go </a:t>
            </a:r>
            <a:r>
              <a:rPr dirty="0" sz="1450" spc="-10">
                <a:latin typeface="Times New Roman"/>
                <a:cs typeface="Times New Roman"/>
              </a:rPr>
              <a:t>forward, and so  shift my </a:t>
            </a:r>
            <a:r>
              <a:rPr dirty="0" sz="1450" spc="-5">
                <a:latin typeface="Times New Roman"/>
                <a:cs typeface="Times New Roman"/>
              </a:rPr>
              <a:t>point of</a:t>
            </a:r>
            <a:r>
              <a:rPr dirty="0" sz="1450">
                <a:latin typeface="Times New Roman"/>
                <a:cs typeface="Times New Roman"/>
              </a:rPr>
              <a:t> </a:t>
            </a:r>
            <a:r>
              <a:rPr dirty="0" sz="1450" spc="-30">
                <a:latin typeface="Times New Roman"/>
                <a:cs typeface="Times New Roman"/>
              </a:rPr>
              <a:t>view.</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For ten minutes, perhaps, </a:t>
            </a:r>
            <a:r>
              <a:rPr dirty="0" sz="1450" spc="-5">
                <a:latin typeface="Times New Roman"/>
                <a:cs typeface="Times New Roman"/>
              </a:rPr>
              <a:t>I </a:t>
            </a:r>
            <a:r>
              <a:rPr dirty="0" sz="1450" spc="-10">
                <a:latin typeface="Times New Roman"/>
                <a:cs typeface="Times New Roman"/>
              </a:rPr>
              <a:t>had heard from somewhere before me in the wood  </a:t>
            </a:r>
            <a:r>
              <a:rPr dirty="0" sz="1450" spc="-5">
                <a:latin typeface="Times New Roman"/>
                <a:cs typeface="Times New Roman"/>
              </a:rPr>
              <a:t>a </a:t>
            </a:r>
            <a:r>
              <a:rPr dirty="0" sz="1450" spc="-10">
                <a:latin typeface="Times New Roman"/>
                <a:cs typeface="Times New Roman"/>
              </a:rPr>
              <a:t>strange, continuous noise, as </a:t>
            </a:r>
            <a:r>
              <a:rPr dirty="0" sz="1450" spc="-5">
                <a:latin typeface="Times New Roman"/>
                <a:cs typeface="Times New Roman"/>
              </a:rPr>
              <a:t>of </a:t>
            </a:r>
            <a:r>
              <a:rPr dirty="0" sz="1450" spc="-10">
                <a:latin typeface="Times New Roman"/>
                <a:cs typeface="Times New Roman"/>
              </a:rPr>
              <a:t>clucking, cooing, and </a:t>
            </a:r>
            <a:r>
              <a:rPr dirty="0" sz="1450" spc="-5">
                <a:latin typeface="Times New Roman"/>
                <a:cs typeface="Times New Roman"/>
              </a:rPr>
              <a:t>gobbling, </a:t>
            </a:r>
            <a:r>
              <a:rPr dirty="0" sz="1450" spc="-10">
                <a:latin typeface="Times New Roman"/>
                <a:cs typeface="Times New Roman"/>
              </a:rPr>
              <a:t>now and  again interrupted </a:t>
            </a:r>
            <a:r>
              <a:rPr dirty="0" sz="1450" spc="-5">
                <a:latin typeface="Times New Roman"/>
                <a:cs typeface="Times New Roman"/>
              </a:rPr>
              <a:t>by a </a:t>
            </a:r>
            <a:r>
              <a:rPr dirty="0" sz="1450" spc="-10">
                <a:latin typeface="Times New Roman"/>
                <a:cs typeface="Times New Roman"/>
              </a:rPr>
              <a:t>harsh scream. As </a:t>
            </a:r>
            <a:r>
              <a:rPr dirty="0" sz="1450" spc="-5">
                <a:latin typeface="Times New Roman"/>
                <a:cs typeface="Times New Roman"/>
              </a:rPr>
              <a:t>I </a:t>
            </a:r>
            <a:r>
              <a:rPr dirty="0" sz="1450" spc="-10">
                <a:latin typeface="Times New Roman"/>
                <a:cs typeface="Times New Roman"/>
              </a:rPr>
              <a:t>advanced towards this noise, it  began to grow lighter about me, and </a:t>
            </a:r>
            <a:r>
              <a:rPr dirty="0" sz="1450" spc="-5">
                <a:latin typeface="Times New Roman"/>
                <a:cs typeface="Times New Roman"/>
              </a:rPr>
              <a:t>I </a:t>
            </a:r>
            <a:r>
              <a:rPr dirty="0" sz="1450" spc="-10">
                <a:latin typeface="Times New Roman"/>
                <a:cs typeface="Times New Roman"/>
              </a:rPr>
              <a:t>caught sight, through the trees, </a:t>
            </a:r>
            <a:r>
              <a:rPr dirty="0" sz="1450" spc="-5">
                <a:latin typeface="Times New Roman"/>
                <a:cs typeface="Times New Roman"/>
              </a:rPr>
              <a:t>of  </a:t>
            </a:r>
            <a:r>
              <a:rPr dirty="0" sz="1450" spc="-10">
                <a:latin typeface="Times New Roman"/>
                <a:cs typeface="Times New Roman"/>
              </a:rPr>
              <a:t>sundry gables and enclosure walls, and something like the tops </a:t>
            </a:r>
            <a:r>
              <a:rPr dirty="0" sz="1450" spc="-5">
                <a:latin typeface="Times New Roman"/>
                <a:cs typeface="Times New Roman"/>
              </a:rPr>
              <a:t>of a </a:t>
            </a:r>
            <a:r>
              <a:rPr dirty="0" sz="1450" spc="-10">
                <a:latin typeface="Times New Roman"/>
                <a:cs typeface="Times New Roman"/>
              </a:rPr>
              <a:t>rickyard.  And sure </a:t>
            </a:r>
            <a:r>
              <a:rPr dirty="0" sz="1450" spc="-5">
                <a:latin typeface="Times New Roman"/>
                <a:cs typeface="Times New Roman"/>
              </a:rPr>
              <a:t>enough, a </a:t>
            </a:r>
            <a:r>
              <a:rPr dirty="0" sz="1450" spc="-10">
                <a:latin typeface="Times New Roman"/>
                <a:cs typeface="Times New Roman"/>
              </a:rPr>
              <a:t>rickyard it proved to be, and </a:t>
            </a:r>
            <a:r>
              <a:rPr dirty="0" sz="1450" spc="-5">
                <a:latin typeface="Times New Roman"/>
                <a:cs typeface="Times New Roman"/>
              </a:rPr>
              <a:t>a </a:t>
            </a:r>
            <a:r>
              <a:rPr dirty="0" sz="1450" spc="-10">
                <a:latin typeface="Times New Roman"/>
                <a:cs typeface="Times New Roman"/>
              </a:rPr>
              <a:t>neat little farm-steading,  with the beech-woods growing almost to the </a:t>
            </a:r>
            <a:r>
              <a:rPr dirty="0" sz="1450" spc="-5">
                <a:latin typeface="Times New Roman"/>
                <a:cs typeface="Times New Roman"/>
              </a:rPr>
              <a:t>door of </a:t>
            </a:r>
            <a:r>
              <a:rPr dirty="0" sz="1450" spc="-10">
                <a:latin typeface="Times New Roman"/>
                <a:cs typeface="Times New Roman"/>
              </a:rPr>
              <a:t>it. Just before me,  </a:t>
            </a:r>
            <a:r>
              <a:rPr dirty="0" sz="1450" spc="-15">
                <a:latin typeface="Times New Roman"/>
                <a:cs typeface="Times New Roman"/>
              </a:rPr>
              <a:t>however,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upon </a:t>
            </a:r>
            <a:r>
              <a:rPr dirty="0" sz="1450" spc="-10">
                <a:latin typeface="Times New Roman"/>
                <a:cs typeface="Times New Roman"/>
              </a:rPr>
              <a:t>the path, the trees drew back and let in </a:t>
            </a:r>
            <a:r>
              <a:rPr dirty="0" sz="1450" spc="-5">
                <a:latin typeface="Times New Roman"/>
                <a:cs typeface="Times New Roman"/>
              </a:rPr>
              <a:t>a </a:t>
            </a:r>
            <a:r>
              <a:rPr dirty="0" sz="1450" spc="-10">
                <a:latin typeface="Times New Roman"/>
                <a:cs typeface="Times New Roman"/>
              </a:rPr>
              <a:t>wide flood  </a:t>
            </a:r>
            <a:r>
              <a:rPr dirty="0" sz="1450" spc="-5">
                <a:latin typeface="Times New Roman"/>
                <a:cs typeface="Times New Roman"/>
              </a:rPr>
              <a:t>of </a:t>
            </a:r>
            <a:r>
              <a:rPr dirty="0" sz="1450" spc="-10">
                <a:latin typeface="Times New Roman"/>
                <a:cs typeface="Times New Roman"/>
              </a:rPr>
              <a:t>daylight </a:t>
            </a:r>
            <a:r>
              <a:rPr dirty="0" sz="1450" spc="-5">
                <a:latin typeface="Times New Roman"/>
                <a:cs typeface="Times New Roman"/>
              </a:rPr>
              <a:t>on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circular lawn. It was here that the noises had their origin.  More than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peacocks (there are altogether thirty at the farm), </a:t>
            </a:r>
            <a:r>
              <a:rPr dirty="0" sz="1450" spc="-5">
                <a:latin typeface="Times New Roman"/>
                <a:cs typeface="Times New Roman"/>
              </a:rPr>
              <a:t>a  </a:t>
            </a:r>
            <a:r>
              <a:rPr dirty="0" sz="1450" spc="-10">
                <a:latin typeface="Times New Roman"/>
                <a:cs typeface="Times New Roman"/>
              </a:rPr>
              <a:t>proper contingent </a:t>
            </a:r>
            <a:r>
              <a:rPr dirty="0" sz="1450" spc="-5">
                <a:latin typeface="Times New Roman"/>
                <a:cs typeface="Times New Roman"/>
              </a:rPr>
              <a:t>of </a:t>
            </a:r>
            <a:r>
              <a:rPr dirty="0" sz="1450" spc="-10">
                <a:latin typeface="Times New Roman"/>
                <a:cs typeface="Times New Roman"/>
              </a:rPr>
              <a:t>peahens, and </a:t>
            </a:r>
            <a:r>
              <a:rPr dirty="0" sz="1450" spc="-5">
                <a:latin typeface="Times New Roman"/>
                <a:cs typeface="Times New Roman"/>
              </a:rPr>
              <a:t>a </a:t>
            </a:r>
            <a:r>
              <a:rPr dirty="0" sz="1450" spc="-10">
                <a:latin typeface="Times New Roman"/>
                <a:cs typeface="Times New Roman"/>
              </a:rPr>
              <a:t>great multitude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more ordinary barn-door fowls, were all feeding together </a:t>
            </a:r>
            <a:r>
              <a:rPr dirty="0" sz="1450" spc="-5">
                <a:latin typeface="Times New Roman"/>
                <a:cs typeface="Times New Roman"/>
              </a:rPr>
              <a:t>on </a:t>
            </a:r>
            <a:r>
              <a:rPr dirty="0" sz="1450" spc="-10">
                <a:latin typeface="Times New Roman"/>
                <a:cs typeface="Times New Roman"/>
              </a:rPr>
              <a:t>this little open  lawn among the beeches. They fed in </a:t>
            </a:r>
            <a:r>
              <a:rPr dirty="0" sz="1450" spc="-5">
                <a:latin typeface="Times New Roman"/>
                <a:cs typeface="Times New Roman"/>
              </a:rPr>
              <a:t>a </a:t>
            </a:r>
            <a:r>
              <a:rPr dirty="0" sz="1450" spc="-10">
                <a:latin typeface="Times New Roman"/>
                <a:cs typeface="Times New Roman"/>
              </a:rPr>
              <a:t>dense crowd, which swayed to and  fro, and came hither and thither as </a:t>
            </a:r>
            <a:r>
              <a:rPr dirty="0" sz="1450" spc="-5">
                <a:latin typeface="Times New Roman"/>
                <a:cs typeface="Times New Roman"/>
              </a:rPr>
              <a:t>by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tide, and </a:t>
            </a:r>
            <a:r>
              <a:rPr dirty="0" sz="1450" spc="-5">
                <a:latin typeface="Times New Roman"/>
                <a:cs typeface="Times New Roman"/>
              </a:rPr>
              <a:t>of </a:t>
            </a:r>
            <a:r>
              <a:rPr dirty="0" sz="1450" spc="-10">
                <a:latin typeface="Times New Roman"/>
                <a:cs typeface="Times New Roman"/>
              </a:rPr>
              <a:t>which the surface  was agitated like the surface </a:t>
            </a:r>
            <a:r>
              <a:rPr dirty="0" sz="1450" spc="-5">
                <a:latin typeface="Times New Roman"/>
                <a:cs typeface="Times New Roman"/>
              </a:rPr>
              <a:t>of a </a:t>
            </a:r>
            <a:r>
              <a:rPr dirty="0" sz="1450" spc="-10">
                <a:latin typeface="Times New Roman"/>
                <a:cs typeface="Times New Roman"/>
              </a:rPr>
              <a:t>sea as each bird guzzled his head along the  ground after the scattered corn. The clucking, cooing noise that had led me  thither was formed </a:t>
            </a:r>
            <a:r>
              <a:rPr dirty="0" sz="1450" spc="-5">
                <a:latin typeface="Times New Roman"/>
                <a:cs typeface="Times New Roman"/>
              </a:rPr>
              <a:t>by </a:t>
            </a:r>
            <a:r>
              <a:rPr dirty="0" sz="1450" spc="-10">
                <a:latin typeface="Times New Roman"/>
                <a:cs typeface="Times New Roman"/>
              </a:rPr>
              <a:t>the blending together </a:t>
            </a:r>
            <a:r>
              <a:rPr dirty="0" sz="1450" spc="-5">
                <a:latin typeface="Times New Roman"/>
                <a:cs typeface="Times New Roman"/>
              </a:rPr>
              <a:t>of </a:t>
            </a:r>
            <a:r>
              <a:rPr dirty="0" sz="1450" spc="-10">
                <a:latin typeface="Times New Roman"/>
                <a:cs typeface="Times New Roman"/>
              </a:rPr>
              <a:t>countless expressions </a:t>
            </a:r>
            <a:r>
              <a:rPr dirty="0" sz="1450" spc="-5">
                <a:latin typeface="Times New Roman"/>
                <a:cs typeface="Times New Roman"/>
              </a:rPr>
              <a:t>of  </a:t>
            </a:r>
            <a:r>
              <a:rPr dirty="0" sz="1450" spc="-10">
                <a:latin typeface="Times New Roman"/>
                <a:cs typeface="Times New Roman"/>
              </a:rPr>
              <a:t>individual contentment into </a:t>
            </a:r>
            <a:r>
              <a:rPr dirty="0" sz="1450" spc="-5">
                <a:latin typeface="Times New Roman"/>
                <a:cs typeface="Times New Roman"/>
              </a:rPr>
              <a:t>one </a:t>
            </a:r>
            <a:r>
              <a:rPr dirty="0" sz="1450" spc="-10">
                <a:latin typeface="Times New Roman"/>
                <a:cs typeface="Times New Roman"/>
              </a:rPr>
              <a:t>collective expression </a:t>
            </a:r>
            <a:r>
              <a:rPr dirty="0" sz="1450" spc="-5">
                <a:latin typeface="Times New Roman"/>
                <a:cs typeface="Times New Roman"/>
              </a:rPr>
              <a:t>of </a:t>
            </a:r>
            <a:r>
              <a:rPr dirty="0" sz="1450" spc="-10">
                <a:latin typeface="Times New Roman"/>
                <a:cs typeface="Times New Roman"/>
              </a:rPr>
              <a:t>contentment, </a:t>
            </a:r>
            <a:r>
              <a:rPr dirty="0" sz="1450" spc="-5">
                <a:latin typeface="Times New Roman"/>
                <a:cs typeface="Times New Roman"/>
              </a:rPr>
              <a:t>or  </a:t>
            </a:r>
            <a:r>
              <a:rPr dirty="0" sz="1450" spc="-10">
                <a:latin typeface="Times New Roman"/>
                <a:cs typeface="Times New Roman"/>
              </a:rPr>
              <a:t>general grace during meat. Every now and again </a:t>
            </a:r>
            <a:r>
              <a:rPr dirty="0" sz="1450" spc="-5">
                <a:latin typeface="Times New Roman"/>
                <a:cs typeface="Times New Roman"/>
              </a:rPr>
              <a:t>a </a:t>
            </a:r>
            <a:r>
              <a:rPr dirty="0" sz="1450" spc="-10">
                <a:latin typeface="Times New Roman"/>
                <a:cs typeface="Times New Roman"/>
              </a:rPr>
              <a:t>big peacock would  separate himself from the mob and take </a:t>
            </a:r>
            <a:r>
              <a:rPr dirty="0" sz="1450" spc="-5">
                <a:latin typeface="Times New Roman"/>
                <a:cs typeface="Times New Roman"/>
              </a:rPr>
              <a:t>a </a:t>
            </a:r>
            <a:r>
              <a:rPr dirty="0" sz="1450" spc="-10">
                <a:latin typeface="Times New Roman"/>
                <a:cs typeface="Times New Roman"/>
              </a:rPr>
              <a:t>stately turn </a:t>
            </a:r>
            <a:r>
              <a:rPr dirty="0" sz="1450" spc="-5">
                <a:latin typeface="Times New Roman"/>
                <a:cs typeface="Times New Roman"/>
              </a:rPr>
              <a:t>or </a:t>
            </a:r>
            <a:r>
              <a:rPr dirty="0" sz="1450" spc="-10">
                <a:latin typeface="Times New Roman"/>
                <a:cs typeface="Times New Roman"/>
              </a:rPr>
              <a:t>two about the lawn, </a:t>
            </a:r>
            <a:r>
              <a:rPr dirty="0" sz="1450" spc="-5">
                <a:latin typeface="Times New Roman"/>
                <a:cs typeface="Times New Roman"/>
              </a:rPr>
              <a:t>or  </a:t>
            </a:r>
            <a:r>
              <a:rPr dirty="0" sz="1450" spc="-10">
                <a:latin typeface="Times New Roman"/>
                <a:cs typeface="Times New Roman"/>
              </a:rPr>
              <a:t>perhaps mount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upon </a:t>
            </a:r>
            <a:r>
              <a:rPr dirty="0" sz="1450" spc="-10">
                <a:latin typeface="Times New Roman"/>
                <a:cs typeface="Times New Roman"/>
              </a:rPr>
              <a:t>the rail, and there shrilly publish to the  world his satisfaction with himself and what </a:t>
            </a:r>
            <a:r>
              <a:rPr dirty="0" sz="1450" spc="-5">
                <a:latin typeface="Times New Roman"/>
                <a:cs typeface="Times New Roman"/>
              </a:rPr>
              <a:t>he </a:t>
            </a:r>
            <a:r>
              <a:rPr dirty="0" sz="1450" spc="-10">
                <a:latin typeface="Times New Roman"/>
                <a:cs typeface="Times New Roman"/>
              </a:rPr>
              <a:t>had to eat. It happened, for  my sins, that </a:t>
            </a:r>
            <a:r>
              <a:rPr dirty="0" sz="1450" spc="-5">
                <a:latin typeface="Times New Roman"/>
                <a:cs typeface="Times New Roman"/>
              </a:rPr>
              <a:t>none of </a:t>
            </a:r>
            <a:r>
              <a:rPr dirty="0" sz="1450" spc="-10">
                <a:latin typeface="Times New Roman"/>
                <a:cs typeface="Times New Roman"/>
              </a:rPr>
              <a:t>these admirable birds had anything beyond the merest  rudiment </a:t>
            </a:r>
            <a:r>
              <a:rPr dirty="0" sz="1450" spc="-5">
                <a:latin typeface="Times New Roman"/>
                <a:cs typeface="Times New Roman"/>
              </a:rPr>
              <a:t>of a </a:t>
            </a:r>
            <a:r>
              <a:rPr dirty="0" sz="1450" spc="-10">
                <a:latin typeface="Times New Roman"/>
                <a:cs typeface="Times New Roman"/>
              </a:rPr>
              <a:t>tail. </a:t>
            </a:r>
            <a:r>
              <a:rPr dirty="0" sz="1450" spc="-25">
                <a:latin typeface="Times New Roman"/>
                <a:cs typeface="Times New Roman"/>
              </a:rPr>
              <a:t>Tails, </a:t>
            </a:r>
            <a:r>
              <a:rPr dirty="0" sz="1450" spc="-10">
                <a:latin typeface="Times New Roman"/>
                <a:cs typeface="Times New Roman"/>
              </a:rPr>
              <a:t>it seemed, were </a:t>
            </a:r>
            <a:r>
              <a:rPr dirty="0" sz="1450" spc="-5">
                <a:latin typeface="Times New Roman"/>
                <a:cs typeface="Times New Roman"/>
              </a:rPr>
              <a:t>out of </a:t>
            </a:r>
            <a:r>
              <a:rPr dirty="0" sz="1450" spc="-10">
                <a:latin typeface="Times New Roman"/>
                <a:cs typeface="Times New Roman"/>
              </a:rPr>
              <a:t>season just then. But they had  their necks for all that; and </a:t>
            </a:r>
            <a:r>
              <a:rPr dirty="0" sz="1450" spc="-5">
                <a:latin typeface="Times New Roman"/>
                <a:cs typeface="Times New Roman"/>
              </a:rPr>
              <a:t>by </a:t>
            </a:r>
            <a:r>
              <a:rPr dirty="0" sz="1450" spc="-10">
                <a:latin typeface="Times New Roman"/>
                <a:cs typeface="Times New Roman"/>
              </a:rPr>
              <a:t>their necks alone they </a:t>
            </a:r>
            <a:r>
              <a:rPr dirty="0" sz="1450" spc="-5">
                <a:latin typeface="Times New Roman"/>
                <a:cs typeface="Times New Roman"/>
              </a:rPr>
              <a:t>do </a:t>
            </a:r>
            <a:r>
              <a:rPr dirty="0" sz="1450" spc="-10">
                <a:latin typeface="Times New Roman"/>
                <a:cs typeface="Times New Roman"/>
              </a:rPr>
              <a:t>as much surpass all  the other birds </a:t>
            </a:r>
            <a:r>
              <a:rPr dirty="0" sz="1450" spc="-5">
                <a:latin typeface="Times New Roman"/>
                <a:cs typeface="Times New Roman"/>
              </a:rPr>
              <a:t>of our </a:t>
            </a:r>
            <a:r>
              <a:rPr dirty="0" sz="1450" spc="-10">
                <a:latin typeface="Times New Roman"/>
                <a:cs typeface="Times New Roman"/>
              </a:rPr>
              <a:t>grey climate as they fall in quality </a:t>
            </a:r>
            <a:r>
              <a:rPr dirty="0" sz="1450" spc="-5">
                <a:latin typeface="Times New Roman"/>
                <a:cs typeface="Times New Roman"/>
              </a:rPr>
              <a:t>of </a:t>
            </a:r>
            <a:r>
              <a:rPr dirty="0" sz="1450" spc="-10">
                <a:latin typeface="Times New Roman"/>
                <a:cs typeface="Times New Roman"/>
              </a:rPr>
              <a:t>song below the  blackbird </a:t>
            </a:r>
            <a:r>
              <a:rPr dirty="0" sz="1450" spc="-5">
                <a:latin typeface="Times New Roman"/>
                <a:cs typeface="Times New Roman"/>
              </a:rPr>
              <a:t>or </a:t>
            </a:r>
            <a:r>
              <a:rPr dirty="0" sz="1450" spc="-10">
                <a:latin typeface="Times New Roman"/>
                <a:cs typeface="Times New Roman"/>
              </a:rPr>
              <a:t>the lark. Surely the peacock, with its incomparable parade </a:t>
            </a:r>
            <a:r>
              <a:rPr dirty="0" sz="1450" spc="-5">
                <a:latin typeface="Times New Roman"/>
                <a:cs typeface="Times New Roman"/>
              </a:rPr>
              <a:t>of  </a:t>
            </a:r>
            <a:r>
              <a:rPr dirty="0" sz="1450" spc="-10">
                <a:latin typeface="Times New Roman"/>
                <a:cs typeface="Times New Roman"/>
              </a:rPr>
              <a:t>glorious colour and the scannel voice </a:t>
            </a:r>
            <a:r>
              <a:rPr dirty="0" sz="1450" spc="-5">
                <a:latin typeface="Times New Roman"/>
                <a:cs typeface="Times New Roman"/>
              </a:rPr>
              <a:t>of </a:t>
            </a:r>
            <a:r>
              <a:rPr dirty="0" sz="1450" spc="-10">
                <a:latin typeface="Times New Roman"/>
                <a:cs typeface="Times New Roman"/>
              </a:rPr>
              <a:t>it issuing forth, as in </a:t>
            </a:r>
            <a:r>
              <a:rPr dirty="0" sz="1450" spc="-20">
                <a:latin typeface="Times New Roman"/>
                <a:cs typeface="Times New Roman"/>
              </a:rPr>
              <a:t>mockery, </a:t>
            </a:r>
            <a:r>
              <a:rPr dirty="0" sz="1450" spc="-10">
                <a:latin typeface="Times New Roman"/>
                <a:cs typeface="Times New Roman"/>
              </a:rPr>
              <a:t>from  its painted throat, must, like my </a:t>
            </a:r>
            <a:r>
              <a:rPr dirty="0" sz="1450" spc="-15">
                <a:latin typeface="Times New Roman"/>
                <a:cs typeface="Times New Roman"/>
              </a:rPr>
              <a:t>landlady’s </a:t>
            </a:r>
            <a:r>
              <a:rPr dirty="0" sz="1450" spc="-10">
                <a:latin typeface="Times New Roman"/>
                <a:cs typeface="Times New Roman"/>
              </a:rPr>
              <a:t>butterflies at Great Missenden,  have been invented </a:t>
            </a:r>
            <a:r>
              <a:rPr dirty="0" sz="1450" spc="-5">
                <a:latin typeface="Times New Roman"/>
                <a:cs typeface="Times New Roman"/>
              </a:rPr>
              <a:t>by </a:t>
            </a:r>
            <a:r>
              <a:rPr dirty="0" sz="1450" spc="-10">
                <a:latin typeface="Times New Roman"/>
                <a:cs typeface="Times New Roman"/>
              </a:rPr>
              <a:t>some skilful fabulist for the consolation and support </a:t>
            </a:r>
            <a:r>
              <a:rPr dirty="0" sz="1450" spc="-5">
                <a:latin typeface="Times New Roman"/>
                <a:cs typeface="Times New Roman"/>
              </a:rPr>
              <a:t>of  </a:t>
            </a:r>
            <a:r>
              <a:rPr dirty="0" sz="1450" spc="-10">
                <a:latin typeface="Times New Roman"/>
                <a:cs typeface="Times New Roman"/>
              </a:rPr>
              <a:t>homely virtue: </a:t>
            </a:r>
            <a:r>
              <a:rPr dirty="0" sz="1450" spc="-5">
                <a:latin typeface="Times New Roman"/>
                <a:cs typeface="Times New Roman"/>
              </a:rPr>
              <a:t>or </a:t>
            </a:r>
            <a:r>
              <a:rPr dirty="0" sz="1450" spc="-15">
                <a:latin typeface="Times New Roman"/>
                <a:cs typeface="Times New Roman"/>
              </a:rPr>
              <a:t>rather, </a:t>
            </a:r>
            <a:r>
              <a:rPr dirty="0" sz="1450" spc="-10">
                <a:latin typeface="Times New Roman"/>
                <a:cs typeface="Times New Roman"/>
              </a:rPr>
              <a:t>perhaps, </a:t>
            </a:r>
            <a:r>
              <a:rPr dirty="0" sz="1450" spc="-5">
                <a:latin typeface="Times New Roman"/>
                <a:cs typeface="Times New Roman"/>
              </a:rPr>
              <a:t>by a </a:t>
            </a:r>
            <a:r>
              <a:rPr dirty="0" sz="1450" spc="-10">
                <a:latin typeface="Times New Roman"/>
                <a:cs typeface="Times New Roman"/>
              </a:rPr>
              <a:t>fabulist </a:t>
            </a:r>
            <a:r>
              <a:rPr dirty="0" sz="1450" spc="-5">
                <a:latin typeface="Times New Roman"/>
                <a:cs typeface="Times New Roman"/>
              </a:rPr>
              <a:t>not </a:t>
            </a:r>
            <a:r>
              <a:rPr dirty="0" sz="1450" spc="-10">
                <a:latin typeface="Times New Roman"/>
                <a:cs typeface="Times New Roman"/>
              </a:rPr>
              <a:t>quite so skilful, who made  points for the moment without having </a:t>
            </a:r>
            <a:r>
              <a:rPr dirty="0" sz="1450" spc="-5">
                <a:latin typeface="Times New Roman"/>
                <a:cs typeface="Times New Roman"/>
              </a:rPr>
              <a:t>a </a:t>
            </a:r>
            <a:r>
              <a:rPr dirty="0" sz="1450" spc="-10">
                <a:latin typeface="Times New Roman"/>
                <a:cs typeface="Times New Roman"/>
              </a:rPr>
              <a:t>studious enough eye to the complete  </a:t>
            </a:r>
            <a:r>
              <a:rPr dirty="0" sz="1450" spc="-15">
                <a:latin typeface="Times New Roman"/>
                <a:cs typeface="Times New Roman"/>
              </a:rPr>
              <a:t>effect; </a:t>
            </a:r>
            <a:r>
              <a:rPr dirty="0" sz="1450" spc="-10">
                <a:latin typeface="Times New Roman"/>
                <a:cs typeface="Times New Roman"/>
              </a:rPr>
              <a:t>for </a:t>
            </a:r>
            <a:r>
              <a:rPr dirty="0" sz="1450" spc="-5">
                <a:latin typeface="Times New Roman"/>
                <a:cs typeface="Times New Roman"/>
              </a:rPr>
              <a:t>I thought </a:t>
            </a:r>
            <a:r>
              <a:rPr dirty="0" sz="1450" spc="-10">
                <a:latin typeface="Times New Roman"/>
                <a:cs typeface="Times New Roman"/>
              </a:rPr>
              <a:t>these melting greens and blues so beautiful that afternoon,  that </a:t>
            </a:r>
            <a:r>
              <a:rPr dirty="0" sz="1450" spc="-5">
                <a:latin typeface="Times New Roman"/>
                <a:cs typeface="Times New Roman"/>
              </a:rPr>
              <a:t>I </a:t>
            </a:r>
            <a:r>
              <a:rPr dirty="0" sz="1450" spc="-10">
                <a:latin typeface="Times New Roman"/>
                <a:cs typeface="Times New Roman"/>
              </a:rPr>
              <a:t>would have given them my vote just then before the sweetest pipe in all  the spring woods. For indeed there is </a:t>
            </a:r>
            <a:r>
              <a:rPr dirty="0" sz="1450" spc="-5">
                <a:latin typeface="Times New Roman"/>
                <a:cs typeface="Times New Roman"/>
              </a:rPr>
              <a:t>no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colour </a:t>
            </a:r>
            <a:r>
              <a:rPr dirty="0" sz="1450" spc="-5">
                <a:latin typeface="Times New Roman"/>
                <a:cs typeface="Times New Roman"/>
              </a:rPr>
              <a:t>of </a:t>
            </a:r>
            <a:r>
              <a:rPr dirty="0" sz="1450" spc="-10">
                <a:latin typeface="Times New Roman"/>
                <a:cs typeface="Times New Roman"/>
              </a:rPr>
              <a:t>the same extent in  nature,</a:t>
            </a:r>
            <a:r>
              <a:rPr dirty="0" sz="1450" spc="185">
                <a:latin typeface="Times New Roman"/>
                <a:cs typeface="Times New Roman"/>
              </a:rPr>
              <a:t> </a:t>
            </a:r>
            <a:r>
              <a:rPr dirty="0" sz="1450" spc="-10">
                <a:latin typeface="Times New Roman"/>
                <a:cs typeface="Times New Roman"/>
              </a:rPr>
              <a:t>that</a:t>
            </a:r>
            <a:r>
              <a:rPr dirty="0" sz="1450" spc="190">
                <a:latin typeface="Times New Roman"/>
                <a:cs typeface="Times New Roman"/>
              </a:rPr>
              <a:t> </a:t>
            </a:r>
            <a:r>
              <a:rPr dirty="0" sz="1450" spc="-10">
                <a:latin typeface="Times New Roman"/>
                <a:cs typeface="Times New Roman"/>
              </a:rPr>
              <a:t>will</a:t>
            </a:r>
            <a:r>
              <a:rPr dirty="0" sz="1450" spc="190">
                <a:latin typeface="Times New Roman"/>
                <a:cs typeface="Times New Roman"/>
              </a:rPr>
              <a:t> </a:t>
            </a:r>
            <a:r>
              <a:rPr dirty="0" sz="1450" spc="-10">
                <a:latin typeface="Times New Roman"/>
                <a:cs typeface="Times New Roman"/>
              </a:rPr>
              <a:t>so</a:t>
            </a:r>
            <a:r>
              <a:rPr dirty="0" sz="1450" spc="185">
                <a:latin typeface="Times New Roman"/>
                <a:cs typeface="Times New Roman"/>
              </a:rPr>
              <a:t> </a:t>
            </a:r>
            <a:r>
              <a:rPr dirty="0" sz="1450" spc="-10">
                <a:latin typeface="Times New Roman"/>
                <a:cs typeface="Times New Roman"/>
              </a:rPr>
              <a:t>flatter</a:t>
            </a:r>
            <a:r>
              <a:rPr dirty="0" sz="1450" spc="190">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10">
                <a:latin typeface="Times New Roman"/>
                <a:cs typeface="Times New Roman"/>
              </a:rPr>
              <a:t>satisfy</a:t>
            </a:r>
            <a:r>
              <a:rPr dirty="0" sz="1450" spc="185">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0">
                <a:latin typeface="Times New Roman"/>
                <a:cs typeface="Times New Roman"/>
              </a:rPr>
              <a:t>lust</a:t>
            </a:r>
            <a:r>
              <a:rPr dirty="0" sz="1450" spc="190">
                <a:latin typeface="Times New Roman"/>
                <a:cs typeface="Times New Roman"/>
              </a:rPr>
              <a:t> </a:t>
            </a:r>
            <a:r>
              <a:rPr dirty="0" sz="1450" spc="-5">
                <a:latin typeface="Times New Roman"/>
                <a:cs typeface="Times New Roman"/>
              </a:rPr>
              <a:t>of</a:t>
            </a:r>
            <a:r>
              <a:rPr dirty="0" sz="1450" spc="185">
                <a:latin typeface="Times New Roman"/>
                <a:cs typeface="Times New Roman"/>
              </a:rPr>
              <a:t> </a:t>
            </a:r>
            <a:r>
              <a:rPr dirty="0" sz="1450" spc="-5">
                <a:latin typeface="Times New Roman"/>
                <a:cs typeface="Times New Roman"/>
              </a:rPr>
              <a:t>a</a:t>
            </a:r>
            <a:r>
              <a:rPr dirty="0" sz="1450" spc="190">
                <a:latin typeface="Times New Roman"/>
                <a:cs typeface="Times New Roman"/>
              </a:rPr>
              <a:t> </a:t>
            </a:r>
            <a:r>
              <a:rPr dirty="0" sz="1450" spc="-25">
                <a:latin typeface="Times New Roman"/>
                <a:cs typeface="Times New Roman"/>
              </a:rPr>
              <a:t>man’s</a:t>
            </a:r>
            <a:r>
              <a:rPr dirty="0" sz="1450" spc="190">
                <a:latin typeface="Times New Roman"/>
                <a:cs typeface="Times New Roman"/>
              </a:rPr>
              <a:t> </a:t>
            </a:r>
            <a:r>
              <a:rPr dirty="0" sz="1450" spc="-10">
                <a:latin typeface="Times New Roman"/>
                <a:cs typeface="Times New Roman"/>
              </a:rPr>
              <a:t>eyes;</a:t>
            </a:r>
            <a:r>
              <a:rPr dirty="0" sz="1450" spc="185">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10">
                <a:latin typeface="Times New Roman"/>
                <a:cs typeface="Times New Roman"/>
              </a:rPr>
              <a:t>to</a:t>
            </a:r>
            <a:r>
              <a:rPr dirty="0" sz="1450" spc="190">
                <a:latin typeface="Times New Roman"/>
                <a:cs typeface="Times New Roman"/>
              </a:rPr>
              <a:t> </a:t>
            </a:r>
            <a:r>
              <a:rPr dirty="0" sz="1450" spc="-10">
                <a:latin typeface="Times New Roman"/>
                <a:cs typeface="Times New Roman"/>
              </a:rPr>
              <a:t>come</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upon </a:t>
            </a:r>
            <a:r>
              <a:rPr dirty="0" sz="1450" spc="-10">
                <a:latin typeface="Times New Roman"/>
                <a:cs typeface="Times New Roman"/>
              </a:rPr>
              <a:t>so many </a:t>
            </a:r>
            <a:r>
              <a:rPr dirty="0" sz="1450" spc="-5">
                <a:latin typeface="Times New Roman"/>
                <a:cs typeface="Times New Roman"/>
              </a:rPr>
              <a:t>of </a:t>
            </a:r>
            <a:r>
              <a:rPr dirty="0" sz="1450" spc="-10">
                <a:latin typeface="Times New Roman"/>
                <a:cs typeface="Times New Roman"/>
              </a:rPr>
              <a:t>them, after these acres </a:t>
            </a:r>
            <a:r>
              <a:rPr dirty="0" sz="1450" spc="-5">
                <a:latin typeface="Times New Roman"/>
                <a:cs typeface="Times New Roman"/>
              </a:rPr>
              <a:t>of </a:t>
            </a:r>
            <a:r>
              <a:rPr dirty="0" sz="1450" spc="-10">
                <a:latin typeface="Times New Roman"/>
                <a:cs typeface="Times New Roman"/>
              </a:rPr>
              <a:t>stone-coloured heavens and russet  woods, and grey-brown ploughlands and white roads, was like going three  whole days’ journey to the southward, </a:t>
            </a:r>
            <a:r>
              <a:rPr dirty="0" sz="1450" spc="-5">
                <a:latin typeface="Times New Roman"/>
                <a:cs typeface="Times New Roman"/>
              </a:rPr>
              <a:t>or a </a:t>
            </a:r>
            <a:r>
              <a:rPr dirty="0" sz="1450" spc="-10">
                <a:latin typeface="Times New Roman"/>
                <a:cs typeface="Times New Roman"/>
              </a:rPr>
              <a:t>month back into the</a:t>
            </a:r>
            <a:r>
              <a:rPr dirty="0" sz="1450" spc="-25">
                <a:latin typeface="Times New Roman"/>
                <a:cs typeface="Times New Roman"/>
              </a:rPr>
              <a:t> </a:t>
            </a:r>
            <a:r>
              <a:rPr dirty="0" sz="1450" spc="-20">
                <a:latin typeface="Times New Roman"/>
                <a:cs typeface="Times New Roman"/>
              </a:rPr>
              <a:t>summer.</a:t>
            </a:r>
            <a:endParaRPr sz="1450">
              <a:latin typeface="Times New Roman"/>
              <a:cs typeface="Times New Roman"/>
            </a:endParaRPr>
          </a:p>
          <a:p>
            <a:pPr algn="just" marL="12700" marR="6985">
              <a:lnSpc>
                <a:spcPts val="1730"/>
              </a:lnSpc>
              <a:spcBef>
                <a:spcPts val="860"/>
              </a:spcBef>
            </a:pPr>
            <a:r>
              <a:rPr dirty="0" sz="1450" spc="-5">
                <a:latin typeface="Times New Roman"/>
                <a:cs typeface="Times New Roman"/>
              </a:rPr>
              <a:t>I </a:t>
            </a:r>
            <a:r>
              <a:rPr dirty="0" sz="1450" spc="-10">
                <a:latin typeface="Times New Roman"/>
                <a:cs typeface="Times New Roman"/>
              </a:rPr>
              <a:t>was sorry to leave </a:t>
            </a:r>
            <a:r>
              <a:rPr dirty="0" sz="1450" spc="-10" i="1">
                <a:latin typeface="Times New Roman"/>
                <a:cs typeface="Times New Roman"/>
              </a:rPr>
              <a:t>Peacock Farm</a:t>
            </a:r>
            <a:r>
              <a:rPr dirty="0" sz="1450" spc="-10">
                <a:latin typeface="Times New Roman"/>
                <a:cs typeface="Times New Roman"/>
              </a:rPr>
              <a:t>—for so the place is called, after the name  </a:t>
            </a:r>
            <a:r>
              <a:rPr dirty="0" sz="1450" spc="-5">
                <a:latin typeface="Times New Roman"/>
                <a:cs typeface="Times New Roman"/>
              </a:rPr>
              <a:t>of </a:t>
            </a:r>
            <a:r>
              <a:rPr dirty="0" sz="1450" spc="-10">
                <a:latin typeface="Times New Roman"/>
                <a:cs typeface="Times New Roman"/>
              </a:rPr>
              <a:t>its splendid pensioners—and </a:t>
            </a:r>
            <a:r>
              <a:rPr dirty="0" sz="1450" spc="-5">
                <a:latin typeface="Times New Roman"/>
                <a:cs typeface="Times New Roman"/>
              </a:rPr>
              <a:t>go </a:t>
            </a:r>
            <a:r>
              <a:rPr dirty="0" sz="1450" spc="-10">
                <a:latin typeface="Times New Roman"/>
                <a:cs typeface="Times New Roman"/>
              </a:rPr>
              <a:t>forwards again in the quiet woods. It  began to grow both damp and dusk under the beeches; and as the day declined  the colour faded </a:t>
            </a:r>
            <a:r>
              <a:rPr dirty="0" sz="1450" spc="-5">
                <a:latin typeface="Times New Roman"/>
                <a:cs typeface="Times New Roman"/>
              </a:rPr>
              <a:t>out of </a:t>
            </a:r>
            <a:r>
              <a:rPr dirty="0" sz="1450" spc="-10">
                <a:latin typeface="Times New Roman"/>
                <a:cs typeface="Times New Roman"/>
              </a:rPr>
              <a:t>the foliage; and </a:t>
            </a:r>
            <a:r>
              <a:rPr dirty="0" sz="1450" spc="-20">
                <a:latin typeface="Times New Roman"/>
                <a:cs typeface="Times New Roman"/>
              </a:rPr>
              <a:t>shadow, </a:t>
            </a:r>
            <a:r>
              <a:rPr dirty="0" sz="1450" spc="-10">
                <a:latin typeface="Times New Roman"/>
                <a:cs typeface="Times New Roman"/>
              </a:rPr>
              <a:t>without form and </a:t>
            </a:r>
            <a:r>
              <a:rPr dirty="0" sz="1450" spc="-5">
                <a:latin typeface="Times New Roman"/>
                <a:cs typeface="Times New Roman"/>
              </a:rPr>
              <a:t>void, </a:t>
            </a:r>
            <a:r>
              <a:rPr dirty="0" sz="1450" spc="-10">
                <a:latin typeface="Times New Roman"/>
                <a:cs typeface="Times New Roman"/>
              </a:rPr>
              <a:t>took  the place </a:t>
            </a:r>
            <a:r>
              <a:rPr dirty="0" sz="1450" spc="-5">
                <a:latin typeface="Times New Roman"/>
                <a:cs typeface="Times New Roman"/>
              </a:rPr>
              <a:t>of </a:t>
            </a:r>
            <a:r>
              <a:rPr dirty="0" sz="1450" spc="-10">
                <a:latin typeface="Times New Roman"/>
                <a:cs typeface="Times New Roman"/>
              </a:rPr>
              <a:t>all the fine tracery </a:t>
            </a:r>
            <a:r>
              <a:rPr dirty="0" sz="1450" spc="-5">
                <a:latin typeface="Times New Roman"/>
                <a:cs typeface="Times New Roman"/>
              </a:rPr>
              <a:t>of </a:t>
            </a:r>
            <a:r>
              <a:rPr dirty="0" sz="1450" spc="-10">
                <a:latin typeface="Times New Roman"/>
                <a:cs typeface="Times New Roman"/>
              </a:rPr>
              <a:t>leaves and delicate gradations </a:t>
            </a:r>
            <a:r>
              <a:rPr dirty="0" sz="1450" spc="-5">
                <a:latin typeface="Times New Roman"/>
                <a:cs typeface="Times New Roman"/>
              </a:rPr>
              <a:t>of </a:t>
            </a:r>
            <a:r>
              <a:rPr dirty="0" sz="1450" spc="-10">
                <a:latin typeface="Times New Roman"/>
                <a:cs typeface="Times New Roman"/>
              </a:rPr>
              <a:t>living  green that had before accompanied my walk. </a:t>
            </a:r>
            <a:r>
              <a:rPr dirty="0" sz="1450" spc="-5">
                <a:latin typeface="Times New Roman"/>
                <a:cs typeface="Times New Roman"/>
              </a:rPr>
              <a:t>I </a:t>
            </a:r>
            <a:r>
              <a:rPr dirty="0" sz="1450" spc="-10">
                <a:latin typeface="Times New Roman"/>
                <a:cs typeface="Times New Roman"/>
              </a:rPr>
              <a:t>had been sorry to  leave </a:t>
            </a:r>
            <a:r>
              <a:rPr dirty="0" sz="1450" spc="-10" i="1">
                <a:latin typeface="Times New Roman"/>
                <a:cs typeface="Times New Roman"/>
              </a:rPr>
              <a:t>Peacock Farm</a:t>
            </a:r>
            <a:r>
              <a:rPr dirty="0" sz="1450" spc="-10">
                <a:latin typeface="Times New Roman"/>
                <a:cs typeface="Times New Roman"/>
              </a:rPr>
              <a:t>,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sorry to find myself once more in the open  road, under </a:t>
            </a:r>
            <a:r>
              <a:rPr dirty="0" sz="1450" spc="-5">
                <a:latin typeface="Times New Roman"/>
                <a:cs typeface="Times New Roman"/>
              </a:rPr>
              <a:t>a </a:t>
            </a:r>
            <a:r>
              <a:rPr dirty="0" sz="1450" spc="-10">
                <a:latin typeface="Times New Roman"/>
                <a:cs typeface="Times New Roman"/>
              </a:rPr>
              <a:t>pale and somewhat troubled-looking evening </a:t>
            </a:r>
            <a:r>
              <a:rPr dirty="0" sz="1450" spc="-30">
                <a:latin typeface="Times New Roman"/>
                <a:cs typeface="Times New Roman"/>
              </a:rPr>
              <a:t>sky,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my  best </a:t>
            </a:r>
            <a:r>
              <a:rPr dirty="0" sz="1450" spc="-5">
                <a:latin typeface="Times New Roman"/>
                <a:cs typeface="Times New Roman"/>
              </a:rPr>
              <a:t>foot </a:t>
            </a:r>
            <a:r>
              <a:rPr dirty="0" sz="1450" spc="-10">
                <a:latin typeface="Times New Roman"/>
                <a:cs typeface="Times New Roman"/>
              </a:rPr>
              <a:t>foremost for the inn at</a:t>
            </a:r>
            <a:r>
              <a:rPr dirty="0" sz="1450" spc="20">
                <a:latin typeface="Times New Roman"/>
                <a:cs typeface="Times New Roman"/>
              </a:rPr>
              <a:t> </a:t>
            </a:r>
            <a:r>
              <a:rPr dirty="0" sz="1450" spc="-30">
                <a:latin typeface="Times New Roman"/>
                <a:cs typeface="Times New Roman"/>
              </a:rPr>
              <a:t>Wendover.</a:t>
            </a:r>
            <a:endParaRPr sz="1450">
              <a:latin typeface="Times New Roman"/>
              <a:cs typeface="Times New Roman"/>
            </a:endParaRPr>
          </a:p>
          <a:p>
            <a:pPr algn="just" marL="12700" marR="6350">
              <a:lnSpc>
                <a:spcPts val="1730"/>
              </a:lnSpc>
              <a:spcBef>
                <a:spcPts val="850"/>
              </a:spcBef>
            </a:pPr>
            <a:r>
              <a:rPr dirty="0" sz="1450" spc="-30">
                <a:latin typeface="Times New Roman"/>
                <a:cs typeface="Times New Roman"/>
              </a:rPr>
              <a:t>Wendover, </a:t>
            </a:r>
            <a:r>
              <a:rPr dirty="0" sz="1450" spc="-10">
                <a:latin typeface="Times New Roman"/>
                <a:cs typeface="Times New Roman"/>
              </a:rPr>
              <a:t>in itself, is </a:t>
            </a:r>
            <a:r>
              <a:rPr dirty="0" sz="1450" spc="-5">
                <a:latin typeface="Times New Roman"/>
                <a:cs typeface="Times New Roman"/>
              </a:rPr>
              <a:t>a </a:t>
            </a:r>
            <a:r>
              <a:rPr dirty="0" sz="1450" spc="-10">
                <a:latin typeface="Times New Roman"/>
                <a:cs typeface="Times New Roman"/>
              </a:rPr>
              <a:t>straggling, purposeless sort </a:t>
            </a:r>
            <a:r>
              <a:rPr dirty="0" sz="1450" spc="-5">
                <a:latin typeface="Times New Roman"/>
                <a:cs typeface="Times New Roman"/>
              </a:rPr>
              <a:t>of </a:t>
            </a:r>
            <a:r>
              <a:rPr dirty="0" sz="1450" spc="-10">
                <a:latin typeface="Times New Roman"/>
                <a:cs typeface="Times New Roman"/>
              </a:rPr>
              <a:t>place. Everybody  seems to have had his own opinion as to how the street should </a:t>
            </a:r>
            <a:r>
              <a:rPr dirty="0" sz="1450" spc="-5">
                <a:latin typeface="Times New Roman"/>
                <a:cs typeface="Times New Roman"/>
              </a:rPr>
              <a:t>go; or </a:t>
            </a:r>
            <a:r>
              <a:rPr dirty="0" sz="1450" spc="-15">
                <a:latin typeface="Times New Roman"/>
                <a:cs typeface="Times New Roman"/>
              </a:rPr>
              <a:t>rather,  </a:t>
            </a:r>
            <a:r>
              <a:rPr dirty="0" sz="1450" spc="-10">
                <a:latin typeface="Times New Roman"/>
                <a:cs typeface="Times New Roman"/>
              </a:rPr>
              <a:t>every now and then </a:t>
            </a:r>
            <a:r>
              <a:rPr dirty="0" sz="1450" spc="-5">
                <a:latin typeface="Times New Roman"/>
                <a:cs typeface="Times New Roman"/>
              </a:rPr>
              <a:t>a </a:t>
            </a:r>
            <a:r>
              <a:rPr dirty="0" sz="1450" spc="-10">
                <a:latin typeface="Times New Roman"/>
                <a:cs typeface="Times New Roman"/>
              </a:rPr>
              <a:t>man seems to have arisen with </a:t>
            </a:r>
            <a:r>
              <a:rPr dirty="0" sz="1450" spc="-5">
                <a:latin typeface="Times New Roman"/>
                <a:cs typeface="Times New Roman"/>
              </a:rPr>
              <a:t>a </a:t>
            </a:r>
            <a:r>
              <a:rPr dirty="0" sz="1450" spc="-10">
                <a:latin typeface="Times New Roman"/>
                <a:cs typeface="Times New Roman"/>
              </a:rPr>
              <a:t>new idea </a:t>
            </a:r>
            <a:r>
              <a:rPr dirty="0" sz="1450" spc="-5">
                <a:latin typeface="Times New Roman"/>
                <a:cs typeface="Times New Roman"/>
              </a:rPr>
              <a:t>on </a:t>
            </a:r>
            <a:r>
              <a:rPr dirty="0" sz="1450" spc="-10">
                <a:latin typeface="Times New Roman"/>
                <a:cs typeface="Times New Roman"/>
              </a:rPr>
              <a:t>the  subject, and led away </a:t>
            </a:r>
            <a:r>
              <a:rPr dirty="0" sz="1450" spc="-5">
                <a:latin typeface="Times New Roman"/>
                <a:cs typeface="Times New Roman"/>
              </a:rPr>
              <a:t>a </a:t>
            </a:r>
            <a:r>
              <a:rPr dirty="0" sz="1450" spc="-10">
                <a:latin typeface="Times New Roman"/>
                <a:cs typeface="Times New Roman"/>
              </a:rPr>
              <a:t>little sect </a:t>
            </a:r>
            <a:r>
              <a:rPr dirty="0" sz="1450" spc="-5">
                <a:latin typeface="Times New Roman"/>
                <a:cs typeface="Times New Roman"/>
              </a:rPr>
              <a:t>of </a:t>
            </a:r>
            <a:r>
              <a:rPr dirty="0" sz="1450" spc="-10">
                <a:latin typeface="Times New Roman"/>
                <a:cs typeface="Times New Roman"/>
              </a:rPr>
              <a:t>neighbours to join in his </a:t>
            </a:r>
            <a:r>
              <a:rPr dirty="0" sz="1450" spc="-25">
                <a:latin typeface="Times New Roman"/>
                <a:cs typeface="Times New Roman"/>
              </a:rPr>
              <a:t>heresy. </a:t>
            </a:r>
            <a:r>
              <a:rPr dirty="0" sz="1450" spc="-10">
                <a:latin typeface="Times New Roman"/>
                <a:cs typeface="Times New Roman"/>
              </a:rPr>
              <a:t>It would  have somewhat the look </a:t>
            </a:r>
            <a:r>
              <a:rPr dirty="0" sz="1450" spc="-5">
                <a:latin typeface="Times New Roman"/>
                <a:cs typeface="Times New Roman"/>
              </a:rPr>
              <a:t>of </a:t>
            </a:r>
            <a:r>
              <a:rPr dirty="0" sz="1450" spc="-10">
                <a:latin typeface="Times New Roman"/>
                <a:cs typeface="Times New Roman"/>
              </a:rPr>
              <a:t>an abortive watering-place, such as we may now  see them here and there along the coast, </a:t>
            </a:r>
            <a:r>
              <a:rPr dirty="0" sz="1450" spc="-5">
                <a:latin typeface="Times New Roman"/>
                <a:cs typeface="Times New Roman"/>
              </a:rPr>
              <a:t>but </a:t>
            </a:r>
            <a:r>
              <a:rPr dirty="0" sz="1450" spc="-10">
                <a:latin typeface="Times New Roman"/>
                <a:cs typeface="Times New Roman"/>
              </a:rPr>
              <a:t>for the age </a:t>
            </a:r>
            <a:r>
              <a:rPr dirty="0" sz="1450" spc="-5">
                <a:latin typeface="Times New Roman"/>
                <a:cs typeface="Times New Roman"/>
              </a:rPr>
              <a:t>of </a:t>
            </a:r>
            <a:r>
              <a:rPr dirty="0" sz="1450" spc="-10">
                <a:latin typeface="Times New Roman"/>
                <a:cs typeface="Times New Roman"/>
              </a:rPr>
              <a:t>the houses, the  comely quiet design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them, and the look </a:t>
            </a:r>
            <a:r>
              <a:rPr dirty="0" sz="1450" spc="-5">
                <a:latin typeface="Times New Roman"/>
                <a:cs typeface="Times New Roman"/>
              </a:rPr>
              <a:t>of </a:t>
            </a:r>
            <a:r>
              <a:rPr dirty="0" sz="1450" spc="-10">
                <a:latin typeface="Times New Roman"/>
                <a:cs typeface="Times New Roman"/>
              </a:rPr>
              <a:t>long habitation, </a:t>
            </a:r>
            <a:r>
              <a:rPr dirty="0" sz="1450" spc="-5">
                <a:latin typeface="Times New Roman"/>
                <a:cs typeface="Times New Roman"/>
              </a:rPr>
              <a:t>of a </a:t>
            </a:r>
            <a:r>
              <a:rPr dirty="0" sz="1450" spc="-10">
                <a:latin typeface="Times New Roman"/>
                <a:cs typeface="Times New Roman"/>
              </a:rPr>
              <a:t>life  that is settled and rooted, and makes it worth while to train flowers about the  windows, and otherwise shape the dwelling to the humour </a:t>
            </a:r>
            <a:r>
              <a:rPr dirty="0" sz="1450" spc="-5">
                <a:latin typeface="Times New Roman"/>
                <a:cs typeface="Times New Roman"/>
              </a:rPr>
              <a:t>of </a:t>
            </a:r>
            <a:r>
              <a:rPr dirty="0" sz="1450" spc="-10">
                <a:latin typeface="Times New Roman"/>
                <a:cs typeface="Times New Roman"/>
              </a:rPr>
              <a:t>the inhabitant.  The church, which might perhaps have served as rallying-point for these loose  houses, and pulled the township into something like intelligible </a:t>
            </a:r>
            <a:r>
              <a:rPr dirty="0" sz="1450" spc="-25">
                <a:latin typeface="Times New Roman"/>
                <a:cs typeface="Times New Roman"/>
              </a:rPr>
              <a:t>unity, </a:t>
            </a:r>
            <a:r>
              <a:rPr dirty="0" sz="1450" spc="-10">
                <a:latin typeface="Times New Roman"/>
                <a:cs typeface="Times New Roman"/>
              </a:rPr>
              <a:t>stands  some distance </a:t>
            </a:r>
            <a:r>
              <a:rPr dirty="0" sz="1450" spc="-15">
                <a:latin typeface="Times New Roman"/>
                <a:cs typeface="Times New Roman"/>
              </a:rPr>
              <a:t>off </a:t>
            </a:r>
            <a:r>
              <a:rPr dirty="0" sz="1450" spc="-10">
                <a:latin typeface="Times New Roman"/>
                <a:cs typeface="Times New Roman"/>
              </a:rPr>
              <a:t>among great trees; </a:t>
            </a:r>
            <a:r>
              <a:rPr dirty="0" sz="1450" spc="-5">
                <a:latin typeface="Times New Roman"/>
                <a:cs typeface="Times New Roman"/>
              </a:rPr>
              <a:t>but </a:t>
            </a:r>
            <a:r>
              <a:rPr dirty="0" sz="1450" spc="-10">
                <a:latin typeface="Times New Roman"/>
                <a:cs typeface="Times New Roman"/>
              </a:rPr>
              <a:t>the inn (to take the public buildings  in order </a:t>
            </a:r>
            <a:r>
              <a:rPr dirty="0" sz="1450" spc="-5">
                <a:latin typeface="Times New Roman"/>
                <a:cs typeface="Times New Roman"/>
              </a:rPr>
              <a:t>of </a:t>
            </a:r>
            <a:r>
              <a:rPr dirty="0" sz="1450" spc="-10">
                <a:latin typeface="Times New Roman"/>
                <a:cs typeface="Times New Roman"/>
              </a:rPr>
              <a:t>importance) is in what </a:t>
            </a:r>
            <a:r>
              <a:rPr dirty="0" sz="1450" spc="-5">
                <a:latin typeface="Times New Roman"/>
                <a:cs typeface="Times New Roman"/>
              </a:rPr>
              <a:t>I </a:t>
            </a:r>
            <a:r>
              <a:rPr dirty="0" sz="1450" spc="-10">
                <a:latin typeface="Times New Roman"/>
                <a:cs typeface="Times New Roman"/>
              </a:rPr>
              <a:t>understand to </a:t>
            </a:r>
            <a:r>
              <a:rPr dirty="0" sz="1450" spc="-5">
                <a:latin typeface="Times New Roman"/>
                <a:cs typeface="Times New Roman"/>
              </a:rPr>
              <a:t>be </a:t>
            </a:r>
            <a:r>
              <a:rPr dirty="0" sz="1450" spc="-10">
                <a:latin typeface="Times New Roman"/>
                <a:cs typeface="Times New Roman"/>
              </a:rPr>
              <a:t>the principal street: </a:t>
            </a:r>
            <a:r>
              <a:rPr dirty="0" sz="1450" spc="-5">
                <a:latin typeface="Times New Roman"/>
                <a:cs typeface="Times New Roman"/>
              </a:rPr>
              <a:t>a  </a:t>
            </a:r>
            <a:r>
              <a:rPr dirty="0" sz="1450" spc="-10">
                <a:latin typeface="Times New Roman"/>
                <a:cs typeface="Times New Roman"/>
              </a:rPr>
              <a:t>pleasant old house, with bay-windows, and three peaked gables, and many  swallows’ nests plastered about the</a:t>
            </a:r>
            <a:r>
              <a:rPr dirty="0" sz="1450" spc="-90">
                <a:latin typeface="Times New Roman"/>
                <a:cs typeface="Times New Roman"/>
              </a:rPr>
              <a:t> </a:t>
            </a:r>
            <a:r>
              <a:rPr dirty="0" sz="1450" spc="-10">
                <a:latin typeface="Times New Roman"/>
                <a:cs typeface="Times New Roman"/>
              </a:rPr>
              <a:t>eaves.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The interior </a:t>
            </a:r>
            <a:r>
              <a:rPr dirty="0" sz="1450" spc="-5">
                <a:latin typeface="Times New Roman"/>
                <a:cs typeface="Times New Roman"/>
              </a:rPr>
              <a:t>of </a:t>
            </a:r>
            <a:r>
              <a:rPr dirty="0" sz="1450" spc="-10">
                <a:latin typeface="Times New Roman"/>
                <a:cs typeface="Times New Roman"/>
              </a:rPr>
              <a:t>the inn was answerable to the outside: indeed, </a:t>
            </a:r>
            <a:r>
              <a:rPr dirty="0" sz="1450" spc="-5">
                <a:latin typeface="Times New Roman"/>
                <a:cs typeface="Times New Roman"/>
              </a:rPr>
              <a:t>I </a:t>
            </a:r>
            <a:r>
              <a:rPr dirty="0" sz="1450" spc="-10">
                <a:latin typeface="Times New Roman"/>
                <a:cs typeface="Times New Roman"/>
              </a:rPr>
              <a:t>never saw any  room much more to </a:t>
            </a:r>
            <a:r>
              <a:rPr dirty="0" sz="1450" spc="-5">
                <a:latin typeface="Times New Roman"/>
                <a:cs typeface="Times New Roman"/>
              </a:rPr>
              <a:t>be </a:t>
            </a:r>
            <a:r>
              <a:rPr dirty="0" sz="1450" spc="-10">
                <a:latin typeface="Times New Roman"/>
                <a:cs typeface="Times New Roman"/>
              </a:rPr>
              <a:t>admired than the low wainscoted parlour in which </a:t>
            </a:r>
            <a:r>
              <a:rPr dirty="0" sz="1450" spc="-5">
                <a:latin typeface="Times New Roman"/>
                <a:cs typeface="Times New Roman"/>
              </a:rPr>
              <a:t>I  </a:t>
            </a:r>
            <a:r>
              <a:rPr dirty="0" sz="1450" spc="-10">
                <a:latin typeface="Times New Roman"/>
                <a:cs typeface="Times New Roman"/>
              </a:rPr>
              <a:t>spent the remainder </a:t>
            </a:r>
            <a:r>
              <a:rPr dirty="0" sz="1450" spc="-5">
                <a:latin typeface="Times New Roman"/>
                <a:cs typeface="Times New Roman"/>
              </a:rPr>
              <a:t>of </a:t>
            </a:r>
            <a:r>
              <a:rPr dirty="0" sz="1450" spc="-10">
                <a:latin typeface="Times New Roman"/>
                <a:cs typeface="Times New Roman"/>
              </a:rPr>
              <a:t>the evening. It was </a:t>
            </a:r>
            <a:r>
              <a:rPr dirty="0" sz="1450" spc="-5">
                <a:latin typeface="Times New Roman"/>
                <a:cs typeface="Times New Roman"/>
              </a:rPr>
              <a:t>a </a:t>
            </a:r>
            <a:r>
              <a:rPr dirty="0" sz="1450" spc="-10">
                <a:latin typeface="Times New Roman"/>
                <a:cs typeface="Times New Roman"/>
              </a:rPr>
              <a:t>short oblong in shape, save that  the fireplace was built across </a:t>
            </a:r>
            <a:r>
              <a:rPr dirty="0" sz="1450" spc="-5">
                <a:latin typeface="Times New Roman"/>
                <a:cs typeface="Times New Roman"/>
              </a:rPr>
              <a:t>one of </a:t>
            </a:r>
            <a:r>
              <a:rPr dirty="0" sz="1450" spc="-10">
                <a:latin typeface="Times New Roman"/>
                <a:cs typeface="Times New Roman"/>
              </a:rPr>
              <a:t>the angles so as to cut it partially </a:t>
            </a:r>
            <a:r>
              <a:rPr dirty="0" sz="1450" spc="-15">
                <a:latin typeface="Times New Roman"/>
                <a:cs typeface="Times New Roman"/>
              </a:rPr>
              <a:t>off, </a:t>
            </a:r>
            <a:r>
              <a:rPr dirty="0" sz="1450" spc="-10">
                <a:latin typeface="Times New Roman"/>
                <a:cs typeface="Times New Roman"/>
              </a:rPr>
              <a:t>and  the opposite angle was similarly truncated </a:t>
            </a:r>
            <a:r>
              <a:rPr dirty="0" sz="1450" spc="-5">
                <a:latin typeface="Times New Roman"/>
                <a:cs typeface="Times New Roman"/>
              </a:rPr>
              <a:t>by a </a:t>
            </a:r>
            <a:r>
              <a:rPr dirty="0" sz="1450" spc="-10">
                <a:latin typeface="Times New Roman"/>
                <a:cs typeface="Times New Roman"/>
              </a:rPr>
              <a:t>corner cupboard. The  wainscot was white, and there was </a:t>
            </a:r>
            <a:r>
              <a:rPr dirty="0" sz="1450" spc="-5">
                <a:latin typeface="Times New Roman"/>
                <a:cs typeface="Times New Roman"/>
              </a:rPr>
              <a:t>a </a:t>
            </a:r>
            <a:r>
              <a:rPr dirty="0" sz="1450" spc="-20">
                <a:latin typeface="Times New Roman"/>
                <a:cs typeface="Times New Roman"/>
              </a:rPr>
              <a:t>Turkey </a:t>
            </a:r>
            <a:r>
              <a:rPr dirty="0" sz="1450" spc="-10">
                <a:latin typeface="Times New Roman"/>
                <a:cs typeface="Times New Roman"/>
              </a:rPr>
              <a:t>carpet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so old that it  might have been imported </a:t>
            </a:r>
            <a:r>
              <a:rPr dirty="0" sz="1450" spc="-5">
                <a:latin typeface="Times New Roman"/>
                <a:cs typeface="Times New Roman"/>
              </a:rPr>
              <a:t>by </a:t>
            </a:r>
            <a:r>
              <a:rPr dirty="0" sz="1450" spc="-30">
                <a:latin typeface="Times New Roman"/>
                <a:cs typeface="Times New Roman"/>
              </a:rPr>
              <a:t>Walter </a:t>
            </a:r>
            <a:r>
              <a:rPr dirty="0" sz="1450" spc="-10">
                <a:latin typeface="Times New Roman"/>
                <a:cs typeface="Times New Roman"/>
              </a:rPr>
              <a:t>Shandy before </a:t>
            </a:r>
            <a:r>
              <a:rPr dirty="0" sz="1450" spc="-5">
                <a:latin typeface="Times New Roman"/>
                <a:cs typeface="Times New Roman"/>
              </a:rPr>
              <a:t>he </a:t>
            </a:r>
            <a:r>
              <a:rPr dirty="0" sz="1450" spc="-10">
                <a:latin typeface="Times New Roman"/>
                <a:cs typeface="Times New Roman"/>
              </a:rPr>
              <a:t>retired, worn almost  through in some places, </a:t>
            </a:r>
            <a:r>
              <a:rPr dirty="0" sz="1450" spc="-5">
                <a:latin typeface="Times New Roman"/>
                <a:cs typeface="Times New Roman"/>
              </a:rPr>
              <a:t>but </a:t>
            </a:r>
            <a:r>
              <a:rPr dirty="0" sz="1450" spc="-10">
                <a:latin typeface="Times New Roman"/>
                <a:cs typeface="Times New Roman"/>
              </a:rPr>
              <a:t>in others making </a:t>
            </a:r>
            <a:r>
              <a:rPr dirty="0" sz="1450" spc="-5">
                <a:latin typeface="Times New Roman"/>
                <a:cs typeface="Times New Roman"/>
              </a:rPr>
              <a:t>a good </a:t>
            </a:r>
            <a:r>
              <a:rPr dirty="0" sz="1450" spc="-10">
                <a:latin typeface="Times New Roman"/>
                <a:cs typeface="Times New Roman"/>
              </a:rPr>
              <a:t>show </a:t>
            </a:r>
            <a:r>
              <a:rPr dirty="0" sz="1450" spc="-5">
                <a:latin typeface="Times New Roman"/>
                <a:cs typeface="Times New Roman"/>
              </a:rPr>
              <a:t>of </a:t>
            </a:r>
            <a:r>
              <a:rPr dirty="0" sz="1450" spc="-10">
                <a:latin typeface="Times New Roman"/>
                <a:cs typeface="Times New Roman"/>
              </a:rPr>
              <a:t>blues and  oranges, </a:t>
            </a:r>
            <a:r>
              <a:rPr dirty="0" sz="1450" spc="-5">
                <a:latin typeface="Times New Roman"/>
                <a:cs typeface="Times New Roman"/>
              </a:rPr>
              <a:t>none </a:t>
            </a:r>
            <a:r>
              <a:rPr dirty="0" sz="1450" spc="-10">
                <a:latin typeface="Times New Roman"/>
                <a:cs typeface="Times New Roman"/>
              </a:rPr>
              <a:t>the less harmonious for being somewhat faded. The corner  cupboard was agreeable in design; and there were just the right things </a:t>
            </a:r>
            <a:r>
              <a:rPr dirty="0" sz="1450" spc="-5">
                <a:latin typeface="Times New Roman"/>
                <a:cs typeface="Times New Roman"/>
              </a:rPr>
              <a:t>upon  </a:t>
            </a:r>
            <a:r>
              <a:rPr dirty="0" sz="1450" spc="-10">
                <a:latin typeface="Times New Roman"/>
                <a:cs typeface="Times New Roman"/>
              </a:rPr>
              <a:t>the shelves—decanters and tumblers, and blue plates, and </a:t>
            </a:r>
            <a:r>
              <a:rPr dirty="0" sz="1450" spc="-5">
                <a:latin typeface="Times New Roman"/>
                <a:cs typeface="Times New Roman"/>
              </a:rPr>
              <a:t>one </a:t>
            </a:r>
            <a:r>
              <a:rPr dirty="0" sz="1450" spc="-10">
                <a:latin typeface="Times New Roman"/>
                <a:cs typeface="Times New Roman"/>
              </a:rPr>
              <a:t>red rose in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25">
                <a:latin typeface="Times New Roman"/>
                <a:cs typeface="Times New Roman"/>
              </a:rPr>
              <a:t>water. </a:t>
            </a:r>
            <a:r>
              <a:rPr dirty="0" sz="1450" spc="-10">
                <a:latin typeface="Times New Roman"/>
                <a:cs typeface="Times New Roman"/>
              </a:rPr>
              <a:t>The furniture was old-fashioned and </a:t>
            </a:r>
            <a:r>
              <a:rPr dirty="0" sz="1450" spc="-15">
                <a:latin typeface="Times New Roman"/>
                <a:cs typeface="Times New Roman"/>
              </a:rPr>
              <a:t>stiff. </a:t>
            </a:r>
            <a:r>
              <a:rPr dirty="0" sz="1450" spc="-10">
                <a:latin typeface="Times New Roman"/>
                <a:cs typeface="Times New Roman"/>
              </a:rPr>
              <a:t>Everything was in  keeping, down to the ponderous leaden inkstand </a:t>
            </a:r>
            <a:r>
              <a:rPr dirty="0" sz="1450" spc="-5">
                <a:latin typeface="Times New Roman"/>
                <a:cs typeface="Times New Roman"/>
              </a:rPr>
              <a:t>on </a:t>
            </a:r>
            <a:r>
              <a:rPr dirty="0" sz="1450" spc="-10">
                <a:latin typeface="Times New Roman"/>
                <a:cs typeface="Times New Roman"/>
              </a:rPr>
              <a:t>the round table. And </a:t>
            </a:r>
            <a:r>
              <a:rPr dirty="0" sz="1450" spc="-5">
                <a:latin typeface="Times New Roman"/>
                <a:cs typeface="Times New Roman"/>
              </a:rPr>
              <a:t>you  </a:t>
            </a:r>
            <a:r>
              <a:rPr dirty="0" sz="1450" spc="-10">
                <a:latin typeface="Times New Roman"/>
                <a:cs typeface="Times New Roman"/>
              </a:rPr>
              <a:t>may fancy how pleasant it looked, all flushed and flickered over </a:t>
            </a:r>
            <a:r>
              <a:rPr dirty="0" sz="1450" spc="-5">
                <a:latin typeface="Times New Roman"/>
                <a:cs typeface="Times New Roman"/>
              </a:rPr>
              <a:t>by </a:t>
            </a:r>
            <a:r>
              <a:rPr dirty="0" sz="1450" spc="-10">
                <a:latin typeface="Times New Roman"/>
                <a:cs typeface="Times New Roman"/>
              </a:rPr>
              <a:t>the light</a:t>
            </a:r>
            <a:r>
              <a:rPr dirty="0" sz="1450" spc="17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5">
                <a:latin typeface="Times New Roman"/>
                <a:cs typeface="Times New Roman"/>
              </a:rPr>
              <a:t>a </a:t>
            </a:r>
            <a:r>
              <a:rPr dirty="0" sz="1450" spc="-10">
                <a:latin typeface="Times New Roman"/>
                <a:cs typeface="Times New Roman"/>
              </a:rPr>
              <a:t>brisk companionable fire, and seen, in </a:t>
            </a:r>
            <a:r>
              <a:rPr dirty="0" sz="1450" spc="-5">
                <a:latin typeface="Times New Roman"/>
                <a:cs typeface="Times New Roman"/>
              </a:rPr>
              <a:t>a </a:t>
            </a:r>
            <a:r>
              <a:rPr dirty="0" sz="1450" spc="-10">
                <a:latin typeface="Times New Roman"/>
                <a:cs typeface="Times New Roman"/>
              </a:rPr>
              <a:t>strange, tilted sort </a:t>
            </a:r>
            <a:r>
              <a:rPr dirty="0" sz="1450" spc="-5">
                <a:latin typeface="Times New Roman"/>
                <a:cs typeface="Times New Roman"/>
              </a:rPr>
              <a:t>of </a:t>
            </a:r>
            <a:r>
              <a:rPr dirty="0" sz="1450" spc="-10">
                <a:latin typeface="Times New Roman"/>
                <a:cs typeface="Times New Roman"/>
              </a:rPr>
              <a:t>perspective, in  the three compartments </a:t>
            </a:r>
            <a:r>
              <a:rPr dirty="0" sz="1450" spc="-5">
                <a:latin typeface="Times New Roman"/>
                <a:cs typeface="Times New Roman"/>
              </a:rPr>
              <a:t>of </a:t>
            </a:r>
            <a:r>
              <a:rPr dirty="0" sz="1450" spc="-10">
                <a:latin typeface="Times New Roman"/>
                <a:cs typeface="Times New Roman"/>
              </a:rPr>
              <a:t>the old mirror above the </a:t>
            </a:r>
            <a:r>
              <a:rPr dirty="0" sz="1450" spc="-20">
                <a:latin typeface="Times New Roman"/>
                <a:cs typeface="Times New Roman"/>
              </a:rPr>
              <a:t>chimney.</a:t>
            </a:r>
            <a:r>
              <a:rPr dirty="0" sz="1450" spc="320">
                <a:latin typeface="Times New Roman"/>
                <a:cs typeface="Times New Roman"/>
              </a:rPr>
              <a: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sat reading  in the great </a:t>
            </a:r>
            <a:r>
              <a:rPr dirty="0" sz="1450" spc="-15">
                <a:latin typeface="Times New Roman"/>
                <a:cs typeface="Times New Roman"/>
              </a:rPr>
              <a:t>armchair, </a:t>
            </a:r>
            <a:r>
              <a:rPr dirty="0" sz="1450" spc="-5">
                <a:latin typeface="Times New Roman"/>
                <a:cs typeface="Times New Roman"/>
              </a:rPr>
              <a:t>I </a:t>
            </a:r>
            <a:r>
              <a:rPr dirty="0" sz="1450" spc="-10">
                <a:latin typeface="Times New Roman"/>
                <a:cs typeface="Times New Roman"/>
              </a:rPr>
              <a:t>kept looking round with the tail </a:t>
            </a:r>
            <a:r>
              <a:rPr dirty="0" sz="1450" spc="-5">
                <a:latin typeface="Times New Roman"/>
                <a:cs typeface="Times New Roman"/>
              </a:rPr>
              <a:t>of </a:t>
            </a:r>
            <a:r>
              <a:rPr dirty="0" sz="1450" spc="-10">
                <a:latin typeface="Times New Roman"/>
                <a:cs typeface="Times New Roman"/>
              </a:rPr>
              <a:t>my eye at the  quaint, bright picture that was about me, and could </a:t>
            </a:r>
            <a:r>
              <a:rPr dirty="0" sz="1450" spc="-5">
                <a:latin typeface="Times New Roman"/>
                <a:cs typeface="Times New Roman"/>
              </a:rPr>
              <a:t>not </a:t>
            </a:r>
            <a:r>
              <a:rPr dirty="0" sz="1450" spc="-10">
                <a:latin typeface="Times New Roman"/>
                <a:cs typeface="Times New Roman"/>
              </a:rPr>
              <a:t>help some pleasure and  </a:t>
            </a:r>
            <a:r>
              <a:rPr dirty="0" sz="1450" spc="-5">
                <a:latin typeface="Times New Roman"/>
                <a:cs typeface="Times New Roman"/>
              </a:rPr>
              <a:t>a </a:t>
            </a:r>
            <a:r>
              <a:rPr dirty="0" sz="1450" spc="-10">
                <a:latin typeface="Times New Roman"/>
                <a:cs typeface="Times New Roman"/>
              </a:rPr>
              <a:t>certain childish pride in forming part </a:t>
            </a:r>
            <a:r>
              <a:rPr dirty="0" sz="1450" spc="-5">
                <a:latin typeface="Times New Roman"/>
                <a:cs typeface="Times New Roman"/>
              </a:rPr>
              <a:t>of </a:t>
            </a:r>
            <a:r>
              <a:rPr dirty="0" sz="1450" spc="-10">
                <a:latin typeface="Times New Roman"/>
                <a:cs typeface="Times New Roman"/>
              </a:rPr>
              <a:t>it. The </a:t>
            </a:r>
            <a:r>
              <a:rPr dirty="0" sz="1450" spc="-5">
                <a:latin typeface="Times New Roman"/>
                <a:cs typeface="Times New Roman"/>
              </a:rPr>
              <a:t>book I </a:t>
            </a:r>
            <a:r>
              <a:rPr dirty="0" sz="1450" spc="-10">
                <a:latin typeface="Times New Roman"/>
                <a:cs typeface="Times New Roman"/>
              </a:rPr>
              <a:t>read was about Italy  in the early Renaissance, the pageantries and the light loves </a:t>
            </a:r>
            <a:r>
              <a:rPr dirty="0" sz="1450" spc="-5">
                <a:latin typeface="Times New Roman"/>
                <a:cs typeface="Times New Roman"/>
              </a:rPr>
              <a:t>of </a:t>
            </a:r>
            <a:r>
              <a:rPr dirty="0" sz="1450" spc="-10">
                <a:latin typeface="Times New Roman"/>
                <a:cs typeface="Times New Roman"/>
              </a:rPr>
              <a:t>princes, the  passion </a:t>
            </a:r>
            <a:r>
              <a:rPr dirty="0" sz="1450" spc="-5">
                <a:latin typeface="Times New Roman"/>
                <a:cs typeface="Times New Roman"/>
              </a:rPr>
              <a:t>of </a:t>
            </a:r>
            <a:r>
              <a:rPr dirty="0" sz="1450" spc="-10">
                <a:latin typeface="Times New Roman"/>
                <a:cs typeface="Times New Roman"/>
              </a:rPr>
              <a:t>men for learning, and </a:t>
            </a:r>
            <a:r>
              <a:rPr dirty="0" sz="1450" spc="-20">
                <a:latin typeface="Times New Roman"/>
                <a:cs typeface="Times New Roman"/>
              </a:rPr>
              <a:t>poetry, </a:t>
            </a:r>
            <a:r>
              <a:rPr dirty="0" sz="1450" spc="-10">
                <a:latin typeface="Times New Roman"/>
                <a:cs typeface="Times New Roman"/>
              </a:rPr>
              <a:t>and art; </a:t>
            </a:r>
            <a:r>
              <a:rPr dirty="0" sz="1450" spc="-5">
                <a:latin typeface="Times New Roman"/>
                <a:cs typeface="Times New Roman"/>
              </a:rPr>
              <a:t>but </a:t>
            </a:r>
            <a:r>
              <a:rPr dirty="0" sz="1450" spc="-10">
                <a:latin typeface="Times New Roman"/>
                <a:cs typeface="Times New Roman"/>
              </a:rPr>
              <a:t>it was written, </a:t>
            </a:r>
            <a:r>
              <a:rPr dirty="0" sz="1450" spc="-5">
                <a:latin typeface="Times New Roman"/>
                <a:cs typeface="Times New Roman"/>
              </a:rPr>
              <a:t>by good  </a:t>
            </a:r>
            <a:r>
              <a:rPr dirty="0" sz="1450" spc="-10">
                <a:latin typeface="Times New Roman"/>
                <a:cs typeface="Times New Roman"/>
              </a:rPr>
              <a:t>luck, after </a:t>
            </a:r>
            <a:r>
              <a:rPr dirty="0" sz="1450" spc="-5">
                <a:latin typeface="Times New Roman"/>
                <a:cs typeface="Times New Roman"/>
              </a:rPr>
              <a:t>a </a:t>
            </a:r>
            <a:r>
              <a:rPr dirty="0" sz="1450" spc="-10">
                <a:latin typeface="Times New Roman"/>
                <a:cs typeface="Times New Roman"/>
              </a:rPr>
              <a:t>solid, prosaic fashion, that suited the room infinitely more nearly  than the matter; and the result was that </a:t>
            </a:r>
            <a:r>
              <a:rPr dirty="0" sz="1450" spc="-5">
                <a:latin typeface="Times New Roman"/>
                <a:cs typeface="Times New Roman"/>
              </a:rPr>
              <a:t>I thought </a:t>
            </a:r>
            <a:r>
              <a:rPr dirty="0" sz="1450" spc="-10">
                <a:latin typeface="Times New Roman"/>
                <a:cs typeface="Times New Roman"/>
              </a:rPr>
              <a:t>less, perhaps, </a:t>
            </a:r>
            <a:r>
              <a:rPr dirty="0" sz="1450" spc="-5">
                <a:latin typeface="Times New Roman"/>
                <a:cs typeface="Times New Roman"/>
              </a:rPr>
              <a:t>of </a:t>
            </a:r>
            <a:r>
              <a:rPr dirty="0" sz="1450" spc="-10">
                <a:latin typeface="Times New Roman"/>
                <a:cs typeface="Times New Roman"/>
              </a:rPr>
              <a:t>Lippo Lippi,  </a:t>
            </a:r>
            <a:r>
              <a:rPr dirty="0" sz="1450" spc="-5">
                <a:latin typeface="Times New Roman"/>
                <a:cs typeface="Times New Roman"/>
              </a:rPr>
              <a:t>or </a:t>
            </a:r>
            <a:r>
              <a:rPr dirty="0" sz="1450" spc="-10">
                <a:latin typeface="Times New Roman"/>
                <a:cs typeface="Times New Roman"/>
              </a:rPr>
              <a:t>Lorenzo, </a:t>
            </a:r>
            <a:r>
              <a:rPr dirty="0" sz="1450" spc="-5">
                <a:latin typeface="Times New Roman"/>
                <a:cs typeface="Times New Roman"/>
              </a:rPr>
              <a:t>or </a:t>
            </a:r>
            <a:r>
              <a:rPr dirty="0" sz="1450" spc="-10">
                <a:latin typeface="Times New Roman"/>
                <a:cs typeface="Times New Roman"/>
              </a:rPr>
              <a:t>Politian, than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Englishman who had written in that  volume what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of </a:t>
            </a:r>
            <a:r>
              <a:rPr dirty="0" sz="1450" spc="-10">
                <a:latin typeface="Times New Roman"/>
                <a:cs typeface="Times New Roman"/>
              </a:rPr>
              <a:t>them, and taken so much pleasure in his solemn  polysyllables.</a:t>
            </a:r>
            <a:endParaRPr sz="1450">
              <a:latin typeface="Times New Roman"/>
              <a:cs typeface="Times New Roman"/>
            </a:endParaRPr>
          </a:p>
          <a:p>
            <a:pPr algn="just" marL="12700" marR="5080">
              <a:lnSpc>
                <a:spcPts val="1730"/>
              </a:lnSpc>
              <a:spcBef>
                <a:spcPts val="844"/>
              </a:spcBef>
            </a:pP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left without </a:t>
            </a:r>
            <a:r>
              <a:rPr dirty="0" sz="1450" spc="-20">
                <a:latin typeface="Times New Roman"/>
                <a:cs typeface="Times New Roman"/>
              </a:rPr>
              <a:t>society.</a:t>
            </a:r>
            <a:r>
              <a:rPr dirty="0" sz="1450" spc="320">
                <a:latin typeface="Times New Roman"/>
                <a:cs typeface="Times New Roman"/>
              </a:rPr>
              <a:t> </a:t>
            </a:r>
            <a:r>
              <a:rPr dirty="0" sz="1450" spc="-10">
                <a:latin typeface="Times New Roman"/>
                <a:cs typeface="Times New Roman"/>
              </a:rPr>
              <a:t>My landlord had </a:t>
            </a:r>
            <a:r>
              <a:rPr dirty="0" sz="1450" spc="-5">
                <a:latin typeface="Times New Roman"/>
                <a:cs typeface="Times New Roman"/>
              </a:rPr>
              <a:t>a </a:t>
            </a:r>
            <a:r>
              <a:rPr dirty="0" sz="1450" spc="-10">
                <a:latin typeface="Times New Roman"/>
                <a:cs typeface="Times New Roman"/>
              </a:rPr>
              <a:t>very pretty little </a:t>
            </a:r>
            <a:r>
              <a:rPr dirty="0" sz="1450" spc="-15">
                <a:latin typeface="Times New Roman"/>
                <a:cs typeface="Times New Roman"/>
              </a:rPr>
              <a:t>daughter,  </a:t>
            </a:r>
            <a:r>
              <a:rPr dirty="0" sz="1450" spc="-10">
                <a:latin typeface="Times New Roman"/>
                <a:cs typeface="Times New Roman"/>
              </a:rPr>
              <a:t>whom we shall call Lizzie. If </a:t>
            </a:r>
            <a:r>
              <a:rPr dirty="0" sz="1450" spc="-5">
                <a:latin typeface="Times New Roman"/>
                <a:cs typeface="Times New Roman"/>
              </a:rPr>
              <a:t>I </a:t>
            </a:r>
            <a:r>
              <a:rPr dirty="0" sz="1450" spc="-10">
                <a:latin typeface="Times New Roman"/>
                <a:cs typeface="Times New Roman"/>
              </a:rPr>
              <a:t>had made any notes at the time,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able to tell </a:t>
            </a:r>
            <a:r>
              <a:rPr dirty="0" sz="1450" spc="-5">
                <a:latin typeface="Times New Roman"/>
                <a:cs typeface="Times New Roman"/>
              </a:rPr>
              <a:t>you </a:t>
            </a:r>
            <a:r>
              <a:rPr dirty="0" sz="1450" spc="-10">
                <a:latin typeface="Times New Roman"/>
                <a:cs typeface="Times New Roman"/>
              </a:rPr>
              <a:t>something definite </a:t>
            </a:r>
            <a:r>
              <a:rPr dirty="0" sz="1450" spc="-5">
                <a:latin typeface="Times New Roman"/>
                <a:cs typeface="Times New Roman"/>
              </a:rPr>
              <a:t>of </a:t>
            </a:r>
            <a:r>
              <a:rPr dirty="0" sz="1450" spc="-10">
                <a:latin typeface="Times New Roman"/>
                <a:cs typeface="Times New Roman"/>
              </a:rPr>
              <a:t>her appearance. But faces have </a:t>
            </a:r>
            <a:r>
              <a:rPr dirty="0" sz="1450" spc="-5">
                <a:latin typeface="Times New Roman"/>
                <a:cs typeface="Times New Roman"/>
              </a:rPr>
              <a:t>a </a:t>
            </a:r>
            <a:r>
              <a:rPr dirty="0" sz="1450" spc="-10">
                <a:latin typeface="Times New Roman"/>
                <a:cs typeface="Times New Roman"/>
              </a:rPr>
              <a:t>trick </a:t>
            </a:r>
            <a:r>
              <a:rPr dirty="0" sz="1450" spc="-5">
                <a:latin typeface="Times New Roman"/>
                <a:cs typeface="Times New Roman"/>
              </a:rPr>
              <a:t>of  </a:t>
            </a:r>
            <a:r>
              <a:rPr dirty="0" sz="1450" spc="-10">
                <a:latin typeface="Times New Roman"/>
                <a:cs typeface="Times New Roman"/>
              </a:rPr>
              <a:t>growing more and more spiritualised and abstract in the </a:t>
            </a:r>
            <a:r>
              <a:rPr dirty="0" sz="1450" spc="-25">
                <a:latin typeface="Times New Roman"/>
                <a:cs typeface="Times New Roman"/>
              </a:rPr>
              <a:t>memory, </a:t>
            </a:r>
            <a:r>
              <a:rPr dirty="0" sz="1450" spc="-10">
                <a:latin typeface="Times New Roman"/>
                <a:cs typeface="Times New Roman"/>
              </a:rPr>
              <a:t>until nothing  remains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but a look, a </a:t>
            </a:r>
            <a:r>
              <a:rPr dirty="0" sz="1450" spc="-10">
                <a:latin typeface="Times New Roman"/>
                <a:cs typeface="Times New Roman"/>
              </a:rPr>
              <a:t>haunting expression; just that secret quality in </a:t>
            </a:r>
            <a:r>
              <a:rPr dirty="0" sz="1450" spc="-5">
                <a:latin typeface="Times New Roman"/>
                <a:cs typeface="Times New Roman"/>
              </a:rPr>
              <a:t>a  </a:t>
            </a:r>
            <a:r>
              <a:rPr dirty="0" sz="1450" spc="-10">
                <a:latin typeface="Times New Roman"/>
                <a:cs typeface="Times New Roman"/>
              </a:rPr>
              <a:t>face that is apt to slip </a:t>
            </a:r>
            <a:r>
              <a:rPr dirty="0" sz="1450" spc="-5">
                <a:latin typeface="Times New Roman"/>
                <a:cs typeface="Times New Roman"/>
              </a:rPr>
              <a:t>out </a:t>
            </a:r>
            <a:r>
              <a:rPr dirty="0" sz="1450" spc="-10">
                <a:latin typeface="Times New Roman"/>
                <a:cs typeface="Times New Roman"/>
              </a:rPr>
              <a:t>somehow under the cunningest painter’s touch, and  leave the portrait dead for the lack </a:t>
            </a:r>
            <a:r>
              <a:rPr dirty="0" sz="1450" spc="-5">
                <a:latin typeface="Times New Roman"/>
                <a:cs typeface="Times New Roman"/>
              </a:rPr>
              <a:t>of </a:t>
            </a:r>
            <a:r>
              <a:rPr dirty="0" sz="1450" spc="-10">
                <a:latin typeface="Times New Roman"/>
                <a:cs typeface="Times New Roman"/>
              </a:rPr>
              <a:t>it. And if it is hard to catch with the  finest </a:t>
            </a:r>
            <a:r>
              <a:rPr dirty="0" sz="1450" spc="-5">
                <a:latin typeface="Times New Roman"/>
                <a:cs typeface="Times New Roman"/>
              </a:rPr>
              <a:t>of </a:t>
            </a:r>
            <a:r>
              <a:rPr dirty="0" sz="1450" spc="-15">
                <a:latin typeface="Times New Roman"/>
                <a:cs typeface="Times New Roman"/>
              </a:rPr>
              <a:t>camel’s-hair </a:t>
            </a:r>
            <a:r>
              <a:rPr dirty="0" sz="1450" spc="-10">
                <a:latin typeface="Times New Roman"/>
                <a:cs typeface="Times New Roman"/>
              </a:rPr>
              <a:t>pencils, </a:t>
            </a:r>
            <a:r>
              <a:rPr dirty="0" sz="1450" spc="-5">
                <a:latin typeface="Times New Roman"/>
                <a:cs typeface="Times New Roman"/>
              </a:rPr>
              <a:t>you </a:t>
            </a:r>
            <a:r>
              <a:rPr dirty="0" sz="1450" spc="-10">
                <a:latin typeface="Times New Roman"/>
                <a:cs typeface="Times New Roman"/>
              </a:rPr>
              <a:t>may think how hopeless it must </a:t>
            </a:r>
            <a:r>
              <a:rPr dirty="0" sz="1450" spc="-5">
                <a:latin typeface="Times New Roman"/>
                <a:cs typeface="Times New Roman"/>
              </a:rPr>
              <a:t>be </a:t>
            </a:r>
            <a:r>
              <a:rPr dirty="0" sz="1450" spc="-10">
                <a:latin typeface="Times New Roman"/>
                <a:cs typeface="Times New Roman"/>
              </a:rPr>
              <a:t>to  pursue after it with clumsy words. If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for instance, that this </a:t>
            </a:r>
            <a:r>
              <a:rPr dirty="0" sz="1450" spc="-5">
                <a:latin typeface="Times New Roman"/>
                <a:cs typeface="Times New Roman"/>
              </a:rPr>
              <a:t>look,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remember as Lizzie, was something wistful that seemed partly to come </a:t>
            </a:r>
            <a:r>
              <a:rPr dirty="0" sz="1450" spc="-5">
                <a:latin typeface="Times New Roman"/>
                <a:cs typeface="Times New Roman"/>
              </a:rPr>
              <a:t>of  </a:t>
            </a:r>
            <a:r>
              <a:rPr dirty="0" sz="1450" spc="-10">
                <a:latin typeface="Times New Roman"/>
                <a:cs typeface="Times New Roman"/>
              </a:rPr>
              <a:t>slyness and in part </a:t>
            </a:r>
            <a:r>
              <a:rPr dirty="0" sz="1450" spc="-5">
                <a:latin typeface="Times New Roman"/>
                <a:cs typeface="Times New Roman"/>
              </a:rPr>
              <a:t>of </a:t>
            </a:r>
            <a:r>
              <a:rPr dirty="0" sz="1450" spc="-20">
                <a:latin typeface="Times New Roman"/>
                <a:cs typeface="Times New Roman"/>
              </a:rPr>
              <a:t>simplicity, </a:t>
            </a:r>
            <a:r>
              <a:rPr dirty="0" sz="1450" spc="-10">
                <a:latin typeface="Times New Roman"/>
                <a:cs typeface="Times New Roman"/>
              </a:rPr>
              <a:t>and that </a:t>
            </a:r>
            <a:r>
              <a:rPr dirty="0" sz="1450" spc="-5">
                <a:latin typeface="Times New Roman"/>
                <a:cs typeface="Times New Roman"/>
              </a:rPr>
              <a:t>I </a:t>
            </a:r>
            <a:r>
              <a:rPr dirty="0" sz="1450" spc="-10">
                <a:latin typeface="Times New Roman"/>
                <a:cs typeface="Times New Roman"/>
              </a:rPr>
              <a:t>am inclined to imagine it had  something to </a:t>
            </a:r>
            <a:r>
              <a:rPr dirty="0" sz="1450" spc="-5">
                <a:latin typeface="Times New Roman"/>
                <a:cs typeface="Times New Roman"/>
              </a:rPr>
              <a:t>do </a:t>
            </a:r>
            <a:r>
              <a:rPr dirty="0" sz="1450" spc="-10">
                <a:latin typeface="Times New Roman"/>
                <a:cs typeface="Times New Roman"/>
              </a:rPr>
              <a:t>with the daintiest suspicion </a:t>
            </a:r>
            <a:r>
              <a:rPr dirty="0" sz="1450" spc="-5">
                <a:latin typeface="Times New Roman"/>
                <a:cs typeface="Times New Roman"/>
              </a:rPr>
              <a:t>of a </a:t>
            </a:r>
            <a:r>
              <a:rPr dirty="0" sz="1450" spc="-10">
                <a:latin typeface="Times New Roman"/>
                <a:cs typeface="Times New Roman"/>
              </a:rPr>
              <a:t>cast in </a:t>
            </a:r>
            <a:r>
              <a:rPr dirty="0" sz="1450" spc="-5">
                <a:latin typeface="Times New Roman"/>
                <a:cs typeface="Times New Roman"/>
              </a:rPr>
              <a:t>one of </a:t>
            </a:r>
            <a:r>
              <a:rPr dirty="0" sz="1450" spc="-10">
                <a:latin typeface="Times New Roman"/>
                <a:cs typeface="Times New Roman"/>
              </a:rPr>
              <a:t>her </a:t>
            </a:r>
            <a:r>
              <a:rPr dirty="0" sz="1450" spc="-15">
                <a:latin typeface="Times New Roman"/>
                <a:cs typeface="Times New Roman"/>
              </a:rPr>
              <a:t>large </a:t>
            </a:r>
            <a:r>
              <a:rPr dirty="0" sz="1450" spc="-10">
                <a:latin typeface="Times New Roman"/>
                <a:cs typeface="Times New Roman"/>
              </a:rPr>
              <a:t>eyes,  </a:t>
            </a:r>
            <a:r>
              <a:rPr dirty="0" sz="1450" spc="-5">
                <a:latin typeface="Times New Roman"/>
                <a:cs typeface="Times New Roman"/>
              </a:rPr>
              <a:t>I </a:t>
            </a:r>
            <a:r>
              <a:rPr dirty="0" sz="1450" spc="-10">
                <a:latin typeface="Times New Roman"/>
                <a:cs typeface="Times New Roman"/>
              </a:rPr>
              <a:t>shall have said all that </a:t>
            </a:r>
            <a:r>
              <a:rPr dirty="0" sz="1450" spc="-5">
                <a:latin typeface="Times New Roman"/>
                <a:cs typeface="Times New Roman"/>
              </a:rPr>
              <a:t>I </a:t>
            </a:r>
            <a:r>
              <a:rPr dirty="0" sz="1450" spc="-10">
                <a:latin typeface="Times New Roman"/>
                <a:cs typeface="Times New Roman"/>
              </a:rPr>
              <a:t>can, and the reader will </a:t>
            </a:r>
            <a:r>
              <a:rPr dirty="0" sz="1450" spc="-5">
                <a:latin typeface="Times New Roman"/>
                <a:cs typeface="Times New Roman"/>
              </a:rPr>
              <a:t>not be </a:t>
            </a:r>
            <a:r>
              <a:rPr dirty="0" sz="1450" spc="-10">
                <a:latin typeface="Times New Roman"/>
                <a:cs typeface="Times New Roman"/>
              </a:rPr>
              <a:t>much advanced  towards comprehension. </a:t>
            </a:r>
            <a:r>
              <a:rPr dirty="0" sz="1450" spc="-5">
                <a:latin typeface="Times New Roman"/>
                <a:cs typeface="Times New Roman"/>
              </a:rPr>
              <a:t>I </a:t>
            </a:r>
            <a:r>
              <a:rPr dirty="0" sz="1450" spc="-10">
                <a:latin typeface="Times New Roman"/>
                <a:cs typeface="Times New Roman"/>
              </a:rPr>
              <a:t>had struck </a:t>
            </a:r>
            <a:r>
              <a:rPr dirty="0" sz="1450" spc="-5">
                <a:latin typeface="Times New Roman"/>
                <a:cs typeface="Times New Roman"/>
              </a:rPr>
              <a:t>up </a:t>
            </a:r>
            <a:r>
              <a:rPr dirty="0" sz="1450" spc="-10">
                <a:latin typeface="Times New Roman"/>
                <a:cs typeface="Times New Roman"/>
              </a:rPr>
              <a:t>an acquaintance with this little  damsel in the morning, and professed much interest in her dolls, and an  impatient desire to see the </a:t>
            </a:r>
            <a:r>
              <a:rPr dirty="0" sz="1450" spc="-15">
                <a:latin typeface="Times New Roman"/>
                <a:cs typeface="Times New Roman"/>
              </a:rPr>
              <a:t>large </a:t>
            </a:r>
            <a:r>
              <a:rPr dirty="0" sz="1450" spc="-5">
                <a:latin typeface="Times New Roman"/>
                <a:cs typeface="Times New Roman"/>
              </a:rPr>
              <a:t>one </a:t>
            </a:r>
            <a:r>
              <a:rPr dirty="0" sz="1450" spc="-10">
                <a:latin typeface="Times New Roman"/>
                <a:cs typeface="Times New Roman"/>
              </a:rPr>
              <a:t>which was kept locked away for great  occasions. And so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very long in the parlour before the </a:t>
            </a:r>
            <a:r>
              <a:rPr dirty="0" sz="1450" spc="-5">
                <a:latin typeface="Times New Roman"/>
                <a:cs typeface="Times New Roman"/>
              </a:rPr>
              <a:t>door  </a:t>
            </a:r>
            <a:r>
              <a:rPr dirty="0" sz="1450" spc="-10">
                <a:latin typeface="Times New Roman"/>
                <a:cs typeface="Times New Roman"/>
              </a:rPr>
              <a:t>opened, and in came Miss Lizzie with two dolls tucked clumsily under her  arm. She was followed </a:t>
            </a:r>
            <a:r>
              <a:rPr dirty="0" sz="1450" spc="-5">
                <a:latin typeface="Times New Roman"/>
                <a:cs typeface="Times New Roman"/>
              </a:rPr>
              <a:t>by </a:t>
            </a:r>
            <a:r>
              <a:rPr dirty="0" sz="1450" spc="-10">
                <a:latin typeface="Times New Roman"/>
                <a:cs typeface="Times New Roman"/>
              </a:rPr>
              <a:t>her brother </a:t>
            </a:r>
            <a:r>
              <a:rPr dirty="0" sz="1450" spc="-5">
                <a:latin typeface="Times New Roman"/>
                <a:cs typeface="Times New Roman"/>
              </a:rPr>
              <a:t>John, a </a:t>
            </a:r>
            <a:r>
              <a:rPr dirty="0" sz="1450" spc="-10">
                <a:latin typeface="Times New Roman"/>
                <a:cs typeface="Times New Roman"/>
              </a:rPr>
              <a:t>year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younger </a:t>
            </a:r>
            <a:r>
              <a:rPr dirty="0" sz="1450" spc="-10">
                <a:latin typeface="Times New Roman"/>
                <a:cs typeface="Times New Roman"/>
              </a:rPr>
              <a:t>than herself,  </a:t>
            </a:r>
            <a:r>
              <a:rPr dirty="0" sz="1450" spc="-5">
                <a:latin typeface="Times New Roman"/>
                <a:cs typeface="Times New Roman"/>
              </a:rPr>
              <a:t>not </a:t>
            </a:r>
            <a:r>
              <a:rPr dirty="0" sz="1450" spc="-10">
                <a:latin typeface="Times New Roman"/>
                <a:cs typeface="Times New Roman"/>
              </a:rPr>
              <a:t>simply to play propriety at </a:t>
            </a:r>
            <a:r>
              <a:rPr dirty="0" sz="1450" spc="-5">
                <a:latin typeface="Times New Roman"/>
                <a:cs typeface="Times New Roman"/>
              </a:rPr>
              <a:t>our </a:t>
            </a:r>
            <a:r>
              <a:rPr dirty="0" sz="1450" spc="-20">
                <a:latin typeface="Times New Roman"/>
                <a:cs typeface="Times New Roman"/>
              </a:rPr>
              <a:t>interview, </a:t>
            </a:r>
            <a:r>
              <a:rPr dirty="0" sz="1450" spc="-5">
                <a:latin typeface="Times New Roman"/>
                <a:cs typeface="Times New Roman"/>
              </a:rPr>
              <a:t>but </a:t>
            </a:r>
            <a:r>
              <a:rPr dirty="0" sz="1450" spc="-10">
                <a:latin typeface="Times New Roman"/>
                <a:cs typeface="Times New Roman"/>
              </a:rPr>
              <a:t>to show his own two whips  in emulation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sister’s </a:t>
            </a:r>
            <a:r>
              <a:rPr dirty="0" sz="1450" spc="-10">
                <a:latin typeface="Times New Roman"/>
                <a:cs typeface="Times New Roman"/>
              </a:rPr>
              <a:t>dolls. </a:t>
            </a:r>
            <a:r>
              <a:rPr dirty="0" sz="1450" spc="-5">
                <a:latin typeface="Times New Roman"/>
                <a:cs typeface="Times New Roman"/>
              </a:rPr>
              <a:t>I </a:t>
            </a:r>
            <a:r>
              <a:rPr dirty="0" sz="1450" spc="-10">
                <a:latin typeface="Times New Roman"/>
                <a:cs typeface="Times New Roman"/>
              </a:rPr>
              <a:t>did my best to make myself agreeable to  my visitors, showing much admiration for the dolls and dolls’ dresses, and,  with </a:t>
            </a:r>
            <a:r>
              <a:rPr dirty="0" sz="1450" spc="-5">
                <a:latin typeface="Times New Roman"/>
                <a:cs typeface="Times New Roman"/>
              </a:rPr>
              <a:t>a </a:t>
            </a:r>
            <a:r>
              <a:rPr dirty="0" sz="1450" spc="-10">
                <a:latin typeface="Times New Roman"/>
                <a:cs typeface="Times New Roman"/>
              </a:rPr>
              <a:t>very serious </a:t>
            </a:r>
            <a:r>
              <a:rPr dirty="0" sz="1450" spc="-15">
                <a:latin typeface="Times New Roman"/>
                <a:cs typeface="Times New Roman"/>
              </a:rPr>
              <a:t>demeanour, </a:t>
            </a:r>
            <a:r>
              <a:rPr dirty="0" sz="1450" spc="-10">
                <a:latin typeface="Times New Roman"/>
                <a:cs typeface="Times New Roman"/>
              </a:rPr>
              <a:t>asking many questions about their age and  </a:t>
            </a:r>
            <a:r>
              <a:rPr dirty="0" sz="1450" spc="-20">
                <a:latin typeface="Times New Roman"/>
                <a:cs typeface="Times New Roman"/>
              </a:rPr>
              <a:t>character.</a:t>
            </a:r>
            <a:r>
              <a:rPr dirty="0" sz="1450" spc="320">
                <a:latin typeface="Times New Roman"/>
                <a:cs typeface="Times New Roman"/>
              </a:rPr>
              <a:t> </a:t>
            </a:r>
            <a:r>
              <a:rPr dirty="0" sz="1450" spc="-5">
                <a:latin typeface="Times New Roman"/>
                <a:cs typeface="Times New Roman"/>
              </a:rPr>
              <a:t>I do not </a:t>
            </a:r>
            <a:r>
              <a:rPr dirty="0" sz="1450" spc="-10">
                <a:latin typeface="Times New Roman"/>
                <a:cs typeface="Times New Roman"/>
              </a:rPr>
              <a:t>think that Lizzie distrusted my </a:t>
            </a:r>
            <a:r>
              <a:rPr dirty="0" sz="1450" spc="-20">
                <a:latin typeface="Times New Roman"/>
                <a:cs typeface="Times New Roman"/>
              </a:rPr>
              <a:t>sincerity, </a:t>
            </a:r>
            <a:r>
              <a:rPr dirty="0" sz="1450" spc="-5">
                <a:latin typeface="Times New Roman"/>
                <a:cs typeface="Times New Roman"/>
              </a:rPr>
              <a:t>but </a:t>
            </a:r>
            <a:r>
              <a:rPr dirty="0" sz="1450" spc="-10">
                <a:latin typeface="Times New Roman"/>
                <a:cs typeface="Times New Roman"/>
              </a:rPr>
              <a:t>it was evident  that she was both bewildered and </a:t>
            </a:r>
            <a:r>
              <a:rPr dirty="0" sz="1450" spc="-5">
                <a:latin typeface="Times New Roman"/>
                <a:cs typeface="Times New Roman"/>
              </a:rPr>
              <a:t>a </a:t>
            </a:r>
            <a:r>
              <a:rPr dirty="0" sz="1450" spc="-10">
                <a:latin typeface="Times New Roman"/>
                <a:cs typeface="Times New Roman"/>
              </a:rPr>
              <a:t>little contemptuous. Although she was  ready herself to treat her dolls as if they were alive, she seemed to think rather  poorly </a:t>
            </a:r>
            <a:r>
              <a:rPr dirty="0" sz="1450" spc="-5">
                <a:latin typeface="Times New Roman"/>
                <a:cs typeface="Times New Roman"/>
              </a:rPr>
              <a:t>of </a:t>
            </a:r>
            <a:r>
              <a:rPr dirty="0" sz="1450" spc="-10">
                <a:latin typeface="Times New Roman"/>
                <a:cs typeface="Times New Roman"/>
              </a:rPr>
              <a:t>any grown person who could fall heartily into the spirit </a:t>
            </a:r>
            <a:r>
              <a:rPr dirty="0" sz="1450" spc="-5">
                <a:latin typeface="Times New Roman"/>
                <a:cs typeface="Times New Roman"/>
              </a:rPr>
              <a:t>of </a:t>
            </a:r>
            <a:r>
              <a:rPr dirty="0" sz="1450" spc="-10">
                <a:latin typeface="Times New Roman"/>
                <a:cs typeface="Times New Roman"/>
              </a:rPr>
              <a:t>the  fiction. Sometimes she would look at me with gravity and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disquietude, as though she really feared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out of </a:t>
            </a:r>
            <a:r>
              <a:rPr dirty="0" sz="1450" spc="-10">
                <a:latin typeface="Times New Roman"/>
                <a:cs typeface="Times New Roman"/>
              </a:rPr>
              <a:t>my wits. Sometimes,  as when </a:t>
            </a:r>
            <a:r>
              <a:rPr dirty="0" sz="1450" spc="-5">
                <a:latin typeface="Times New Roman"/>
                <a:cs typeface="Times New Roman"/>
              </a:rPr>
              <a:t>I </a:t>
            </a:r>
            <a:r>
              <a:rPr dirty="0" sz="1450" spc="-10">
                <a:latin typeface="Times New Roman"/>
                <a:cs typeface="Times New Roman"/>
              </a:rPr>
              <a:t>inquired too particularly into the question </a:t>
            </a:r>
            <a:r>
              <a:rPr dirty="0" sz="1450" spc="-5">
                <a:latin typeface="Times New Roman"/>
                <a:cs typeface="Times New Roman"/>
              </a:rPr>
              <a:t>of </a:t>
            </a:r>
            <a:r>
              <a:rPr dirty="0" sz="1450" spc="-10">
                <a:latin typeface="Times New Roman"/>
                <a:cs typeface="Times New Roman"/>
              </a:rPr>
              <a:t>their names,</a:t>
            </a:r>
            <a:r>
              <a:rPr dirty="0" sz="1450" spc="30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and Irish in </a:t>
            </a:r>
            <a:r>
              <a:rPr dirty="0" sz="1450" spc="-20">
                <a:latin typeface="Times New Roman"/>
                <a:cs typeface="Times New Roman"/>
              </a:rPr>
              <a:t>plenty, </a:t>
            </a:r>
            <a:r>
              <a:rPr dirty="0" sz="1450" spc="-5">
                <a:latin typeface="Times New Roman"/>
                <a:cs typeface="Times New Roman"/>
              </a:rPr>
              <a:t>a </a:t>
            </a:r>
            <a:r>
              <a:rPr dirty="0" sz="1450" spc="-10">
                <a:latin typeface="Times New Roman"/>
                <a:cs typeface="Times New Roman"/>
              </a:rPr>
              <a:t>few English, </a:t>
            </a:r>
            <a:r>
              <a:rPr dirty="0" sz="1450" spc="-5">
                <a:latin typeface="Times New Roman"/>
                <a:cs typeface="Times New Roman"/>
              </a:rPr>
              <a:t>a </a:t>
            </a:r>
            <a:r>
              <a:rPr dirty="0" sz="1450" spc="-10">
                <a:latin typeface="Times New Roman"/>
                <a:cs typeface="Times New Roman"/>
              </a:rPr>
              <a:t>few Americans, </a:t>
            </a:r>
            <a:r>
              <a:rPr dirty="0" sz="1450" spc="-5">
                <a:latin typeface="Times New Roman"/>
                <a:cs typeface="Times New Roman"/>
              </a:rPr>
              <a:t>a good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Scandinavians, </a:t>
            </a:r>
            <a:r>
              <a:rPr dirty="0" sz="1450" spc="-5">
                <a:latin typeface="Times New Roman"/>
                <a:cs typeface="Times New Roman"/>
              </a:rPr>
              <a:t>a </a:t>
            </a:r>
            <a:r>
              <a:rPr dirty="0" sz="1450" spc="-10">
                <a:latin typeface="Times New Roman"/>
                <a:cs typeface="Times New Roman"/>
              </a:rPr>
              <a:t>German </a:t>
            </a:r>
            <a:r>
              <a:rPr dirty="0" sz="1450" spc="-5">
                <a:latin typeface="Times New Roman"/>
                <a:cs typeface="Times New Roman"/>
              </a:rPr>
              <a:t>or </a:t>
            </a:r>
            <a:r>
              <a:rPr dirty="0" sz="1450" spc="-10">
                <a:latin typeface="Times New Roman"/>
                <a:cs typeface="Times New Roman"/>
              </a:rPr>
              <a:t>two, and </a:t>
            </a:r>
            <a:r>
              <a:rPr dirty="0" sz="1450" spc="-5">
                <a:latin typeface="Times New Roman"/>
                <a:cs typeface="Times New Roman"/>
              </a:rPr>
              <a:t>one </a:t>
            </a:r>
            <a:r>
              <a:rPr dirty="0" sz="1450" spc="-10">
                <a:latin typeface="Times New Roman"/>
                <a:cs typeface="Times New Roman"/>
              </a:rPr>
              <a:t>Russian; all now belonging for ten  days to </a:t>
            </a:r>
            <a:r>
              <a:rPr dirty="0" sz="1450" spc="-5">
                <a:latin typeface="Times New Roman"/>
                <a:cs typeface="Times New Roman"/>
              </a:rPr>
              <a:t>one </a:t>
            </a:r>
            <a:r>
              <a:rPr dirty="0" sz="1450" spc="-10">
                <a:latin typeface="Times New Roman"/>
                <a:cs typeface="Times New Roman"/>
              </a:rPr>
              <a:t>small iron country </a:t>
            </a:r>
            <a:r>
              <a:rPr dirty="0" sz="1450" spc="-5">
                <a:latin typeface="Times New Roman"/>
                <a:cs typeface="Times New Roman"/>
              </a:rPr>
              <a:t>on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deep.</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walked the deck and looked round </a:t>
            </a:r>
            <a:r>
              <a:rPr dirty="0" sz="1450" spc="-5">
                <a:latin typeface="Times New Roman"/>
                <a:cs typeface="Times New Roman"/>
              </a:rPr>
              <a:t>upon </a:t>
            </a:r>
            <a:r>
              <a:rPr dirty="0" sz="1450" spc="-10">
                <a:latin typeface="Times New Roman"/>
                <a:cs typeface="Times New Roman"/>
              </a:rPr>
              <a:t>my fellow-passengers, thus  curiously assorted from all northern Europe, </a:t>
            </a:r>
            <a:r>
              <a:rPr dirty="0" sz="1450" spc="-5">
                <a:latin typeface="Times New Roman"/>
                <a:cs typeface="Times New Roman"/>
              </a:rPr>
              <a:t>I </a:t>
            </a:r>
            <a:r>
              <a:rPr dirty="0" sz="1450" spc="-10">
                <a:latin typeface="Times New Roman"/>
                <a:cs typeface="Times New Roman"/>
              </a:rPr>
              <a:t>began for the first time to  understand the nature </a:t>
            </a:r>
            <a:r>
              <a:rPr dirty="0" sz="1450" spc="-5">
                <a:latin typeface="Times New Roman"/>
                <a:cs typeface="Times New Roman"/>
              </a:rPr>
              <a:t>of </a:t>
            </a:r>
            <a:r>
              <a:rPr dirty="0" sz="1450" spc="-10">
                <a:latin typeface="Times New Roman"/>
                <a:cs typeface="Times New Roman"/>
              </a:rPr>
              <a:t>emigration. Day </a:t>
            </a:r>
            <a:r>
              <a:rPr dirty="0" sz="1450" spc="-5">
                <a:latin typeface="Times New Roman"/>
                <a:cs typeface="Times New Roman"/>
              </a:rPr>
              <a:t>by </a:t>
            </a:r>
            <a:r>
              <a:rPr dirty="0" sz="1450" spc="-10">
                <a:latin typeface="Times New Roman"/>
                <a:cs typeface="Times New Roman"/>
              </a:rPr>
              <a:t>day throughout the passage, and  thenceforward across all the States, and </a:t>
            </a:r>
            <a:r>
              <a:rPr dirty="0" sz="1450" spc="-5">
                <a:latin typeface="Times New Roman"/>
                <a:cs typeface="Times New Roman"/>
              </a:rPr>
              <a:t>on </a:t>
            </a:r>
            <a:r>
              <a:rPr dirty="0" sz="1450" spc="-10">
                <a:latin typeface="Times New Roman"/>
                <a:cs typeface="Times New Roman"/>
              </a:rPr>
              <a:t>to the shores </a:t>
            </a:r>
            <a:r>
              <a:rPr dirty="0" sz="1450" spc="-5">
                <a:latin typeface="Times New Roman"/>
                <a:cs typeface="Times New Roman"/>
              </a:rPr>
              <a:t>of </a:t>
            </a:r>
            <a:r>
              <a:rPr dirty="0" sz="1450" spc="-10">
                <a:latin typeface="Times New Roman"/>
                <a:cs typeface="Times New Roman"/>
              </a:rPr>
              <a:t>the Pacific, this  knowledge grew more clear and </a:t>
            </a:r>
            <a:r>
              <a:rPr dirty="0" sz="1450" spc="-20">
                <a:latin typeface="Times New Roman"/>
                <a:cs typeface="Times New Roman"/>
              </a:rPr>
              <a:t>melancholy.</a:t>
            </a:r>
            <a:r>
              <a:rPr dirty="0" sz="1450" spc="320">
                <a:latin typeface="Times New Roman"/>
                <a:cs typeface="Times New Roman"/>
              </a:rPr>
              <a:t> </a:t>
            </a:r>
            <a:r>
              <a:rPr dirty="0" sz="1450" spc="-10">
                <a:latin typeface="Times New Roman"/>
                <a:cs typeface="Times New Roman"/>
              </a:rPr>
              <a:t>Emigration, from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the  most cheerful import, came to sound most dismally in my </a:t>
            </a:r>
            <a:r>
              <a:rPr dirty="0" sz="1450" spc="-30">
                <a:latin typeface="Times New Roman"/>
                <a:cs typeface="Times New Roman"/>
              </a:rPr>
              <a:t>ear. </a:t>
            </a:r>
            <a:r>
              <a:rPr dirty="0" sz="1450" spc="-10">
                <a:latin typeface="Times New Roman"/>
                <a:cs typeface="Times New Roman"/>
              </a:rPr>
              <a:t>There is  nothing more agreeable to picture and nothing more pathetic to behold. The  abstract idea, as conceived at home, is hopeful and adventurous. A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you </a:t>
            </a:r>
            <a:r>
              <a:rPr dirty="0" sz="1450" spc="-25">
                <a:latin typeface="Times New Roman"/>
                <a:cs typeface="Times New Roman"/>
              </a:rPr>
              <a:t>fancy, </a:t>
            </a:r>
            <a:r>
              <a:rPr dirty="0" sz="1450" spc="-10">
                <a:latin typeface="Times New Roman"/>
                <a:cs typeface="Times New Roman"/>
              </a:rPr>
              <a:t>scorning restraints and helpers, issues forth into life, that great  battle, to fight for his own hand. The most pleasant stories </a:t>
            </a:r>
            <a:r>
              <a:rPr dirty="0" sz="1450" spc="-5">
                <a:latin typeface="Times New Roman"/>
                <a:cs typeface="Times New Roman"/>
              </a:rPr>
              <a:t>of </a:t>
            </a:r>
            <a:r>
              <a:rPr dirty="0" sz="1450" spc="-10">
                <a:latin typeface="Times New Roman"/>
                <a:cs typeface="Times New Roman"/>
              </a:rPr>
              <a:t>ambition, </a:t>
            </a:r>
            <a:r>
              <a:rPr dirty="0" sz="1450" spc="-5">
                <a:latin typeface="Times New Roman"/>
                <a:cs typeface="Times New Roman"/>
              </a:rPr>
              <a:t>of  </a:t>
            </a:r>
            <a:r>
              <a:rPr dirty="0" sz="1450" spc="-10">
                <a:latin typeface="Times New Roman"/>
                <a:cs typeface="Times New Roman"/>
              </a:rPr>
              <a:t>difficulties overcome, and </a:t>
            </a:r>
            <a:r>
              <a:rPr dirty="0" sz="1450" spc="-5">
                <a:latin typeface="Times New Roman"/>
                <a:cs typeface="Times New Roman"/>
              </a:rPr>
              <a:t>of </a:t>
            </a:r>
            <a:r>
              <a:rPr dirty="0" sz="1450" spc="-10">
                <a:latin typeface="Times New Roman"/>
                <a:cs typeface="Times New Roman"/>
              </a:rPr>
              <a:t>ultimate success, are </a:t>
            </a:r>
            <a:r>
              <a:rPr dirty="0" sz="1450" spc="-5">
                <a:latin typeface="Times New Roman"/>
                <a:cs typeface="Times New Roman"/>
              </a:rPr>
              <a:t>but </a:t>
            </a:r>
            <a:r>
              <a:rPr dirty="0" sz="1450" spc="-10">
                <a:latin typeface="Times New Roman"/>
                <a:cs typeface="Times New Roman"/>
              </a:rPr>
              <a:t>as episodes to this great  epic </a:t>
            </a:r>
            <a:r>
              <a:rPr dirty="0" sz="1450" spc="-5">
                <a:latin typeface="Times New Roman"/>
                <a:cs typeface="Times New Roman"/>
              </a:rPr>
              <a:t>of </a:t>
            </a:r>
            <a:r>
              <a:rPr dirty="0" sz="1450" spc="-10">
                <a:latin typeface="Times New Roman"/>
                <a:cs typeface="Times New Roman"/>
              </a:rPr>
              <a:t>self-help. The epic is composed </a:t>
            </a:r>
            <a:r>
              <a:rPr dirty="0" sz="1450" spc="-5">
                <a:latin typeface="Times New Roman"/>
                <a:cs typeface="Times New Roman"/>
              </a:rPr>
              <a:t>of </a:t>
            </a:r>
            <a:r>
              <a:rPr dirty="0" sz="1450" spc="-10">
                <a:latin typeface="Times New Roman"/>
                <a:cs typeface="Times New Roman"/>
              </a:rPr>
              <a:t>individual heroisms; it stands to  them as the victorious war which subdued an empire stands to the personal act  </a:t>
            </a:r>
            <a:r>
              <a:rPr dirty="0" sz="1450" spc="-5">
                <a:latin typeface="Times New Roman"/>
                <a:cs typeface="Times New Roman"/>
              </a:rPr>
              <a:t>of </a:t>
            </a:r>
            <a:r>
              <a:rPr dirty="0" sz="1450" spc="-10">
                <a:latin typeface="Times New Roman"/>
                <a:cs typeface="Times New Roman"/>
              </a:rPr>
              <a:t>bravery which spiked </a:t>
            </a:r>
            <a:r>
              <a:rPr dirty="0" sz="1450" spc="-5">
                <a:latin typeface="Times New Roman"/>
                <a:cs typeface="Times New Roman"/>
              </a:rPr>
              <a:t>a </a:t>
            </a:r>
            <a:r>
              <a:rPr dirty="0" sz="1450" spc="-10">
                <a:latin typeface="Times New Roman"/>
                <a:cs typeface="Times New Roman"/>
              </a:rPr>
              <a:t>single cannon and was adequately rewarded with </a:t>
            </a:r>
            <a:r>
              <a:rPr dirty="0" sz="1450" spc="-5">
                <a:latin typeface="Times New Roman"/>
                <a:cs typeface="Times New Roman"/>
              </a:rPr>
              <a:t>a  </a:t>
            </a:r>
            <a:r>
              <a:rPr dirty="0" sz="1450" spc="-10">
                <a:latin typeface="Times New Roman"/>
                <a:cs typeface="Times New Roman"/>
              </a:rPr>
              <a:t>medal. For in emigration the </a:t>
            </a:r>
            <a:r>
              <a:rPr dirty="0" sz="1450" spc="-5">
                <a:latin typeface="Times New Roman"/>
                <a:cs typeface="Times New Roman"/>
              </a:rPr>
              <a:t>young </a:t>
            </a:r>
            <a:r>
              <a:rPr dirty="0" sz="1450" spc="-10">
                <a:latin typeface="Times New Roman"/>
                <a:cs typeface="Times New Roman"/>
              </a:rPr>
              <a:t>men enter direct and </a:t>
            </a:r>
            <a:r>
              <a:rPr dirty="0" sz="1450" spc="-5">
                <a:latin typeface="Times New Roman"/>
                <a:cs typeface="Times New Roman"/>
              </a:rPr>
              <a:t>by </a:t>
            </a:r>
            <a:r>
              <a:rPr dirty="0" sz="1450" spc="-10">
                <a:latin typeface="Times New Roman"/>
                <a:cs typeface="Times New Roman"/>
              </a:rPr>
              <a:t>the shipload </a:t>
            </a:r>
            <a:r>
              <a:rPr dirty="0" sz="1450" spc="-5">
                <a:latin typeface="Times New Roman"/>
                <a:cs typeface="Times New Roman"/>
              </a:rPr>
              <a:t>on  </a:t>
            </a:r>
            <a:r>
              <a:rPr dirty="0" sz="1450" spc="-10">
                <a:latin typeface="Times New Roman"/>
                <a:cs typeface="Times New Roman"/>
              </a:rPr>
              <a:t>their heritage </a:t>
            </a:r>
            <a:r>
              <a:rPr dirty="0" sz="1450" spc="-5">
                <a:latin typeface="Times New Roman"/>
                <a:cs typeface="Times New Roman"/>
              </a:rPr>
              <a:t>of </a:t>
            </a:r>
            <a:r>
              <a:rPr dirty="0" sz="1450" spc="-10">
                <a:latin typeface="Times New Roman"/>
                <a:cs typeface="Times New Roman"/>
              </a:rPr>
              <a:t>work; empty continents swarm, as at the </a:t>
            </a:r>
            <a:r>
              <a:rPr dirty="0" sz="1450" spc="-25">
                <a:latin typeface="Times New Roman"/>
                <a:cs typeface="Times New Roman"/>
              </a:rPr>
              <a:t>bo’s’un’s </a:t>
            </a:r>
            <a:r>
              <a:rPr dirty="0" sz="1450" spc="-10">
                <a:latin typeface="Times New Roman"/>
                <a:cs typeface="Times New Roman"/>
              </a:rPr>
              <a:t>whistle,  with industrious hands, and whole new empires are domesticated to the service  </a:t>
            </a:r>
            <a:r>
              <a:rPr dirty="0" sz="1450" spc="-5">
                <a:latin typeface="Times New Roman"/>
                <a:cs typeface="Times New Roman"/>
              </a:rPr>
              <a:t>of</a:t>
            </a:r>
            <a:r>
              <a:rPr dirty="0" sz="1450" spc="-10">
                <a:latin typeface="Times New Roman"/>
                <a:cs typeface="Times New Roman"/>
              </a:rPr>
              <a:t> man.</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This is the closet picture, and is </a:t>
            </a:r>
            <a:r>
              <a:rPr dirty="0" sz="1450" spc="-5">
                <a:latin typeface="Times New Roman"/>
                <a:cs typeface="Times New Roman"/>
              </a:rPr>
              <a:t>found, on </a:t>
            </a:r>
            <a:r>
              <a:rPr dirty="0" sz="1450" spc="-10">
                <a:latin typeface="Times New Roman"/>
                <a:cs typeface="Times New Roman"/>
              </a:rPr>
              <a:t>trial, to consist mostly </a:t>
            </a:r>
            <a:r>
              <a:rPr dirty="0" sz="1450" spc="-5">
                <a:latin typeface="Times New Roman"/>
                <a:cs typeface="Times New Roman"/>
              </a:rPr>
              <a:t>of  </a:t>
            </a:r>
            <a:r>
              <a:rPr dirty="0" sz="1450" spc="-10">
                <a:latin typeface="Times New Roman"/>
                <a:cs typeface="Times New Roman"/>
              </a:rPr>
              <a:t>embellishments. The more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of </a:t>
            </a:r>
            <a:r>
              <a:rPr dirty="0" sz="1450" spc="-10">
                <a:latin typeface="Times New Roman"/>
                <a:cs typeface="Times New Roman"/>
              </a:rPr>
              <a:t>my fellow-passengers, the less </a:t>
            </a:r>
            <a:r>
              <a:rPr dirty="0" sz="1450" spc="-5">
                <a:latin typeface="Times New Roman"/>
                <a:cs typeface="Times New Roman"/>
              </a:rPr>
              <a:t>I </a:t>
            </a:r>
            <a:r>
              <a:rPr dirty="0" sz="1450" spc="-10">
                <a:latin typeface="Times New Roman"/>
                <a:cs typeface="Times New Roman"/>
              </a:rPr>
              <a:t>was  tempted to the lyric note. Comparatively few </a:t>
            </a:r>
            <a:r>
              <a:rPr dirty="0" sz="1450" spc="-5">
                <a:latin typeface="Times New Roman"/>
                <a:cs typeface="Times New Roman"/>
              </a:rPr>
              <a:t>of </a:t>
            </a:r>
            <a:r>
              <a:rPr dirty="0" sz="1450" spc="-10">
                <a:latin typeface="Times New Roman"/>
                <a:cs typeface="Times New Roman"/>
              </a:rPr>
              <a:t>the men were below thirty;  many were married, and encumbered with families; </a:t>
            </a:r>
            <a:r>
              <a:rPr dirty="0" sz="1450" spc="-5">
                <a:latin typeface="Times New Roman"/>
                <a:cs typeface="Times New Roman"/>
              </a:rPr>
              <a:t>not a </a:t>
            </a:r>
            <a:r>
              <a:rPr dirty="0" sz="1450" spc="-10">
                <a:latin typeface="Times New Roman"/>
                <a:cs typeface="Times New Roman"/>
              </a:rPr>
              <a:t>few were already </a:t>
            </a:r>
            <a:r>
              <a:rPr dirty="0" sz="1450" spc="-5">
                <a:latin typeface="Times New Roman"/>
                <a:cs typeface="Times New Roman"/>
              </a:rPr>
              <a:t>up  </a:t>
            </a:r>
            <a:r>
              <a:rPr dirty="0" sz="1450" spc="-10">
                <a:latin typeface="Times New Roman"/>
                <a:cs typeface="Times New Roman"/>
              </a:rPr>
              <a:t>in years; and this itself was </a:t>
            </a:r>
            <a:r>
              <a:rPr dirty="0" sz="1450" spc="-5">
                <a:latin typeface="Times New Roman"/>
                <a:cs typeface="Times New Roman"/>
              </a:rPr>
              <a:t>out of </a:t>
            </a:r>
            <a:r>
              <a:rPr dirty="0" sz="1450" spc="-10">
                <a:latin typeface="Times New Roman"/>
                <a:cs typeface="Times New Roman"/>
              </a:rPr>
              <a:t>tune with my imaginations, for the ideal  emigrant should certainly </a:t>
            </a:r>
            <a:r>
              <a:rPr dirty="0" sz="1450" spc="-5">
                <a:latin typeface="Times New Roman"/>
                <a:cs typeface="Times New Roman"/>
              </a:rPr>
              <a:t>be young. </a:t>
            </a:r>
            <a:r>
              <a:rPr dirty="0" sz="1450" spc="-10">
                <a:latin typeface="Times New Roman"/>
                <a:cs typeface="Times New Roman"/>
              </a:rPr>
              <a:t>Again, </a:t>
            </a:r>
            <a:r>
              <a:rPr dirty="0" sz="1450" spc="-5">
                <a:latin typeface="Times New Roman"/>
                <a:cs typeface="Times New Roman"/>
              </a:rPr>
              <a:t>I thought he </a:t>
            </a:r>
            <a:r>
              <a:rPr dirty="0" sz="1450" spc="-10">
                <a:latin typeface="Times New Roman"/>
                <a:cs typeface="Times New Roman"/>
              </a:rPr>
              <a:t>should </a:t>
            </a:r>
            <a:r>
              <a:rPr dirty="0" sz="1450" spc="-15">
                <a:latin typeface="Times New Roman"/>
                <a:cs typeface="Times New Roman"/>
              </a:rPr>
              <a:t>offer </a:t>
            </a:r>
            <a:r>
              <a:rPr dirty="0" sz="1450" spc="-10">
                <a:latin typeface="Times New Roman"/>
                <a:cs typeface="Times New Roman"/>
              </a:rPr>
              <a:t>to the  eye some bold type </a:t>
            </a:r>
            <a:r>
              <a:rPr dirty="0" sz="1450" spc="-5">
                <a:latin typeface="Times New Roman"/>
                <a:cs typeface="Times New Roman"/>
              </a:rPr>
              <a:t>of </a:t>
            </a:r>
            <a:r>
              <a:rPr dirty="0" sz="1450" spc="-20">
                <a:latin typeface="Times New Roman"/>
                <a:cs typeface="Times New Roman"/>
              </a:rPr>
              <a:t>humanity, </a:t>
            </a:r>
            <a:r>
              <a:rPr dirty="0" sz="1450" spc="-10">
                <a:latin typeface="Times New Roman"/>
                <a:cs typeface="Times New Roman"/>
              </a:rPr>
              <a:t>with </a:t>
            </a:r>
            <a:r>
              <a:rPr dirty="0" sz="1450" spc="-15">
                <a:latin typeface="Times New Roman"/>
                <a:cs typeface="Times New Roman"/>
              </a:rPr>
              <a:t>bluff </a:t>
            </a:r>
            <a:r>
              <a:rPr dirty="0" sz="1450" spc="-5">
                <a:latin typeface="Times New Roman"/>
                <a:cs typeface="Times New Roman"/>
              </a:rPr>
              <a:t>or </a:t>
            </a:r>
            <a:r>
              <a:rPr dirty="0" sz="1450" spc="-10">
                <a:latin typeface="Times New Roman"/>
                <a:cs typeface="Times New Roman"/>
              </a:rPr>
              <a:t>hawk-like features, and the  stamp </a:t>
            </a:r>
            <a:r>
              <a:rPr dirty="0" sz="1450" spc="-5">
                <a:latin typeface="Times New Roman"/>
                <a:cs typeface="Times New Roman"/>
              </a:rPr>
              <a:t>of </a:t>
            </a:r>
            <a:r>
              <a:rPr dirty="0" sz="1450" spc="-10">
                <a:latin typeface="Times New Roman"/>
                <a:cs typeface="Times New Roman"/>
              </a:rPr>
              <a:t>an eager and pushing disposition. Now those around me were for the  most part quiet, </a:t>
            </a:r>
            <a:r>
              <a:rPr dirty="0" sz="1450" spc="-20">
                <a:latin typeface="Times New Roman"/>
                <a:cs typeface="Times New Roman"/>
              </a:rPr>
              <a:t>orderly, </a:t>
            </a:r>
            <a:r>
              <a:rPr dirty="0" sz="1450" spc="-10">
                <a:latin typeface="Times New Roman"/>
                <a:cs typeface="Times New Roman"/>
              </a:rPr>
              <a:t>obedient citizens, family men broken </a:t>
            </a:r>
            <a:r>
              <a:rPr dirty="0" sz="1450" spc="-5">
                <a:latin typeface="Times New Roman"/>
                <a:cs typeface="Times New Roman"/>
              </a:rPr>
              <a:t>by </a:t>
            </a:r>
            <a:r>
              <a:rPr dirty="0" sz="1450" spc="-20">
                <a:latin typeface="Times New Roman"/>
                <a:cs typeface="Times New Roman"/>
              </a:rPr>
              <a:t>adversity, </a:t>
            </a:r>
            <a:r>
              <a:rPr dirty="0" sz="1450" spc="320">
                <a:latin typeface="Times New Roman"/>
                <a:cs typeface="Times New Roman"/>
              </a:rPr>
              <a:t> </a:t>
            </a:r>
            <a:r>
              <a:rPr dirty="0" sz="1450" spc="-10">
                <a:latin typeface="Times New Roman"/>
                <a:cs typeface="Times New Roman"/>
              </a:rPr>
              <a:t>elderly </a:t>
            </a:r>
            <a:r>
              <a:rPr dirty="0" sz="1450" spc="-5">
                <a:latin typeface="Times New Roman"/>
                <a:cs typeface="Times New Roman"/>
              </a:rPr>
              <a:t>youths </a:t>
            </a:r>
            <a:r>
              <a:rPr dirty="0" sz="1450" spc="-10">
                <a:latin typeface="Times New Roman"/>
                <a:cs typeface="Times New Roman"/>
              </a:rPr>
              <a:t>who had failed to place themselves in life, and people who had  seen better days. Mildness was the prevailing character; mild mirth and mild  endurance. In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taking part in an impetuous and conquering  </a:t>
            </a:r>
            <a:r>
              <a:rPr dirty="0" sz="1450" spc="-25">
                <a:latin typeface="Times New Roman"/>
                <a:cs typeface="Times New Roman"/>
              </a:rPr>
              <a:t>sally, </a:t>
            </a:r>
            <a:r>
              <a:rPr dirty="0" sz="1450" spc="-10">
                <a:latin typeface="Times New Roman"/>
                <a:cs typeface="Times New Roman"/>
              </a:rPr>
              <a:t>such as swept over Mexico </a:t>
            </a:r>
            <a:r>
              <a:rPr dirty="0" sz="1450" spc="-5">
                <a:latin typeface="Times New Roman"/>
                <a:cs typeface="Times New Roman"/>
              </a:rPr>
              <a:t>or </a:t>
            </a:r>
            <a:r>
              <a:rPr dirty="0" sz="1450" spc="-10">
                <a:latin typeface="Times New Roman"/>
                <a:cs typeface="Times New Roman"/>
              </a:rPr>
              <a:t>Siberia, </a:t>
            </a:r>
            <a:r>
              <a:rPr dirty="0" sz="1450" spc="-5">
                <a:latin typeface="Times New Roman"/>
                <a:cs typeface="Times New Roman"/>
              </a:rPr>
              <a:t>but </a:t>
            </a:r>
            <a:r>
              <a:rPr dirty="0" sz="1450" spc="-10">
                <a:latin typeface="Times New Roman"/>
                <a:cs typeface="Times New Roman"/>
              </a:rPr>
              <a:t>found myself, like Marmion,  ‘in the lost battle, borne down </a:t>
            </a:r>
            <a:r>
              <a:rPr dirty="0" sz="1450" spc="-5">
                <a:latin typeface="Times New Roman"/>
                <a:cs typeface="Times New Roman"/>
              </a:rPr>
              <a:t>by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flying.’</a:t>
            </a:r>
            <a:endParaRPr sz="1450">
              <a:latin typeface="Times New Roman"/>
              <a:cs typeface="Times New Roman"/>
            </a:endParaRPr>
          </a:p>
          <a:p>
            <a:pPr algn="just" marL="12700" marR="5080">
              <a:lnSpc>
                <a:spcPts val="1730"/>
              </a:lnSpc>
              <a:spcBef>
                <a:spcPts val="845"/>
              </a:spcBef>
            </a:pPr>
            <a:r>
              <a:rPr dirty="0" sz="1450" spc="-10">
                <a:latin typeface="Times New Roman"/>
                <a:cs typeface="Times New Roman"/>
              </a:rPr>
              <a:t>Labouring mankind had in the last years, and throughout Great Britain,  sustained </a:t>
            </a:r>
            <a:r>
              <a:rPr dirty="0" sz="1450" spc="-5">
                <a:latin typeface="Times New Roman"/>
                <a:cs typeface="Times New Roman"/>
              </a:rPr>
              <a:t>a </a:t>
            </a:r>
            <a:r>
              <a:rPr dirty="0" sz="1450" spc="-10">
                <a:latin typeface="Times New Roman"/>
                <a:cs typeface="Times New Roman"/>
              </a:rPr>
              <a:t>prolonged and crushing series </a:t>
            </a:r>
            <a:r>
              <a:rPr dirty="0" sz="1450" spc="-5">
                <a:latin typeface="Times New Roman"/>
                <a:cs typeface="Times New Roman"/>
              </a:rPr>
              <a:t>of </a:t>
            </a:r>
            <a:r>
              <a:rPr dirty="0" sz="1450" spc="-10">
                <a:latin typeface="Times New Roman"/>
                <a:cs typeface="Times New Roman"/>
              </a:rPr>
              <a:t>defeats. </a:t>
            </a:r>
            <a:r>
              <a:rPr dirty="0" sz="1450" spc="-5">
                <a:latin typeface="Times New Roman"/>
                <a:cs typeface="Times New Roman"/>
              </a:rPr>
              <a:t>I </a:t>
            </a:r>
            <a:r>
              <a:rPr dirty="0" sz="1450" spc="-10">
                <a:latin typeface="Times New Roman"/>
                <a:cs typeface="Times New Roman"/>
              </a:rPr>
              <a:t>had heard vaguely </a:t>
            </a:r>
            <a:r>
              <a:rPr dirty="0" sz="1450" spc="-5">
                <a:latin typeface="Times New Roman"/>
                <a:cs typeface="Times New Roman"/>
              </a:rPr>
              <a:t>of  </a:t>
            </a:r>
            <a:r>
              <a:rPr dirty="0" sz="1450" spc="-10">
                <a:latin typeface="Times New Roman"/>
                <a:cs typeface="Times New Roman"/>
              </a:rPr>
              <a:t>these reverses; </a:t>
            </a:r>
            <a:r>
              <a:rPr dirty="0" sz="1450" spc="-5">
                <a:latin typeface="Times New Roman"/>
                <a:cs typeface="Times New Roman"/>
              </a:rPr>
              <a:t>of </a:t>
            </a:r>
            <a:r>
              <a:rPr dirty="0" sz="1450" spc="-10">
                <a:latin typeface="Times New Roman"/>
                <a:cs typeface="Times New Roman"/>
              </a:rPr>
              <a:t>whole streets </a:t>
            </a:r>
            <a:r>
              <a:rPr dirty="0" sz="1450" spc="-5">
                <a:latin typeface="Times New Roman"/>
                <a:cs typeface="Times New Roman"/>
              </a:rPr>
              <a:t>of </a:t>
            </a:r>
            <a:r>
              <a:rPr dirty="0" sz="1450" spc="-10">
                <a:latin typeface="Times New Roman"/>
                <a:cs typeface="Times New Roman"/>
              </a:rPr>
              <a:t>houses standing deserted </a:t>
            </a:r>
            <a:r>
              <a:rPr dirty="0" sz="1450" spc="-5">
                <a:latin typeface="Times New Roman"/>
                <a:cs typeface="Times New Roman"/>
              </a:rPr>
              <a:t>by </a:t>
            </a:r>
            <a:r>
              <a:rPr dirty="0" sz="1450" spc="-10">
                <a:latin typeface="Times New Roman"/>
                <a:cs typeface="Times New Roman"/>
              </a:rPr>
              <a:t>the </a:t>
            </a:r>
            <a:r>
              <a:rPr dirty="0" sz="1450" spc="-30">
                <a:latin typeface="Times New Roman"/>
                <a:cs typeface="Times New Roman"/>
              </a:rPr>
              <a:t>Tyne, </a:t>
            </a:r>
            <a:r>
              <a:rPr dirty="0" sz="1450" spc="-10">
                <a:latin typeface="Times New Roman"/>
                <a:cs typeface="Times New Roman"/>
              </a:rPr>
              <a:t>the  cellar-doors broken and removed for firewood; </a:t>
            </a:r>
            <a:r>
              <a:rPr dirty="0" sz="1450" spc="-5">
                <a:latin typeface="Times New Roman"/>
                <a:cs typeface="Times New Roman"/>
              </a:rPr>
              <a:t>of </a:t>
            </a:r>
            <a:r>
              <a:rPr dirty="0" sz="1450" spc="-10">
                <a:latin typeface="Times New Roman"/>
                <a:cs typeface="Times New Roman"/>
              </a:rPr>
              <a:t>homeless men loitering at  the street-corners </a:t>
            </a:r>
            <a:r>
              <a:rPr dirty="0" sz="1450" spc="-5">
                <a:latin typeface="Times New Roman"/>
                <a:cs typeface="Times New Roman"/>
              </a:rPr>
              <a:t>of </a:t>
            </a:r>
            <a:r>
              <a:rPr dirty="0" sz="1450" spc="-10">
                <a:latin typeface="Times New Roman"/>
                <a:cs typeface="Times New Roman"/>
              </a:rPr>
              <a:t>Glasgow with their chests beside them; </a:t>
            </a:r>
            <a:r>
              <a:rPr dirty="0" sz="1450" spc="-5">
                <a:latin typeface="Times New Roman"/>
                <a:cs typeface="Times New Roman"/>
              </a:rPr>
              <a:t>of </a:t>
            </a:r>
            <a:r>
              <a:rPr dirty="0" sz="1450" spc="-10">
                <a:latin typeface="Times New Roman"/>
                <a:cs typeface="Times New Roman"/>
              </a:rPr>
              <a:t>closed  factories, useless strikes, and starving girls. But </a:t>
            </a:r>
            <a:r>
              <a:rPr dirty="0" sz="1450" spc="-5">
                <a:latin typeface="Times New Roman"/>
                <a:cs typeface="Times New Roman"/>
              </a:rPr>
              <a:t>I </a:t>
            </a:r>
            <a:r>
              <a:rPr dirty="0" sz="1450" spc="-10">
                <a:latin typeface="Times New Roman"/>
                <a:cs typeface="Times New Roman"/>
              </a:rPr>
              <a:t>had never taken them</a:t>
            </a:r>
            <a:r>
              <a:rPr dirty="0" sz="1450" spc="105">
                <a:latin typeface="Times New Roman"/>
                <a:cs typeface="Times New Roman"/>
              </a:rPr>
              <a:t> </a:t>
            </a:r>
            <a:r>
              <a:rPr dirty="0" sz="1450" spc="-10">
                <a:latin typeface="Times New Roman"/>
                <a:cs typeface="Times New Roman"/>
              </a:rPr>
              <a:t>home</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laughed at me so long and heartily that </a:t>
            </a:r>
            <a:r>
              <a:rPr dirty="0" sz="1450" spc="-5">
                <a:latin typeface="Times New Roman"/>
                <a:cs typeface="Times New Roman"/>
              </a:rPr>
              <a:t>I </a:t>
            </a:r>
            <a:r>
              <a:rPr dirty="0" sz="1450" spc="-10">
                <a:latin typeface="Times New Roman"/>
                <a:cs typeface="Times New Roman"/>
              </a:rPr>
              <a:t>began to feel almost embarrassed.  But when, in an evil moment, </a:t>
            </a:r>
            <a:r>
              <a:rPr dirty="0" sz="1450" spc="-5">
                <a:latin typeface="Times New Roman"/>
                <a:cs typeface="Times New Roman"/>
              </a:rPr>
              <a:t>I </a:t>
            </a:r>
            <a:r>
              <a:rPr dirty="0" sz="1450" spc="-10">
                <a:latin typeface="Times New Roman"/>
                <a:cs typeface="Times New Roman"/>
              </a:rPr>
              <a:t>asked to </a:t>
            </a:r>
            <a:r>
              <a:rPr dirty="0" sz="1450" spc="-5">
                <a:latin typeface="Times New Roman"/>
                <a:cs typeface="Times New Roman"/>
              </a:rPr>
              <a:t>be </a:t>
            </a:r>
            <a:r>
              <a:rPr dirty="0" sz="1450" spc="-10">
                <a:latin typeface="Times New Roman"/>
                <a:cs typeface="Times New Roman"/>
              </a:rPr>
              <a:t>allowed to kiss </a:t>
            </a:r>
            <a:r>
              <a:rPr dirty="0" sz="1450" spc="-5">
                <a:latin typeface="Times New Roman"/>
                <a:cs typeface="Times New Roman"/>
              </a:rPr>
              <a:t>one of </a:t>
            </a:r>
            <a:r>
              <a:rPr dirty="0" sz="1450" spc="-10">
                <a:latin typeface="Times New Roman"/>
                <a:cs typeface="Times New Roman"/>
              </a:rPr>
              <a:t>them, she  could keep herself </a:t>
            </a:r>
            <a:r>
              <a:rPr dirty="0" sz="1450" spc="-5">
                <a:latin typeface="Times New Roman"/>
                <a:cs typeface="Times New Roman"/>
              </a:rPr>
              <a:t>no </a:t>
            </a:r>
            <a:r>
              <a:rPr dirty="0" sz="1450" spc="-10">
                <a:latin typeface="Times New Roman"/>
                <a:cs typeface="Times New Roman"/>
              </a:rPr>
              <a:t>longer to herself. Clambering down from the chair </a:t>
            </a:r>
            <a:r>
              <a:rPr dirty="0" sz="1450" spc="-5">
                <a:latin typeface="Times New Roman"/>
                <a:cs typeface="Times New Roman"/>
              </a:rPr>
              <a:t>on  </a:t>
            </a:r>
            <a:r>
              <a:rPr dirty="0" sz="1450" spc="-10">
                <a:latin typeface="Times New Roman"/>
                <a:cs typeface="Times New Roman"/>
              </a:rPr>
              <a:t>which she sat perched to show me, Cornelia-like, her jewels, she ran straight  </a:t>
            </a:r>
            <a:r>
              <a:rPr dirty="0" sz="1450" spc="-5">
                <a:latin typeface="Times New Roman"/>
                <a:cs typeface="Times New Roman"/>
              </a:rPr>
              <a:t>out of </a:t>
            </a:r>
            <a:r>
              <a:rPr dirty="0" sz="1450" spc="-10">
                <a:latin typeface="Times New Roman"/>
                <a:cs typeface="Times New Roman"/>
              </a:rPr>
              <a:t>the room and into the bar—it was just across the passage,—and </a:t>
            </a:r>
            <a:r>
              <a:rPr dirty="0" sz="1450" spc="-5">
                <a:latin typeface="Times New Roman"/>
                <a:cs typeface="Times New Roman"/>
              </a:rPr>
              <a:t>I </a:t>
            </a:r>
            <a:r>
              <a:rPr dirty="0" sz="1450" spc="-10">
                <a:latin typeface="Times New Roman"/>
                <a:cs typeface="Times New Roman"/>
              </a:rPr>
              <a:t>could  hear her telling her mother in loud tones, </a:t>
            </a:r>
            <a:r>
              <a:rPr dirty="0" sz="1450" spc="-5">
                <a:latin typeface="Times New Roman"/>
                <a:cs typeface="Times New Roman"/>
              </a:rPr>
              <a:t>but </a:t>
            </a:r>
            <a:r>
              <a:rPr dirty="0" sz="1450" spc="-10">
                <a:latin typeface="Times New Roman"/>
                <a:cs typeface="Times New Roman"/>
              </a:rPr>
              <a:t>apparently more in sorrow than  in merriment, that </a:t>
            </a:r>
            <a:r>
              <a:rPr dirty="0" sz="1450" spc="-10" i="1">
                <a:latin typeface="Times New Roman"/>
                <a:cs typeface="Times New Roman"/>
              </a:rPr>
              <a:t>the gentleman in the parlour wanted to kiss Dolly</a:t>
            </a:r>
            <a:r>
              <a:rPr dirty="0" sz="1450" spc="-10">
                <a:latin typeface="Times New Roman"/>
                <a:cs typeface="Times New Roman"/>
              </a:rPr>
              <a:t>. </a:t>
            </a:r>
            <a:r>
              <a:rPr dirty="0" sz="1450" spc="-5">
                <a:latin typeface="Times New Roman"/>
                <a:cs typeface="Times New Roman"/>
              </a:rPr>
              <a:t>I </a:t>
            </a:r>
            <a:r>
              <a:rPr dirty="0" sz="1450" spc="-10">
                <a:latin typeface="Times New Roman"/>
                <a:cs typeface="Times New Roman"/>
              </a:rPr>
              <a:t>fancy  she was determined to save me from this humiliating action, even in spite </a:t>
            </a:r>
            <a:r>
              <a:rPr dirty="0" sz="1450" spc="-5">
                <a:latin typeface="Times New Roman"/>
                <a:cs typeface="Times New Roman"/>
              </a:rPr>
              <a:t>of  </a:t>
            </a:r>
            <a:r>
              <a:rPr dirty="0" sz="1450" spc="-10">
                <a:latin typeface="Times New Roman"/>
                <a:cs typeface="Times New Roman"/>
              </a:rPr>
              <a:t>myself, for she never gave me the desired permission. She reminded me </a:t>
            </a:r>
            <a:r>
              <a:rPr dirty="0" sz="1450" spc="-5">
                <a:latin typeface="Times New Roman"/>
                <a:cs typeface="Times New Roman"/>
              </a:rPr>
              <a:t>of </a:t>
            </a:r>
            <a:r>
              <a:rPr dirty="0" sz="1450" spc="-10">
                <a:latin typeface="Times New Roman"/>
                <a:cs typeface="Times New Roman"/>
              </a:rPr>
              <a:t>an  old </a:t>
            </a:r>
            <a:r>
              <a:rPr dirty="0" sz="1450" spc="-5">
                <a:latin typeface="Times New Roman"/>
                <a:cs typeface="Times New Roman"/>
              </a:rPr>
              <a:t>dog I </a:t>
            </a:r>
            <a:r>
              <a:rPr dirty="0" sz="1450" spc="-10">
                <a:latin typeface="Times New Roman"/>
                <a:cs typeface="Times New Roman"/>
              </a:rPr>
              <a:t>once </a:t>
            </a:r>
            <a:r>
              <a:rPr dirty="0" sz="1450" spc="-25">
                <a:latin typeface="Times New Roman"/>
                <a:cs typeface="Times New Roman"/>
              </a:rPr>
              <a:t>knew, </a:t>
            </a:r>
            <a:r>
              <a:rPr dirty="0" sz="1450" spc="-10">
                <a:latin typeface="Times New Roman"/>
                <a:cs typeface="Times New Roman"/>
              </a:rPr>
              <a:t>who would never </a:t>
            </a:r>
            <a:r>
              <a:rPr dirty="0" sz="1450" spc="-15">
                <a:latin typeface="Times New Roman"/>
                <a:cs typeface="Times New Roman"/>
              </a:rPr>
              <a:t>suffer </a:t>
            </a:r>
            <a:r>
              <a:rPr dirty="0" sz="1450" spc="-10">
                <a:latin typeface="Times New Roman"/>
                <a:cs typeface="Times New Roman"/>
              </a:rPr>
              <a:t>the master </a:t>
            </a:r>
            <a:r>
              <a:rPr dirty="0" sz="1450" spc="-5">
                <a:latin typeface="Times New Roman"/>
                <a:cs typeface="Times New Roman"/>
              </a:rPr>
              <a:t>of </a:t>
            </a:r>
            <a:r>
              <a:rPr dirty="0" sz="1450" spc="-10">
                <a:latin typeface="Times New Roman"/>
                <a:cs typeface="Times New Roman"/>
              </a:rPr>
              <a:t>the house to dance,  </a:t>
            </a:r>
            <a:r>
              <a:rPr dirty="0" sz="1450" spc="-5">
                <a:latin typeface="Times New Roman"/>
                <a:cs typeface="Times New Roman"/>
              </a:rPr>
              <a:t>out of </a:t>
            </a:r>
            <a:r>
              <a:rPr dirty="0" sz="1450" spc="-10">
                <a:latin typeface="Times New Roman"/>
                <a:cs typeface="Times New Roman"/>
              </a:rPr>
              <a:t>an exaggerated sense </a:t>
            </a:r>
            <a:r>
              <a:rPr dirty="0" sz="1450" spc="-5">
                <a:latin typeface="Times New Roman"/>
                <a:cs typeface="Times New Roman"/>
              </a:rPr>
              <a:t>of </a:t>
            </a:r>
            <a:r>
              <a:rPr dirty="0" sz="1450" spc="-10">
                <a:latin typeface="Times New Roman"/>
                <a:cs typeface="Times New Roman"/>
              </a:rPr>
              <a:t>the dignity </a:t>
            </a:r>
            <a:r>
              <a:rPr dirty="0" sz="1450" spc="-5">
                <a:latin typeface="Times New Roman"/>
                <a:cs typeface="Times New Roman"/>
              </a:rPr>
              <a:t>of </a:t>
            </a:r>
            <a:r>
              <a:rPr dirty="0" sz="1450" spc="-10">
                <a:latin typeface="Times New Roman"/>
                <a:cs typeface="Times New Roman"/>
              </a:rPr>
              <a:t>that </a:t>
            </a:r>
            <a:r>
              <a:rPr dirty="0" sz="1450" spc="-15">
                <a:latin typeface="Times New Roman"/>
                <a:cs typeface="Times New Roman"/>
              </a:rPr>
              <a:t>master’s </a:t>
            </a:r>
            <a:r>
              <a:rPr dirty="0" sz="1450" spc="-10">
                <a:latin typeface="Times New Roman"/>
                <a:cs typeface="Times New Roman"/>
              </a:rPr>
              <a:t>place and</a:t>
            </a:r>
            <a:r>
              <a:rPr dirty="0" sz="1450" spc="114">
                <a:latin typeface="Times New Roman"/>
                <a:cs typeface="Times New Roman"/>
              </a:rPr>
              <a:t> </a:t>
            </a:r>
            <a:r>
              <a:rPr dirty="0" sz="1450" spc="-10">
                <a:latin typeface="Times New Roman"/>
                <a:cs typeface="Times New Roman"/>
              </a:rPr>
              <a:t>carriage.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After the </a:t>
            </a:r>
            <a:r>
              <a:rPr dirty="0" sz="1450" spc="-5">
                <a:latin typeface="Times New Roman"/>
                <a:cs typeface="Times New Roman"/>
              </a:rPr>
              <a:t>young </a:t>
            </a:r>
            <a:r>
              <a:rPr dirty="0" sz="1450" spc="-10">
                <a:latin typeface="Times New Roman"/>
                <a:cs typeface="Times New Roman"/>
              </a:rPr>
              <a:t>people were </a:t>
            </a:r>
            <a:r>
              <a:rPr dirty="0" sz="1450" spc="-5">
                <a:latin typeface="Times New Roman"/>
                <a:cs typeface="Times New Roman"/>
              </a:rPr>
              <a:t>gone </a:t>
            </a:r>
            <a:r>
              <a:rPr dirty="0" sz="1450" spc="-10">
                <a:latin typeface="Times New Roman"/>
                <a:cs typeface="Times New Roman"/>
              </a:rPr>
              <a:t>there was </a:t>
            </a:r>
            <a:r>
              <a:rPr dirty="0" sz="1450" spc="-5">
                <a:latin typeface="Times New Roman"/>
                <a:cs typeface="Times New Roman"/>
              </a:rPr>
              <a:t>but one </a:t>
            </a:r>
            <a:r>
              <a:rPr dirty="0" sz="1450" spc="-10">
                <a:latin typeface="Times New Roman"/>
                <a:cs typeface="Times New Roman"/>
              </a:rPr>
              <a:t>more incident ere </a:t>
            </a:r>
            <a:r>
              <a:rPr dirty="0" sz="1450" spc="-5">
                <a:latin typeface="Times New Roman"/>
                <a:cs typeface="Times New Roman"/>
              </a:rPr>
              <a:t>I </a:t>
            </a:r>
            <a:r>
              <a:rPr dirty="0" sz="1450" spc="-10">
                <a:latin typeface="Times New Roman"/>
                <a:cs typeface="Times New Roman"/>
              </a:rPr>
              <a:t>went  to bed.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children </a:t>
            </a:r>
            <a:r>
              <a:rPr dirty="0" sz="1450" spc="-5">
                <a:latin typeface="Times New Roman"/>
                <a:cs typeface="Times New Roman"/>
              </a:rPr>
              <a:t>go up </a:t>
            </a:r>
            <a:r>
              <a:rPr dirty="0" sz="1450" spc="-10">
                <a:latin typeface="Times New Roman"/>
                <a:cs typeface="Times New Roman"/>
              </a:rPr>
              <a:t>and down the dark street for </a:t>
            </a:r>
            <a:r>
              <a:rPr dirty="0" sz="1450" spc="-5">
                <a:latin typeface="Times New Roman"/>
                <a:cs typeface="Times New Roman"/>
              </a:rPr>
              <a:t>a </a:t>
            </a:r>
            <a:r>
              <a:rPr dirty="0" sz="1450" spc="-10">
                <a:latin typeface="Times New Roman"/>
                <a:cs typeface="Times New Roman"/>
              </a:rPr>
              <a:t>while,  singing together </a:t>
            </a:r>
            <a:r>
              <a:rPr dirty="0" sz="1450" spc="-20">
                <a:latin typeface="Times New Roman"/>
                <a:cs typeface="Times New Roman"/>
              </a:rPr>
              <a:t>sweetly. </a:t>
            </a:r>
            <a:r>
              <a:rPr dirty="0" sz="1450" spc="-10">
                <a:latin typeface="Times New Roman"/>
                <a:cs typeface="Times New Roman"/>
              </a:rPr>
              <a:t>And the mystery </a:t>
            </a:r>
            <a:r>
              <a:rPr dirty="0" sz="1450" spc="-5">
                <a:latin typeface="Times New Roman"/>
                <a:cs typeface="Times New Roman"/>
              </a:rPr>
              <a:t>of </a:t>
            </a:r>
            <a:r>
              <a:rPr dirty="0" sz="1450" spc="-10">
                <a:latin typeface="Times New Roman"/>
                <a:cs typeface="Times New Roman"/>
              </a:rPr>
              <a:t>this little incident was so  pleasant to me that </a:t>
            </a:r>
            <a:r>
              <a:rPr dirty="0" sz="1450" spc="-5">
                <a:latin typeface="Times New Roman"/>
                <a:cs typeface="Times New Roman"/>
              </a:rPr>
              <a:t>I </a:t>
            </a:r>
            <a:r>
              <a:rPr dirty="0" sz="1450" spc="-10">
                <a:latin typeface="Times New Roman"/>
                <a:cs typeface="Times New Roman"/>
              </a:rPr>
              <a:t>purposely refrained from asking who they were, and  wherefore they went singing at so late an </a:t>
            </a:r>
            <a:r>
              <a:rPr dirty="0" sz="1450" spc="-25">
                <a:latin typeface="Times New Roman"/>
                <a:cs typeface="Times New Roman"/>
              </a:rPr>
              <a:t>hour. </a:t>
            </a:r>
            <a:r>
              <a:rPr dirty="0" sz="1450" spc="-10">
                <a:latin typeface="Times New Roman"/>
                <a:cs typeface="Times New Roman"/>
              </a:rPr>
              <a:t>One can rarely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pleasant  place without meeting with some pleasant accident.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conviction that  these children would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gone </a:t>
            </a:r>
            <a:r>
              <a:rPr dirty="0" sz="1450" spc="-10">
                <a:latin typeface="Times New Roman"/>
                <a:cs typeface="Times New Roman"/>
              </a:rPr>
              <a:t>singing before the inn unless the </a:t>
            </a:r>
            <a:r>
              <a:rPr dirty="0" sz="1450" spc="-5">
                <a:latin typeface="Times New Roman"/>
                <a:cs typeface="Times New Roman"/>
              </a:rPr>
              <a:t>inn-  </a:t>
            </a:r>
            <a:r>
              <a:rPr dirty="0" sz="1450" spc="-10">
                <a:latin typeface="Times New Roman"/>
                <a:cs typeface="Times New Roman"/>
              </a:rPr>
              <a:t>parlour had been the delightful place it was. At least, if </a:t>
            </a:r>
            <a:r>
              <a:rPr dirty="0" sz="1450" spc="-5">
                <a:latin typeface="Times New Roman"/>
                <a:cs typeface="Times New Roman"/>
              </a:rPr>
              <a:t>I </a:t>
            </a:r>
            <a:r>
              <a:rPr dirty="0" sz="1450" spc="-10">
                <a:latin typeface="Times New Roman"/>
                <a:cs typeface="Times New Roman"/>
              </a:rPr>
              <a:t>had been in the  customary public room </a:t>
            </a:r>
            <a:r>
              <a:rPr dirty="0" sz="1450" spc="-5">
                <a:latin typeface="Times New Roman"/>
                <a:cs typeface="Times New Roman"/>
              </a:rPr>
              <a:t>of </a:t>
            </a:r>
            <a:r>
              <a:rPr dirty="0" sz="1450" spc="-10">
                <a:latin typeface="Times New Roman"/>
                <a:cs typeface="Times New Roman"/>
              </a:rPr>
              <a:t>the modern hotel, with all its disproportions and  discomforts, my ears would have been dull, and there would have been some  ugly temper </a:t>
            </a:r>
            <a:r>
              <a:rPr dirty="0" sz="1450" spc="-5">
                <a:latin typeface="Times New Roman"/>
                <a:cs typeface="Times New Roman"/>
              </a:rPr>
              <a:t>or </a:t>
            </a:r>
            <a:r>
              <a:rPr dirty="0" sz="1450" spc="-10">
                <a:latin typeface="Times New Roman"/>
                <a:cs typeface="Times New Roman"/>
              </a:rPr>
              <a:t>other uppermost in my spirit, and so they would have wasted  their songs </a:t>
            </a:r>
            <a:r>
              <a:rPr dirty="0" sz="1450" spc="-5">
                <a:latin typeface="Times New Roman"/>
                <a:cs typeface="Times New Roman"/>
              </a:rPr>
              <a:t>upon </a:t>
            </a:r>
            <a:r>
              <a:rPr dirty="0" sz="1450" spc="-10">
                <a:latin typeface="Times New Roman"/>
                <a:cs typeface="Times New Roman"/>
              </a:rPr>
              <a:t>an unworthy</a:t>
            </a:r>
            <a:r>
              <a:rPr dirty="0" sz="1450" spc="5">
                <a:latin typeface="Times New Roman"/>
                <a:cs typeface="Times New Roman"/>
              </a:rPr>
              <a:t> </a:t>
            </a:r>
            <a:r>
              <a:rPr dirty="0" sz="1450" spc="-20">
                <a:latin typeface="Times New Roman"/>
                <a:cs typeface="Times New Roman"/>
              </a:rPr>
              <a:t>hearer.</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Next morning </a:t>
            </a:r>
            <a:r>
              <a:rPr dirty="0" sz="1450" spc="-5">
                <a:latin typeface="Times New Roman"/>
                <a:cs typeface="Times New Roman"/>
              </a:rPr>
              <a:t>I </a:t>
            </a:r>
            <a:r>
              <a:rPr dirty="0" sz="1450" spc="-10">
                <a:latin typeface="Times New Roman"/>
                <a:cs typeface="Times New Roman"/>
              </a:rPr>
              <a:t>went along to visit the church. It is </a:t>
            </a:r>
            <a:r>
              <a:rPr dirty="0" sz="1450" spc="-5">
                <a:latin typeface="Times New Roman"/>
                <a:cs typeface="Times New Roman"/>
              </a:rPr>
              <a:t>a </a:t>
            </a:r>
            <a:r>
              <a:rPr dirty="0" sz="1450" spc="-10">
                <a:latin typeface="Times New Roman"/>
                <a:cs typeface="Times New Roman"/>
              </a:rPr>
              <a:t>long-backed red-and-  white building, very much restored, and stands in </a:t>
            </a:r>
            <a:r>
              <a:rPr dirty="0" sz="1450" spc="-5">
                <a:latin typeface="Times New Roman"/>
                <a:cs typeface="Times New Roman"/>
              </a:rPr>
              <a:t>a </a:t>
            </a:r>
            <a:r>
              <a:rPr dirty="0" sz="1450" spc="-10">
                <a:latin typeface="Times New Roman"/>
                <a:cs typeface="Times New Roman"/>
              </a:rPr>
              <a:t>pleasant graveyard among  those great trees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have spoken </a:t>
            </a:r>
            <a:r>
              <a:rPr dirty="0" sz="1450" spc="-20">
                <a:latin typeface="Times New Roman"/>
                <a:cs typeface="Times New Roman"/>
              </a:rPr>
              <a:t>already.</a:t>
            </a:r>
            <a:r>
              <a:rPr dirty="0" sz="1450" spc="320">
                <a:latin typeface="Times New Roman"/>
                <a:cs typeface="Times New Roman"/>
              </a:rPr>
              <a:t> </a:t>
            </a:r>
            <a:r>
              <a:rPr dirty="0" sz="1450" spc="-10">
                <a:latin typeface="Times New Roman"/>
                <a:cs typeface="Times New Roman"/>
              </a:rPr>
              <a:t>The sky was drowned in </a:t>
            </a:r>
            <a:r>
              <a:rPr dirty="0" sz="1450" spc="-5">
                <a:latin typeface="Times New Roman"/>
                <a:cs typeface="Times New Roman"/>
              </a:rPr>
              <a:t>a  </a:t>
            </a:r>
            <a:r>
              <a:rPr dirty="0" sz="1450" spc="-10">
                <a:latin typeface="Times New Roman"/>
                <a:cs typeface="Times New Roman"/>
              </a:rPr>
              <a:t>mist. Now and again pulses </a:t>
            </a:r>
            <a:r>
              <a:rPr dirty="0" sz="1450" spc="-5">
                <a:latin typeface="Times New Roman"/>
                <a:cs typeface="Times New Roman"/>
              </a:rPr>
              <a:t>of </a:t>
            </a:r>
            <a:r>
              <a:rPr dirty="0" sz="1450" spc="-10">
                <a:latin typeface="Times New Roman"/>
                <a:cs typeface="Times New Roman"/>
              </a:rPr>
              <a:t>cold wind went about the enclosure, and set the  branches busy overhead, and the dead leaves scurrying into the angles </a:t>
            </a:r>
            <a:r>
              <a:rPr dirty="0" sz="1450" spc="-5">
                <a:latin typeface="Times New Roman"/>
                <a:cs typeface="Times New Roman"/>
              </a:rPr>
              <a:t>of </a:t>
            </a:r>
            <a:r>
              <a:rPr dirty="0" sz="1450" spc="-10">
                <a:latin typeface="Times New Roman"/>
                <a:cs typeface="Times New Roman"/>
              </a:rPr>
              <a:t>the  church buttresses. Now and again, also, </a:t>
            </a:r>
            <a:r>
              <a:rPr dirty="0" sz="1450" spc="-5">
                <a:latin typeface="Times New Roman"/>
                <a:cs typeface="Times New Roman"/>
              </a:rPr>
              <a:t>I </a:t>
            </a:r>
            <a:r>
              <a:rPr dirty="0" sz="1450" spc="-10">
                <a:latin typeface="Times New Roman"/>
                <a:cs typeface="Times New Roman"/>
              </a:rPr>
              <a:t>could hear the </a:t>
            </a:r>
            <a:r>
              <a:rPr dirty="0" sz="1450" spc="-5">
                <a:latin typeface="Times New Roman"/>
                <a:cs typeface="Times New Roman"/>
              </a:rPr>
              <a:t>dull </a:t>
            </a:r>
            <a:r>
              <a:rPr dirty="0" sz="1450" spc="-10">
                <a:latin typeface="Times New Roman"/>
                <a:cs typeface="Times New Roman"/>
              </a:rPr>
              <a:t>sudden fall </a:t>
            </a:r>
            <a:r>
              <a:rPr dirty="0" sz="1450" spc="-5">
                <a:latin typeface="Times New Roman"/>
                <a:cs typeface="Times New Roman"/>
              </a:rPr>
              <a:t>of a  </a:t>
            </a:r>
            <a:r>
              <a:rPr dirty="0" sz="1450" spc="-10">
                <a:latin typeface="Times New Roman"/>
                <a:cs typeface="Times New Roman"/>
              </a:rPr>
              <a:t>chestnut among the grass—the </a:t>
            </a:r>
            <a:r>
              <a:rPr dirty="0" sz="1450" spc="-5">
                <a:latin typeface="Times New Roman"/>
                <a:cs typeface="Times New Roman"/>
              </a:rPr>
              <a:t>dog </a:t>
            </a:r>
            <a:r>
              <a:rPr dirty="0" sz="1450" spc="-10">
                <a:latin typeface="Times New Roman"/>
                <a:cs typeface="Times New Roman"/>
              </a:rPr>
              <a:t>would bark before the rectory door—or  there would come </a:t>
            </a:r>
            <a:r>
              <a:rPr dirty="0" sz="1450" spc="-5">
                <a:latin typeface="Times New Roman"/>
                <a:cs typeface="Times New Roman"/>
              </a:rPr>
              <a:t>a </a:t>
            </a:r>
            <a:r>
              <a:rPr dirty="0" sz="1450" spc="-10">
                <a:latin typeface="Times New Roman"/>
                <a:cs typeface="Times New Roman"/>
              </a:rPr>
              <a:t>clinking </a:t>
            </a:r>
            <a:r>
              <a:rPr dirty="0" sz="1450" spc="-5">
                <a:latin typeface="Times New Roman"/>
                <a:cs typeface="Times New Roman"/>
              </a:rPr>
              <a:t>of </a:t>
            </a:r>
            <a:r>
              <a:rPr dirty="0" sz="1450" spc="-10">
                <a:latin typeface="Times New Roman"/>
                <a:cs typeface="Times New Roman"/>
              </a:rPr>
              <a:t>pails from the stable-yard behind. But in spite  </a:t>
            </a:r>
            <a:r>
              <a:rPr dirty="0" sz="1450" spc="-5">
                <a:latin typeface="Times New Roman"/>
                <a:cs typeface="Times New Roman"/>
              </a:rPr>
              <a:t>of </a:t>
            </a:r>
            <a:r>
              <a:rPr dirty="0" sz="1450" spc="-10">
                <a:latin typeface="Times New Roman"/>
                <a:cs typeface="Times New Roman"/>
              </a:rPr>
              <a:t>these occasional interruptions—in spite, also, </a:t>
            </a:r>
            <a:r>
              <a:rPr dirty="0" sz="1450" spc="-5">
                <a:latin typeface="Times New Roman"/>
                <a:cs typeface="Times New Roman"/>
              </a:rPr>
              <a:t>of </a:t>
            </a:r>
            <a:r>
              <a:rPr dirty="0" sz="1450" spc="-10">
                <a:latin typeface="Times New Roman"/>
                <a:cs typeface="Times New Roman"/>
              </a:rPr>
              <a:t>the continuous autumn  twittering that filled the trees—the chief impression somehow was </a:t>
            </a:r>
            <a:r>
              <a:rPr dirty="0" sz="1450" spc="-5">
                <a:latin typeface="Times New Roman"/>
                <a:cs typeface="Times New Roman"/>
              </a:rPr>
              <a:t>one </a:t>
            </a:r>
            <a:r>
              <a:rPr dirty="0" sz="1450" spc="-10">
                <a:latin typeface="Times New Roman"/>
                <a:cs typeface="Times New Roman"/>
              </a:rPr>
              <a:t>as </a:t>
            </a:r>
            <a:r>
              <a:rPr dirty="0" sz="1450" spc="-5">
                <a:latin typeface="Times New Roman"/>
                <a:cs typeface="Times New Roman"/>
              </a:rPr>
              <a:t>of  </a:t>
            </a:r>
            <a:r>
              <a:rPr dirty="0" sz="1450" spc="-10">
                <a:latin typeface="Times New Roman"/>
                <a:cs typeface="Times New Roman"/>
              </a:rPr>
              <a:t>utter silence, insomuch that the little greenish bell that peeped </a:t>
            </a:r>
            <a:r>
              <a:rPr dirty="0" sz="1450" spc="-5">
                <a:latin typeface="Times New Roman"/>
                <a:cs typeface="Times New Roman"/>
              </a:rPr>
              <a:t>out of a </a:t>
            </a:r>
            <a:r>
              <a:rPr dirty="0" sz="1450" spc="-10">
                <a:latin typeface="Times New Roman"/>
                <a:cs typeface="Times New Roman"/>
              </a:rPr>
              <a:t>window  in the tower disquieted me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some possible and more  inharmonious disturbance. The grass was wet, as if with </a:t>
            </a:r>
            <a:r>
              <a:rPr dirty="0" sz="1450" spc="-5">
                <a:latin typeface="Times New Roman"/>
                <a:cs typeface="Times New Roman"/>
              </a:rPr>
              <a:t>a </a:t>
            </a:r>
            <a:r>
              <a:rPr dirty="0" sz="1450" spc="-10">
                <a:latin typeface="Times New Roman"/>
                <a:cs typeface="Times New Roman"/>
              </a:rPr>
              <a:t>hoar frost that had  just been melted. </a:t>
            </a:r>
            <a:r>
              <a:rPr dirty="0" sz="1450" spc="-5">
                <a:latin typeface="Times New Roman"/>
                <a:cs typeface="Times New Roman"/>
              </a:rPr>
              <a:t>I do not </a:t>
            </a:r>
            <a:r>
              <a:rPr dirty="0" sz="1450" spc="-10">
                <a:latin typeface="Times New Roman"/>
                <a:cs typeface="Times New Roman"/>
              </a:rPr>
              <a:t>know that ever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morning more autumnal. As  </a:t>
            </a:r>
            <a:r>
              <a:rPr dirty="0" sz="1450" spc="-5">
                <a:latin typeface="Times New Roman"/>
                <a:cs typeface="Times New Roman"/>
              </a:rPr>
              <a:t>I </a:t>
            </a:r>
            <a:r>
              <a:rPr dirty="0" sz="1450" spc="-10">
                <a:latin typeface="Times New Roman"/>
                <a:cs typeface="Times New Roman"/>
              </a:rPr>
              <a:t>went to and fro among the graves, </a:t>
            </a:r>
            <a:r>
              <a:rPr dirty="0" sz="1450" spc="-5">
                <a:latin typeface="Times New Roman"/>
                <a:cs typeface="Times New Roman"/>
              </a:rPr>
              <a:t>I </a:t>
            </a:r>
            <a:r>
              <a:rPr dirty="0" sz="1450" spc="-10">
                <a:latin typeface="Times New Roman"/>
                <a:cs typeface="Times New Roman"/>
              </a:rPr>
              <a:t>saw some flowers set reverently before </a:t>
            </a:r>
            <a:r>
              <a:rPr dirty="0" sz="1450" spc="-5">
                <a:latin typeface="Times New Roman"/>
                <a:cs typeface="Times New Roman"/>
              </a:rPr>
              <a:t>a  </a:t>
            </a:r>
            <a:r>
              <a:rPr dirty="0" sz="1450" spc="-10">
                <a:latin typeface="Times New Roman"/>
                <a:cs typeface="Times New Roman"/>
              </a:rPr>
              <a:t>recently erected tomb, and drawing </a:t>
            </a:r>
            <a:r>
              <a:rPr dirty="0" sz="1450" spc="-20">
                <a:latin typeface="Times New Roman"/>
                <a:cs typeface="Times New Roman"/>
              </a:rPr>
              <a:t>near, </a:t>
            </a:r>
            <a:r>
              <a:rPr dirty="0" sz="1450" spc="-10">
                <a:latin typeface="Times New Roman"/>
                <a:cs typeface="Times New Roman"/>
              </a:rPr>
              <a:t>was almost startled to find they lay  </a:t>
            </a:r>
            <a:r>
              <a:rPr dirty="0" sz="1450" spc="-5">
                <a:latin typeface="Times New Roman"/>
                <a:cs typeface="Times New Roman"/>
              </a:rPr>
              <a:t>on </a:t>
            </a:r>
            <a:r>
              <a:rPr dirty="0" sz="1450" spc="-10">
                <a:latin typeface="Times New Roman"/>
                <a:cs typeface="Times New Roman"/>
              </a:rPr>
              <a:t>the grave </a:t>
            </a:r>
            <a:r>
              <a:rPr dirty="0" sz="1450" spc="-5">
                <a:latin typeface="Times New Roman"/>
                <a:cs typeface="Times New Roman"/>
              </a:rPr>
              <a:t>a </a:t>
            </a:r>
            <a:r>
              <a:rPr dirty="0" sz="1450" spc="-10">
                <a:latin typeface="Times New Roman"/>
                <a:cs typeface="Times New Roman"/>
              </a:rPr>
              <a:t>man seventy-two years old when </a:t>
            </a:r>
            <a:r>
              <a:rPr dirty="0" sz="1450" spc="-5">
                <a:latin typeface="Times New Roman"/>
                <a:cs typeface="Times New Roman"/>
              </a:rPr>
              <a:t>he </a:t>
            </a:r>
            <a:r>
              <a:rPr dirty="0" sz="1450" spc="-10">
                <a:latin typeface="Times New Roman"/>
                <a:cs typeface="Times New Roman"/>
              </a:rPr>
              <a:t>died. </a:t>
            </a:r>
            <a:r>
              <a:rPr dirty="0" sz="1450" spc="-70">
                <a:latin typeface="Times New Roman"/>
                <a:cs typeface="Times New Roman"/>
              </a:rPr>
              <a:t>We </a:t>
            </a:r>
            <a:r>
              <a:rPr dirty="0" sz="1450" spc="-10">
                <a:latin typeface="Times New Roman"/>
                <a:cs typeface="Times New Roman"/>
              </a:rPr>
              <a:t>are accustomed  to</a:t>
            </a:r>
            <a:r>
              <a:rPr dirty="0" sz="1450" spc="55">
                <a:latin typeface="Times New Roman"/>
                <a:cs typeface="Times New Roman"/>
              </a:rPr>
              <a:t> </a:t>
            </a:r>
            <a:r>
              <a:rPr dirty="0" sz="1450" spc="-10">
                <a:latin typeface="Times New Roman"/>
                <a:cs typeface="Times New Roman"/>
              </a:rPr>
              <a:t>strew</a:t>
            </a:r>
            <a:r>
              <a:rPr dirty="0" sz="1450" spc="60">
                <a:latin typeface="Times New Roman"/>
                <a:cs typeface="Times New Roman"/>
              </a:rPr>
              <a:t> </a:t>
            </a:r>
            <a:r>
              <a:rPr dirty="0" sz="1450" spc="-10">
                <a:latin typeface="Times New Roman"/>
                <a:cs typeface="Times New Roman"/>
              </a:rPr>
              <a:t>flowers</a:t>
            </a:r>
            <a:r>
              <a:rPr dirty="0" sz="1450" spc="55">
                <a:latin typeface="Times New Roman"/>
                <a:cs typeface="Times New Roman"/>
              </a:rPr>
              <a:t> </a:t>
            </a:r>
            <a:r>
              <a:rPr dirty="0" sz="1450" spc="-10">
                <a:latin typeface="Times New Roman"/>
                <a:cs typeface="Times New Roman"/>
              </a:rPr>
              <a:t>only</a:t>
            </a:r>
            <a:r>
              <a:rPr dirty="0" sz="1450" spc="60">
                <a:latin typeface="Times New Roman"/>
                <a:cs typeface="Times New Roman"/>
              </a:rPr>
              <a:t> </a:t>
            </a:r>
            <a:r>
              <a:rPr dirty="0" sz="1450" spc="-10">
                <a:latin typeface="Times New Roman"/>
                <a:cs typeface="Times New Roman"/>
              </a:rPr>
              <a:t>over</a:t>
            </a:r>
            <a:r>
              <a:rPr dirty="0" sz="1450" spc="55">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5">
                <a:latin typeface="Times New Roman"/>
                <a:cs typeface="Times New Roman"/>
              </a:rPr>
              <a:t>young,</a:t>
            </a:r>
            <a:r>
              <a:rPr dirty="0" sz="1450" spc="60">
                <a:latin typeface="Times New Roman"/>
                <a:cs typeface="Times New Roman"/>
              </a:rPr>
              <a:t> </a:t>
            </a:r>
            <a:r>
              <a:rPr dirty="0" sz="1450" spc="-10">
                <a:latin typeface="Times New Roman"/>
                <a:cs typeface="Times New Roman"/>
              </a:rPr>
              <a:t>where</a:t>
            </a:r>
            <a:r>
              <a:rPr dirty="0" sz="1450" spc="55">
                <a:latin typeface="Times New Roman"/>
                <a:cs typeface="Times New Roman"/>
              </a:rPr>
              <a:t> </a:t>
            </a:r>
            <a:r>
              <a:rPr dirty="0" sz="1450" spc="-10">
                <a:latin typeface="Times New Roman"/>
                <a:cs typeface="Times New Roman"/>
              </a:rPr>
              <a:t>love</a:t>
            </a:r>
            <a:r>
              <a:rPr dirty="0" sz="1450" spc="60">
                <a:latin typeface="Times New Roman"/>
                <a:cs typeface="Times New Roman"/>
              </a:rPr>
              <a:t> </a:t>
            </a:r>
            <a:r>
              <a:rPr dirty="0" sz="1450" spc="-10">
                <a:latin typeface="Times New Roman"/>
                <a:cs typeface="Times New Roman"/>
              </a:rPr>
              <a:t>has</a:t>
            </a:r>
            <a:r>
              <a:rPr dirty="0" sz="1450" spc="55">
                <a:latin typeface="Times New Roman"/>
                <a:cs typeface="Times New Roman"/>
              </a:rPr>
              <a:t> </a:t>
            </a:r>
            <a:r>
              <a:rPr dirty="0" sz="1450" spc="-10">
                <a:latin typeface="Times New Roman"/>
                <a:cs typeface="Times New Roman"/>
              </a:rPr>
              <a:t>been</a:t>
            </a:r>
            <a:r>
              <a:rPr dirty="0" sz="1450" spc="60">
                <a:latin typeface="Times New Roman"/>
                <a:cs typeface="Times New Roman"/>
              </a:rPr>
              <a:t> </a:t>
            </a:r>
            <a:r>
              <a:rPr dirty="0" sz="1450" spc="-10">
                <a:latin typeface="Times New Roman"/>
                <a:cs typeface="Times New Roman"/>
              </a:rPr>
              <a:t>cut</a:t>
            </a:r>
            <a:r>
              <a:rPr dirty="0" sz="1450" spc="55">
                <a:latin typeface="Times New Roman"/>
                <a:cs typeface="Times New Roman"/>
              </a:rPr>
              <a:t> </a:t>
            </a:r>
            <a:r>
              <a:rPr dirty="0" sz="1450" spc="-10">
                <a:latin typeface="Times New Roman"/>
                <a:cs typeface="Times New Roman"/>
              </a:rPr>
              <a:t>short</a:t>
            </a:r>
            <a:r>
              <a:rPr dirty="0" sz="1450" spc="60">
                <a:latin typeface="Times New Roman"/>
                <a:cs typeface="Times New Roman"/>
              </a:rPr>
              <a:t> </a:t>
            </a:r>
            <a:r>
              <a:rPr dirty="0" sz="1450" spc="-20">
                <a:latin typeface="Times New Roman"/>
                <a:cs typeface="Times New Roman"/>
              </a:rPr>
              <a:t>untimely,</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and great possibilities have been restrained </a:t>
            </a:r>
            <a:r>
              <a:rPr dirty="0" sz="1450" spc="-5">
                <a:latin typeface="Times New Roman"/>
                <a:cs typeface="Times New Roman"/>
              </a:rPr>
              <a:t>by </a:t>
            </a:r>
            <a:r>
              <a:rPr dirty="0" sz="1450" spc="-10">
                <a:latin typeface="Times New Roman"/>
                <a:cs typeface="Times New Roman"/>
              </a:rPr>
              <a:t>death. </a:t>
            </a:r>
            <a:r>
              <a:rPr dirty="0" sz="1450" spc="-70">
                <a:latin typeface="Times New Roman"/>
                <a:cs typeface="Times New Roman"/>
              </a:rPr>
              <a:t>We </a:t>
            </a:r>
            <a:r>
              <a:rPr dirty="0" sz="1450" spc="-10">
                <a:latin typeface="Times New Roman"/>
                <a:cs typeface="Times New Roman"/>
              </a:rPr>
              <a:t>strew them there in  token, that these possibilities, in some deeper sense, shall yet </a:t>
            </a:r>
            <a:r>
              <a:rPr dirty="0" sz="1450" spc="-5">
                <a:latin typeface="Times New Roman"/>
                <a:cs typeface="Times New Roman"/>
              </a:rPr>
              <a:t>be </a:t>
            </a:r>
            <a:r>
              <a:rPr dirty="0" sz="1450" spc="-10">
                <a:latin typeface="Times New Roman"/>
                <a:cs typeface="Times New Roman"/>
              </a:rPr>
              <a:t>realised, and  the touch </a:t>
            </a:r>
            <a:r>
              <a:rPr dirty="0" sz="1450" spc="-5">
                <a:latin typeface="Times New Roman"/>
                <a:cs typeface="Times New Roman"/>
              </a:rPr>
              <a:t>of our </a:t>
            </a:r>
            <a:r>
              <a:rPr dirty="0" sz="1450" spc="-10">
                <a:latin typeface="Times New Roman"/>
                <a:cs typeface="Times New Roman"/>
              </a:rPr>
              <a:t>dead loves remain with </a:t>
            </a:r>
            <a:r>
              <a:rPr dirty="0" sz="1450" spc="-5">
                <a:latin typeface="Times New Roman"/>
                <a:cs typeface="Times New Roman"/>
              </a:rPr>
              <a:t>us </a:t>
            </a:r>
            <a:r>
              <a:rPr dirty="0" sz="1450" spc="-10">
                <a:latin typeface="Times New Roman"/>
                <a:cs typeface="Times New Roman"/>
              </a:rPr>
              <a:t>and guide </a:t>
            </a:r>
            <a:r>
              <a:rPr dirty="0" sz="1450" spc="-5">
                <a:latin typeface="Times New Roman"/>
                <a:cs typeface="Times New Roman"/>
              </a:rPr>
              <a:t>us </a:t>
            </a:r>
            <a:r>
              <a:rPr dirty="0" sz="1450" spc="-10">
                <a:latin typeface="Times New Roman"/>
                <a:cs typeface="Times New Roman"/>
              </a:rPr>
              <a:t>to the end. And yet  there was more significance, perhaps, and perhaps </a:t>
            </a:r>
            <a:r>
              <a:rPr dirty="0" sz="1450" spc="-5">
                <a:latin typeface="Times New Roman"/>
                <a:cs typeface="Times New Roman"/>
              </a:rPr>
              <a:t>a </a:t>
            </a:r>
            <a:r>
              <a:rPr dirty="0" sz="1450" spc="-10">
                <a:latin typeface="Times New Roman"/>
                <a:cs typeface="Times New Roman"/>
              </a:rPr>
              <a:t>greater consolation, in  this little nosegay </a:t>
            </a:r>
            <a:r>
              <a:rPr dirty="0" sz="1450" spc="-5">
                <a:latin typeface="Times New Roman"/>
                <a:cs typeface="Times New Roman"/>
              </a:rPr>
              <a:t>on </a:t>
            </a:r>
            <a:r>
              <a:rPr dirty="0" sz="1450" spc="-10">
                <a:latin typeface="Times New Roman"/>
                <a:cs typeface="Times New Roman"/>
              </a:rPr>
              <a:t>the grave </a:t>
            </a:r>
            <a:r>
              <a:rPr dirty="0" sz="1450" spc="-5">
                <a:latin typeface="Times New Roman"/>
                <a:cs typeface="Times New Roman"/>
              </a:rPr>
              <a:t>of one </a:t>
            </a:r>
            <a:r>
              <a:rPr dirty="0" sz="1450" spc="-10">
                <a:latin typeface="Times New Roman"/>
                <a:cs typeface="Times New Roman"/>
              </a:rPr>
              <a:t>who had died </a:t>
            </a:r>
            <a:r>
              <a:rPr dirty="0" sz="1450" spc="-5">
                <a:latin typeface="Times New Roman"/>
                <a:cs typeface="Times New Roman"/>
              </a:rPr>
              <a:t>old. </a:t>
            </a:r>
            <a:r>
              <a:rPr dirty="0" sz="1450" spc="-70">
                <a:latin typeface="Times New Roman"/>
                <a:cs typeface="Times New Roman"/>
              </a:rPr>
              <a:t>We </a:t>
            </a:r>
            <a:r>
              <a:rPr dirty="0" sz="1450" spc="-10">
                <a:latin typeface="Times New Roman"/>
                <a:cs typeface="Times New Roman"/>
              </a:rPr>
              <a:t>are apt to make  so much </a:t>
            </a:r>
            <a:r>
              <a:rPr dirty="0" sz="1450" spc="-5">
                <a:latin typeface="Times New Roman"/>
                <a:cs typeface="Times New Roman"/>
              </a:rPr>
              <a:t>of </a:t>
            </a:r>
            <a:r>
              <a:rPr dirty="0" sz="1450" spc="-10">
                <a:latin typeface="Times New Roman"/>
                <a:cs typeface="Times New Roman"/>
              </a:rPr>
              <a:t>the tragedy </a:t>
            </a:r>
            <a:r>
              <a:rPr dirty="0" sz="1450" spc="-5">
                <a:latin typeface="Times New Roman"/>
                <a:cs typeface="Times New Roman"/>
              </a:rPr>
              <a:t>of </a:t>
            </a:r>
            <a:r>
              <a:rPr dirty="0" sz="1450" spc="-10">
                <a:latin typeface="Times New Roman"/>
                <a:cs typeface="Times New Roman"/>
              </a:rPr>
              <a:t>death, and think so little </a:t>
            </a:r>
            <a:r>
              <a:rPr dirty="0" sz="1450" spc="-5">
                <a:latin typeface="Times New Roman"/>
                <a:cs typeface="Times New Roman"/>
              </a:rPr>
              <a:t>of </a:t>
            </a:r>
            <a:r>
              <a:rPr dirty="0" sz="1450" spc="-10">
                <a:latin typeface="Times New Roman"/>
                <a:cs typeface="Times New Roman"/>
              </a:rPr>
              <a:t>the enduring tragedy </a:t>
            </a:r>
            <a:r>
              <a:rPr dirty="0" sz="1450" spc="-5">
                <a:latin typeface="Times New Roman"/>
                <a:cs typeface="Times New Roman"/>
              </a:rPr>
              <a:t>of  </a:t>
            </a:r>
            <a:r>
              <a:rPr dirty="0" sz="1450" spc="-10">
                <a:latin typeface="Times New Roman"/>
                <a:cs typeface="Times New Roman"/>
              </a:rPr>
              <a:t>some </a:t>
            </a:r>
            <a:r>
              <a:rPr dirty="0" sz="1450" spc="-25">
                <a:latin typeface="Times New Roman"/>
                <a:cs typeface="Times New Roman"/>
              </a:rPr>
              <a:t>men’s </a:t>
            </a:r>
            <a:r>
              <a:rPr dirty="0" sz="1450" spc="-10">
                <a:latin typeface="Times New Roman"/>
                <a:cs typeface="Times New Roman"/>
              </a:rPr>
              <a:t>lives, that we see more to lament for in </a:t>
            </a:r>
            <a:r>
              <a:rPr dirty="0" sz="1450" spc="-5">
                <a:latin typeface="Times New Roman"/>
                <a:cs typeface="Times New Roman"/>
              </a:rPr>
              <a:t>a </a:t>
            </a:r>
            <a:r>
              <a:rPr dirty="0" sz="1450" spc="-10">
                <a:latin typeface="Times New Roman"/>
                <a:cs typeface="Times New Roman"/>
              </a:rPr>
              <a:t>life cut </a:t>
            </a:r>
            <a:r>
              <a:rPr dirty="0" sz="1450" spc="-15">
                <a:latin typeface="Times New Roman"/>
                <a:cs typeface="Times New Roman"/>
              </a:rPr>
              <a:t>off </a:t>
            </a:r>
            <a:r>
              <a:rPr dirty="0" sz="1450" spc="-10">
                <a:latin typeface="Times New Roman"/>
                <a:cs typeface="Times New Roman"/>
              </a:rPr>
              <a:t>in the midst  </a:t>
            </a:r>
            <a:r>
              <a:rPr dirty="0" sz="1450" spc="-5">
                <a:latin typeface="Times New Roman"/>
                <a:cs typeface="Times New Roman"/>
              </a:rPr>
              <a:t>of </a:t>
            </a:r>
            <a:r>
              <a:rPr dirty="0" sz="1450" spc="-10">
                <a:latin typeface="Times New Roman"/>
                <a:cs typeface="Times New Roman"/>
              </a:rPr>
              <a:t>usefulness and love, than in </a:t>
            </a:r>
            <a:r>
              <a:rPr dirty="0" sz="1450" spc="-5">
                <a:latin typeface="Times New Roman"/>
                <a:cs typeface="Times New Roman"/>
              </a:rPr>
              <a:t>one </a:t>
            </a:r>
            <a:r>
              <a:rPr dirty="0" sz="1450" spc="-10">
                <a:latin typeface="Times New Roman"/>
                <a:cs typeface="Times New Roman"/>
              </a:rPr>
              <a:t>that miserably survives all love and  usefulness, and goes about the world the phantom </a:t>
            </a:r>
            <a:r>
              <a:rPr dirty="0" sz="1450" spc="-5">
                <a:latin typeface="Times New Roman"/>
                <a:cs typeface="Times New Roman"/>
              </a:rPr>
              <a:t>of </a:t>
            </a:r>
            <a:r>
              <a:rPr dirty="0" sz="1450" spc="-10">
                <a:latin typeface="Times New Roman"/>
                <a:cs typeface="Times New Roman"/>
              </a:rPr>
              <a:t>itself, without hope, </a:t>
            </a:r>
            <a:r>
              <a:rPr dirty="0" sz="1450" spc="-5">
                <a:latin typeface="Times New Roman"/>
                <a:cs typeface="Times New Roman"/>
              </a:rPr>
              <a:t>or  </a:t>
            </a:r>
            <a:r>
              <a:rPr dirty="0" sz="1450" spc="-30">
                <a:latin typeface="Times New Roman"/>
                <a:cs typeface="Times New Roman"/>
              </a:rPr>
              <a:t>joy, </a:t>
            </a:r>
            <a:r>
              <a:rPr dirty="0" sz="1450" spc="-5">
                <a:latin typeface="Times New Roman"/>
                <a:cs typeface="Times New Roman"/>
              </a:rPr>
              <a:t>or </a:t>
            </a:r>
            <a:r>
              <a:rPr dirty="0" sz="1450" spc="-10">
                <a:latin typeface="Times New Roman"/>
                <a:cs typeface="Times New Roman"/>
              </a:rPr>
              <a:t>any consolation. These flowers seemed </a:t>
            </a:r>
            <a:r>
              <a:rPr dirty="0" sz="1450" spc="-5">
                <a:latin typeface="Times New Roman"/>
                <a:cs typeface="Times New Roman"/>
              </a:rPr>
              <a:t>not </a:t>
            </a:r>
            <a:r>
              <a:rPr dirty="0" sz="1450" spc="-10">
                <a:latin typeface="Times New Roman"/>
                <a:cs typeface="Times New Roman"/>
              </a:rPr>
              <a:t>so much the token </a:t>
            </a:r>
            <a:r>
              <a:rPr dirty="0" sz="1450" spc="-5">
                <a:latin typeface="Times New Roman"/>
                <a:cs typeface="Times New Roman"/>
              </a:rPr>
              <a:t>of </a:t>
            </a:r>
            <a:r>
              <a:rPr dirty="0" sz="1450" spc="-10">
                <a:latin typeface="Times New Roman"/>
                <a:cs typeface="Times New Roman"/>
              </a:rPr>
              <a:t>love  that survived death, as </a:t>
            </a:r>
            <a:r>
              <a:rPr dirty="0" sz="1450" spc="-5">
                <a:latin typeface="Times New Roman"/>
                <a:cs typeface="Times New Roman"/>
              </a:rPr>
              <a:t>of </a:t>
            </a:r>
            <a:r>
              <a:rPr dirty="0" sz="1450" spc="-10">
                <a:latin typeface="Times New Roman"/>
                <a:cs typeface="Times New Roman"/>
              </a:rPr>
              <a:t>something yet more beautiful—of love that had lived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life </a:t>
            </a:r>
            <a:r>
              <a:rPr dirty="0" sz="1450" spc="-5">
                <a:latin typeface="Times New Roman"/>
                <a:cs typeface="Times New Roman"/>
              </a:rPr>
              <a:t>out </a:t>
            </a:r>
            <a:r>
              <a:rPr dirty="0" sz="1450" spc="-10">
                <a:latin typeface="Times New Roman"/>
                <a:cs typeface="Times New Roman"/>
              </a:rPr>
              <a:t>to an end with him, and been faithful and companionable, and  </a:t>
            </a:r>
            <a:r>
              <a:rPr dirty="0" sz="1450" spc="-5">
                <a:latin typeface="Times New Roman"/>
                <a:cs typeface="Times New Roman"/>
              </a:rPr>
              <a:t>not </a:t>
            </a:r>
            <a:r>
              <a:rPr dirty="0" sz="1450" spc="-10">
                <a:latin typeface="Times New Roman"/>
                <a:cs typeface="Times New Roman"/>
              </a:rPr>
              <a:t>weary </a:t>
            </a:r>
            <a:r>
              <a:rPr dirty="0" sz="1450" spc="-5">
                <a:latin typeface="Times New Roman"/>
                <a:cs typeface="Times New Roman"/>
              </a:rPr>
              <a:t>of </a:t>
            </a:r>
            <a:r>
              <a:rPr dirty="0" sz="1450" spc="-10">
                <a:latin typeface="Times New Roman"/>
                <a:cs typeface="Times New Roman"/>
              </a:rPr>
              <a:t>loving, throughout all these</a:t>
            </a:r>
            <a:r>
              <a:rPr dirty="0" sz="1450" spc="15">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morning cleared </a:t>
            </a:r>
            <a:r>
              <a:rPr dirty="0" sz="1450" spc="-5">
                <a:latin typeface="Times New Roman"/>
                <a:cs typeface="Times New Roman"/>
              </a:rPr>
              <a:t>a </a:t>
            </a:r>
            <a:r>
              <a:rPr dirty="0" sz="1450" spc="-10">
                <a:latin typeface="Times New Roman"/>
                <a:cs typeface="Times New Roman"/>
              </a:rPr>
              <a:t>little, and the sky was once more the old stone-coloured  vault over the sallow meadows and the russet woods, as </a:t>
            </a:r>
            <a:r>
              <a:rPr dirty="0" sz="1450" spc="-5">
                <a:latin typeface="Times New Roman"/>
                <a:cs typeface="Times New Roman"/>
              </a:rPr>
              <a:t>I </a:t>
            </a:r>
            <a:r>
              <a:rPr dirty="0" sz="1450" spc="-10">
                <a:latin typeface="Times New Roman"/>
                <a:cs typeface="Times New Roman"/>
              </a:rPr>
              <a:t>set forth </a:t>
            </a:r>
            <a:r>
              <a:rPr dirty="0" sz="1450" spc="-5">
                <a:latin typeface="Times New Roman"/>
                <a:cs typeface="Times New Roman"/>
              </a:rPr>
              <a:t>on a dog-  </a:t>
            </a:r>
            <a:r>
              <a:rPr dirty="0" sz="1450" spc="-10">
                <a:latin typeface="Times New Roman"/>
                <a:cs typeface="Times New Roman"/>
              </a:rPr>
              <a:t>cart from </a:t>
            </a:r>
            <a:r>
              <a:rPr dirty="0" sz="1450" spc="-25">
                <a:latin typeface="Times New Roman"/>
                <a:cs typeface="Times New Roman"/>
              </a:rPr>
              <a:t>Wendover </a:t>
            </a:r>
            <a:r>
              <a:rPr dirty="0" sz="1450" spc="-10">
                <a:latin typeface="Times New Roman"/>
                <a:cs typeface="Times New Roman"/>
              </a:rPr>
              <a:t>to </a:t>
            </a:r>
            <a:r>
              <a:rPr dirty="0" sz="1450" spc="-15">
                <a:latin typeface="Times New Roman"/>
                <a:cs typeface="Times New Roman"/>
              </a:rPr>
              <a:t>Tring. </a:t>
            </a:r>
            <a:r>
              <a:rPr dirty="0" sz="1450" spc="-10">
                <a:latin typeface="Times New Roman"/>
                <a:cs typeface="Times New Roman"/>
              </a:rPr>
              <a:t>The road lay for </a:t>
            </a:r>
            <a:r>
              <a:rPr dirty="0" sz="1450" spc="-5">
                <a:latin typeface="Times New Roman"/>
                <a:cs typeface="Times New Roman"/>
              </a:rPr>
              <a:t>a good </a:t>
            </a:r>
            <a:r>
              <a:rPr dirty="0" sz="1450" spc="-10">
                <a:latin typeface="Times New Roman"/>
                <a:cs typeface="Times New Roman"/>
              </a:rPr>
              <a:t>distance along the side  </a:t>
            </a:r>
            <a:r>
              <a:rPr dirty="0" sz="1450" spc="-5">
                <a:latin typeface="Times New Roman"/>
                <a:cs typeface="Times New Roman"/>
              </a:rPr>
              <a:t>of </a:t>
            </a:r>
            <a:r>
              <a:rPr dirty="0" sz="1450" spc="-10">
                <a:latin typeface="Times New Roman"/>
                <a:cs typeface="Times New Roman"/>
              </a:rPr>
              <a:t>the hills, with the great plain below </a:t>
            </a:r>
            <a:r>
              <a:rPr dirty="0" sz="1450" spc="-5">
                <a:latin typeface="Times New Roman"/>
                <a:cs typeface="Times New Roman"/>
              </a:rPr>
              <a:t>on one </a:t>
            </a:r>
            <a:r>
              <a:rPr dirty="0" sz="1450" spc="-10">
                <a:latin typeface="Times New Roman"/>
                <a:cs typeface="Times New Roman"/>
              </a:rPr>
              <a:t>hand, and the beech-woods  above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The fields were busy with people ploughing and sowing;  every here and there </a:t>
            </a:r>
            <a:r>
              <a:rPr dirty="0" sz="1450" spc="-5">
                <a:latin typeface="Times New Roman"/>
                <a:cs typeface="Times New Roman"/>
              </a:rPr>
              <a:t>a </a:t>
            </a:r>
            <a:r>
              <a:rPr dirty="0" sz="1450" spc="-10">
                <a:latin typeface="Times New Roman"/>
                <a:cs typeface="Times New Roman"/>
              </a:rPr>
              <a:t>jug </a:t>
            </a:r>
            <a:r>
              <a:rPr dirty="0" sz="1450" spc="-5">
                <a:latin typeface="Times New Roman"/>
                <a:cs typeface="Times New Roman"/>
              </a:rPr>
              <a:t>of </a:t>
            </a:r>
            <a:r>
              <a:rPr dirty="0" sz="1450" spc="-10">
                <a:latin typeface="Times New Roman"/>
                <a:cs typeface="Times New Roman"/>
              </a:rPr>
              <a:t>ale stood in the angle </a:t>
            </a:r>
            <a:r>
              <a:rPr dirty="0" sz="1450" spc="-5">
                <a:latin typeface="Times New Roman"/>
                <a:cs typeface="Times New Roman"/>
              </a:rPr>
              <a:t>of </a:t>
            </a:r>
            <a:r>
              <a:rPr dirty="0" sz="1450" spc="-10">
                <a:latin typeface="Times New Roman"/>
                <a:cs typeface="Times New Roman"/>
              </a:rPr>
              <a:t>the hedge, and </a:t>
            </a:r>
            <a:r>
              <a:rPr dirty="0" sz="1450" spc="-5">
                <a:latin typeface="Times New Roman"/>
                <a:cs typeface="Times New Roman"/>
              </a:rPr>
              <a:t>I </a:t>
            </a:r>
            <a:r>
              <a:rPr dirty="0" sz="1450" spc="-10">
                <a:latin typeface="Times New Roman"/>
                <a:cs typeface="Times New Roman"/>
              </a:rPr>
              <a:t>could  see many </a:t>
            </a:r>
            <a:r>
              <a:rPr dirty="0" sz="1450" spc="-5">
                <a:latin typeface="Times New Roman"/>
                <a:cs typeface="Times New Roman"/>
              </a:rPr>
              <a:t>a </a:t>
            </a:r>
            <a:r>
              <a:rPr dirty="0" sz="1450" spc="-10">
                <a:latin typeface="Times New Roman"/>
                <a:cs typeface="Times New Roman"/>
              </a:rPr>
              <a:t>team wait smoking in the furrow as ploughman </a:t>
            </a:r>
            <a:r>
              <a:rPr dirty="0" sz="1450" spc="-5">
                <a:latin typeface="Times New Roman"/>
                <a:cs typeface="Times New Roman"/>
              </a:rPr>
              <a:t>or </a:t>
            </a:r>
            <a:r>
              <a:rPr dirty="0" sz="1450" spc="-10">
                <a:latin typeface="Times New Roman"/>
                <a:cs typeface="Times New Roman"/>
              </a:rPr>
              <a:t>sower stepped  aside for </a:t>
            </a:r>
            <a:r>
              <a:rPr dirty="0" sz="1450" spc="-5">
                <a:latin typeface="Times New Roman"/>
                <a:cs typeface="Times New Roman"/>
              </a:rPr>
              <a:t>a </a:t>
            </a:r>
            <a:r>
              <a:rPr dirty="0" sz="1450" spc="-10">
                <a:latin typeface="Times New Roman"/>
                <a:cs typeface="Times New Roman"/>
              </a:rPr>
              <a:t>moment to take </a:t>
            </a:r>
            <a:r>
              <a:rPr dirty="0" sz="1450" spc="-5">
                <a:latin typeface="Times New Roman"/>
                <a:cs typeface="Times New Roman"/>
              </a:rPr>
              <a:t>a </a:t>
            </a:r>
            <a:r>
              <a:rPr dirty="0" sz="1450" spc="-10">
                <a:latin typeface="Times New Roman"/>
                <a:cs typeface="Times New Roman"/>
              </a:rPr>
              <a:t>draught. Over all the brown ploughlands, and  under all the leafless hedgerows, there was </a:t>
            </a:r>
            <a:r>
              <a:rPr dirty="0" sz="1450" spc="-5">
                <a:latin typeface="Times New Roman"/>
                <a:cs typeface="Times New Roman"/>
              </a:rPr>
              <a:t>a </a:t>
            </a:r>
            <a:r>
              <a:rPr dirty="0" sz="1450" spc="-10">
                <a:latin typeface="Times New Roman"/>
                <a:cs typeface="Times New Roman"/>
              </a:rPr>
              <a:t>stout piece </a:t>
            </a:r>
            <a:r>
              <a:rPr dirty="0" sz="1450" spc="-5">
                <a:latin typeface="Times New Roman"/>
                <a:cs typeface="Times New Roman"/>
              </a:rPr>
              <a:t>of </a:t>
            </a:r>
            <a:r>
              <a:rPr dirty="0" sz="1450" spc="-10">
                <a:latin typeface="Times New Roman"/>
                <a:cs typeface="Times New Roman"/>
              </a:rPr>
              <a:t>labour abroad, and,  as it were, </a:t>
            </a:r>
            <a:r>
              <a:rPr dirty="0" sz="1450" spc="-5">
                <a:latin typeface="Times New Roman"/>
                <a:cs typeface="Times New Roman"/>
              </a:rPr>
              <a:t>a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picnic. The horses smoked and the men laboured and  shouted and drank in the sharp autumn morning; so that </a:t>
            </a:r>
            <a:r>
              <a:rPr dirty="0" sz="1450" spc="-5">
                <a:latin typeface="Times New Roman"/>
                <a:cs typeface="Times New Roman"/>
              </a:rPr>
              <a:t>one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strong  </a:t>
            </a:r>
            <a:r>
              <a:rPr dirty="0" sz="1450" spc="-15">
                <a:latin typeface="Times New Roman"/>
                <a:cs typeface="Times New Roman"/>
              </a:rPr>
              <a:t>effect </a:t>
            </a:r>
            <a:r>
              <a:rPr dirty="0" sz="1450" spc="-5">
                <a:latin typeface="Times New Roman"/>
                <a:cs typeface="Times New Roman"/>
              </a:rPr>
              <a:t>of </a:t>
            </a:r>
            <a:r>
              <a:rPr dirty="0" sz="1450" spc="-15">
                <a:latin typeface="Times New Roman"/>
                <a:cs typeface="Times New Roman"/>
              </a:rPr>
              <a:t>large, </a:t>
            </a:r>
            <a:r>
              <a:rPr dirty="0" sz="1450" spc="-10">
                <a:latin typeface="Times New Roman"/>
                <a:cs typeface="Times New Roman"/>
              </a:rPr>
              <a:t>open-air existence. The fellow who drove me was something  </a:t>
            </a:r>
            <a:r>
              <a:rPr dirty="0" sz="1450" spc="-5">
                <a:latin typeface="Times New Roman"/>
                <a:cs typeface="Times New Roman"/>
              </a:rPr>
              <a:t>of a </a:t>
            </a:r>
            <a:r>
              <a:rPr dirty="0" sz="1450" spc="-10">
                <a:latin typeface="Times New Roman"/>
                <a:cs typeface="Times New Roman"/>
              </a:rPr>
              <a:t>humourist; and his conversation was all in praise </a:t>
            </a:r>
            <a:r>
              <a:rPr dirty="0" sz="1450" spc="-5">
                <a:latin typeface="Times New Roman"/>
                <a:cs typeface="Times New Roman"/>
              </a:rPr>
              <a:t>of </a:t>
            </a:r>
            <a:r>
              <a:rPr dirty="0" sz="1450" spc="-10">
                <a:latin typeface="Times New Roman"/>
                <a:cs typeface="Times New Roman"/>
              </a:rPr>
              <a:t>an agricultural  labourer’s way </a:t>
            </a:r>
            <a:r>
              <a:rPr dirty="0" sz="1450" spc="-5">
                <a:latin typeface="Times New Roman"/>
                <a:cs typeface="Times New Roman"/>
              </a:rPr>
              <a:t>of </a:t>
            </a:r>
            <a:r>
              <a:rPr dirty="0" sz="1450" spc="-10">
                <a:latin typeface="Times New Roman"/>
                <a:cs typeface="Times New Roman"/>
              </a:rPr>
              <a:t>life. It was </a:t>
            </a:r>
            <a:r>
              <a:rPr dirty="0" sz="1450" spc="-5">
                <a:latin typeface="Times New Roman"/>
                <a:cs typeface="Times New Roman"/>
              </a:rPr>
              <a:t>he </a:t>
            </a:r>
            <a:r>
              <a:rPr dirty="0" sz="1450" spc="-10">
                <a:latin typeface="Times New Roman"/>
                <a:cs typeface="Times New Roman"/>
              </a:rPr>
              <a:t>who called my attention to these jugs </a:t>
            </a:r>
            <a:r>
              <a:rPr dirty="0" sz="1450" spc="-5">
                <a:latin typeface="Times New Roman"/>
                <a:cs typeface="Times New Roman"/>
              </a:rPr>
              <a:t>of </a:t>
            </a:r>
            <a:r>
              <a:rPr dirty="0" sz="1450" spc="-10">
                <a:latin typeface="Times New Roman"/>
                <a:cs typeface="Times New Roman"/>
              </a:rPr>
              <a:t>ale  </a:t>
            </a:r>
            <a:r>
              <a:rPr dirty="0" sz="1450" spc="-5">
                <a:latin typeface="Times New Roman"/>
                <a:cs typeface="Times New Roman"/>
              </a:rPr>
              <a:t>by </a:t>
            </a:r>
            <a:r>
              <a:rPr dirty="0" sz="1450" spc="-10">
                <a:latin typeface="Times New Roman"/>
                <a:cs typeface="Times New Roman"/>
              </a:rPr>
              <a:t>the hedgerow;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sufficiently express the liberality </a:t>
            </a:r>
            <a:r>
              <a:rPr dirty="0" sz="1450" spc="-5">
                <a:latin typeface="Times New Roman"/>
                <a:cs typeface="Times New Roman"/>
              </a:rPr>
              <a:t>of </a:t>
            </a:r>
            <a:r>
              <a:rPr dirty="0" sz="1450" spc="-10">
                <a:latin typeface="Times New Roman"/>
                <a:cs typeface="Times New Roman"/>
              </a:rPr>
              <a:t>these </a:t>
            </a:r>
            <a:r>
              <a:rPr dirty="0" sz="1450" spc="-25">
                <a:latin typeface="Times New Roman"/>
                <a:cs typeface="Times New Roman"/>
              </a:rPr>
              <a:t>men’s  </a:t>
            </a:r>
            <a:r>
              <a:rPr dirty="0" sz="1450" spc="-10">
                <a:latin typeface="Times New Roman"/>
                <a:cs typeface="Times New Roman"/>
              </a:rPr>
              <a:t>wages; </a:t>
            </a:r>
            <a:r>
              <a:rPr dirty="0" sz="1450" spc="-5">
                <a:latin typeface="Times New Roman"/>
                <a:cs typeface="Times New Roman"/>
              </a:rPr>
              <a:t>he </a:t>
            </a:r>
            <a:r>
              <a:rPr dirty="0" sz="1450" spc="-10">
                <a:latin typeface="Times New Roman"/>
                <a:cs typeface="Times New Roman"/>
              </a:rPr>
              <a:t>told me how sharp an appetite was given </a:t>
            </a:r>
            <a:r>
              <a:rPr dirty="0" sz="1450" spc="-5">
                <a:latin typeface="Times New Roman"/>
                <a:cs typeface="Times New Roman"/>
              </a:rPr>
              <a:t>by </a:t>
            </a:r>
            <a:r>
              <a:rPr dirty="0" sz="1450" spc="-10">
                <a:latin typeface="Times New Roman"/>
                <a:cs typeface="Times New Roman"/>
              </a:rPr>
              <a:t>breaking </a:t>
            </a:r>
            <a:r>
              <a:rPr dirty="0" sz="1450" spc="-5">
                <a:latin typeface="Times New Roman"/>
                <a:cs typeface="Times New Roman"/>
              </a:rPr>
              <a:t>up </a:t>
            </a:r>
            <a:r>
              <a:rPr dirty="0" sz="1450" spc="-10">
                <a:latin typeface="Times New Roman"/>
                <a:cs typeface="Times New Roman"/>
              </a:rPr>
              <a:t>the earth in  the morning </a:t>
            </a:r>
            <a:r>
              <a:rPr dirty="0" sz="1450" spc="-25">
                <a:latin typeface="Times New Roman"/>
                <a:cs typeface="Times New Roman"/>
              </a:rPr>
              <a:t>air, </a:t>
            </a:r>
            <a:r>
              <a:rPr dirty="0" sz="1450" spc="-10">
                <a:latin typeface="Times New Roman"/>
                <a:cs typeface="Times New Roman"/>
              </a:rPr>
              <a:t>whether with plough </a:t>
            </a:r>
            <a:r>
              <a:rPr dirty="0" sz="1450" spc="-5">
                <a:latin typeface="Times New Roman"/>
                <a:cs typeface="Times New Roman"/>
              </a:rPr>
              <a:t>or </a:t>
            </a:r>
            <a:r>
              <a:rPr dirty="0" sz="1450" spc="-10">
                <a:latin typeface="Times New Roman"/>
                <a:cs typeface="Times New Roman"/>
              </a:rPr>
              <a:t>spade, and cordially admired this  provision </a:t>
            </a:r>
            <a:r>
              <a:rPr dirty="0" sz="1450" spc="-5">
                <a:latin typeface="Times New Roman"/>
                <a:cs typeface="Times New Roman"/>
              </a:rPr>
              <a:t>of </a:t>
            </a:r>
            <a:r>
              <a:rPr dirty="0" sz="1450" spc="-10">
                <a:latin typeface="Times New Roman"/>
                <a:cs typeface="Times New Roman"/>
              </a:rPr>
              <a:t>nature. He sang </a:t>
            </a:r>
            <a:r>
              <a:rPr dirty="0" sz="1450" spc="-10" i="1">
                <a:latin typeface="Times New Roman"/>
                <a:cs typeface="Times New Roman"/>
              </a:rPr>
              <a:t>O fortunatos agricolas</a:t>
            </a:r>
            <a:r>
              <a:rPr dirty="0" sz="1450" spc="-10">
                <a:latin typeface="Times New Roman"/>
                <a:cs typeface="Times New Roman"/>
              </a:rPr>
              <a:t>! indeed, in every possible  </a:t>
            </a:r>
            <a:r>
              <a:rPr dirty="0" sz="1450" spc="-30">
                <a:latin typeface="Times New Roman"/>
                <a:cs typeface="Times New Roman"/>
              </a:rPr>
              <a:t>key, </a:t>
            </a:r>
            <a:r>
              <a:rPr dirty="0" sz="1450" spc="-10">
                <a:latin typeface="Times New Roman"/>
                <a:cs typeface="Times New Roman"/>
              </a:rPr>
              <a:t>and with many cunning inflections, till </a:t>
            </a:r>
            <a:r>
              <a:rPr dirty="0" sz="1450" spc="-5">
                <a:latin typeface="Times New Roman"/>
                <a:cs typeface="Times New Roman"/>
              </a:rPr>
              <a:t>I </a:t>
            </a:r>
            <a:r>
              <a:rPr dirty="0" sz="1450" spc="-10">
                <a:latin typeface="Times New Roman"/>
                <a:cs typeface="Times New Roman"/>
              </a:rPr>
              <a:t>began to wonder what was the  use </a:t>
            </a:r>
            <a:r>
              <a:rPr dirty="0" sz="1450" spc="-5">
                <a:latin typeface="Times New Roman"/>
                <a:cs typeface="Times New Roman"/>
              </a:rPr>
              <a:t>of </a:t>
            </a:r>
            <a:r>
              <a:rPr dirty="0" sz="1450" spc="-10">
                <a:latin typeface="Times New Roman"/>
                <a:cs typeface="Times New Roman"/>
              </a:rPr>
              <a:t>such people as </a:t>
            </a:r>
            <a:r>
              <a:rPr dirty="0" sz="1450" spc="-35">
                <a:latin typeface="Times New Roman"/>
                <a:cs typeface="Times New Roman"/>
              </a:rPr>
              <a:t>Mr. </a:t>
            </a:r>
            <a:r>
              <a:rPr dirty="0" sz="1450" spc="-10">
                <a:latin typeface="Times New Roman"/>
                <a:cs typeface="Times New Roman"/>
              </a:rPr>
              <a:t>Arch, and to sing the same air myself in </a:t>
            </a:r>
            <a:r>
              <a:rPr dirty="0" sz="1450" spc="-5">
                <a:latin typeface="Times New Roman"/>
                <a:cs typeface="Times New Roman"/>
              </a:rPr>
              <a:t>a </a:t>
            </a:r>
            <a:r>
              <a:rPr dirty="0" sz="1450" spc="-10">
                <a:latin typeface="Times New Roman"/>
                <a:cs typeface="Times New Roman"/>
              </a:rPr>
              <a:t>more  diffident </a:t>
            </a:r>
            <a:r>
              <a:rPr dirty="0" sz="1450" spc="-20">
                <a:latin typeface="Times New Roman"/>
                <a:cs typeface="Times New Roman"/>
              </a:rPr>
              <a:t>manner.</a:t>
            </a:r>
            <a:endParaRPr sz="1450">
              <a:latin typeface="Times New Roman"/>
              <a:cs typeface="Times New Roman"/>
            </a:endParaRPr>
          </a:p>
          <a:p>
            <a:pPr algn="just" marL="12700" marR="8890">
              <a:lnSpc>
                <a:spcPts val="1730"/>
              </a:lnSpc>
              <a:spcBef>
                <a:spcPts val="830"/>
              </a:spcBef>
            </a:pPr>
            <a:r>
              <a:rPr dirty="0" sz="1450" spc="-20">
                <a:latin typeface="Times New Roman"/>
                <a:cs typeface="Times New Roman"/>
              </a:rPr>
              <a:t>Tring </a:t>
            </a:r>
            <a:r>
              <a:rPr dirty="0" sz="1450" spc="-10">
                <a:latin typeface="Times New Roman"/>
                <a:cs typeface="Times New Roman"/>
              </a:rPr>
              <a:t>was reached, and then </a:t>
            </a:r>
            <a:r>
              <a:rPr dirty="0" sz="1450" spc="-20">
                <a:latin typeface="Times New Roman"/>
                <a:cs typeface="Times New Roman"/>
              </a:rPr>
              <a:t>Tring </a:t>
            </a:r>
            <a:r>
              <a:rPr dirty="0" sz="1450" spc="-10">
                <a:latin typeface="Times New Roman"/>
                <a:cs typeface="Times New Roman"/>
              </a:rPr>
              <a:t>railway-station; for the two are </a:t>
            </a:r>
            <a:r>
              <a:rPr dirty="0" sz="1450" spc="-5">
                <a:latin typeface="Times New Roman"/>
                <a:cs typeface="Times New Roman"/>
              </a:rPr>
              <a:t>not </a:t>
            </a:r>
            <a:r>
              <a:rPr dirty="0" sz="1450" spc="-10">
                <a:latin typeface="Times New Roman"/>
                <a:cs typeface="Times New Roman"/>
              </a:rPr>
              <a:t>very  </a:t>
            </a:r>
            <a:r>
              <a:rPr dirty="0" sz="1450" spc="-20">
                <a:latin typeface="Times New Roman"/>
                <a:cs typeface="Times New Roman"/>
              </a:rPr>
              <a:t>near,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people </a:t>
            </a:r>
            <a:r>
              <a:rPr dirty="0" sz="1450" spc="-5">
                <a:latin typeface="Times New Roman"/>
                <a:cs typeface="Times New Roman"/>
              </a:rPr>
              <a:t>of </a:t>
            </a:r>
            <a:r>
              <a:rPr dirty="0" sz="1450" spc="-20">
                <a:latin typeface="Times New Roman"/>
                <a:cs typeface="Times New Roman"/>
              </a:rPr>
              <a:t>Tring </a:t>
            </a:r>
            <a:r>
              <a:rPr dirty="0" sz="1450" spc="-10">
                <a:latin typeface="Times New Roman"/>
                <a:cs typeface="Times New Roman"/>
              </a:rPr>
              <a:t>having held the </a:t>
            </a:r>
            <a:r>
              <a:rPr dirty="0" sz="1450" spc="-20">
                <a:latin typeface="Times New Roman"/>
                <a:cs typeface="Times New Roman"/>
              </a:rPr>
              <a:t>railway, </a:t>
            </a:r>
            <a:r>
              <a:rPr dirty="0" sz="1450" spc="-5">
                <a:latin typeface="Times New Roman"/>
                <a:cs typeface="Times New Roman"/>
              </a:rPr>
              <a:t>of </a:t>
            </a:r>
            <a:r>
              <a:rPr dirty="0" sz="1450" spc="-10">
                <a:latin typeface="Times New Roman"/>
                <a:cs typeface="Times New Roman"/>
              </a:rPr>
              <a:t>old days, in extreme  apprehension, lest some day it should break loose in the town and work  mischief.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last walk, among russet beeches as usual, and the air filled,  as usual, with the carolling </a:t>
            </a:r>
            <a:r>
              <a:rPr dirty="0" sz="1450" spc="-5">
                <a:latin typeface="Times New Roman"/>
                <a:cs typeface="Times New Roman"/>
              </a:rPr>
              <a:t>of </a:t>
            </a:r>
            <a:r>
              <a:rPr dirty="0" sz="1450" spc="-10">
                <a:latin typeface="Times New Roman"/>
                <a:cs typeface="Times New Roman"/>
              </a:rPr>
              <a:t>larks; </a:t>
            </a:r>
            <a:r>
              <a:rPr dirty="0" sz="1450" spc="-5">
                <a:latin typeface="Times New Roman"/>
                <a:cs typeface="Times New Roman"/>
              </a:rPr>
              <a:t>I </a:t>
            </a:r>
            <a:r>
              <a:rPr dirty="0" sz="1450" spc="-10">
                <a:latin typeface="Times New Roman"/>
                <a:cs typeface="Times New Roman"/>
              </a:rPr>
              <a:t>heard shots fired in the distance, and  </a:t>
            </a:r>
            <a:r>
              <a:rPr dirty="0" sz="1450" spc="-35">
                <a:latin typeface="Times New Roman"/>
                <a:cs typeface="Times New Roman"/>
              </a:rPr>
              <a:t>saw,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new sign </a:t>
            </a:r>
            <a:r>
              <a:rPr dirty="0" sz="1450" spc="-5">
                <a:latin typeface="Times New Roman"/>
                <a:cs typeface="Times New Roman"/>
              </a:rPr>
              <a:t>of </a:t>
            </a:r>
            <a:r>
              <a:rPr dirty="0" sz="1450" spc="-10">
                <a:latin typeface="Times New Roman"/>
                <a:cs typeface="Times New Roman"/>
              </a:rPr>
              <a:t>the fulfilled autumn, two horsemen exercising </a:t>
            </a:r>
            <a:r>
              <a:rPr dirty="0" sz="1450" spc="-5">
                <a:latin typeface="Times New Roman"/>
                <a:cs typeface="Times New Roman"/>
              </a:rPr>
              <a:t>a </a:t>
            </a:r>
            <a:r>
              <a:rPr dirty="0" sz="1450" spc="-10">
                <a:latin typeface="Times New Roman"/>
                <a:cs typeface="Times New Roman"/>
              </a:rPr>
              <a:t>pack </a:t>
            </a:r>
            <a:r>
              <a:rPr dirty="0" sz="1450" spc="-5">
                <a:latin typeface="Times New Roman"/>
                <a:cs typeface="Times New Roman"/>
              </a:rPr>
              <a:t>of  </a:t>
            </a:r>
            <a:r>
              <a:rPr dirty="0" sz="1450" spc="-10">
                <a:latin typeface="Times New Roman"/>
                <a:cs typeface="Times New Roman"/>
              </a:rPr>
              <a:t>fox-hounds. And then the train came and carried me back to</a:t>
            </a:r>
            <a:r>
              <a:rPr dirty="0" sz="1450" spc="90">
                <a:latin typeface="Times New Roman"/>
                <a:cs typeface="Times New Roman"/>
              </a:rPr>
              <a:t> </a:t>
            </a:r>
            <a:r>
              <a:rPr dirty="0" sz="1450" spc="-10">
                <a:latin typeface="Times New Roman"/>
                <a:cs typeface="Times New Roman"/>
              </a:rPr>
              <a:t>London.</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1148876"/>
            <a:ext cx="5804535" cy="2824480"/>
          </a:xfrm>
          <a:prstGeom prst="rect">
            <a:avLst/>
          </a:prstGeom>
        </p:spPr>
        <p:txBody>
          <a:bodyPr wrap="square" lIns="0" tIns="11430" rIns="0" bIns="0" rtlCol="0" vert="horz">
            <a:spAutoFit/>
          </a:bodyPr>
          <a:lstStyle/>
          <a:p>
            <a:pPr algn="ctr" marL="3175">
              <a:lnSpc>
                <a:spcPts val="1735"/>
              </a:lnSpc>
              <a:spcBef>
                <a:spcPts val="90"/>
              </a:spcBef>
            </a:pPr>
            <a:r>
              <a:rPr dirty="0" sz="1450" spc="-70" b="1">
                <a:latin typeface="Times New Roman"/>
                <a:cs typeface="Times New Roman"/>
              </a:rPr>
              <a:t>IV.</a:t>
            </a:r>
            <a:endParaRPr sz="1450">
              <a:latin typeface="Times New Roman"/>
              <a:cs typeface="Times New Roman"/>
            </a:endParaRPr>
          </a:p>
          <a:p>
            <a:pPr algn="ctr" marL="691515" marR="680720">
              <a:lnSpc>
                <a:spcPts val="1730"/>
              </a:lnSpc>
              <a:spcBef>
                <a:spcPts val="60"/>
              </a:spcBef>
            </a:pPr>
            <a:r>
              <a:rPr dirty="0" sz="1450" spc="-10" b="1">
                <a:latin typeface="Times New Roman"/>
                <a:cs typeface="Times New Roman"/>
              </a:rPr>
              <a:t>A WINTER’S </a:t>
            </a:r>
            <a:r>
              <a:rPr dirty="0" sz="1450" spc="-50" b="1">
                <a:latin typeface="Times New Roman"/>
                <a:cs typeface="Times New Roman"/>
              </a:rPr>
              <a:t>WALK </a:t>
            </a:r>
            <a:r>
              <a:rPr dirty="0" sz="1450" spc="-10" b="1">
                <a:latin typeface="Times New Roman"/>
                <a:cs typeface="Times New Roman"/>
              </a:rPr>
              <a:t>IN </a:t>
            </a:r>
            <a:r>
              <a:rPr dirty="0" sz="1450" spc="-15" b="1">
                <a:latin typeface="Times New Roman"/>
                <a:cs typeface="Times New Roman"/>
              </a:rPr>
              <a:t>CARRICK </a:t>
            </a:r>
            <a:r>
              <a:rPr dirty="0" sz="1450" spc="-10" b="1">
                <a:latin typeface="Times New Roman"/>
                <a:cs typeface="Times New Roman"/>
              </a:rPr>
              <a:t>AND </a:t>
            </a:r>
            <a:r>
              <a:rPr dirty="0" sz="1450" spc="-50" b="1">
                <a:latin typeface="Times New Roman"/>
                <a:cs typeface="Times New Roman"/>
              </a:rPr>
              <a:t>GALLOWAY  </a:t>
            </a:r>
            <a:r>
              <a:rPr dirty="0" sz="1450" spc="-10" b="1">
                <a:latin typeface="Times New Roman"/>
                <a:cs typeface="Times New Roman"/>
              </a:rPr>
              <a:t>A</a:t>
            </a:r>
            <a:r>
              <a:rPr dirty="0" sz="1450" spc="-90" b="1">
                <a:latin typeface="Times New Roman"/>
                <a:cs typeface="Times New Roman"/>
              </a:rPr>
              <a:t> </a:t>
            </a:r>
            <a:r>
              <a:rPr dirty="0" sz="1450" spc="-15" b="1">
                <a:latin typeface="Times New Roman"/>
                <a:cs typeface="Times New Roman"/>
              </a:rPr>
              <a:t>FRAGMENT</a:t>
            </a:r>
            <a:endParaRPr sz="1450">
              <a:latin typeface="Times New Roman"/>
              <a:cs typeface="Times New Roman"/>
            </a:endParaRPr>
          </a:p>
          <a:p>
            <a:pPr algn="ctr" marL="3175">
              <a:lnSpc>
                <a:spcPts val="1670"/>
              </a:lnSpc>
            </a:pPr>
            <a:r>
              <a:rPr dirty="0" sz="1450" spc="-5" b="1">
                <a:latin typeface="Times New Roman"/>
                <a:cs typeface="Times New Roman"/>
              </a:rPr>
              <a:t>1876</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At the famous bridge </a:t>
            </a:r>
            <a:r>
              <a:rPr dirty="0" sz="1450" spc="-5">
                <a:latin typeface="Times New Roman"/>
                <a:cs typeface="Times New Roman"/>
              </a:rPr>
              <a:t>of </a:t>
            </a:r>
            <a:r>
              <a:rPr dirty="0" sz="1450" spc="-10">
                <a:latin typeface="Times New Roman"/>
                <a:cs typeface="Times New Roman"/>
              </a:rPr>
              <a:t>Doon, Kyle, the central district </a:t>
            </a:r>
            <a:r>
              <a:rPr dirty="0" sz="1450" spc="-5">
                <a:latin typeface="Times New Roman"/>
                <a:cs typeface="Times New Roman"/>
              </a:rPr>
              <a:t>of </a:t>
            </a:r>
            <a:r>
              <a:rPr dirty="0" sz="1450" spc="-10">
                <a:latin typeface="Times New Roman"/>
                <a:cs typeface="Times New Roman"/>
              </a:rPr>
              <a:t>the shire </a:t>
            </a:r>
            <a:r>
              <a:rPr dirty="0" sz="1450" spc="-5">
                <a:latin typeface="Times New Roman"/>
                <a:cs typeface="Times New Roman"/>
              </a:rPr>
              <a:t>of </a:t>
            </a:r>
            <a:r>
              <a:rPr dirty="0" sz="1450" spc="-55">
                <a:latin typeface="Times New Roman"/>
                <a:cs typeface="Times New Roman"/>
              </a:rPr>
              <a:t>Ayr,  </a:t>
            </a:r>
            <a:r>
              <a:rPr dirty="0" sz="1450" spc="-10">
                <a:latin typeface="Times New Roman"/>
                <a:cs typeface="Times New Roman"/>
              </a:rPr>
              <a:t>marches with Carrick, the most </a:t>
            </a:r>
            <a:r>
              <a:rPr dirty="0" sz="1450" spc="-20">
                <a:latin typeface="Times New Roman"/>
                <a:cs typeface="Times New Roman"/>
              </a:rPr>
              <a:t>southerly.</a:t>
            </a:r>
            <a:r>
              <a:rPr dirty="0" sz="1450" spc="320">
                <a:latin typeface="Times New Roman"/>
                <a:cs typeface="Times New Roman"/>
              </a:rPr>
              <a:t> </a:t>
            </a:r>
            <a:r>
              <a:rPr dirty="0" sz="1450" spc="-10">
                <a:latin typeface="Times New Roman"/>
                <a:cs typeface="Times New Roman"/>
              </a:rPr>
              <a:t>On the Carrick side </a:t>
            </a:r>
            <a:r>
              <a:rPr dirty="0" sz="1450" spc="-5">
                <a:latin typeface="Times New Roman"/>
                <a:cs typeface="Times New Roman"/>
              </a:rPr>
              <a:t>of </a:t>
            </a:r>
            <a:r>
              <a:rPr dirty="0" sz="1450" spc="-10">
                <a:latin typeface="Times New Roman"/>
                <a:cs typeface="Times New Roman"/>
              </a:rPr>
              <a:t>the river  rises </a:t>
            </a:r>
            <a:r>
              <a:rPr dirty="0" sz="1450" spc="-5">
                <a:latin typeface="Times New Roman"/>
                <a:cs typeface="Times New Roman"/>
              </a:rPr>
              <a:t>a </a:t>
            </a:r>
            <a:r>
              <a:rPr dirty="0" sz="1450" spc="-10">
                <a:latin typeface="Times New Roman"/>
                <a:cs typeface="Times New Roman"/>
              </a:rPr>
              <a:t>hill </a:t>
            </a:r>
            <a:r>
              <a:rPr dirty="0" sz="1450" spc="-5">
                <a:latin typeface="Times New Roman"/>
                <a:cs typeface="Times New Roman"/>
              </a:rPr>
              <a:t>of </a:t>
            </a:r>
            <a:r>
              <a:rPr dirty="0" sz="1450" spc="-10">
                <a:latin typeface="Times New Roman"/>
                <a:cs typeface="Times New Roman"/>
              </a:rPr>
              <a:t>somewhat gentle conformation, cleft with shallow dells, and  sown here and there with farms and tufts </a:t>
            </a:r>
            <a:r>
              <a:rPr dirty="0" sz="1450" spc="-5">
                <a:latin typeface="Times New Roman"/>
                <a:cs typeface="Times New Roman"/>
              </a:rPr>
              <a:t>of </a:t>
            </a:r>
            <a:r>
              <a:rPr dirty="0" sz="1450" spc="-10">
                <a:latin typeface="Times New Roman"/>
                <a:cs typeface="Times New Roman"/>
              </a:rPr>
              <a:t>wood. Inland, it loses itself,  joining, </a:t>
            </a:r>
            <a:r>
              <a:rPr dirty="0" sz="1450" spc="-5">
                <a:latin typeface="Times New Roman"/>
                <a:cs typeface="Times New Roman"/>
              </a:rPr>
              <a:t>I </a:t>
            </a:r>
            <a:r>
              <a:rPr dirty="0" sz="1450" spc="-10">
                <a:latin typeface="Times New Roman"/>
                <a:cs typeface="Times New Roman"/>
              </a:rPr>
              <a:t>suppose, the great herd </a:t>
            </a:r>
            <a:r>
              <a:rPr dirty="0" sz="1450" spc="-5">
                <a:latin typeface="Times New Roman"/>
                <a:cs typeface="Times New Roman"/>
              </a:rPr>
              <a:t>of </a:t>
            </a:r>
            <a:r>
              <a:rPr dirty="0" sz="1450" spc="-10">
                <a:latin typeface="Times New Roman"/>
                <a:cs typeface="Times New Roman"/>
              </a:rPr>
              <a:t>similar hills that occupies the centre </a:t>
            </a:r>
            <a:r>
              <a:rPr dirty="0" sz="1450" spc="-5">
                <a:latin typeface="Times New Roman"/>
                <a:cs typeface="Times New Roman"/>
              </a:rPr>
              <a:t>of </a:t>
            </a:r>
            <a:r>
              <a:rPr dirty="0" sz="1450" spc="-10">
                <a:latin typeface="Times New Roman"/>
                <a:cs typeface="Times New Roman"/>
              </a:rPr>
              <a:t>the  Lowlands. </a:t>
            </a:r>
            <a:r>
              <a:rPr dirty="0" sz="1450" spc="-25">
                <a:latin typeface="Times New Roman"/>
                <a:cs typeface="Times New Roman"/>
              </a:rPr>
              <a:t>Towards </a:t>
            </a:r>
            <a:r>
              <a:rPr dirty="0" sz="1450" spc="-10">
                <a:latin typeface="Times New Roman"/>
                <a:cs typeface="Times New Roman"/>
              </a:rPr>
              <a:t>the sea it swells </a:t>
            </a:r>
            <a:r>
              <a:rPr dirty="0" sz="1450" spc="-5">
                <a:latin typeface="Times New Roman"/>
                <a:cs typeface="Times New Roman"/>
              </a:rPr>
              <a:t>out </a:t>
            </a:r>
            <a:r>
              <a:rPr dirty="0" sz="1450" spc="-10">
                <a:latin typeface="Times New Roman"/>
                <a:cs typeface="Times New Roman"/>
              </a:rPr>
              <a:t>the coast-line into </a:t>
            </a:r>
            <a:r>
              <a:rPr dirty="0" sz="1450" spc="-5">
                <a:latin typeface="Times New Roman"/>
                <a:cs typeface="Times New Roman"/>
              </a:rPr>
              <a:t>a </a:t>
            </a:r>
            <a:r>
              <a:rPr dirty="0" sz="1450" spc="-10">
                <a:latin typeface="Times New Roman"/>
                <a:cs typeface="Times New Roman"/>
              </a:rPr>
              <a:t>protuberance,  like</a:t>
            </a:r>
            <a:r>
              <a:rPr dirty="0" sz="1450" spc="300">
                <a:latin typeface="Times New Roman"/>
                <a:cs typeface="Times New Roman"/>
              </a:rPr>
              <a:t> </a:t>
            </a:r>
            <a:r>
              <a:rPr dirty="0" sz="1450" spc="-5">
                <a:latin typeface="Times New Roman"/>
                <a:cs typeface="Times New Roman"/>
              </a:rPr>
              <a:t>a</a:t>
            </a:r>
            <a:r>
              <a:rPr dirty="0" sz="1450" spc="300">
                <a:latin typeface="Times New Roman"/>
                <a:cs typeface="Times New Roman"/>
              </a:rPr>
              <a:t> </a:t>
            </a:r>
            <a:r>
              <a:rPr dirty="0" sz="1450" spc="-10">
                <a:latin typeface="Times New Roman"/>
                <a:cs typeface="Times New Roman"/>
              </a:rPr>
              <a:t>bay-window</a:t>
            </a:r>
            <a:r>
              <a:rPr dirty="0" sz="1450" spc="305">
                <a:latin typeface="Times New Roman"/>
                <a:cs typeface="Times New Roman"/>
              </a:rPr>
              <a:t> </a:t>
            </a:r>
            <a:r>
              <a:rPr dirty="0" sz="1450" spc="-10">
                <a:latin typeface="Times New Roman"/>
                <a:cs typeface="Times New Roman"/>
              </a:rPr>
              <a:t>in</a:t>
            </a:r>
            <a:r>
              <a:rPr dirty="0" sz="1450" spc="300">
                <a:latin typeface="Times New Roman"/>
                <a:cs typeface="Times New Roman"/>
              </a:rPr>
              <a:t> </a:t>
            </a:r>
            <a:r>
              <a:rPr dirty="0" sz="1450" spc="-5">
                <a:latin typeface="Times New Roman"/>
                <a:cs typeface="Times New Roman"/>
              </a:rPr>
              <a:t>a</a:t>
            </a:r>
            <a:r>
              <a:rPr dirty="0" sz="1450" spc="300">
                <a:latin typeface="Times New Roman"/>
                <a:cs typeface="Times New Roman"/>
              </a:rPr>
              <a:t> </a:t>
            </a:r>
            <a:r>
              <a:rPr dirty="0" sz="1450" spc="-10">
                <a:latin typeface="Times New Roman"/>
                <a:cs typeface="Times New Roman"/>
              </a:rPr>
              <a:t>plan,</a:t>
            </a:r>
            <a:r>
              <a:rPr dirty="0" sz="1450" spc="305">
                <a:latin typeface="Times New Roman"/>
                <a:cs typeface="Times New Roman"/>
              </a:rPr>
              <a:t> </a:t>
            </a:r>
            <a:r>
              <a:rPr dirty="0" sz="1450" spc="-10">
                <a:latin typeface="Times New Roman"/>
                <a:cs typeface="Times New Roman"/>
              </a:rPr>
              <a:t>and</a:t>
            </a:r>
            <a:r>
              <a:rPr dirty="0" sz="1450" spc="300">
                <a:latin typeface="Times New Roman"/>
                <a:cs typeface="Times New Roman"/>
              </a:rPr>
              <a:t> </a:t>
            </a:r>
            <a:r>
              <a:rPr dirty="0" sz="1450" spc="-10">
                <a:latin typeface="Times New Roman"/>
                <a:cs typeface="Times New Roman"/>
              </a:rPr>
              <a:t>is</a:t>
            </a:r>
            <a:r>
              <a:rPr dirty="0" sz="1450" spc="300">
                <a:latin typeface="Times New Roman"/>
                <a:cs typeface="Times New Roman"/>
              </a:rPr>
              <a:t> </a:t>
            </a:r>
            <a:r>
              <a:rPr dirty="0" sz="1450" spc="-10">
                <a:latin typeface="Times New Roman"/>
                <a:cs typeface="Times New Roman"/>
              </a:rPr>
              <a:t>fortified</a:t>
            </a:r>
            <a:r>
              <a:rPr dirty="0" sz="1450" spc="305">
                <a:latin typeface="Times New Roman"/>
                <a:cs typeface="Times New Roman"/>
              </a:rPr>
              <a:t> </a:t>
            </a:r>
            <a:r>
              <a:rPr dirty="0" sz="1450" spc="-10">
                <a:latin typeface="Times New Roman"/>
                <a:cs typeface="Times New Roman"/>
              </a:rPr>
              <a:t>against</a:t>
            </a:r>
            <a:r>
              <a:rPr dirty="0" sz="1450" spc="300">
                <a:latin typeface="Times New Roman"/>
                <a:cs typeface="Times New Roman"/>
              </a:rPr>
              <a:t> </a:t>
            </a:r>
            <a:r>
              <a:rPr dirty="0" sz="1450" spc="-10">
                <a:latin typeface="Times New Roman"/>
                <a:cs typeface="Times New Roman"/>
              </a:rPr>
              <a:t>the</a:t>
            </a:r>
            <a:r>
              <a:rPr dirty="0" sz="1450" spc="300">
                <a:latin typeface="Times New Roman"/>
                <a:cs typeface="Times New Roman"/>
              </a:rPr>
              <a:t> </a:t>
            </a:r>
            <a:r>
              <a:rPr dirty="0" sz="1450" spc="-10">
                <a:latin typeface="Times New Roman"/>
                <a:cs typeface="Times New Roman"/>
              </a:rPr>
              <a:t>surf</a:t>
            </a:r>
            <a:r>
              <a:rPr dirty="0" sz="1450" spc="305">
                <a:latin typeface="Times New Roman"/>
                <a:cs typeface="Times New Roman"/>
              </a:rPr>
              <a:t> </a:t>
            </a:r>
            <a:r>
              <a:rPr dirty="0" sz="1450" spc="-10">
                <a:latin typeface="Times New Roman"/>
                <a:cs typeface="Times New Roman"/>
              </a:rPr>
              <a:t>behind</a:t>
            </a:r>
            <a:r>
              <a:rPr dirty="0" sz="1450" spc="300">
                <a:latin typeface="Times New Roman"/>
                <a:cs typeface="Times New Roman"/>
              </a:rPr>
              <a:t> </a:t>
            </a:r>
            <a:r>
              <a:rPr dirty="0" sz="1450" spc="-10">
                <a:latin typeface="Times New Roman"/>
                <a:cs typeface="Times New Roman"/>
              </a:rPr>
              <a:t>bold</a:t>
            </a:r>
            <a:endParaRPr sz="1450">
              <a:latin typeface="Times New Roman"/>
              <a:cs typeface="Times New Roman"/>
            </a:endParaRPr>
          </a:p>
        </p:txBody>
      </p:sp>
      <p:sp>
        <p:nvSpPr>
          <p:cNvPr id="3" name="object 3"/>
          <p:cNvSpPr txBox="1"/>
          <p:nvPr/>
        </p:nvSpPr>
        <p:spPr>
          <a:xfrm>
            <a:off x="876300" y="3947635"/>
            <a:ext cx="5802630" cy="245110"/>
          </a:xfrm>
          <a:prstGeom prst="rect">
            <a:avLst/>
          </a:prstGeom>
        </p:spPr>
        <p:txBody>
          <a:bodyPr wrap="square" lIns="0" tIns="11430" rIns="0" bIns="0" rtlCol="0" vert="horz">
            <a:spAutoFit/>
          </a:bodyPr>
          <a:lstStyle/>
          <a:p>
            <a:pPr marL="12700">
              <a:lnSpc>
                <a:spcPct val="100000"/>
              </a:lnSpc>
              <a:spcBef>
                <a:spcPts val="90"/>
              </a:spcBef>
              <a:tabLst>
                <a:tab pos="607060" algn="l"/>
              </a:tabLst>
            </a:pPr>
            <a:r>
              <a:rPr dirty="0" sz="1450" spc="-10">
                <a:latin typeface="Times New Roman"/>
                <a:cs typeface="Times New Roman"/>
              </a:rPr>
              <a:t>crags.	This</a:t>
            </a:r>
            <a:r>
              <a:rPr dirty="0" sz="1450" spc="280">
                <a:latin typeface="Times New Roman"/>
                <a:cs typeface="Times New Roman"/>
              </a:rPr>
              <a:t> </a:t>
            </a:r>
            <a:r>
              <a:rPr dirty="0" sz="1450" spc="-10">
                <a:latin typeface="Times New Roman"/>
                <a:cs typeface="Times New Roman"/>
              </a:rPr>
              <a:t>hill</a:t>
            </a:r>
            <a:r>
              <a:rPr dirty="0" sz="1450" spc="280">
                <a:latin typeface="Times New Roman"/>
                <a:cs typeface="Times New Roman"/>
              </a:rPr>
              <a:t> </a:t>
            </a:r>
            <a:r>
              <a:rPr dirty="0" sz="1450" spc="-10">
                <a:latin typeface="Times New Roman"/>
                <a:cs typeface="Times New Roman"/>
              </a:rPr>
              <a:t>is</a:t>
            </a:r>
            <a:r>
              <a:rPr dirty="0" sz="1450" spc="285">
                <a:latin typeface="Times New Roman"/>
                <a:cs typeface="Times New Roman"/>
              </a:rPr>
              <a:t> </a:t>
            </a:r>
            <a:r>
              <a:rPr dirty="0" sz="1450" spc="-10">
                <a:latin typeface="Times New Roman"/>
                <a:cs typeface="Times New Roman"/>
              </a:rPr>
              <a:t>known</a:t>
            </a:r>
            <a:r>
              <a:rPr dirty="0" sz="1450" spc="280">
                <a:latin typeface="Times New Roman"/>
                <a:cs typeface="Times New Roman"/>
              </a:rPr>
              <a:t> </a:t>
            </a:r>
            <a:r>
              <a:rPr dirty="0" sz="1450" spc="-10">
                <a:latin typeface="Times New Roman"/>
                <a:cs typeface="Times New Roman"/>
              </a:rPr>
              <a:t>as</a:t>
            </a:r>
            <a:r>
              <a:rPr dirty="0" sz="1450" spc="285">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Brown</a:t>
            </a:r>
            <a:r>
              <a:rPr dirty="0" sz="1450" spc="280">
                <a:latin typeface="Times New Roman"/>
                <a:cs typeface="Times New Roman"/>
              </a:rPr>
              <a:t> </a:t>
            </a:r>
            <a:r>
              <a:rPr dirty="0" sz="1450" spc="-10">
                <a:latin typeface="Times New Roman"/>
                <a:cs typeface="Times New Roman"/>
              </a:rPr>
              <a:t>Hill</a:t>
            </a:r>
            <a:r>
              <a:rPr dirty="0" sz="1450" spc="285">
                <a:latin typeface="Times New Roman"/>
                <a:cs typeface="Times New Roman"/>
              </a:rPr>
              <a:t> </a:t>
            </a:r>
            <a:r>
              <a:rPr dirty="0" sz="1450" spc="-5">
                <a:latin typeface="Times New Roman"/>
                <a:cs typeface="Times New Roman"/>
              </a:rPr>
              <a:t>of</a:t>
            </a:r>
            <a:r>
              <a:rPr dirty="0" sz="1450" spc="280">
                <a:latin typeface="Times New Roman"/>
                <a:cs typeface="Times New Roman"/>
              </a:rPr>
              <a:t> </a:t>
            </a:r>
            <a:r>
              <a:rPr dirty="0" sz="1450" spc="-10">
                <a:latin typeface="Times New Roman"/>
                <a:cs typeface="Times New Roman"/>
              </a:rPr>
              <a:t>Carrick,</a:t>
            </a:r>
            <a:r>
              <a:rPr dirty="0" sz="1450" spc="285">
                <a:latin typeface="Times New Roman"/>
                <a:cs typeface="Times New Roman"/>
              </a:rPr>
              <a:t> </a:t>
            </a:r>
            <a:r>
              <a:rPr dirty="0" sz="1450" spc="-25">
                <a:latin typeface="Times New Roman"/>
                <a:cs typeface="Times New Roman"/>
              </a:rPr>
              <a:t>or,</a:t>
            </a:r>
            <a:r>
              <a:rPr dirty="0" sz="1450" spc="280">
                <a:latin typeface="Times New Roman"/>
                <a:cs typeface="Times New Roman"/>
              </a:rPr>
              <a:t> </a:t>
            </a:r>
            <a:r>
              <a:rPr dirty="0" sz="1450" spc="-10">
                <a:latin typeface="Times New Roman"/>
                <a:cs typeface="Times New Roman"/>
              </a:rPr>
              <a:t>more</a:t>
            </a:r>
            <a:r>
              <a:rPr dirty="0" sz="1450" spc="280">
                <a:latin typeface="Times New Roman"/>
                <a:cs typeface="Times New Roman"/>
              </a:rPr>
              <a:t> </a:t>
            </a:r>
            <a:r>
              <a:rPr dirty="0" sz="1450" spc="-20">
                <a:latin typeface="Times New Roman"/>
                <a:cs typeface="Times New Roman"/>
              </a:rPr>
              <a:t>shortly,</a:t>
            </a:r>
            <a:endParaRPr sz="1450">
              <a:latin typeface="Times New Roman"/>
              <a:cs typeface="Times New Roman"/>
            </a:endParaRPr>
          </a:p>
        </p:txBody>
      </p:sp>
      <p:sp>
        <p:nvSpPr>
          <p:cNvPr id="4" name="object 4"/>
          <p:cNvSpPr txBox="1"/>
          <p:nvPr/>
        </p:nvSpPr>
        <p:spPr>
          <a:xfrm>
            <a:off x="876300" y="4057391"/>
            <a:ext cx="5807710" cy="584263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Brown</a:t>
            </a:r>
            <a:r>
              <a:rPr dirty="0" sz="1450" spc="-80">
                <a:latin typeface="Times New Roman"/>
                <a:cs typeface="Times New Roman"/>
              </a:rPr>
              <a:t> </a:t>
            </a:r>
            <a:r>
              <a:rPr dirty="0" sz="1450" spc="-10">
                <a:latin typeface="Times New Roman"/>
                <a:cs typeface="Times New Roman"/>
              </a:rPr>
              <a:t>Carrick.</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It had snowed overnight. The fields were all sheeted </a:t>
            </a:r>
            <a:r>
              <a:rPr dirty="0" sz="1450" spc="-5">
                <a:latin typeface="Times New Roman"/>
                <a:cs typeface="Times New Roman"/>
              </a:rPr>
              <a:t>up; </a:t>
            </a:r>
            <a:r>
              <a:rPr dirty="0" sz="1450" spc="-10">
                <a:latin typeface="Times New Roman"/>
                <a:cs typeface="Times New Roman"/>
              </a:rPr>
              <a:t>they were tucked in  among the </a:t>
            </a:r>
            <a:r>
              <a:rPr dirty="0" sz="1450" spc="-25">
                <a:latin typeface="Times New Roman"/>
                <a:cs typeface="Times New Roman"/>
              </a:rPr>
              <a:t>snow, </a:t>
            </a:r>
            <a:r>
              <a:rPr dirty="0" sz="1450" spc="-10">
                <a:latin typeface="Times New Roman"/>
                <a:cs typeface="Times New Roman"/>
              </a:rPr>
              <a:t>and their shape was modelled through the pliant counterpane,  like children tucked in </a:t>
            </a:r>
            <a:r>
              <a:rPr dirty="0" sz="1450" spc="-5">
                <a:latin typeface="Times New Roman"/>
                <a:cs typeface="Times New Roman"/>
              </a:rPr>
              <a:t>by a </a:t>
            </a:r>
            <a:r>
              <a:rPr dirty="0" sz="1450" spc="-10">
                <a:latin typeface="Times New Roman"/>
                <a:cs typeface="Times New Roman"/>
              </a:rPr>
              <a:t>fond </a:t>
            </a:r>
            <a:r>
              <a:rPr dirty="0" sz="1450" spc="-20">
                <a:latin typeface="Times New Roman"/>
                <a:cs typeface="Times New Roman"/>
              </a:rPr>
              <a:t>mother. </a:t>
            </a:r>
            <a:r>
              <a:rPr dirty="0" sz="1450" spc="-10">
                <a:latin typeface="Times New Roman"/>
                <a:cs typeface="Times New Roman"/>
              </a:rPr>
              <a:t>The wind had made ripples and folds  </a:t>
            </a:r>
            <a:r>
              <a:rPr dirty="0" sz="1450" spc="-5">
                <a:latin typeface="Times New Roman"/>
                <a:cs typeface="Times New Roman"/>
              </a:rPr>
              <a:t>upon </a:t>
            </a:r>
            <a:r>
              <a:rPr dirty="0" sz="1450" spc="-10">
                <a:latin typeface="Times New Roman"/>
                <a:cs typeface="Times New Roman"/>
              </a:rPr>
              <a:t>the surface, like what the sea, in quiet </a:t>
            </a:r>
            <a:r>
              <a:rPr dirty="0" sz="1450" spc="-15">
                <a:latin typeface="Times New Roman"/>
                <a:cs typeface="Times New Roman"/>
              </a:rPr>
              <a:t>weather, </a:t>
            </a:r>
            <a:r>
              <a:rPr dirty="0" sz="1450" spc="-10">
                <a:latin typeface="Times New Roman"/>
                <a:cs typeface="Times New Roman"/>
              </a:rPr>
              <a:t>leaves </a:t>
            </a:r>
            <a:r>
              <a:rPr dirty="0" sz="1450" spc="-5">
                <a:latin typeface="Times New Roman"/>
                <a:cs typeface="Times New Roman"/>
              </a:rPr>
              <a:t>upon </a:t>
            </a:r>
            <a:r>
              <a:rPr dirty="0" sz="1450" spc="-10">
                <a:latin typeface="Times New Roman"/>
                <a:cs typeface="Times New Roman"/>
              </a:rPr>
              <a:t>the sand.  There was </a:t>
            </a:r>
            <a:r>
              <a:rPr dirty="0" sz="1450" spc="-5">
                <a:latin typeface="Times New Roman"/>
                <a:cs typeface="Times New Roman"/>
              </a:rPr>
              <a:t>a </a:t>
            </a:r>
            <a:r>
              <a:rPr dirty="0" sz="1450" spc="-10">
                <a:latin typeface="Times New Roman"/>
                <a:cs typeface="Times New Roman"/>
              </a:rPr>
              <a:t>frosty stifle in the </a:t>
            </a:r>
            <a:r>
              <a:rPr dirty="0" sz="1450" spc="-30">
                <a:latin typeface="Times New Roman"/>
                <a:cs typeface="Times New Roman"/>
              </a:rPr>
              <a:t>air. </a:t>
            </a:r>
            <a:r>
              <a:rPr dirty="0" sz="1450" spc="-10">
                <a:latin typeface="Times New Roman"/>
                <a:cs typeface="Times New Roman"/>
              </a:rPr>
              <a:t>An effusion </a:t>
            </a:r>
            <a:r>
              <a:rPr dirty="0" sz="1450" spc="-5">
                <a:latin typeface="Times New Roman"/>
                <a:cs typeface="Times New Roman"/>
              </a:rPr>
              <a:t>of </a:t>
            </a:r>
            <a:r>
              <a:rPr dirty="0" sz="1450" spc="-10">
                <a:latin typeface="Times New Roman"/>
                <a:cs typeface="Times New Roman"/>
              </a:rPr>
              <a:t>coppery light </a:t>
            </a:r>
            <a:r>
              <a:rPr dirty="0" sz="1450" spc="-5">
                <a:latin typeface="Times New Roman"/>
                <a:cs typeface="Times New Roman"/>
              </a:rPr>
              <a:t>on </a:t>
            </a:r>
            <a:r>
              <a:rPr dirty="0" sz="1450" spc="-10">
                <a:latin typeface="Times New Roman"/>
                <a:cs typeface="Times New Roman"/>
              </a:rPr>
              <a:t>the summit  </a:t>
            </a:r>
            <a:r>
              <a:rPr dirty="0" sz="1450" spc="-5">
                <a:latin typeface="Times New Roman"/>
                <a:cs typeface="Times New Roman"/>
              </a:rPr>
              <a:t>of </a:t>
            </a:r>
            <a:r>
              <a:rPr dirty="0" sz="1450" spc="-10">
                <a:latin typeface="Times New Roman"/>
                <a:cs typeface="Times New Roman"/>
              </a:rPr>
              <a:t>Brown Carrick showed where the sun was trying to look through; </a:t>
            </a:r>
            <a:r>
              <a:rPr dirty="0" sz="1450" spc="-5">
                <a:latin typeface="Times New Roman"/>
                <a:cs typeface="Times New Roman"/>
              </a:rPr>
              <a:t>but </a:t>
            </a:r>
            <a:r>
              <a:rPr dirty="0" sz="1450" spc="-10">
                <a:latin typeface="Times New Roman"/>
                <a:cs typeface="Times New Roman"/>
              </a:rPr>
              <a:t>along  the horizon clouds </a:t>
            </a:r>
            <a:r>
              <a:rPr dirty="0" sz="1450" spc="-5">
                <a:latin typeface="Times New Roman"/>
                <a:cs typeface="Times New Roman"/>
              </a:rPr>
              <a:t>of </a:t>
            </a:r>
            <a:r>
              <a:rPr dirty="0" sz="1450" spc="-10">
                <a:latin typeface="Times New Roman"/>
                <a:cs typeface="Times New Roman"/>
              </a:rPr>
              <a:t>cold fog had settled down, so that there was </a:t>
            </a:r>
            <a:r>
              <a:rPr dirty="0" sz="1450" spc="-5">
                <a:latin typeface="Times New Roman"/>
                <a:cs typeface="Times New Roman"/>
              </a:rPr>
              <a:t>no  </a:t>
            </a:r>
            <a:r>
              <a:rPr dirty="0" sz="1450" spc="-10">
                <a:latin typeface="Times New Roman"/>
                <a:cs typeface="Times New Roman"/>
              </a:rPr>
              <a:t>distinction </a:t>
            </a:r>
            <a:r>
              <a:rPr dirty="0" sz="1450" spc="-5">
                <a:latin typeface="Times New Roman"/>
                <a:cs typeface="Times New Roman"/>
              </a:rPr>
              <a:t>of </a:t>
            </a:r>
            <a:r>
              <a:rPr dirty="0" sz="1450" spc="-10">
                <a:latin typeface="Times New Roman"/>
                <a:cs typeface="Times New Roman"/>
              </a:rPr>
              <a:t>sky and sea. Over the white shoulders </a:t>
            </a:r>
            <a:r>
              <a:rPr dirty="0" sz="1450" spc="-5">
                <a:latin typeface="Times New Roman"/>
                <a:cs typeface="Times New Roman"/>
              </a:rPr>
              <a:t>of </a:t>
            </a:r>
            <a:r>
              <a:rPr dirty="0" sz="1450" spc="-10">
                <a:latin typeface="Times New Roman"/>
                <a:cs typeface="Times New Roman"/>
              </a:rPr>
              <a:t>the headlands, </a:t>
            </a:r>
            <a:r>
              <a:rPr dirty="0" sz="1450" spc="-5">
                <a:latin typeface="Times New Roman"/>
                <a:cs typeface="Times New Roman"/>
              </a:rPr>
              <a:t>or </a:t>
            </a:r>
            <a:r>
              <a:rPr dirty="0" sz="1450" spc="-10">
                <a:latin typeface="Times New Roman"/>
                <a:cs typeface="Times New Roman"/>
              </a:rPr>
              <a:t>in the  opening </a:t>
            </a:r>
            <a:r>
              <a:rPr dirty="0" sz="1450" spc="-5">
                <a:latin typeface="Times New Roman"/>
                <a:cs typeface="Times New Roman"/>
              </a:rPr>
              <a:t>of </a:t>
            </a:r>
            <a:r>
              <a:rPr dirty="0" sz="1450" spc="-10">
                <a:latin typeface="Times New Roman"/>
                <a:cs typeface="Times New Roman"/>
              </a:rPr>
              <a:t>bays, there was nothing </a:t>
            </a:r>
            <a:r>
              <a:rPr dirty="0" sz="1450" spc="-5">
                <a:latin typeface="Times New Roman"/>
                <a:cs typeface="Times New Roman"/>
              </a:rPr>
              <a:t>but a </a:t>
            </a:r>
            <a:r>
              <a:rPr dirty="0" sz="1450" spc="-10">
                <a:latin typeface="Times New Roman"/>
                <a:cs typeface="Times New Roman"/>
              </a:rPr>
              <a:t>great vacancy and blackness; and the  road as it drew near the edge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cliff </a:t>
            </a:r>
            <a:r>
              <a:rPr dirty="0" sz="1450" spc="-10">
                <a:latin typeface="Times New Roman"/>
                <a:cs typeface="Times New Roman"/>
              </a:rPr>
              <a:t>seemed to skirt the shores </a:t>
            </a:r>
            <a:r>
              <a:rPr dirty="0" sz="1450" spc="-5">
                <a:latin typeface="Times New Roman"/>
                <a:cs typeface="Times New Roman"/>
              </a:rPr>
              <a:t>of </a:t>
            </a:r>
            <a:r>
              <a:rPr dirty="0" sz="1450" spc="-10">
                <a:latin typeface="Times New Roman"/>
                <a:cs typeface="Times New Roman"/>
              </a:rPr>
              <a:t>creation  and void</a:t>
            </a:r>
            <a:r>
              <a:rPr dirty="0" sz="1450" spc="-5">
                <a:latin typeface="Times New Roman"/>
                <a:cs typeface="Times New Roman"/>
              </a:rPr>
              <a:t> </a:t>
            </a:r>
            <a:r>
              <a:rPr dirty="0" sz="1450" spc="-10">
                <a:latin typeface="Times New Roman"/>
                <a:cs typeface="Times New Roman"/>
              </a:rPr>
              <a:t>space.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snow crunched under foot, and at farms all the </a:t>
            </a:r>
            <a:r>
              <a:rPr dirty="0" sz="1450" spc="-5">
                <a:latin typeface="Times New Roman"/>
                <a:cs typeface="Times New Roman"/>
              </a:rPr>
              <a:t>dogs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barking as  they smelt </a:t>
            </a:r>
            <a:r>
              <a:rPr dirty="0" sz="1450" spc="-5">
                <a:latin typeface="Times New Roman"/>
                <a:cs typeface="Times New Roman"/>
              </a:rPr>
              <a:t>a </a:t>
            </a:r>
            <a:r>
              <a:rPr dirty="0" sz="1450" spc="-15">
                <a:latin typeface="Times New Roman"/>
                <a:cs typeface="Times New Roman"/>
              </a:rPr>
              <a:t>passer-by </a:t>
            </a:r>
            <a:r>
              <a:rPr dirty="0" sz="1450" spc="-5">
                <a:latin typeface="Times New Roman"/>
                <a:cs typeface="Times New Roman"/>
              </a:rPr>
              <a:t>upon </a:t>
            </a:r>
            <a:r>
              <a:rPr dirty="0" sz="1450" spc="-10">
                <a:latin typeface="Times New Roman"/>
                <a:cs typeface="Times New Roman"/>
              </a:rPr>
              <a:t>the road. </a:t>
            </a:r>
            <a:r>
              <a:rPr dirty="0" sz="1450" spc="-5">
                <a:latin typeface="Times New Roman"/>
                <a:cs typeface="Times New Roman"/>
              </a:rPr>
              <a:t>I </a:t>
            </a:r>
            <a:r>
              <a:rPr dirty="0" sz="1450" spc="-10">
                <a:latin typeface="Times New Roman"/>
                <a:cs typeface="Times New Roman"/>
              </a:rPr>
              <a:t>met </a:t>
            </a:r>
            <a:r>
              <a:rPr dirty="0" sz="1450" spc="-5">
                <a:latin typeface="Times New Roman"/>
                <a:cs typeface="Times New Roman"/>
              </a:rPr>
              <a:t>a </a:t>
            </a:r>
            <a:r>
              <a:rPr dirty="0" sz="1450" spc="-10">
                <a:latin typeface="Times New Roman"/>
                <a:cs typeface="Times New Roman"/>
              </a:rPr>
              <a:t>fine old </a:t>
            </a:r>
            <a:r>
              <a:rPr dirty="0" sz="1450" spc="-25">
                <a:latin typeface="Times New Roman"/>
                <a:cs typeface="Times New Roman"/>
              </a:rPr>
              <a:t>fellow, </a:t>
            </a:r>
            <a:r>
              <a:rPr dirty="0" sz="1450" spc="-10">
                <a:latin typeface="Times New Roman"/>
                <a:cs typeface="Times New Roman"/>
              </a:rPr>
              <a:t>who might have  sat as the father in ‘The </a:t>
            </a:r>
            <a:r>
              <a:rPr dirty="0" sz="1450" spc="-15">
                <a:latin typeface="Times New Roman"/>
                <a:cs typeface="Times New Roman"/>
              </a:rPr>
              <a:t>Cottar’s </a:t>
            </a:r>
            <a:r>
              <a:rPr dirty="0" sz="1450" spc="-10">
                <a:latin typeface="Times New Roman"/>
                <a:cs typeface="Times New Roman"/>
              </a:rPr>
              <a:t>Saturday Night,’ and who swore most  heathenishly at </a:t>
            </a:r>
            <a:r>
              <a:rPr dirty="0" sz="1450" spc="-5">
                <a:latin typeface="Times New Roman"/>
                <a:cs typeface="Times New Roman"/>
              </a:rPr>
              <a:t>a </a:t>
            </a:r>
            <a:r>
              <a:rPr dirty="0" sz="1450" spc="-10">
                <a:latin typeface="Times New Roman"/>
                <a:cs typeface="Times New Roman"/>
              </a:rPr>
              <a:t>cow </a:t>
            </a:r>
            <a:r>
              <a:rPr dirty="0" sz="1450" spc="-5">
                <a:latin typeface="Times New Roman"/>
                <a:cs typeface="Times New Roman"/>
              </a:rPr>
              <a:t>he </a:t>
            </a:r>
            <a:r>
              <a:rPr dirty="0" sz="1450" spc="-10">
                <a:latin typeface="Times New Roman"/>
                <a:cs typeface="Times New Roman"/>
              </a:rPr>
              <a:t>was driving. And </a:t>
            </a:r>
            <a:r>
              <a:rPr dirty="0" sz="1450" spc="-5">
                <a:latin typeface="Times New Roman"/>
                <a:cs typeface="Times New Roman"/>
              </a:rPr>
              <a:t>a </a:t>
            </a:r>
            <a:r>
              <a:rPr dirty="0" sz="1450" spc="-10">
                <a:latin typeface="Times New Roman"/>
                <a:cs typeface="Times New Roman"/>
              </a:rPr>
              <a:t>little after </a:t>
            </a:r>
            <a:r>
              <a:rPr dirty="0" sz="1450" spc="-5">
                <a:latin typeface="Times New Roman"/>
                <a:cs typeface="Times New Roman"/>
              </a:rPr>
              <a:t>I </a:t>
            </a:r>
            <a:r>
              <a:rPr dirty="0" sz="1450" spc="-10">
                <a:latin typeface="Times New Roman"/>
                <a:cs typeface="Times New Roman"/>
              </a:rPr>
              <a:t>scraped acquaintance  with </a:t>
            </a:r>
            <a:r>
              <a:rPr dirty="0" sz="1450" spc="-5">
                <a:latin typeface="Times New Roman"/>
                <a:cs typeface="Times New Roman"/>
              </a:rPr>
              <a:t>a poor body </a:t>
            </a:r>
            <a:r>
              <a:rPr dirty="0" sz="1450" spc="-10">
                <a:latin typeface="Times New Roman"/>
                <a:cs typeface="Times New Roman"/>
              </a:rPr>
              <a:t>tramping </a:t>
            </a:r>
            <a:r>
              <a:rPr dirty="0" sz="1450" spc="-5">
                <a:latin typeface="Times New Roman"/>
                <a:cs typeface="Times New Roman"/>
              </a:rPr>
              <a:t>out </a:t>
            </a:r>
            <a:r>
              <a:rPr dirty="0" sz="1450" spc="-10">
                <a:latin typeface="Times New Roman"/>
                <a:cs typeface="Times New Roman"/>
              </a:rPr>
              <a:t>to gather cockles. His face was wrinkled </a:t>
            </a:r>
            <a:r>
              <a:rPr dirty="0" sz="1450" spc="-5">
                <a:latin typeface="Times New Roman"/>
                <a:cs typeface="Times New Roman"/>
              </a:rPr>
              <a:t>by  </a:t>
            </a:r>
            <a:r>
              <a:rPr dirty="0" sz="1450" spc="-10">
                <a:latin typeface="Times New Roman"/>
                <a:cs typeface="Times New Roman"/>
              </a:rPr>
              <a:t>exposure; it was broken </a:t>
            </a:r>
            <a:r>
              <a:rPr dirty="0" sz="1450" spc="-5">
                <a:latin typeface="Times New Roman"/>
                <a:cs typeface="Times New Roman"/>
              </a:rPr>
              <a:t>up </a:t>
            </a:r>
            <a:r>
              <a:rPr dirty="0" sz="1450" spc="-10">
                <a:latin typeface="Times New Roman"/>
                <a:cs typeface="Times New Roman"/>
              </a:rPr>
              <a:t>into flakes and channels, like mud beginning to  </a:t>
            </a:r>
            <a:r>
              <a:rPr dirty="0" sz="1450" spc="-30">
                <a:latin typeface="Times New Roman"/>
                <a:cs typeface="Times New Roman"/>
              </a:rPr>
              <a:t>dry, </a:t>
            </a:r>
            <a:r>
              <a:rPr dirty="0" sz="1450" spc="-10">
                <a:latin typeface="Times New Roman"/>
                <a:cs typeface="Times New Roman"/>
              </a:rPr>
              <a:t>and weathered in two colours, an incongruous pink and </a:t>
            </a:r>
            <a:r>
              <a:rPr dirty="0" sz="1450" spc="-25">
                <a:latin typeface="Times New Roman"/>
                <a:cs typeface="Times New Roman"/>
              </a:rPr>
              <a:t>grey.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faint air </a:t>
            </a:r>
            <a:r>
              <a:rPr dirty="0" sz="1450" spc="-5">
                <a:latin typeface="Times New Roman"/>
                <a:cs typeface="Times New Roman"/>
              </a:rPr>
              <a:t>of </a:t>
            </a:r>
            <a:r>
              <a:rPr dirty="0" sz="1450" spc="-10">
                <a:latin typeface="Times New Roman"/>
                <a:cs typeface="Times New Roman"/>
              </a:rPr>
              <a:t>being surprised—which, God knows, </a:t>
            </a:r>
            <a:r>
              <a:rPr dirty="0" sz="1450" spc="-5">
                <a:latin typeface="Times New Roman"/>
                <a:cs typeface="Times New Roman"/>
              </a:rPr>
              <a:t>he </a:t>
            </a:r>
            <a:r>
              <a:rPr dirty="0" sz="1450" spc="-10">
                <a:latin typeface="Times New Roman"/>
                <a:cs typeface="Times New Roman"/>
              </a:rPr>
              <a:t>might well be—that life  had </a:t>
            </a:r>
            <a:r>
              <a:rPr dirty="0" sz="1450" spc="-5">
                <a:latin typeface="Times New Roman"/>
                <a:cs typeface="Times New Roman"/>
              </a:rPr>
              <a:t>gone </a:t>
            </a:r>
            <a:r>
              <a:rPr dirty="0" sz="1450" spc="-10">
                <a:latin typeface="Times New Roman"/>
                <a:cs typeface="Times New Roman"/>
              </a:rPr>
              <a:t>so ill with him. The shape </a:t>
            </a:r>
            <a:r>
              <a:rPr dirty="0" sz="1450" spc="-5">
                <a:latin typeface="Times New Roman"/>
                <a:cs typeface="Times New Roman"/>
              </a:rPr>
              <a:t>of </a:t>
            </a:r>
            <a:r>
              <a:rPr dirty="0" sz="1450" spc="-10">
                <a:latin typeface="Times New Roman"/>
                <a:cs typeface="Times New Roman"/>
              </a:rPr>
              <a:t>his trousers was in itself </a:t>
            </a:r>
            <a:r>
              <a:rPr dirty="0" sz="1450" spc="-5">
                <a:latin typeface="Times New Roman"/>
                <a:cs typeface="Times New Roman"/>
              </a:rPr>
              <a:t>a </a:t>
            </a:r>
            <a:r>
              <a:rPr dirty="0" sz="1450" spc="-10">
                <a:latin typeface="Times New Roman"/>
                <a:cs typeface="Times New Roman"/>
              </a:rPr>
              <a:t>jest, so  strangely were they bagged and ravelled about his knees; and his coat was all  bedaubed with clay as tough </a:t>
            </a:r>
            <a:r>
              <a:rPr dirty="0" sz="1450" spc="-5">
                <a:latin typeface="Times New Roman"/>
                <a:cs typeface="Times New Roman"/>
              </a:rPr>
              <a:t>he </a:t>
            </a:r>
            <a:r>
              <a:rPr dirty="0" sz="1450" spc="-10">
                <a:latin typeface="Times New Roman"/>
                <a:cs typeface="Times New Roman"/>
              </a:rPr>
              <a:t>had lain in </a:t>
            </a:r>
            <a:r>
              <a:rPr dirty="0" sz="1450" spc="-5">
                <a:latin typeface="Times New Roman"/>
                <a:cs typeface="Times New Roman"/>
              </a:rPr>
              <a:t>a </a:t>
            </a:r>
            <a:r>
              <a:rPr dirty="0" sz="1450" spc="-10">
                <a:latin typeface="Times New Roman"/>
                <a:cs typeface="Times New Roman"/>
              </a:rPr>
              <a:t>rain-dub during the New </a:t>
            </a:r>
            <a:r>
              <a:rPr dirty="0" sz="1450" spc="-40">
                <a:latin typeface="Times New Roman"/>
                <a:cs typeface="Times New Roman"/>
              </a:rPr>
              <a:t>Year’s  </a:t>
            </a:r>
            <a:r>
              <a:rPr dirty="0" sz="1450" spc="-20">
                <a:latin typeface="Times New Roman"/>
                <a:cs typeface="Times New Roman"/>
              </a:rPr>
              <a:t>festivity.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will own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sorry to think </a:t>
            </a:r>
            <a:r>
              <a:rPr dirty="0" sz="1450" spc="-5">
                <a:latin typeface="Times New Roman"/>
                <a:cs typeface="Times New Roman"/>
              </a:rPr>
              <a:t>he </a:t>
            </a:r>
            <a:r>
              <a:rPr dirty="0" sz="1450" spc="-10">
                <a:latin typeface="Times New Roman"/>
                <a:cs typeface="Times New Roman"/>
              </a:rPr>
              <a:t>had had </a:t>
            </a:r>
            <a:r>
              <a:rPr dirty="0" sz="1450" spc="-5">
                <a:latin typeface="Times New Roman"/>
                <a:cs typeface="Times New Roman"/>
              </a:rPr>
              <a:t>a </a:t>
            </a:r>
            <a:r>
              <a:rPr dirty="0" sz="1450" spc="-10">
                <a:latin typeface="Times New Roman"/>
                <a:cs typeface="Times New Roman"/>
              </a:rPr>
              <a:t>merry New </a:t>
            </a:r>
            <a:r>
              <a:rPr dirty="0" sz="1450" spc="-50">
                <a:latin typeface="Times New Roman"/>
                <a:cs typeface="Times New Roman"/>
              </a:rPr>
              <a:t>Year,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been</a:t>
            </a:r>
            <a:r>
              <a:rPr dirty="0" sz="1450" spc="215">
                <a:latin typeface="Times New Roman"/>
                <a:cs typeface="Times New Roman"/>
              </a:rPr>
              <a:t> </a:t>
            </a:r>
            <a:r>
              <a:rPr dirty="0" sz="1450" spc="-5">
                <a:latin typeface="Times New Roman"/>
                <a:cs typeface="Times New Roman"/>
              </a:rPr>
              <a:t>young</a:t>
            </a:r>
            <a:r>
              <a:rPr dirty="0" sz="1450" spc="220">
                <a:latin typeface="Times New Roman"/>
                <a:cs typeface="Times New Roman"/>
              </a:rPr>
              <a:t> </a:t>
            </a:r>
            <a:r>
              <a:rPr dirty="0" sz="1450" spc="-10">
                <a:latin typeface="Times New Roman"/>
                <a:cs typeface="Times New Roman"/>
              </a:rPr>
              <a:t>again</a:t>
            </a:r>
            <a:r>
              <a:rPr dirty="0" sz="1450" spc="215">
                <a:latin typeface="Times New Roman"/>
                <a:cs typeface="Times New Roman"/>
              </a:rPr>
              <a:t> </a:t>
            </a:r>
            <a:r>
              <a:rPr dirty="0" sz="1450" spc="-10">
                <a:latin typeface="Times New Roman"/>
                <a:cs typeface="Times New Roman"/>
              </a:rPr>
              <a:t>for</a:t>
            </a:r>
            <a:r>
              <a:rPr dirty="0" sz="1450" spc="220">
                <a:latin typeface="Times New Roman"/>
                <a:cs typeface="Times New Roman"/>
              </a:rPr>
              <a:t> </a:t>
            </a:r>
            <a:r>
              <a:rPr dirty="0" sz="1450" spc="-10">
                <a:latin typeface="Times New Roman"/>
                <a:cs typeface="Times New Roman"/>
              </a:rPr>
              <a:t>an</a:t>
            </a:r>
            <a:r>
              <a:rPr dirty="0" sz="1450" spc="215">
                <a:latin typeface="Times New Roman"/>
                <a:cs typeface="Times New Roman"/>
              </a:rPr>
              <a:t> </a:t>
            </a:r>
            <a:r>
              <a:rPr dirty="0" sz="1450" spc="-10">
                <a:latin typeface="Times New Roman"/>
                <a:cs typeface="Times New Roman"/>
              </a:rPr>
              <a:t>evening;</a:t>
            </a:r>
            <a:r>
              <a:rPr dirty="0" sz="1450" spc="220">
                <a:latin typeface="Times New Roman"/>
                <a:cs typeface="Times New Roman"/>
              </a:rPr>
              <a:t> </a:t>
            </a:r>
            <a:r>
              <a:rPr dirty="0" sz="1450" spc="-5">
                <a:latin typeface="Times New Roman"/>
                <a:cs typeface="Times New Roman"/>
              </a:rPr>
              <a:t>but</a:t>
            </a:r>
            <a:r>
              <a:rPr dirty="0" sz="1450" spc="215">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was</a:t>
            </a:r>
            <a:r>
              <a:rPr dirty="0" sz="1450" spc="215">
                <a:latin typeface="Times New Roman"/>
                <a:cs typeface="Times New Roman"/>
              </a:rPr>
              <a:t> </a:t>
            </a:r>
            <a:r>
              <a:rPr dirty="0" sz="1450" spc="-10">
                <a:latin typeface="Times New Roman"/>
                <a:cs typeface="Times New Roman"/>
              </a:rPr>
              <a:t>sorry</a:t>
            </a:r>
            <a:r>
              <a:rPr dirty="0" sz="1450" spc="220">
                <a:latin typeface="Times New Roman"/>
                <a:cs typeface="Times New Roman"/>
              </a:rPr>
              <a:t> </a:t>
            </a:r>
            <a:r>
              <a:rPr dirty="0" sz="1450" spc="-10">
                <a:latin typeface="Times New Roman"/>
                <a:cs typeface="Times New Roman"/>
              </a:rPr>
              <a:t>to</a:t>
            </a:r>
            <a:r>
              <a:rPr dirty="0" sz="1450" spc="215">
                <a:latin typeface="Times New Roman"/>
                <a:cs typeface="Times New Roman"/>
              </a:rPr>
              <a:t> </a:t>
            </a:r>
            <a:r>
              <a:rPr dirty="0" sz="1450" spc="-10">
                <a:latin typeface="Times New Roman"/>
                <a:cs typeface="Times New Roman"/>
              </a:rPr>
              <a:t>see</a:t>
            </a:r>
            <a:r>
              <a:rPr dirty="0" sz="1450" spc="215">
                <a:latin typeface="Times New Roman"/>
                <a:cs typeface="Times New Roman"/>
              </a:rPr>
              <a:t> </a:t>
            </a:r>
            <a:r>
              <a:rPr dirty="0" sz="1450" spc="-10">
                <a:latin typeface="Times New Roman"/>
                <a:cs typeface="Times New Roman"/>
              </a:rPr>
              <a:t>the</a:t>
            </a:r>
            <a:r>
              <a:rPr dirty="0" sz="1450" spc="220">
                <a:latin typeface="Times New Roman"/>
                <a:cs typeface="Times New Roman"/>
              </a:rPr>
              <a:t> </a:t>
            </a:r>
            <a:r>
              <a:rPr dirty="0" sz="1450" spc="-10">
                <a:latin typeface="Times New Roman"/>
                <a:cs typeface="Times New Roman"/>
              </a:rPr>
              <a:t>mark</a:t>
            </a:r>
            <a:r>
              <a:rPr dirty="0" sz="1450" spc="215">
                <a:latin typeface="Times New Roman"/>
                <a:cs typeface="Times New Roman"/>
              </a:rPr>
              <a:t> </a:t>
            </a:r>
            <a:r>
              <a:rPr dirty="0" sz="1450" spc="-10">
                <a:latin typeface="Times New Roman"/>
                <a:cs typeface="Times New Roman"/>
              </a:rPr>
              <a:t>still</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there. One could </a:t>
            </a:r>
            <a:r>
              <a:rPr dirty="0" sz="1450" spc="-5">
                <a:latin typeface="Times New Roman"/>
                <a:cs typeface="Times New Roman"/>
              </a:rPr>
              <a:t>not </a:t>
            </a:r>
            <a:r>
              <a:rPr dirty="0" sz="1450" spc="-10">
                <a:latin typeface="Times New Roman"/>
                <a:cs typeface="Times New Roman"/>
              </a:rPr>
              <a:t>expect such an old gentleman to </a:t>
            </a:r>
            <a:r>
              <a:rPr dirty="0" sz="1450" spc="-5">
                <a:latin typeface="Times New Roman"/>
                <a:cs typeface="Times New Roman"/>
              </a:rPr>
              <a:t>be </a:t>
            </a:r>
            <a:r>
              <a:rPr dirty="0" sz="1450" spc="-10">
                <a:latin typeface="Times New Roman"/>
                <a:cs typeface="Times New Roman"/>
              </a:rPr>
              <a:t>much </a:t>
            </a:r>
            <a:r>
              <a:rPr dirty="0" sz="1450" spc="-5">
                <a:latin typeface="Times New Roman"/>
                <a:cs typeface="Times New Roman"/>
              </a:rPr>
              <a:t>of a </a:t>
            </a:r>
            <a:r>
              <a:rPr dirty="0" sz="1450" spc="-10">
                <a:latin typeface="Times New Roman"/>
                <a:cs typeface="Times New Roman"/>
              </a:rPr>
              <a:t>dandy </a:t>
            </a:r>
            <a:r>
              <a:rPr dirty="0" sz="1450" spc="-5">
                <a:latin typeface="Times New Roman"/>
                <a:cs typeface="Times New Roman"/>
              </a:rPr>
              <a:t>or a  </a:t>
            </a:r>
            <a:r>
              <a:rPr dirty="0" sz="1450" spc="-10">
                <a:latin typeface="Times New Roman"/>
                <a:cs typeface="Times New Roman"/>
              </a:rPr>
              <a:t>great student </a:t>
            </a:r>
            <a:r>
              <a:rPr dirty="0" sz="1450" spc="-5">
                <a:latin typeface="Times New Roman"/>
                <a:cs typeface="Times New Roman"/>
              </a:rPr>
              <a:t>of </a:t>
            </a:r>
            <a:r>
              <a:rPr dirty="0" sz="1450" spc="-10">
                <a:latin typeface="Times New Roman"/>
                <a:cs typeface="Times New Roman"/>
              </a:rPr>
              <a:t>respectability in dress; </a:t>
            </a:r>
            <a:r>
              <a:rPr dirty="0" sz="1450" spc="-5">
                <a:latin typeface="Times New Roman"/>
                <a:cs typeface="Times New Roman"/>
              </a:rPr>
              <a:t>but </a:t>
            </a:r>
            <a:r>
              <a:rPr dirty="0" sz="1450" spc="-10">
                <a:latin typeface="Times New Roman"/>
                <a:cs typeface="Times New Roman"/>
              </a:rPr>
              <a:t>there might have been </a:t>
            </a:r>
            <a:r>
              <a:rPr dirty="0" sz="1450" spc="-5">
                <a:latin typeface="Times New Roman"/>
                <a:cs typeface="Times New Roman"/>
              </a:rPr>
              <a:t>a </a:t>
            </a:r>
            <a:r>
              <a:rPr dirty="0" sz="1450" spc="-10">
                <a:latin typeface="Times New Roman"/>
                <a:cs typeface="Times New Roman"/>
              </a:rPr>
              <a:t>wife at  home, who had brushed </a:t>
            </a:r>
            <a:r>
              <a:rPr dirty="0" sz="1450" spc="-5">
                <a:latin typeface="Times New Roman"/>
                <a:cs typeface="Times New Roman"/>
              </a:rPr>
              <a:t>out </a:t>
            </a:r>
            <a:r>
              <a:rPr dirty="0" sz="1450" spc="-10">
                <a:latin typeface="Times New Roman"/>
                <a:cs typeface="Times New Roman"/>
              </a:rPr>
              <a:t>similar stains after fifty New </a:t>
            </a:r>
            <a:r>
              <a:rPr dirty="0" sz="1450" spc="-35">
                <a:latin typeface="Times New Roman"/>
                <a:cs typeface="Times New Roman"/>
              </a:rPr>
              <a:t>Years, </a:t>
            </a:r>
            <a:r>
              <a:rPr dirty="0" sz="1450" spc="-10">
                <a:latin typeface="Times New Roman"/>
                <a:cs typeface="Times New Roman"/>
              </a:rPr>
              <a:t>now become  </a:t>
            </a:r>
            <a:r>
              <a:rPr dirty="0" sz="1450" spc="-5">
                <a:latin typeface="Times New Roman"/>
                <a:cs typeface="Times New Roman"/>
              </a:rPr>
              <a:t>old, or a </a:t>
            </a:r>
            <a:r>
              <a:rPr dirty="0" sz="1450" spc="-10">
                <a:latin typeface="Times New Roman"/>
                <a:cs typeface="Times New Roman"/>
              </a:rPr>
              <a:t>round-armed </a:t>
            </a:r>
            <a:r>
              <a:rPr dirty="0" sz="1450" spc="-15">
                <a:latin typeface="Times New Roman"/>
                <a:cs typeface="Times New Roman"/>
              </a:rPr>
              <a:t>daughter, </a:t>
            </a:r>
            <a:r>
              <a:rPr dirty="0" sz="1450" spc="-10">
                <a:latin typeface="Times New Roman"/>
                <a:cs typeface="Times New Roman"/>
              </a:rPr>
              <a:t>who would wish to have him neat, were it  only </a:t>
            </a:r>
            <a:r>
              <a:rPr dirty="0" sz="1450" spc="-5">
                <a:latin typeface="Times New Roman"/>
                <a:cs typeface="Times New Roman"/>
              </a:rPr>
              <a:t>out of </a:t>
            </a:r>
            <a:r>
              <a:rPr dirty="0" sz="1450" spc="-10">
                <a:latin typeface="Times New Roman"/>
                <a:cs typeface="Times New Roman"/>
              </a:rPr>
              <a:t>self-respect and for the ploughman sweetheart when </a:t>
            </a:r>
            <a:r>
              <a:rPr dirty="0" sz="1450" spc="-5">
                <a:latin typeface="Times New Roman"/>
                <a:cs typeface="Times New Roman"/>
              </a:rPr>
              <a:t>he looks  </a:t>
            </a:r>
            <a:r>
              <a:rPr dirty="0" sz="1450" spc="-10">
                <a:latin typeface="Times New Roman"/>
                <a:cs typeface="Times New Roman"/>
              </a:rPr>
              <a:t>round at night. </a:t>
            </a:r>
            <a:r>
              <a:rPr dirty="0" sz="1450" spc="-20">
                <a:latin typeface="Times New Roman"/>
                <a:cs typeface="Times New Roman"/>
              </a:rPr>
              <a:t>Plainly, </a:t>
            </a:r>
            <a:r>
              <a:rPr dirty="0" sz="1450" spc="-10">
                <a:latin typeface="Times New Roman"/>
                <a:cs typeface="Times New Roman"/>
              </a:rPr>
              <a:t>there was nothing </a:t>
            </a:r>
            <a:r>
              <a:rPr dirty="0" sz="1450" spc="-5">
                <a:latin typeface="Times New Roman"/>
                <a:cs typeface="Times New Roman"/>
              </a:rPr>
              <a:t>of </a:t>
            </a:r>
            <a:r>
              <a:rPr dirty="0" sz="1450" spc="-10">
                <a:latin typeface="Times New Roman"/>
                <a:cs typeface="Times New Roman"/>
              </a:rPr>
              <a:t>this in his life, and years and  loneliness </a:t>
            </a:r>
            <a:r>
              <a:rPr dirty="0" sz="1450" spc="-5">
                <a:latin typeface="Times New Roman"/>
                <a:cs typeface="Times New Roman"/>
              </a:rPr>
              <a:t>hung </a:t>
            </a:r>
            <a:r>
              <a:rPr dirty="0" sz="1450" spc="-10">
                <a:latin typeface="Times New Roman"/>
                <a:cs typeface="Times New Roman"/>
              </a:rPr>
              <a:t>heavily </a:t>
            </a:r>
            <a:r>
              <a:rPr dirty="0" sz="1450" spc="-5">
                <a:latin typeface="Times New Roman"/>
                <a:cs typeface="Times New Roman"/>
              </a:rPr>
              <a:t>on </a:t>
            </a:r>
            <a:r>
              <a:rPr dirty="0" sz="1450" spc="-10">
                <a:latin typeface="Times New Roman"/>
                <a:cs typeface="Times New Roman"/>
              </a:rPr>
              <a:t>his old arms. He was seventy-six, </a:t>
            </a:r>
            <a:r>
              <a:rPr dirty="0" sz="1450" spc="-5">
                <a:latin typeface="Times New Roman"/>
                <a:cs typeface="Times New Roman"/>
              </a:rPr>
              <a:t>he </a:t>
            </a:r>
            <a:r>
              <a:rPr dirty="0" sz="1450" spc="-10">
                <a:latin typeface="Times New Roman"/>
                <a:cs typeface="Times New Roman"/>
              </a:rPr>
              <a:t>told me; and  </a:t>
            </a:r>
            <a:r>
              <a:rPr dirty="0" sz="1450" spc="-5">
                <a:latin typeface="Times New Roman"/>
                <a:cs typeface="Times New Roman"/>
              </a:rPr>
              <a:t>nobody </a:t>
            </a:r>
            <a:r>
              <a:rPr dirty="0" sz="1450" spc="-10">
                <a:latin typeface="Times New Roman"/>
                <a:cs typeface="Times New Roman"/>
              </a:rPr>
              <a:t>would give </a:t>
            </a:r>
            <a:r>
              <a:rPr dirty="0" sz="1450" spc="-5">
                <a:latin typeface="Times New Roman"/>
                <a:cs typeface="Times New Roman"/>
              </a:rPr>
              <a:t>a </a:t>
            </a:r>
            <a:r>
              <a:rPr dirty="0" sz="1450" spc="-25">
                <a:latin typeface="Times New Roman"/>
                <a:cs typeface="Times New Roman"/>
              </a:rPr>
              <a:t>day’s </a:t>
            </a:r>
            <a:r>
              <a:rPr dirty="0" sz="1450" spc="-10">
                <a:latin typeface="Times New Roman"/>
                <a:cs typeface="Times New Roman"/>
              </a:rPr>
              <a:t>work to </a:t>
            </a:r>
            <a:r>
              <a:rPr dirty="0" sz="1450" spc="-5">
                <a:latin typeface="Times New Roman"/>
                <a:cs typeface="Times New Roman"/>
              </a:rPr>
              <a:t>a </a:t>
            </a:r>
            <a:r>
              <a:rPr dirty="0" sz="1450" spc="-10">
                <a:latin typeface="Times New Roman"/>
                <a:cs typeface="Times New Roman"/>
              </a:rPr>
              <a:t>man that age: they would think </a:t>
            </a:r>
            <a:r>
              <a:rPr dirty="0" sz="1450" spc="-5">
                <a:latin typeface="Times New Roman"/>
                <a:cs typeface="Times New Roman"/>
              </a:rPr>
              <a:t>he  </a:t>
            </a:r>
            <a:r>
              <a:rPr dirty="0" sz="1450" spc="-10">
                <a:latin typeface="Times New Roman"/>
                <a:cs typeface="Times New Roman"/>
              </a:rPr>
              <a:t>couldn’t </a:t>
            </a:r>
            <a:r>
              <a:rPr dirty="0" sz="1450" spc="-5">
                <a:latin typeface="Times New Roman"/>
                <a:cs typeface="Times New Roman"/>
              </a:rPr>
              <a:t>do </a:t>
            </a:r>
            <a:r>
              <a:rPr dirty="0" sz="1450" spc="-10">
                <a:latin typeface="Times New Roman"/>
                <a:cs typeface="Times New Roman"/>
              </a:rPr>
              <a:t>it. ‘And, ’deed,’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sad little chuckle, ‘’deed, </a:t>
            </a:r>
            <a:r>
              <a:rPr dirty="0" sz="1450" spc="-5">
                <a:latin typeface="Times New Roman"/>
                <a:cs typeface="Times New Roman"/>
              </a:rPr>
              <a:t>I  doubt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could.’ He said </a:t>
            </a:r>
            <a:r>
              <a:rPr dirty="0" sz="1450" spc="-5">
                <a:latin typeface="Times New Roman"/>
                <a:cs typeface="Times New Roman"/>
              </a:rPr>
              <a:t>goodbye </a:t>
            </a:r>
            <a:r>
              <a:rPr dirty="0" sz="1450" spc="-10">
                <a:latin typeface="Times New Roman"/>
                <a:cs typeface="Times New Roman"/>
              </a:rPr>
              <a:t>to me at </a:t>
            </a:r>
            <a:r>
              <a:rPr dirty="0" sz="1450" spc="-5">
                <a:latin typeface="Times New Roman"/>
                <a:cs typeface="Times New Roman"/>
              </a:rPr>
              <a:t>a </a:t>
            </a:r>
            <a:r>
              <a:rPr dirty="0" sz="1450" spc="-10">
                <a:latin typeface="Times New Roman"/>
                <a:cs typeface="Times New Roman"/>
              </a:rPr>
              <a:t>footpath, and crippled wearily  </a:t>
            </a:r>
            <a:r>
              <a:rPr dirty="0" sz="1450" spc="-15">
                <a:latin typeface="Times New Roman"/>
                <a:cs typeface="Times New Roman"/>
              </a:rPr>
              <a:t>off </a:t>
            </a:r>
            <a:r>
              <a:rPr dirty="0" sz="1450" spc="-10">
                <a:latin typeface="Times New Roman"/>
                <a:cs typeface="Times New Roman"/>
              </a:rPr>
              <a:t>to his work. It will make </a:t>
            </a:r>
            <a:r>
              <a:rPr dirty="0" sz="1450" spc="-5">
                <a:latin typeface="Times New Roman"/>
                <a:cs typeface="Times New Roman"/>
              </a:rPr>
              <a:t>your </a:t>
            </a:r>
            <a:r>
              <a:rPr dirty="0" sz="1450" spc="-10">
                <a:latin typeface="Times New Roman"/>
                <a:cs typeface="Times New Roman"/>
              </a:rPr>
              <a:t>heart ache if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his old fingers  groping in the</a:t>
            </a:r>
            <a:r>
              <a:rPr dirty="0" sz="1450">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He told me </a:t>
            </a:r>
            <a:r>
              <a:rPr dirty="0" sz="1450" spc="-5">
                <a:latin typeface="Times New Roman"/>
                <a:cs typeface="Times New Roman"/>
              </a:rPr>
              <a:t>I </a:t>
            </a:r>
            <a:r>
              <a:rPr dirty="0" sz="1450" spc="-10">
                <a:latin typeface="Times New Roman"/>
                <a:cs typeface="Times New Roman"/>
              </a:rPr>
              <a:t>was to turn down beside the school-house for Dunure. And so,  when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lone house among the </a:t>
            </a:r>
            <a:r>
              <a:rPr dirty="0" sz="1450" spc="-25">
                <a:latin typeface="Times New Roman"/>
                <a:cs typeface="Times New Roman"/>
              </a:rPr>
              <a:t>snow, </a:t>
            </a:r>
            <a:r>
              <a:rPr dirty="0" sz="1450" spc="-10">
                <a:latin typeface="Times New Roman"/>
                <a:cs typeface="Times New Roman"/>
              </a:rPr>
              <a:t>and heard </a:t>
            </a:r>
            <a:r>
              <a:rPr dirty="0" sz="1450" spc="-5">
                <a:latin typeface="Times New Roman"/>
                <a:cs typeface="Times New Roman"/>
              </a:rPr>
              <a:t>a </a:t>
            </a:r>
            <a:r>
              <a:rPr dirty="0" sz="1450" spc="-10">
                <a:latin typeface="Times New Roman"/>
                <a:cs typeface="Times New Roman"/>
              </a:rPr>
              <a:t>babble </a:t>
            </a:r>
            <a:r>
              <a:rPr dirty="0" sz="1450" spc="-5">
                <a:latin typeface="Times New Roman"/>
                <a:cs typeface="Times New Roman"/>
              </a:rPr>
              <a:t>of </a:t>
            </a:r>
            <a:r>
              <a:rPr dirty="0" sz="1450" spc="-10">
                <a:latin typeface="Times New Roman"/>
                <a:cs typeface="Times New Roman"/>
              </a:rPr>
              <a:t>childish  voices from within, </a:t>
            </a:r>
            <a:r>
              <a:rPr dirty="0" sz="1450" spc="-5">
                <a:latin typeface="Times New Roman"/>
                <a:cs typeface="Times New Roman"/>
              </a:rPr>
              <a:t>I </a:t>
            </a:r>
            <a:r>
              <a:rPr dirty="0" sz="1450" spc="-10">
                <a:latin typeface="Times New Roman"/>
                <a:cs typeface="Times New Roman"/>
              </a:rPr>
              <a:t>struck </a:t>
            </a:r>
            <a:r>
              <a:rPr dirty="0" sz="1450" spc="-15">
                <a:latin typeface="Times New Roman"/>
                <a:cs typeface="Times New Roman"/>
              </a:rPr>
              <a:t>off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steep road leading downwards to the  sea. Dunure lies close under the steep hill: </a:t>
            </a:r>
            <a:r>
              <a:rPr dirty="0" sz="1450" spc="-5">
                <a:latin typeface="Times New Roman"/>
                <a:cs typeface="Times New Roman"/>
              </a:rPr>
              <a:t>a </a:t>
            </a:r>
            <a:r>
              <a:rPr dirty="0" sz="1450" spc="-10">
                <a:latin typeface="Times New Roman"/>
                <a:cs typeface="Times New Roman"/>
              </a:rPr>
              <a:t>haven among the rocks, </a:t>
            </a:r>
            <a:r>
              <a:rPr dirty="0" sz="1450" spc="-5">
                <a:latin typeface="Times New Roman"/>
                <a:cs typeface="Times New Roman"/>
              </a:rPr>
              <a:t>a  </a:t>
            </a:r>
            <a:r>
              <a:rPr dirty="0" sz="1450" spc="-10">
                <a:latin typeface="Times New Roman"/>
                <a:cs typeface="Times New Roman"/>
              </a:rPr>
              <a:t>breakwater in consummate </a:t>
            </a:r>
            <a:r>
              <a:rPr dirty="0" sz="1450" spc="-15">
                <a:latin typeface="Times New Roman"/>
                <a:cs typeface="Times New Roman"/>
              </a:rPr>
              <a:t>disrepair, </a:t>
            </a:r>
            <a:r>
              <a:rPr dirty="0" sz="1450" spc="-10">
                <a:latin typeface="Times New Roman"/>
                <a:cs typeface="Times New Roman"/>
              </a:rPr>
              <a:t>much apparatus for drying nets, and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of </a:t>
            </a:r>
            <a:r>
              <a:rPr dirty="0" sz="1450" spc="-10">
                <a:latin typeface="Times New Roman"/>
                <a:cs typeface="Times New Roman"/>
              </a:rPr>
              <a:t>fishers’ houses. Hard </a:t>
            </a:r>
            <a:r>
              <a:rPr dirty="0" sz="1450" spc="-40">
                <a:latin typeface="Times New Roman"/>
                <a:cs typeface="Times New Roman"/>
              </a:rPr>
              <a:t>by, </a:t>
            </a:r>
            <a:r>
              <a:rPr dirty="0" sz="1450" spc="-5">
                <a:latin typeface="Times New Roman"/>
                <a:cs typeface="Times New Roman"/>
              </a:rPr>
              <a:t>a </a:t>
            </a:r>
            <a:r>
              <a:rPr dirty="0" sz="1450" spc="-10">
                <a:latin typeface="Times New Roman"/>
                <a:cs typeface="Times New Roman"/>
              </a:rPr>
              <a:t>few shards </a:t>
            </a:r>
            <a:r>
              <a:rPr dirty="0" sz="1450" spc="-5">
                <a:latin typeface="Times New Roman"/>
                <a:cs typeface="Times New Roman"/>
              </a:rPr>
              <a:t>of </a:t>
            </a:r>
            <a:r>
              <a:rPr dirty="0" sz="1450" spc="-10">
                <a:latin typeface="Times New Roman"/>
                <a:cs typeface="Times New Roman"/>
              </a:rPr>
              <a:t>ruined castle overhang  the sea, </a:t>
            </a:r>
            <a:r>
              <a:rPr dirty="0" sz="1450" spc="-5">
                <a:latin typeface="Times New Roman"/>
                <a:cs typeface="Times New Roman"/>
              </a:rPr>
              <a:t>a </a:t>
            </a:r>
            <a:r>
              <a:rPr dirty="0" sz="1450" spc="-10">
                <a:latin typeface="Times New Roman"/>
                <a:cs typeface="Times New Roman"/>
              </a:rPr>
              <a:t>few vaults, and </a:t>
            </a:r>
            <a:r>
              <a:rPr dirty="0" sz="1450" spc="-5">
                <a:latin typeface="Times New Roman"/>
                <a:cs typeface="Times New Roman"/>
              </a:rPr>
              <a:t>one </a:t>
            </a:r>
            <a:r>
              <a:rPr dirty="0" sz="1450" spc="-10">
                <a:latin typeface="Times New Roman"/>
                <a:cs typeface="Times New Roman"/>
              </a:rPr>
              <a:t>tall gable honeycombed with windows. The  snow lay </a:t>
            </a:r>
            <a:r>
              <a:rPr dirty="0" sz="1450" spc="-5">
                <a:latin typeface="Times New Roman"/>
                <a:cs typeface="Times New Roman"/>
              </a:rPr>
              <a:t>on </a:t>
            </a:r>
            <a:r>
              <a:rPr dirty="0" sz="1450" spc="-10">
                <a:latin typeface="Times New Roman"/>
                <a:cs typeface="Times New Roman"/>
              </a:rPr>
              <a:t>the beach to the tidemark. It was daubed </a:t>
            </a:r>
            <a:r>
              <a:rPr dirty="0" sz="1450" spc="-5">
                <a:latin typeface="Times New Roman"/>
                <a:cs typeface="Times New Roman"/>
              </a:rPr>
              <a:t>on </a:t>
            </a:r>
            <a:r>
              <a:rPr dirty="0" sz="1450" spc="-10">
                <a:latin typeface="Times New Roman"/>
                <a:cs typeface="Times New Roman"/>
              </a:rPr>
              <a:t>to the sills </a:t>
            </a:r>
            <a:r>
              <a:rPr dirty="0" sz="1450" spc="-5">
                <a:latin typeface="Times New Roman"/>
                <a:cs typeface="Times New Roman"/>
              </a:rPr>
              <a:t>of </a:t>
            </a:r>
            <a:r>
              <a:rPr dirty="0" sz="1450" spc="-10">
                <a:latin typeface="Times New Roman"/>
                <a:cs typeface="Times New Roman"/>
              </a:rPr>
              <a:t>the  ruin: it roosted in the crannies </a:t>
            </a:r>
            <a:r>
              <a:rPr dirty="0" sz="1450" spc="-5">
                <a:latin typeface="Times New Roman"/>
                <a:cs typeface="Times New Roman"/>
              </a:rPr>
              <a:t>of </a:t>
            </a:r>
            <a:r>
              <a:rPr dirty="0" sz="1450" spc="-10">
                <a:latin typeface="Times New Roman"/>
                <a:cs typeface="Times New Roman"/>
              </a:rPr>
              <a:t>the rock like white sea-birds; even </a:t>
            </a:r>
            <a:r>
              <a:rPr dirty="0" sz="1450" spc="-5">
                <a:latin typeface="Times New Roman"/>
                <a:cs typeface="Times New Roman"/>
              </a:rPr>
              <a:t>on  </a:t>
            </a:r>
            <a:r>
              <a:rPr dirty="0" sz="1450" spc="-10">
                <a:latin typeface="Times New Roman"/>
                <a:cs typeface="Times New Roman"/>
              </a:rPr>
              <a:t>outlying reefs there would </a:t>
            </a:r>
            <a:r>
              <a:rPr dirty="0" sz="1450" spc="-5">
                <a:latin typeface="Times New Roman"/>
                <a:cs typeface="Times New Roman"/>
              </a:rPr>
              <a:t>be a </a:t>
            </a:r>
            <a:r>
              <a:rPr dirty="0" sz="1450" spc="-10">
                <a:latin typeface="Times New Roman"/>
                <a:cs typeface="Times New Roman"/>
              </a:rPr>
              <a:t>little cock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toy lighthouse.  Everything was grey and white in </a:t>
            </a:r>
            <a:r>
              <a:rPr dirty="0" sz="1450" spc="-5">
                <a:latin typeface="Times New Roman"/>
                <a:cs typeface="Times New Roman"/>
              </a:rPr>
              <a:t>a </a:t>
            </a:r>
            <a:r>
              <a:rPr dirty="0" sz="1450" spc="-10">
                <a:latin typeface="Times New Roman"/>
                <a:cs typeface="Times New Roman"/>
              </a:rPr>
              <a:t>cold and dolorous sort </a:t>
            </a:r>
            <a:r>
              <a:rPr dirty="0" sz="1450" spc="-5">
                <a:latin typeface="Times New Roman"/>
                <a:cs typeface="Times New Roman"/>
              </a:rPr>
              <a:t>of </a:t>
            </a:r>
            <a:r>
              <a:rPr dirty="0" sz="1450" spc="-15">
                <a:latin typeface="Times New Roman"/>
                <a:cs typeface="Times New Roman"/>
              </a:rPr>
              <a:t>shepherd’s  </a:t>
            </a:r>
            <a:r>
              <a:rPr dirty="0" sz="1450" spc="-10">
                <a:latin typeface="Times New Roman"/>
                <a:cs typeface="Times New Roman"/>
              </a:rPr>
              <a:t>plaid. In the profound silence, broken only </a:t>
            </a:r>
            <a:r>
              <a:rPr dirty="0" sz="1450" spc="-5">
                <a:latin typeface="Times New Roman"/>
                <a:cs typeface="Times New Roman"/>
              </a:rPr>
              <a:t>by </a:t>
            </a:r>
            <a:r>
              <a:rPr dirty="0" sz="1450" spc="-10">
                <a:latin typeface="Times New Roman"/>
                <a:cs typeface="Times New Roman"/>
              </a:rPr>
              <a:t>the noise </a:t>
            </a:r>
            <a:r>
              <a:rPr dirty="0" sz="1450" spc="-5">
                <a:latin typeface="Times New Roman"/>
                <a:cs typeface="Times New Roman"/>
              </a:rPr>
              <a:t>of </a:t>
            </a:r>
            <a:r>
              <a:rPr dirty="0" sz="1450" spc="-10">
                <a:latin typeface="Times New Roman"/>
                <a:cs typeface="Times New Roman"/>
              </a:rPr>
              <a:t>oars at sea, </a:t>
            </a:r>
            <a:r>
              <a:rPr dirty="0" sz="1450" spc="-5">
                <a:latin typeface="Times New Roman"/>
                <a:cs typeface="Times New Roman"/>
              </a:rPr>
              <a:t>a </a:t>
            </a:r>
            <a:r>
              <a:rPr dirty="0" sz="1450" spc="-10">
                <a:latin typeface="Times New Roman"/>
                <a:cs typeface="Times New Roman"/>
              </a:rPr>
              <a:t>horn  was sounded twice; and </a:t>
            </a:r>
            <a:r>
              <a:rPr dirty="0" sz="1450" spc="-5">
                <a:latin typeface="Times New Roman"/>
                <a:cs typeface="Times New Roman"/>
              </a:rPr>
              <a:t>I </a:t>
            </a:r>
            <a:r>
              <a:rPr dirty="0" sz="1450" spc="-10">
                <a:latin typeface="Times New Roman"/>
                <a:cs typeface="Times New Roman"/>
              </a:rPr>
              <a:t>saw the postman, girt with two bags, pause </a:t>
            </a:r>
            <a:r>
              <a:rPr dirty="0" sz="1450" spc="-5">
                <a:latin typeface="Times New Roman"/>
                <a:cs typeface="Times New Roman"/>
              </a:rPr>
              <a:t>a  </a:t>
            </a:r>
            <a:r>
              <a:rPr dirty="0" sz="1450" spc="-10">
                <a:latin typeface="Times New Roman"/>
                <a:cs typeface="Times New Roman"/>
              </a:rPr>
              <a:t>moment at the end </a:t>
            </a:r>
            <a:r>
              <a:rPr dirty="0" sz="1450" spc="-5">
                <a:latin typeface="Times New Roman"/>
                <a:cs typeface="Times New Roman"/>
              </a:rPr>
              <a:t>of </a:t>
            </a:r>
            <a:r>
              <a:rPr dirty="0" sz="1450" spc="-10">
                <a:latin typeface="Times New Roman"/>
                <a:cs typeface="Times New Roman"/>
              </a:rPr>
              <a:t>the clachan for</a:t>
            </a:r>
            <a:r>
              <a:rPr dirty="0" sz="1450" spc="25">
                <a:latin typeface="Times New Roman"/>
                <a:cs typeface="Times New Roman"/>
              </a:rPr>
              <a:t> </a:t>
            </a:r>
            <a:r>
              <a:rPr dirty="0" sz="1450" spc="-10">
                <a:latin typeface="Times New Roman"/>
                <a:cs typeface="Times New Roman"/>
              </a:rPr>
              <a:t>letters.</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It is, perhaps, characteristic </a:t>
            </a:r>
            <a:r>
              <a:rPr dirty="0" sz="1450" spc="-5">
                <a:latin typeface="Times New Roman"/>
                <a:cs typeface="Times New Roman"/>
              </a:rPr>
              <a:t>of </a:t>
            </a:r>
            <a:r>
              <a:rPr dirty="0" sz="1450" spc="-10">
                <a:latin typeface="Times New Roman"/>
                <a:cs typeface="Times New Roman"/>
              </a:rPr>
              <a:t>Dunure that </a:t>
            </a:r>
            <a:r>
              <a:rPr dirty="0" sz="1450" spc="-5">
                <a:latin typeface="Times New Roman"/>
                <a:cs typeface="Times New Roman"/>
              </a:rPr>
              <a:t>none </a:t>
            </a:r>
            <a:r>
              <a:rPr dirty="0" sz="1450" spc="-10">
                <a:latin typeface="Times New Roman"/>
                <a:cs typeface="Times New Roman"/>
              </a:rPr>
              <a:t>were </a:t>
            </a:r>
            <a:r>
              <a:rPr dirty="0" sz="1450" spc="-5">
                <a:latin typeface="Times New Roman"/>
                <a:cs typeface="Times New Roman"/>
              </a:rPr>
              <a:t>brought</a:t>
            </a:r>
            <a:r>
              <a:rPr dirty="0" sz="1450" spc="4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The people at the public-house did </a:t>
            </a:r>
            <a:r>
              <a:rPr dirty="0" sz="1450" spc="-5">
                <a:latin typeface="Times New Roman"/>
                <a:cs typeface="Times New Roman"/>
              </a:rPr>
              <a:t>not </a:t>
            </a:r>
            <a:r>
              <a:rPr dirty="0" sz="1450" spc="-10">
                <a:latin typeface="Times New Roman"/>
                <a:cs typeface="Times New Roman"/>
              </a:rPr>
              <a:t>seem well pleased to see me, and  though </a:t>
            </a:r>
            <a:r>
              <a:rPr dirty="0" sz="1450" spc="-5">
                <a:latin typeface="Times New Roman"/>
                <a:cs typeface="Times New Roman"/>
              </a:rPr>
              <a:t>I </a:t>
            </a:r>
            <a:r>
              <a:rPr dirty="0" sz="1450" spc="-10">
                <a:latin typeface="Times New Roman"/>
                <a:cs typeface="Times New Roman"/>
              </a:rPr>
              <a:t>would fain have stayed </a:t>
            </a:r>
            <a:r>
              <a:rPr dirty="0" sz="1450" spc="-5">
                <a:latin typeface="Times New Roman"/>
                <a:cs typeface="Times New Roman"/>
              </a:rPr>
              <a:t>by </a:t>
            </a:r>
            <a:r>
              <a:rPr dirty="0" sz="1450" spc="-10">
                <a:latin typeface="Times New Roman"/>
                <a:cs typeface="Times New Roman"/>
              </a:rPr>
              <a:t>the kitchen fire, sent me ‘ben the hoose’  into the guest-room. This guest-room at Dunure was painted in quite æsthetic  fashion. There are rooms in the same taste </a:t>
            </a:r>
            <a:r>
              <a:rPr dirty="0" sz="1450" spc="-5">
                <a:latin typeface="Times New Roman"/>
                <a:cs typeface="Times New Roman"/>
              </a:rPr>
              <a:t>not a </a:t>
            </a:r>
            <a:r>
              <a:rPr dirty="0" sz="1450" spc="-10">
                <a:latin typeface="Times New Roman"/>
                <a:cs typeface="Times New Roman"/>
              </a:rPr>
              <a:t>hundred miles from London,  where persons </a:t>
            </a:r>
            <a:r>
              <a:rPr dirty="0" sz="1450" spc="-5">
                <a:latin typeface="Times New Roman"/>
                <a:cs typeface="Times New Roman"/>
              </a:rPr>
              <a:t>of </a:t>
            </a:r>
            <a:r>
              <a:rPr dirty="0" sz="1450" spc="-10">
                <a:latin typeface="Times New Roman"/>
                <a:cs typeface="Times New Roman"/>
              </a:rPr>
              <a:t>an extreme sensibility meet together without  embarrassment. It was all in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dull </a:t>
            </a:r>
            <a:r>
              <a:rPr dirty="0" sz="1450" spc="-10">
                <a:latin typeface="Times New Roman"/>
                <a:cs typeface="Times New Roman"/>
              </a:rPr>
              <a:t>bottle-green and black; </a:t>
            </a:r>
            <a:r>
              <a:rPr dirty="0" sz="1450" spc="-5">
                <a:latin typeface="Times New Roman"/>
                <a:cs typeface="Times New Roman"/>
              </a:rPr>
              <a:t>a </a:t>
            </a:r>
            <a:r>
              <a:rPr dirty="0" sz="1450" spc="-10">
                <a:latin typeface="Times New Roman"/>
                <a:cs typeface="Times New Roman"/>
              </a:rPr>
              <a:t>grave  harmonious piece </a:t>
            </a:r>
            <a:r>
              <a:rPr dirty="0" sz="1450" spc="-5">
                <a:latin typeface="Times New Roman"/>
                <a:cs typeface="Times New Roman"/>
              </a:rPr>
              <a:t>of </a:t>
            </a:r>
            <a:r>
              <a:rPr dirty="0" sz="1450" spc="-10">
                <a:latin typeface="Times New Roman"/>
                <a:cs typeface="Times New Roman"/>
              </a:rPr>
              <a:t>colouring, with nothing, so far as coarser folk can judge,  to </a:t>
            </a:r>
            <a:r>
              <a:rPr dirty="0" sz="1450" spc="-5">
                <a:latin typeface="Times New Roman"/>
                <a:cs typeface="Times New Roman"/>
              </a:rPr>
              <a:t>hurt </a:t>
            </a:r>
            <a:r>
              <a:rPr dirty="0" sz="1450" spc="-10">
                <a:latin typeface="Times New Roman"/>
                <a:cs typeface="Times New Roman"/>
              </a:rPr>
              <a:t>the better feelings </a:t>
            </a:r>
            <a:r>
              <a:rPr dirty="0" sz="1450" spc="-5">
                <a:latin typeface="Times New Roman"/>
                <a:cs typeface="Times New Roman"/>
              </a:rPr>
              <a:t>of </a:t>
            </a:r>
            <a:r>
              <a:rPr dirty="0" sz="1450" spc="-10">
                <a:latin typeface="Times New Roman"/>
                <a:cs typeface="Times New Roman"/>
              </a:rPr>
              <a:t>the most exquisite purist. A cherry-red half  window-blind kept </a:t>
            </a:r>
            <a:r>
              <a:rPr dirty="0" sz="1450" spc="-5">
                <a:latin typeface="Times New Roman"/>
                <a:cs typeface="Times New Roman"/>
              </a:rPr>
              <a:t>up </a:t>
            </a:r>
            <a:r>
              <a:rPr dirty="0" sz="1450" spc="-10">
                <a:latin typeface="Times New Roman"/>
                <a:cs typeface="Times New Roman"/>
              </a:rPr>
              <a:t>an imaginary warmth in the cold room, and threw quite  </a:t>
            </a:r>
            <a:r>
              <a:rPr dirty="0" sz="1450" spc="-5">
                <a:latin typeface="Times New Roman"/>
                <a:cs typeface="Times New Roman"/>
              </a:rPr>
              <a:t>a </a:t>
            </a:r>
            <a:r>
              <a:rPr dirty="0" sz="1450" spc="-10">
                <a:latin typeface="Times New Roman"/>
                <a:cs typeface="Times New Roman"/>
              </a:rPr>
              <a:t>glow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floor.</a:t>
            </a:r>
            <a:r>
              <a:rPr dirty="0" sz="1450" spc="320">
                <a:latin typeface="Times New Roman"/>
                <a:cs typeface="Times New Roman"/>
              </a:rPr>
              <a:t> </a:t>
            </a:r>
            <a:r>
              <a:rPr dirty="0" sz="1450" spc="-25">
                <a:latin typeface="Times New Roman"/>
                <a:cs typeface="Times New Roman"/>
              </a:rPr>
              <a:t>Twelve </a:t>
            </a:r>
            <a:r>
              <a:rPr dirty="0" sz="1450" spc="-10">
                <a:latin typeface="Times New Roman"/>
                <a:cs typeface="Times New Roman"/>
              </a:rPr>
              <a:t>cockle-shells and </a:t>
            </a:r>
            <a:r>
              <a:rPr dirty="0" sz="1450" spc="-5">
                <a:latin typeface="Times New Roman"/>
                <a:cs typeface="Times New Roman"/>
              </a:rPr>
              <a:t>a </a:t>
            </a:r>
            <a:r>
              <a:rPr dirty="0" sz="1450" spc="-10">
                <a:latin typeface="Times New Roman"/>
                <a:cs typeface="Times New Roman"/>
              </a:rPr>
              <a:t>half-penny china figure were  ranged solemnly along the mantel-shelf. Even the spittoon was an original  note, and instead </a:t>
            </a:r>
            <a:r>
              <a:rPr dirty="0" sz="1450" spc="-5">
                <a:latin typeface="Times New Roman"/>
                <a:cs typeface="Times New Roman"/>
              </a:rPr>
              <a:t>of </a:t>
            </a:r>
            <a:r>
              <a:rPr dirty="0" sz="1450" spc="-10">
                <a:latin typeface="Times New Roman"/>
                <a:cs typeface="Times New Roman"/>
              </a:rPr>
              <a:t>sawdust contained sea-shells. And as for the hearthrug, it  would merit an article to itself, and </a:t>
            </a:r>
            <a:r>
              <a:rPr dirty="0" sz="1450" spc="-5">
                <a:latin typeface="Times New Roman"/>
                <a:cs typeface="Times New Roman"/>
              </a:rPr>
              <a:t>a </a:t>
            </a:r>
            <a:r>
              <a:rPr dirty="0" sz="1450" spc="-10">
                <a:latin typeface="Times New Roman"/>
                <a:cs typeface="Times New Roman"/>
              </a:rPr>
              <a:t>coloured diagram to help the text. It was  patchwork, </a:t>
            </a:r>
            <a:r>
              <a:rPr dirty="0" sz="1450" spc="-5">
                <a:latin typeface="Times New Roman"/>
                <a:cs typeface="Times New Roman"/>
              </a:rPr>
              <a:t>but </a:t>
            </a:r>
            <a:r>
              <a:rPr dirty="0" sz="1450" spc="-10">
                <a:latin typeface="Times New Roman"/>
                <a:cs typeface="Times New Roman"/>
              </a:rPr>
              <a:t>the patchwork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no </a:t>
            </a:r>
            <a:r>
              <a:rPr dirty="0" sz="1450" spc="-10">
                <a:latin typeface="Times New Roman"/>
                <a:cs typeface="Times New Roman"/>
              </a:rPr>
              <a:t>glowing shreds </a:t>
            </a:r>
            <a:r>
              <a:rPr dirty="0" sz="1450" spc="-5">
                <a:latin typeface="Times New Roman"/>
                <a:cs typeface="Times New Roman"/>
              </a:rPr>
              <a:t>of </a:t>
            </a:r>
            <a:r>
              <a:rPr dirty="0" sz="1450" spc="-10">
                <a:latin typeface="Times New Roman"/>
                <a:cs typeface="Times New Roman"/>
              </a:rPr>
              <a:t>old</a:t>
            </a:r>
            <a:r>
              <a:rPr dirty="0" sz="1450" spc="270">
                <a:latin typeface="Times New Roman"/>
                <a:cs typeface="Times New Roman"/>
              </a:rPr>
              <a:t> </a:t>
            </a:r>
            <a:r>
              <a:rPr dirty="0" sz="1450" spc="-10">
                <a:latin typeface="Times New Roman"/>
                <a:cs typeface="Times New Roman"/>
              </a:rPr>
              <a:t>brocade</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Chinese silk, shaken together in the kaleidoscope </a:t>
            </a:r>
            <a:r>
              <a:rPr dirty="0" sz="1450" spc="-5">
                <a:latin typeface="Times New Roman"/>
                <a:cs typeface="Times New Roman"/>
              </a:rPr>
              <a:t>of </a:t>
            </a:r>
            <a:r>
              <a:rPr dirty="0" sz="1450" spc="-10">
                <a:latin typeface="Times New Roman"/>
                <a:cs typeface="Times New Roman"/>
              </a:rPr>
              <a:t>some tasteful  </a:t>
            </a:r>
            <a:r>
              <a:rPr dirty="0" sz="1450" spc="-15">
                <a:latin typeface="Times New Roman"/>
                <a:cs typeface="Times New Roman"/>
              </a:rPr>
              <a:t>housewife’s </a:t>
            </a:r>
            <a:r>
              <a:rPr dirty="0" sz="1450" spc="-10">
                <a:latin typeface="Times New Roman"/>
                <a:cs typeface="Times New Roman"/>
              </a:rPr>
              <a:t>fancy; </a:t>
            </a:r>
            <a:r>
              <a:rPr dirty="0" sz="1450" spc="-5">
                <a:latin typeface="Times New Roman"/>
                <a:cs typeface="Times New Roman"/>
              </a:rPr>
              <a:t>but 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art in its own </a:t>
            </a:r>
            <a:r>
              <a:rPr dirty="0" sz="1450" spc="-35">
                <a:latin typeface="Times New Roman"/>
                <a:cs typeface="Times New Roman"/>
              </a:rPr>
              <a:t>way, </a:t>
            </a:r>
            <a:r>
              <a:rPr dirty="0" sz="1450" spc="-10">
                <a:latin typeface="Times New Roman"/>
                <a:cs typeface="Times New Roman"/>
              </a:rPr>
              <a:t>and plainly </a:t>
            </a:r>
            <a:r>
              <a:rPr dirty="0" sz="1450" spc="-5">
                <a:latin typeface="Times New Roman"/>
                <a:cs typeface="Times New Roman"/>
              </a:rPr>
              <a:t>a </a:t>
            </a:r>
            <a:r>
              <a:rPr dirty="0" sz="1450" spc="-10">
                <a:latin typeface="Times New Roman"/>
                <a:cs typeface="Times New Roman"/>
              </a:rPr>
              <a:t>labour </a:t>
            </a:r>
            <a:r>
              <a:rPr dirty="0" sz="1450" spc="-5">
                <a:latin typeface="Times New Roman"/>
                <a:cs typeface="Times New Roman"/>
              </a:rPr>
              <a:t>of  </a:t>
            </a:r>
            <a:r>
              <a:rPr dirty="0" sz="1450" spc="-10">
                <a:latin typeface="Times New Roman"/>
                <a:cs typeface="Times New Roman"/>
              </a:rPr>
              <a:t>love. The patches came exclusively from </a:t>
            </a:r>
            <a:r>
              <a:rPr dirty="0" sz="1450" spc="-20">
                <a:latin typeface="Times New Roman"/>
                <a:cs typeface="Times New Roman"/>
              </a:rPr>
              <a:t>people’s </a:t>
            </a:r>
            <a:r>
              <a:rPr dirty="0" sz="1450" spc="-10">
                <a:latin typeface="Times New Roman"/>
                <a:cs typeface="Times New Roman"/>
              </a:rPr>
              <a:t>raiment. There was </a:t>
            </a:r>
            <a:r>
              <a:rPr dirty="0" sz="1450" spc="-5">
                <a:latin typeface="Times New Roman"/>
                <a:cs typeface="Times New Roman"/>
              </a:rPr>
              <a:t>no  </a:t>
            </a:r>
            <a:r>
              <a:rPr dirty="0" sz="1450" spc="-10">
                <a:latin typeface="Times New Roman"/>
                <a:cs typeface="Times New Roman"/>
              </a:rPr>
              <a:t>colour more brilliant than </a:t>
            </a:r>
            <a:r>
              <a:rPr dirty="0" sz="1450" spc="-5">
                <a:latin typeface="Times New Roman"/>
                <a:cs typeface="Times New Roman"/>
              </a:rPr>
              <a:t>a </a:t>
            </a:r>
            <a:r>
              <a:rPr dirty="0" sz="1450" spc="-10">
                <a:latin typeface="Times New Roman"/>
                <a:cs typeface="Times New Roman"/>
              </a:rPr>
              <a:t>heather mixture; ‘My </a:t>
            </a:r>
            <a:r>
              <a:rPr dirty="0" sz="1450" spc="-20">
                <a:latin typeface="Times New Roman"/>
                <a:cs typeface="Times New Roman"/>
              </a:rPr>
              <a:t>Johnny’s </a:t>
            </a:r>
            <a:r>
              <a:rPr dirty="0" sz="1450" spc="-10">
                <a:latin typeface="Times New Roman"/>
                <a:cs typeface="Times New Roman"/>
              </a:rPr>
              <a:t>grey breeks,’ well  polished over the oar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boat’s</a:t>
            </a:r>
            <a:r>
              <a:rPr dirty="0" sz="1450" spc="320">
                <a:latin typeface="Times New Roman"/>
                <a:cs typeface="Times New Roman"/>
              </a:rPr>
              <a:t> </a:t>
            </a:r>
            <a:r>
              <a:rPr dirty="0" sz="1450" spc="-10">
                <a:latin typeface="Times New Roman"/>
                <a:cs typeface="Times New Roman"/>
              </a:rPr>
              <a:t>thwart, entered </a:t>
            </a:r>
            <a:r>
              <a:rPr dirty="0" sz="1450" spc="-15">
                <a:latin typeface="Times New Roman"/>
                <a:cs typeface="Times New Roman"/>
              </a:rPr>
              <a:t>largely </a:t>
            </a:r>
            <a:r>
              <a:rPr dirty="0" sz="1450" spc="-10">
                <a:latin typeface="Times New Roman"/>
                <a:cs typeface="Times New Roman"/>
              </a:rPr>
              <a:t>into its  composition. And the spoils </a:t>
            </a:r>
            <a:r>
              <a:rPr dirty="0" sz="1450" spc="-5">
                <a:latin typeface="Times New Roman"/>
                <a:cs typeface="Times New Roman"/>
              </a:rPr>
              <a:t>of </a:t>
            </a:r>
            <a:r>
              <a:rPr dirty="0" sz="1450" spc="-10">
                <a:latin typeface="Times New Roman"/>
                <a:cs typeface="Times New Roman"/>
              </a:rPr>
              <a:t>an old black cloth coat, that had been many </a:t>
            </a:r>
            <a:r>
              <a:rPr dirty="0" sz="1450" spc="-5">
                <a:latin typeface="Times New Roman"/>
                <a:cs typeface="Times New Roman"/>
              </a:rPr>
              <a:t>a  </a:t>
            </a:r>
            <a:r>
              <a:rPr dirty="0" sz="1450" spc="-10">
                <a:latin typeface="Times New Roman"/>
                <a:cs typeface="Times New Roman"/>
              </a:rPr>
              <a:t>Sunday to church, added something (save the mark!) </a:t>
            </a:r>
            <a:r>
              <a:rPr dirty="0" sz="1450" spc="-5">
                <a:latin typeface="Times New Roman"/>
                <a:cs typeface="Times New Roman"/>
              </a:rPr>
              <a:t>of </a:t>
            </a:r>
            <a:r>
              <a:rPr dirty="0" sz="1450" spc="-10">
                <a:latin typeface="Times New Roman"/>
                <a:cs typeface="Times New Roman"/>
              </a:rPr>
              <a:t>preciousness to the  material.</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at luncheon four carters came in—long-limbed, muscular  </a:t>
            </a:r>
            <a:r>
              <a:rPr dirty="0" sz="1450" spc="-25">
                <a:latin typeface="Times New Roman"/>
                <a:cs typeface="Times New Roman"/>
              </a:rPr>
              <a:t>Ayrshire </a:t>
            </a:r>
            <a:r>
              <a:rPr dirty="0" sz="1450" spc="-10">
                <a:latin typeface="Times New Roman"/>
                <a:cs typeface="Times New Roman"/>
              </a:rPr>
              <a:t>Scots, with lean, intelligent faces. Four quarts </a:t>
            </a:r>
            <a:r>
              <a:rPr dirty="0" sz="1450" spc="-5">
                <a:latin typeface="Times New Roman"/>
                <a:cs typeface="Times New Roman"/>
              </a:rPr>
              <a:t>of </a:t>
            </a:r>
            <a:r>
              <a:rPr dirty="0" sz="1450" spc="-10">
                <a:latin typeface="Times New Roman"/>
                <a:cs typeface="Times New Roman"/>
              </a:rPr>
              <a:t>stout were ordered;  they kept filling the tumbler with the other hand as they drank; and in less time  than it takes me to write these words the four quarts were finished—another  round was proposed, discussed, and negatived—and they were creaking </a:t>
            </a:r>
            <a:r>
              <a:rPr dirty="0" sz="1450" spc="-5">
                <a:latin typeface="Times New Roman"/>
                <a:cs typeface="Times New Roman"/>
              </a:rPr>
              <a:t>out of  </a:t>
            </a:r>
            <a:r>
              <a:rPr dirty="0" sz="1450" spc="-10">
                <a:latin typeface="Times New Roman"/>
                <a:cs typeface="Times New Roman"/>
              </a:rPr>
              <a:t>the village with their</a:t>
            </a:r>
            <a:r>
              <a:rPr dirty="0" sz="1450" spc="5">
                <a:latin typeface="Times New Roman"/>
                <a:cs typeface="Times New Roman"/>
              </a:rPr>
              <a:t> </a:t>
            </a:r>
            <a:r>
              <a:rPr dirty="0" sz="1450" spc="-10">
                <a:latin typeface="Times New Roman"/>
                <a:cs typeface="Times New Roman"/>
              </a:rPr>
              <a:t>carts.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The ruins drew </a:t>
            </a:r>
            <a:r>
              <a:rPr dirty="0" sz="1450" spc="-5">
                <a:latin typeface="Times New Roman"/>
                <a:cs typeface="Times New Roman"/>
              </a:rPr>
              <a:t>you </a:t>
            </a:r>
            <a:r>
              <a:rPr dirty="0" sz="1450" spc="-10">
                <a:latin typeface="Times New Roman"/>
                <a:cs typeface="Times New Roman"/>
              </a:rPr>
              <a:t>towards them. </a:t>
            </a:r>
            <a:r>
              <a:rPr dirty="0" sz="1450" spc="-60">
                <a:latin typeface="Times New Roman"/>
                <a:cs typeface="Times New Roman"/>
              </a:rPr>
              <a:t>You </a:t>
            </a:r>
            <a:r>
              <a:rPr dirty="0" sz="1450" spc="-10">
                <a:latin typeface="Times New Roman"/>
                <a:cs typeface="Times New Roman"/>
              </a:rPr>
              <a:t>never saw any place more desolate  from </a:t>
            </a:r>
            <a:r>
              <a:rPr dirty="0" sz="1450" spc="-5">
                <a:latin typeface="Times New Roman"/>
                <a:cs typeface="Times New Roman"/>
              </a:rPr>
              <a:t>a </a:t>
            </a:r>
            <a:r>
              <a:rPr dirty="0" sz="1450" spc="-10">
                <a:latin typeface="Times New Roman"/>
                <a:cs typeface="Times New Roman"/>
              </a:rPr>
              <a:t>distance, </a:t>
            </a:r>
            <a:r>
              <a:rPr dirty="0" sz="1450" spc="-5">
                <a:latin typeface="Times New Roman"/>
                <a:cs typeface="Times New Roman"/>
              </a:rPr>
              <a:t>nor one </a:t>
            </a:r>
            <a:r>
              <a:rPr dirty="0" sz="1450" spc="-10">
                <a:latin typeface="Times New Roman"/>
                <a:cs typeface="Times New Roman"/>
              </a:rPr>
              <a:t>that less belied its promise near at hand. Some crows  and gulls flew away croaking as </a:t>
            </a:r>
            <a:r>
              <a:rPr dirty="0" sz="1450" spc="-5">
                <a:latin typeface="Times New Roman"/>
                <a:cs typeface="Times New Roman"/>
              </a:rPr>
              <a:t>I </a:t>
            </a:r>
            <a:r>
              <a:rPr dirty="0" sz="1450" spc="-10">
                <a:latin typeface="Times New Roman"/>
                <a:cs typeface="Times New Roman"/>
              </a:rPr>
              <a:t>scrambled </a:t>
            </a:r>
            <a:r>
              <a:rPr dirty="0" sz="1450" spc="-5">
                <a:latin typeface="Times New Roman"/>
                <a:cs typeface="Times New Roman"/>
              </a:rPr>
              <a:t>in. </a:t>
            </a:r>
            <a:r>
              <a:rPr dirty="0" sz="1450" spc="-10">
                <a:latin typeface="Times New Roman"/>
                <a:cs typeface="Times New Roman"/>
              </a:rPr>
              <a:t>The snow had drifted into the  vaults. The clachan dabbled with </a:t>
            </a:r>
            <a:r>
              <a:rPr dirty="0" sz="1450" spc="-25">
                <a:latin typeface="Times New Roman"/>
                <a:cs typeface="Times New Roman"/>
              </a:rPr>
              <a:t>snow, </a:t>
            </a:r>
            <a:r>
              <a:rPr dirty="0" sz="1450" spc="-10">
                <a:latin typeface="Times New Roman"/>
                <a:cs typeface="Times New Roman"/>
              </a:rPr>
              <a:t>the white hills, the black </a:t>
            </a:r>
            <a:r>
              <a:rPr dirty="0" sz="1450" spc="-30">
                <a:latin typeface="Times New Roman"/>
                <a:cs typeface="Times New Roman"/>
              </a:rPr>
              <a:t>sky, </a:t>
            </a:r>
            <a:r>
              <a:rPr dirty="0" sz="1450" spc="-10">
                <a:latin typeface="Times New Roman"/>
                <a:cs typeface="Times New Roman"/>
              </a:rPr>
              <a:t>the sea  marked in the coves with faint circular wrinkles, the whole world, as it looked  from </a:t>
            </a:r>
            <a:r>
              <a:rPr dirty="0" sz="1450" spc="-5">
                <a:latin typeface="Times New Roman"/>
                <a:cs typeface="Times New Roman"/>
              </a:rPr>
              <a:t>a </a:t>
            </a:r>
            <a:r>
              <a:rPr dirty="0" sz="1450" spc="-10">
                <a:latin typeface="Times New Roman"/>
                <a:cs typeface="Times New Roman"/>
              </a:rPr>
              <a:t>loop-hole in Dunure, was cold, wretched, and out-at-elbows. If </a:t>
            </a:r>
            <a:r>
              <a:rPr dirty="0" sz="1450" spc="-5">
                <a:latin typeface="Times New Roman"/>
                <a:cs typeface="Times New Roman"/>
              </a:rPr>
              <a:t>you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wicked baron and compelled to stay there all the afternoon, </a:t>
            </a:r>
            <a:r>
              <a:rPr dirty="0" sz="1450" spc="-5">
                <a:latin typeface="Times New Roman"/>
                <a:cs typeface="Times New Roman"/>
              </a:rPr>
              <a:t>you  </a:t>
            </a:r>
            <a:r>
              <a:rPr dirty="0" sz="1450" spc="-10">
                <a:latin typeface="Times New Roman"/>
                <a:cs typeface="Times New Roman"/>
              </a:rPr>
              <a:t>would have had </a:t>
            </a:r>
            <a:r>
              <a:rPr dirty="0" sz="1450" spc="-5">
                <a:latin typeface="Times New Roman"/>
                <a:cs typeface="Times New Roman"/>
              </a:rPr>
              <a:t>a </a:t>
            </a:r>
            <a:r>
              <a:rPr dirty="0" sz="1450" spc="-10">
                <a:latin typeface="Times New Roman"/>
                <a:cs typeface="Times New Roman"/>
              </a:rPr>
              <a:t>rare fit </a:t>
            </a:r>
            <a:r>
              <a:rPr dirty="0" sz="1450" spc="-5">
                <a:latin typeface="Times New Roman"/>
                <a:cs typeface="Times New Roman"/>
              </a:rPr>
              <a:t>of </a:t>
            </a:r>
            <a:r>
              <a:rPr dirty="0" sz="1450" spc="-10">
                <a:latin typeface="Times New Roman"/>
                <a:cs typeface="Times New Roman"/>
              </a:rPr>
              <a:t>remorse. How </a:t>
            </a:r>
            <a:r>
              <a:rPr dirty="0" sz="1450" spc="-5">
                <a:latin typeface="Times New Roman"/>
                <a:cs typeface="Times New Roman"/>
              </a:rPr>
              <a:t>you </a:t>
            </a:r>
            <a:r>
              <a:rPr dirty="0" sz="1450" spc="-10">
                <a:latin typeface="Times New Roman"/>
                <a:cs typeface="Times New Roman"/>
              </a:rPr>
              <a:t>would have heaped </a:t>
            </a:r>
            <a:r>
              <a:rPr dirty="0" sz="1450" spc="-5">
                <a:latin typeface="Times New Roman"/>
                <a:cs typeface="Times New Roman"/>
              </a:rPr>
              <a:t>up </a:t>
            </a:r>
            <a:r>
              <a:rPr dirty="0" sz="1450" spc="-10">
                <a:latin typeface="Times New Roman"/>
                <a:cs typeface="Times New Roman"/>
              </a:rPr>
              <a:t>the fire  and gnawed </a:t>
            </a:r>
            <a:r>
              <a:rPr dirty="0" sz="1450" spc="-5">
                <a:latin typeface="Times New Roman"/>
                <a:cs typeface="Times New Roman"/>
              </a:rPr>
              <a:t>your </a:t>
            </a:r>
            <a:r>
              <a:rPr dirty="0" sz="1450" spc="-10">
                <a:latin typeface="Times New Roman"/>
                <a:cs typeface="Times New Roman"/>
              </a:rPr>
              <a:t>fingers! </a:t>
            </a:r>
            <a:r>
              <a:rPr dirty="0" sz="1450" spc="-5">
                <a:latin typeface="Times New Roman"/>
                <a:cs typeface="Times New Roman"/>
              </a:rPr>
              <a:t>I </a:t>
            </a:r>
            <a:r>
              <a:rPr dirty="0" sz="1450" spc="-10">
                <a:latin typeface="Times New Roman"/>
                <a:cs typeface="Times New Roman"/>
              </a:rPr>
              <a:t>think it would have come to homicide before the  evening—if it were only for the pleasure </a:t>
            </a:r>
            <a:r>
              <a:rPr dirty="0" sz="1450" spc="-5">
                <a:latin typeface="Times New Roman"/>
                <a:cs typeface="Times New Roman"/>
              </a:rPr>
              <a:t>of </a:t>
            </a:r>
            <a:r>
              <a:rPr dirty="0" sz="1450" spc="-10">
                <a:latin typeface="Times New Roman"/>
                <a:cs typeface="Times New Roman"/>
              </a:rPr>
              <a:t>seeing something red! And the  masters </a:t>
            </a:r>
            <a:r>
              <a:rPr dirty="0" sz="1450" spc="-5">
                <a:latin typeface="Times New Roman"/>
                <a:cs typeface="Times New Roman"/>
              </a:rPr>
              <a:t>of </a:t>
            </a:r>
            <a:r>
              <a:rPr dirty="0" sz="1450" spc="-10">
                <a:latin typeface="Times New Roman"/>
                <a:cs typeface="Times New Roman"/>
              </a:rPr>
              <a:t>Dunure, it is to </a:t>
            </a:r>
            <a:r>
              <a:rPr dirty="0" sz="1450" spc="-5">
                <a:latin typeface="Times New Roman"/>
                <a:cs typeface="Times New Roman"/>
              </a:rPr>
              <a:t>be </a:t>
            </a:r>
            <a:r>
              <a:rPr dirty="0" sz="1450" spc="-10">
                <a:latin typeface="Times New Roman"/>
                <a:cs typeface="Times New Roman"/>
              </a:rPr>
              <a:t>noticed, were remarkable </a:t>
            </a:r>
            <a:r>
              <a:rPr dirty="0" sz="1450" spc="-5">
                <a:latin typeface="Times New Roman"/>
                <a:cs typeface="Times New Roman"/>
              </a:rPr>
              <a:t>of </a:t>
            </a:r>
            <a:r>
              <a:rPr dirty="0" sz="1450" spc="-10">
                <a:latin typeface="Times New Roman"/>
                <a:cs typeface="Times New Roman"/>
              </a:rPr>
              <a:t>old for </a:t>
            </a:r>
            <a:r>
              <a:rPr dirty="0" sz="1450" spc="-15">
                <a:latin typeface="Times New Roman"/>
                <a:cs typeface="Times New Roman"/>
              </a:rPr>
              <a:t>inhumanity.  </a:t>
            </a: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these vaults where the snow had drifted was that ‘black route’ where  </a:t>
            </a:r>
            <a:r>
              <a:rPr dirty="0" sz="1450" spc="-30">
                <a:latin typeface="Times New Roman"/>
                <a:cs typeface="Times New Roman"/>
              </a:rPr>
              <a:t>‘Mr. </a:t>
            </a:r>
            <a:r>
              <a:rPr dirty="0" sz="1450" spc="-10">
                <a:latin typeface="Times New Roman"/>
                <a:cs typeface="Times New Roman"/>
              </a:rPr>
              <a:t>Alane Stewart, Commendatour </a:t>
            </a:r>
            <a:r>
              <a:rPr dirty="0" sz="1450" spc="-5">
                <a:latin typeface="Times New Roman"/>
                <a:cs typeface="Times New Roman"/>
              </a:rPr>
              <a:t>of </a:t>
            </a:r>
            <a:r>
              <a:rPr dirty="0" sz="1450" spc="-10">
                <a:latin typeface="Times New Roman"/>
                <a:cs typeface="Times New Roman"/>
              </a:rPr>
              <a:t>Crossraguel,’ endured his fiery trials.  On the 1st and 7th </a:t>
            </a:r>
            <a:r>
              <a:rPr dirty="0" sz="1450" spc="-5">
                <a:latin typeface="Times New Roman"/>
                <a:cs typeface="Times New Roman"/>
              </a:rPr>
              <a:t>of </a:t>
            </a:r>
            <a:r>
              <a:rPr dirty="0" sz="1450" spc="-10">
                <a:latin typeface="Times New Roman"/>
                <a:cs typeface="Times New Roman"/>
              </a:rPr>
              <a:t>September </a:t>
            </a:r>
            <a:r>
              <a:rPr dirty="0" sz="1450" spc="-5">
                <a:latin typeface="Times New Roman"/>
                <a:cs typeface="Times New Roman"/>
              </a:rPr>
              <a:t>1570 </a:t>
            </a:r>
            <a:r>
              <a:rPr dirty="0" sz="1450" spc="-10">
                <a:latin typeface="Times New Roman"/>
                <a:cs typeface="Times New Roman"/>
              </a:rPr>
              <a:t>(ill dates for </a:t>
            </a:r>
            <a:r>
              <a:rPr dirty="0" sz="1450" spc="-35">
                <a:latin typeface="Times New Roman"/>
                <a:cs typeface="Times New Roman"/>
              </a:rPr>
              <a:t>Mr. </a:t>
            </a:r>
            <a:r>
              <a:rPr dirty="0" sz="1450" spc="-10">
                <a:latin typeface="Times New Roman"/>
                <a:cs typeface="Times New Roman"/>
              </a:rPr>
              <a:t>Alan!), Gilbert, Earl </a:t>
            </a:r>
            <a:r>
              <a:rPr dirty="0" sz="1450" spc="-5">
                <a:latin typeface="Times New Roman"/>
                <a:cs typeface="Times New Roman"/>
              </a:rPr>
              <a:t>of  </a:t>
            </a:r>
            <a:r>
              <a:rPr dirty="0" sz="1450" spc="-10">
                <a:latin typeface="Times New Roman"/>
                <a:cs typeface="Times New Roman"/>
              </a:rPr>
              <a:t>Cassilis, his chaplain, his </a:t>
            </a:r>
            <a:r>
              <a:rPr dirty="0" sz="1450" spc="-20">
                <a:latin typeface="Times New Roman"/>
                <a:cs typeface="Times New Roman"/>
              </a:rPr>
              <a:t>baker, </a:t>
            </a:r>
            <a:r>
              <a:rPr dirty="0" sz="1450" spc="-10">
                <a:latin typeface="Times New Roman"/>
                <a:cs typeface="Times New Roman"/>
              </a:rPr>
              <a:t>his cook, his pantryman, and another servant,  </a:t>
            </a:r>
            <a:r>
              <a:rPr dirty="0" sz="1450" spc="-5">
                <a:latin typeface="Times New Roman"/>
                <a:cs typeface="Times New Roman"/>
              </a:rPr>
              <a:t>bound </a:t>
            </a:r>
            <a:r>
              <a:rPr dirty="0" sz="1450" spc="-10">
                <a:latin typeface="Times New Roman"/>
                <a:cs typeface="Times New Roman"/>
              </a:rPr>
              <a:t>the Poor Commendator ‘betwix an iron chimlay and </a:t>
            </a:r>
            <a:r>
              <a:rPr dirty="0" sz="1450" spc="-5">
                <a:latin typeface="Times New Roman"/>
                <a:cs typeface="Times New Roman"/>
              </a:rPr>
              <a:t>a </a:t>
            </a:r>
            <a:r>
              <a:rPr dirty="0" sz="1450" spc="-10">
                <a:latin typeface="Times New Roman"/>
                <a:cs typeface="Times New Roman"/>
              </a:rPr>
              <a:t>fire,’ and there  cruelly roasted him until </a:t>
            </a:r>
            <a:r>
              <a:rPr dirty="0" sz="1450" spc="-5">
                <a:latin typeface="Times New Roman"/>
                <a:cs typeface="Times New Roman"/>
              </a:rPr>
              <a:t>he </a:t>
            </a:r>
            <a:r>
              <a:rPr dirty="0" sz="1450" spc="-10">
                <a:latin typeface="Times New Roman"/>
                <a:cs typeface="Times New Roman"/>
              </a:rPr>
              <a:t>signed away his </a:t>
            </a:r>
            <a:r>
              <a:rPr dirty="0" sz="1450" spc="-20">
                <a:latin typeface="Times New Roman"/>
                <a:cs typeface="Times New Roman"/>
              </a:rPr>
              <a:t>abbacy.</a:t>
            </a:r>
            <a:r>
              <a:rPr dirty="0" sz="1450" spc="320">
                <a:latin typeface="Times New Roman"/>
                <a:cs typeface="Times New Roman"/>
              </a:rPr>
              <a:t> </a:t>
            </a:r>
            <a:r>
              <a:rPr dirty="0" sz="1450" spc="-10">
                <a:latin typeface="Times New Roman"/>
                <a:cs typeface="Times New Roman"/>
              </a:rPr>
              <a:t>It is </a:t>
            </a:r>
            <a:r>
              <a:rPr dirty="0" sz="1450" spc="-5">
                <a:latin typeface="Times New Roman"/>
                <a:cs typeface="Times New Roman"/>
              </a:rPr>
              <a:t>one of </a:t>
            </a:r>
            <a:r>
              <a:rPr dirty="0" sz="1450" spc="-10">
                <a:latin typeface="Times New Roman"/>
                <a:cs typeface="Times New Roman"/>
              </a:rPr>
              <a:t>the ugliest  stories </a:t>
            </a:r>
            <a:r>
              <a:rPr dirty="0" sz="1450" spc="-5">
                <a:latin typeface="Times New Roman"/>
                <a:cs typeface="Times New Roman"/>
              </a:rPr>
              <a:t>of </a:t>
            </a:r>
            <a:r>
              <a:rPr dirty="0" sz="1450" spc="-10">
                <a:latin typeface="Times New Roman"/>
                <a:cs typeface="Times New Roman"/>
              </a:rPr>
              <a:t>an ugly period, </a:t>
            </a:r>
            <a:r>
              <a:rPr dirty="0" sz="1450" spc="-5">
                <a:latin typeface="Times New Roman"/>
                <a:cs typeface="Times New Roman"/>
              </a:rPr>
              <a:t>but not, </a:t>
            </a:r>
            <a:r>
              <a:rPr dirty="0" sz="1450" spc="-20">
                <a:latin typeface="Times New Roman"/>
                <a:cs typeface="Times New Roman"/>
              </a:rPr>
              <a:t>somehow, </a:t>
            </a:r>
            <a:r>
              <a:rPr dirty="0" sz="1450" spc="-10">
                <a:latin typeface="Times New Roman"/>
                <a:cs typeface="Times New Roman"/>
              </a:rPr>
              <a:t>without such </a:t>
            </a:r>
            <a:r>
              <a:rPr dirty="0" sz="1450" spc="-5">
                <a:latin typeface="Times New Roman"/>
                <a:cs typeface="Times New Roman"/>
              </a:rPr>
              <a:t>a </a:t>
            </a:r>
            <a:r>
              <a:rPr dirty="0" sz="1450" spc="-10">
                <a:latin typeface="Times New Roman"/>
                <a:cs typeface="Times New Roman"/>
              </a:rPr>
              <a:t>flavour </a:t>
            </a:r>
            <a:r>
              <a:rPr dirty="0" sz="1450" spc="-5">
                <a:latin typeface="Times New Roman"/>
                <a:cs typeface="Times New Roman"/>
              </a:rPr>
              <a:t>of </a:t>
            </a:r>
            <a:r>
              <a:rPr dirty="0" sz="1450" spc="-10">
                <a:latin typeface="Times New Roman"/>
                <a:cs typeface="Times New Roman"/>
              </a:rPr>
              <a:t>the  ridiculous as makes it hard to sympathise quite seriously with the victim. And  it is consoling to remember that </a:t>
            </a:r>
            <a:r>
              <a:rPr dirty="0" sz="1450" spc="-5">
                <a:latin typeface="Times New Roman"/>
                <a:cs typeface="Times New Roman"/>
              </a:rPr>
              <a:t>he got </a:t>
            </a:r>
            <a:r>
              <a:rPr dirty="0" sz="1450" spc="-10">
                <a:latin typeface="Times New Roman"/>
                <a:cs typeface="Times New Roman"/>
              </a:rPr>
              <a:t>away at last, and kept his </a:t>
            </a:r>
            <a:r>
              <a:rPr dirty="0" sz="1450" spc="-20">
                <a:latin typeface="Times New Roman"/>
                <a:cs typeface="Times New Roman"/>
              </a:rPr>
              <a:t>abbacy, </a:t>
            </a:r>
            <a:r>
              <a:rPr dirty="0" sz="1450" spc="-10">
                <a:latin typeface="Times New Roman"/>
                <a:cs typeface="Times New Roman"/>
              </a:rPr>
              <a:t>and,  over and above, had </a:t>
            </a:r>
            <a:r>
              <a:rPr dirty="0" sz="1450" spc="-5">
                <a:latin typeface="Times New Roman"/>
                <a:cs typeface="Times New Roman"/>
              </a:rPr>
              <a:t>a </a:t>
            </a:r>
            <a:r>
              <a:rPr dirty="0" sz="1450" spc="-10">
                <a:latin typeface="Times New Roman"/>
                <a:cs typeface="Times New Roman"/>
              </a:rPr>
              <a:t>pension from the Earl until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died.</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Some way beyond Dunure </a:t>
            </a:r>
            <a:r>
              <a:rPr dirty="0" sz="1450" spc="-5">
                <a:latin typeface="Times New Roman"/>
                <a:cs typeface="Times New Roman"/>
              </a:rPr>
              <a:t>a </a:t>
            </a:r>
            <a:r>
              <a:rPr dirty="0" sz="1450" spc="-10">
                <a:latin typeface="Times New Roman"/>
                <a:cs typeface="Times New Roman"/>
              </a:rPr>
              <a:t>wide </a:t>
            </a:r>
            <a:r>
              <a:rPr dirty="0" sz="1450" spc="-30">
                <a:latin typeface="Times New Roman"/>
                <a:cs typeface="Times New Roman"/>
              </a:rPr>
              <a:t>bay, </a:t>
            </a:r>
            <a:r>
              <a:rPr dirty="0" sz="1450" spc="-5">
                <a:latin typeface="Times New Roman"/>
                <a:cs typeface="Times New Roman"/>
              </a:rPr>
              <a:t>of </a:t>
            </a:r>
            <a:r>
              <a:rPr dirty="0" sz="1450" spc="-10">
                <a:latin typeface="Times New Roman"/>
                <a:cs typeface="Times New Roman"/>
              </a:rPr>
              <a:t>somewhat less unkindly aspect,  opened </a:t>
            </a:r>
            <a:r>
              <a:rPr dirty="0" sz="1450" spc="-5">
                <a:latin typeface="Times New Roman"/>
                <a:cs typeface="Times New Roman"/>
              </a:rPr>
              <a:t>out. </a:t>
            </a:r>
            <a:r>
              <a:rPr dirty="0" sz="1450" spc="-10">
                <a:latin typeface="Times New Roman"/>
                <a:cs typeface="Times New Roman"/>
              </a:rPr>
              <a:t>Colzean plantations lay all along the steep shore, and there was </a:t>
            </a:r>
            <a:r>
              <a:rPr dirty="0" sz="1450" spc="-5">
                <a:latin typeface="Times New Roman"/>
                <a:cs typeface="Times New Roman"/>
              </a:rPr>
              <a:t>a  </a:t>
            </a:r>
            <a:r>
              <a:rPr dirty="0" sz="1450" spc="-10">
                <a:latin typeface="Times New Roman"/>
                <a:cs typeface="Times New Roman"/>
              </a:rPr>
              <a:t>wooded hill towards the centre, where the trees made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shadowy  etching over the </a:t>
            </a:r>
            <a:r>
              <a:rPr dirty="0" sz="1450" spc="-25">
                <a:latin typeface="Times New Roman"/>
                <a:cs typeface="Times New Roman"/>
              </a:rPr>
              <a:t>snow. </a:t>
            </a:r>
            <a:r>
              <a:rPr dirty="0" sz="1450" spc="-10">
                <a:latin typeface="Times New Roman"/>
                <a:cs typeface="Times New Roman"/>
              </a:rPr>
              <a:t>The road went down and </a:t>
            </a:r>
            <a:r>
              <a:rPr dirty="0" sz="1450" spc="-5">
                <a:latin typeface="Times New Roman"/>
                <a:cs typeface="Times New Roman"/>
              </a:rPr>
              <a:t>up, </a:t>
            </a:r>
            <a:r>
              <a:rPr dirty="0" sz="1450" spc="-10">
                <a:latin typeface="Times New Roman"/>
                <a:cs typeface="Times New Roman"/>
              </a:rPr>
              <a:t>and past </a:t>
            </a:r>
            <a:r>
              <a:rPr dirty="0" sz="1450" spc="-5">
                <a:latin typeface="Times New Roman"/>
                <a:cs typeface="Times New Roman"/>
              </a:rPr>
              <a:t>a </a:t>
            </a:r>
            <a:r>
              <a:rPr dirty="0" sz="1450" spc="-15">
                <a:latin typeface="Times New Roman"/>
                <a:cs typeface="Times New Roman"/>
              </a:rPr>
              <a:t>blacksmith’s  </a:t>
            </a:r>
            <a:r>
              <a:rPr dirty="0" sz="1450" spc="-10">
                <a:latin typeface="Times New Roman"/>
                <a:cs typeface="Times New Roman"/>
              </a:rPr>
              <a:t>cottage that made fine music in the </a:t>
            </a:r>
            <a:r>
              <a:rPr dirty="0" sz="1450" spc="-20">
                <a:latin typeface="Times New Roman"/>
                <a:cs typeface="Times New Roman"/>
              </a:rPr>
              <a:t>valley.</a:t>
            </a:r>
            <a:r>
              <a:rPr dirty="0" sz="1450" spc="320">
                <a:latin typeface="Times New Roman"/>
                <a:cs typeface="Times New Roman"/>
              </a:rPr>
              <a:t> </a:t>
            </a:r>
            <a:r>
              <a:rPr dirty="0" sz="1450" spc="-10">
                <a:latin typeface="Times New Roman"/>
                <a:cs typeface="Times New Roman"/>
              </a:rPr>
              <a:t>Three compatriots </a:t>
            </a:r>
            <a:r>
              <a:rPr dirty="0" sz="1450" spc="-5">
                <a:latin typeface="Times New Roman"/>
                <a:cs typeface="Times New Roman"/>
              </a:rPr>
              <a:t>of </a:t>
            </a:r>
            <a:r>
              <a:rPr dirty="0" sz="1450" spc="-10">
                <a:latin typeface="Times New Roman"/>
                <a:cs typeface="Times New Roman"/>
              </a:rPr>
              <a:t>Burns drove  </a:t>
            </a:r>
            <a:r>
              <a:rPr dirty="0" sz="1450" spc="-5">
                <a:latin typeface="Times New Roman"/>
                <a:cs typeface="Times New Roman"/>
              </a:rPr>
              <a:t>up </a:t>
            </a:r>
            <a:r>
              <a:rPr dirty="0" sz="1450" spc="-10">
                <a:latin typeface="Times New Roman"/>
                <a:cs typeface="Times New Roman"/>
              </a:rPr>
              <a:t>to me in </a:t>
            </a:r>
            <a:r>
              <a:rPr dirty="0" sz="1450" spc="-5">
                <a:latin typeface="Times New Roman"/>
                <a:cs typeface="Times New Roman"/>
              </a:rPr>
              <a:t>a </a:t>
            </a:r>
            <a:r>
              <a:rPr dirty="0" sz="1450" spc="-10">
                <a:latin typeface="Times New Roman"/>
                <a:cs typeface="Times New Roman"/>
              </a:rPr>
              <a:t>cart.</a:t>
            </a:r>
            <a:r>
              <a:rPr dirty="0" sz="1450" spc="50">
                <a:latin typeface="Times New Roman"/>
                <a:cs typeface="Times New Roman"/>
              </a:rPr>
              <a:t> </a:t>
            </a:r>
            <a:r>
              <a:rPr dirty="0" sz="1450" spc="-10">
                <a:latin typeface="Times New Roman"/>
                <a:cs typeface="Times New Roman"/>
              </a:rPr>
              <a:t>They were all </a:t>
            </a:r>
            <a:r>
              <a:rPr dirty="0" sz="1450" spc="-5">
                <a:latin typeface="Times New Roman"/>
                <a:cs typeface="Times New Roman"/>
              </a:rPr>
              <a:t>drunk, </a:t>
            </a:r>
            <a:r>
              <a:rPr dirty="0" sz="1450" spc="-10">
                <a:latin typeface="Times New Roman"/>
                <a:cs typeface="Times New Roman"/>
              </a:rPr>
              <a:t>and asked me jeeringly if this was the</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way to Dunure. </a:t>
            </a:r>
            <a:r>
              <a:rPr dirty="0" sz="1450" spc="-5">
                <a:latin typeface="Times New Roman"/>
                <a:cs typeface="Times New Roman"/>
              </a:rPr>
              <a:t>I </a:t>
            </a:r>
            <a:r>
              <a:rPr dirty="0" sz="1450" spc="-10">
                <a:latin typeface="Times New Roman"/>
                <a:cs typeface="Times New Roman"/>
              </a:rPr>
              <a:t>told them it was; and my answer was received with  unfeigned merriment. One gentleman was so much tickled </a:t>
            </a:r>
            <a:r>
              <a:rPr dirty="0" sz="1450" spc="-5">
                <a:latin typeface="Times New Roman"/>
                <a:cs typeface="Times New Roman"/>
              </a:rPr>
              <a:t>he </a:t>
            </a:r>
            <a:r>
              <a:rPr dirty="0" sz="1450" spc="-10">
                <a:latin typeface="Times New Roman"/>
                <a:cs typeface="Times New Roman"/>
              </a:rPr>
              <a:t>nearly fell </a:t>
            </a:r>
            <a:r>
              <a:rPr dirty="0" sz="1450" spc="-5">
                <a:latin typeface="Times New Roman"/>
                <a:cs typeface="Times New Roman"/>
              </a:rPr>
              <a:t>out  of </a:t>
            </a:r>
            <a:r>
              <a:rPr dirty="0" sz="1450" spc="-10">
                <a:latin typeface="Times New Roman"/>
                <a:cs typeface="Times New Roman"/>
              </a:rPr>
              <a:t>the cart; indeed, </a:t>
            </a:r>
            <a:r>
              <a:rPr dirty="0" sz="1450" spc="-5">
                <a:latin typeface="Times New Roman"/>
                <a:cs typeface="Times New Roman"/>
              </a:rPr>
              <a:t>he </a:t>
            </a:r>
            <a:r>
              <a:rPr dirty="0" sz="1450" spc="-10">
                <a:latin typeface="Times New Roman"/>
                <a:cs typeface="Times New Roman"/>
              </a:rPr>
              <a:t>was only saved </a:t>
            </a:r>
            <a:r>
              <a:rPr dirty="0" sz="1450" spc="-5">
                <a:latin typeface="Times New Roman"/>
                <a:cs typeface="Times New Roman"/>
              </a:rPr>
              <a:t>by a </a:t>
            </a:r>
            <a:r>
              <a:rPr dirty="0" sz="1450" spc="-10">
                <a:latin typeface="Times New Roman"/>
                <a:cs typeface="Times New Roman"/>
              </a:rPr>
              <a:t>companion, who either had </a:t>
            </a:r>
            <a:r>
              <a:rPr dirty="0" sz="1450" spc="-5">
                <a:latin typeface="Times New Roman"/>
                <a:cs typeface="Times New Roman"/>
              </a:rPr>
              <a:t>not </a:t>
            </a:r>
            <a:r>
              <a:rPr dirty="0" sz="1450" spc="-10">
                <a:latin typeface="Times New Roman"/>
                <a:cs typeface="Times New Roman"/>
              </a:rPr>
              <a:t>so  fine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humour </a:t>
            </a:r>
            <a:r>
              <a:rPr dirty="0" sz="1450" spc="-5">
                <a:latin typeface="Times New Roman"/>
                <a:cs typeface="Times New Roman"/>
              </a:rPr>
              <a:t>or </a:t>
            </a:r>
            <a:r>
              <a:rPr dirty="0" sz="1450" spc="-10">
                <a:latin typeface="Times New Roman"/>
                <a:cs typeface="Times New Roman"/>
              </a:rPr>
              <a:t>had drunken</a:t>
            </a:r>
            <a:r>
              <a:rPr dirty="0" sz="1450" spc="15">
                <a:latin typeface="Times New Roman"/>
                <a:cs typeface="Times New Roman"/>
              </a:rPr>
              <a:t> </a:t>
            </a:r>
            <a:r>
              <a:rPr dirty="0" sz="1450" spc="-10">
                <a:latin typeface="Times New Roman"/>
                <a:cs typeface="Times New Roman"/>
              </a:rPr>
              <a:t>less.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toune </a:t>
            </a:r>
            <a:r>
              <a:rPr dirty="0" sz="1450" spc="-5">
                <a:latin typeface="Times New Roman"/>
                <a:cs typeface="Times New Roman"/>
              </a:rPr>
              <a:t>of </a:t>
            </a:r>
            <a:r>
              <a:rPr dirty="0" sz="1450" spc="-10">
                <a:latin typeface="Times New Roman"/>
                <a:cs typeface="Times New Roman"/>
              </a:rPr>
              <a:t>Mayboll,’ says the inimitable Abercrummie, ‘stands </a:t>
            </a:r>
            <a:r>
              <a:rPr dirty="0" sz="1450" spc="-5">
                <a:latin typeface="Times New Roman"/>
                <a:cs typeface="Times New Roman"/>
              </a:rPr>
              <a:t>upon </a:t>
            </a:r>
            <a:r>
              <a:rPr dirty="0" sz="1450" spc="-10">
                <a:latin typeface="Times New Roman"/>
                <a:cs typeface="Times New Roman"/>
              </a:rPr>
              <a:t>an  ascending ground from east to west, and lyes open to the south. It hath </a:t>
            </a:r>
            <a:r>
              <a:rPr dirty="0" sz="1450" spc="-5">
                <a:latin typeface="Times New Roman"/>
                <a:cs typeface="Times New Roman"/>
              </a:rPr>
              <a:t>one  </a:t>
            </a:r>
            <a:r>
              <a:rPr dirty="0" sz="1450" spc="-10">
                <a:latin typeface="Times New Roman"/>
                <a:cs typeface="Times New Roman"/>
              </a:rPr>
              <a:t>principals street, with houses </a:t>
            </a:r>
            <a:r>
              <a:rPr dirty="0" sz="1450" spc="-5">
                <a:latin typeface="Times New Roman"/>
                <a:cs typeface="Times New Roman"/>
              </a:rPr>
              <a:t>upon </a:t>
            </a:r>
            <a:r>
              <a:rPr dirty="0" sz="1450" spc="-10">
                <a:latin typeface="Times New Roman"/>
                <a:cs typeface="Times New Roman"/>
              </a:rPr>
              <a:t>both sides, built </a:t>
            </a:r>
            <a:r>
              <a:rPr dirty="0" sz="1450" spc="-5">
                <a:latin typeface="Times New Roman"/>
                <a:cs typeface="Times New Roman"/>
              </a:rPr>
              <a:t>of </a:t>
            </a:r>
            <a:r>
              <a:rPr dirty="0" sz="1450" spc="-10">
                <a:latin typeface="Times New Roman"/>
                <a:cs typeface="Times New Roman"/>
              </a:rPr>
              <a:t>freestone; and it is  beautifyed with the situation </a:t>
            </a:r>
            <a:r>
              <a:rPr dirty="0" sz="1450" spc="-5">
                <a:latin typeface="Times New Roman"/>
                <a:cs typeface="Times New Roman"/>
              </a:rPr>
              <a:t>of </a:t>
            </a:r>
            <a:r>
              <a:rPr dirty="0" sz="1450" spc="-10">
                <a:latin typeface="Times New Roman"/>
                <a:cs typeface="Times New Roman"/>
              </a:rPr>
              <a:t>two castles, </a:t>
            </a:r>
            <a:r>
              <a:rPr dirty="0" sz="1450" spc="-5">
                <a:latin typeface="Times New Roman"/>
                <a:cs typeface="Times New Roman"/>
              </a:rPr>
              <a:t>one </a:t>
            </a:r>
            <a:r>
              <a:rPr dirty="0" sz="1450" spc="-10">
                <a:latin typeface="Times New Roman"/>
                <a:cs typeface="Times New Roman"/>
              </a:rPr>
              <a:t>at each end </a:t>
            </a:r>
            <a:r>
              <a:rPr dirty="0" sz="1450" spc="-5">
                <a:latin typeface="Times New Roman"/>
                <a:cs typeface="Times New Roman"/>
              </a:rPr>
              <a:t>of </a:t>
            </a:r>
            <a:r>
              <a:rPr dirty="0" sz="1450" spc="-10">
                <a:latin typeface="Times New Roman"/>
                <a:cs typeface="Times New Roman"/>
              </a:rPr>
              <a:t>this street.  That </a:t>
            </a:r>
            <a:r>
              <a:rPr dirty="0" sz="1450" spc="-5">
                <a:latin typeface="Times New Roman"/>
                <a:cs typeface="Times New Roman"/>
              </a:rPr>
              <a:t>on </a:t>
            </a:r>
            <a:r>
              <a:rPr dirty="0" sz="1450" spc="-10">
                <a:latin typeface="Times New Roman"/>
                <a:cs typeface="Times New Roman"/>
              </a:rPr>
              <a:t>the east belongs to the Erle </a:t>
            </a:r>
            <a:r>
              <a:rPr dirty="0" sz="1450" spc="-5">
                <a:latin typeface="Times New Roman"/>
                <a:cs typeface="Times New Roman"/>
              </a:rPr>
              <a:t>of </a:t>
            </a:r>
            <a:r>
              <a:rPr dirty="0" sz="1450" spc="-10">
                <a:latin typeface="Times New Roman"/>
                <a:cs typeface="Times New Roman"/>
              </a:rPr>
              <a:t>Cassilis. On the west end is </a:t>
            </a:r>
            <a:r>
              <a:rPr dirty="0" sz="1450" spc="-5">
                <a:latin typeface="Times New Roman"/>
                <a:cs typeface="Times New Roman"/>
              </a:rPr>
              <a:t>a </a:t>
            </a:r>
            <a:r>
              <a:rPr dirty="0" sz="1450" spc="-10">
                <a:latin typeface="Times New Roman"/>
                <a:cs typeface="Times New Roman"/>
              </a:rPr>
              <a:t>castle,  which belonged sometime to the laird </a:t>
            </a:r>
            <a:r>
              <a:rPr dirty="0" sz="1450" spc="-5">
                <a:latin typeface="Times New Roman"/>
                <a:cs typeface="Times New Roman"/>
              </a:rPr>
              <a:t>of </a:t>
            </a:r>
            <a:r>
              <a:rPr dirty="0" sz="1450" spc="-10">
                <a:latin typeface="Times New Roman"/>
                <a:cs typeface="Times New Roman"/>
              </a:rPr>
              <a:t>Blairquan, which is now the tolbuith,  and is adorned with </a:t>
            </a:r>
            <a:r>
              <a:rPr dirty="0" sz="1450" spc="-5">
                <a:latin typeface="Times New Roman"/>
                <a:cs typeface="Times New Roman"/>
              </a:rPr>
              <a:t>a </a:t>
            </a:r>
            <a:r>
              <a:rPr dirty="0" sz="1450" spc="-10">
                <a:latin typeface="Times New Roman"/>
                <a:cs typeface="Times New Roman"/>
              </a:rPr>
              <a:t>pyremide [conical roof], and </a:t>
            </a:r>
            <a:r>
              <a:rPr dirty="0" sz="1450" spc="-5">
                <a:latin typeface="Times New Roman"/>
                <a:cs typeface="Times New Roman"/>
              </a:rPr>
              <a:t>a </a:t>
            </a:r>
            <a:r>
              <a:rPr dirty="0" sz="1450" spc="-10">
                <a:latin typeface="Times New Roman"/>
                <a:cs typeface="Times New Roman"/>
              </a:rPr>
              <a:t>row </a:t>
            </a:r>
            <a:r>
              <a:rPr dirty="0" sz="1450" spc="-5">
                <a:latin typeface="Times New Roman"/>
                <a:cs typeface="Times New Roman"/>
              </a:rPr>
              <a:t>of </a:t>
            </a:r>
            <a:r>
              <a:rPr dirty="0" sz="1450" spc="-10">
                <a:latin typeface="Times New Roman"/>
                <a:cs typeface="Times New Roman"/>
              </a:rPr>
              <a:t>ballesters round it  raised from the top </a:t>
            </a:r>
            <a:r>
              <a:rPr dirty="0" sz="1450" spc="-5">
                <a:latin typeface="Times New Roman"/>
                <a:cs typeface="Times New Roman"/>
              </a:rPr>
              <a:t>of </a:t>
            </a:r>
            <a:r>
              <a:rPr dirty="0" sz="1450" spc="-10">
                <a:latin typeface="Times New Roman"/>
                <a:cs typeface="Times New Roman"/>
              </a:rPr>
              <a:t>the staircase, into which they have mounted </a:t>
            </a:r>
            <a:r>
              <a:rPr dirty="0" sz="1450" spc="-5">
                <a:latin typeface="Times New Roman"/>
                <a:cs typeface="Times New Roman"/>
              </a:rPr>
              <a:t>a </a:t>
            </a:r>
            <a:r>
              <a:rPr dirty="0" sz="1450" spc="-10">
                <a:latin typeface="Times New Roman"/>
                <a:cs typeface="Times New Roman"/>
              </a:rPr>
              <a:t>fyne  clock. There </a:t>
            </a:r>
            <a:r>
              <a:rPr dirty="0" sz="1450" spc="-5">
                <a:latin typeface="Times New Roman"/>
                <a:cs typeface="Times New Roman"/>
              </a:rPr>
              <a:t>be </a:t>
            </a:r>
            <a:r>
              <a:rPr dirty="0" sz="1450" spc="-10">
                <a:latin typeface="Times New Roman"/>
                <a:cs typeface="Times New Roman"/>
              </a:rPr>
              <a:t>four lanes which pass from the principall street; </a:t>
            </a:r>
            <a:r>
              <a:rPr dirty="0" sz="1450" spc="-5">
                <a:latin typeface="Times New Roman"/>
                <a:cs typeface="Times New Roman"/>
              </a:rPr>
              <a:t>one </a:t>
            </a:r>
            <a:r>
              <a:rPr dirty="0" sz="1450" spc="-10">
                <a:latin typeface="Times New Roman"/>
                <a:cs typeface="Times New Roman"/>
              </a:rPr>
              <a:t>is called  the Black </a:t>
            </a:r>
            <a:r>
              <a:rPr dirty="0" sz="1450" spc="-30">
                <a:latin typeface="Times New Roman"/>
                <a:cs typeface="Times New Roman"/>
              </a:rPr>
              <a:t>Vennel, </a:t>
            </a:r>
            <a:r>
              <a:rPr dirty="0" sz="1450" spc="-10">
                <a:latin typeface="Times New Roman"/>
                <a:cs typeface="Times New Roman"/>
              </a:rPr>
              <a:t>which is steep, declining to the south-west, and leads to </a:t>
            </a:r>
            <a:r>
              <a:rPr dirty="0" sz="1450" spc="-5">
                <a:latin typeface="Times New Roman"/>
                <a:cs typeface="Times New Roman"/>
              </a:rPr>
              <a:t>a  </a:t>
            </a:r>
            <a:r>
              <a:rPr dirty="0" sz="1450" spc="-10">
                <a:latin typeface="Times New Roman"/>
                <a:cs typeface="Times New Roman"/>
              </a:rPr>
              <a:t>lower street, which is far </a:t>
            </a:r>
            <a:r>
              <a:rPr dirty="0" sz="1450" spc="-15">
                <a:latin typeface="Times New Roman"/>
                <a:cs typeface="Times New Roman"/>
              </a:rPr>
              <a:t>larger </a:t>
            </a:r>
            <a:r>
              <a:rPr dirty="0" sz="1450" spc="-10">
                <a:latin typeface="Times New Roman"/>
                <a:cs typeface="Times New Roman"/>
              </a:rPr>
              <a:t>than the high chiefe street, and it runs from the  Kirkland to the </a:t>
            </a:r>
            <a:r>
              <a:rPr dirty="0" sz="1450" spc="-40">
                <a:latin typeface="Times New Roman"/>
                <a:cs typeface="Times New Roman"/>
              </a:rPr>
              <a:t>Well </a:t>
            </a:r>
            <a:r>
              <a:rPr dirty="0" sz="1450" spc="-20">
                <a:latin typeface="Times New Roman"/>
                <a:cs typeface="Times New Roman"/>
              </a:rPr>
              <a:t>Trees, </a:t>
            </a:r>
            <a:r>
              <a:rPr dirty="0" sz="1450" spc="-10">
                <a:latin typeface="Times New Roman"/>
                <a:cs typeface="Times New Roman"/>
              </a:rPr>
              <a:t>in which there have been many pretty buildings,  belonging to the severall gentry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countrey, </a:t>
            </a:r>
            <a:r>
              <a:rPr dirty="0" sz="1450" spc="-10">
                <a:latin typeface="Times New Roman"/>
                <a:cs typeface="Times New Roman"/>
              </a:rPr>
              <a:t>who were wont to resort  thither in </a:t>
            </a:r>
            <a:r>
              <a:rPr dirty="0" sz="1450" spc="-20">
                <a:latin typeface="Times New Roman"/>
                <a:cs typeface="Times New Roman"/>
              </a:rPr>
              <a:t>winter, </a:t>
            </a:r>
            <a:r>
              <a:rPr dirty="0" sz="1450" spc="-10">
                <a:latin typeface="Times New Roman"/>
                <a:cs typeface="Times New Roman"/>
              </a:rPr>
              <a:t>and divert themselves in converse together at their owne  houses. It was once the principall street </a:t>
            </a:r>
            <a:r>
              <a:rPr dirty="0" sz="1450" spc="-5">
                <a:latin typeface="Times New Roman"/>
                <a:cs typeface="Times New Roman"/>
              </a:rPr>
              <a:t>of </a:t>
            </a:r>
            <a:r>
              <a:rPr dirty="0" sz="1450" spc="-10">
                <a:latin typeface="Times New Roman"/>
                <a:cs typeface="Times New Roman"/>
              </a:rPr>
              <a:t>the town; </a:t>
            </a:r>
            <a:r>
              <a:rPr dirty="0" sz="1450" spc="-5">
                <a:latin typeface="Times New Roman"/>
                <a:cs typeface="Times New Roman"/>
              </a:rPr>
              <a:t>but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these houses  </a:t>
            </a:r>
            <a:r>
              <a:rPr dirty="0" sz="1450" spc="-5">
                <a:latin typeface="Times New Roman"/>
                <a:cs typeface="Times New Roman"/>
              </a:rPr>
              <a:t>of </a:t>
            </a:r>
            <a:r>
              <a:rPr dirty="0" sz="1450" spc="-10">
                <a:latin typeface="Times New Roman"/>
                <a:cs typeface="Times New Roman"/>
              </a:rPr>
              <a:t>the gentry having been decayed and ruined, it has lost much </a:t>
            </a:r>
            <a:r>
              <a:rPr dirty="0" sz="1450" spc="-5">
                <a:latin typeface="Times New Roman"/>
                <a:cs typeface="Times New Roman"/>
              </a:rPr>
              <a:t>of </a:t>
            </a:r>
            <a:r>
              <a:rPr dirty="0" sz="1450" spc="-10">
                <a:latin typeface="Times New Roman"/>
                <a:cs typeface="Times New Roman"/>
              </a:rPr>
              <a:t>its ancient  beautie. Just opposite to this vennel, there is another that leads north-west,  from the chiefe street to the green, which is </a:t>
            </a:r>
            <a:r>
              <a:rPr dirty="0" sz="1450" spc="-5">
                <a:latin typeface="Times New Roman"/>
                <a:cs typeface="Times New Roman"/>
              </a:rPr>
              <a:t>a </a:t>
            </a:r>
            <a:r>
              <a:rPr dirty="0" sz="1450" spc="-10">
                <a:latin typeface="Times New Roman"/>
                <a:cs typeface="Times New Roman"/>
              </a:rPr>
              <a:t>pleasant plott </a:t>
            </a:r>
            <a:r>
              <a:rPr dirty="0" sz="1450" spc="-5">
                <a:latin typeface="Times New Roman"/>
                <a:cs typeface="Times New Roman"/>
              </a:rPr>
              <a:t>of ground,  </a:t>
            </a:r>
            <a:r>
              <a:rPr dirty="0" sz="1450" spc="-10">
                <a:latin typeface="Times New Roman"/>
                <a:cs typeface="Times New Roman"/>
              </a:rPr>
              <a:t>enclosed round with an earthen wall, wherein they were wont to play football,  </a:t>
            </a:r>
            <a:r>
              <a:rPr dirty="0" sz="1450" spc="-5">
                <a:latin typeface="Times New Roman"/>
                <a:cs typeface="Times New Roman"/>
              </a:rPr>
              <a:t>but </a:t>
            </a:r>
            <a:r>
              <a:rPr dirty="0" sz="1450" spc="-10">
                <a:latin typeface="Times New Roman"/>
                <a:cs typeface="Times New Roman"/>
              </a:rPr>
              <a:t>now at the </a:t>
            </a:r>
            <a:r>
              <a:rPr dirty="0" sz="1450" spc="-15">
                <a:latin typeface="Times New Roman"/>
                <a:cs typeface="Times New Roman"/>
              </a:rPr>
              <a:t>Gowff </a:t>
            </a:r>
            <a:r>
              <a:rPr dirty="0" sz="1450" spc="-10">
                <a:latin typeface="Times New Roman"/>
                <a:cs typeface="Times New Roman"/>
              </a:rPr>
              <a:t>and byasse-bowls. The houses </a:t>
            </a:r>
            <a:r>
              <a:rPr dirty="0" sz="1450" spc="-5">
                <a:latin typeface="Times New Roman"/>
                <a:cs typeface="Times New Roman"/>
              </a:rPr>
              <a:t>of </a:t>
            </a:r>
            <a:r>
              <a:rPr dirty="0" sz="1450" spc="-10">
                <a:latin typeface="Times New Roman"/>
                <a:cs typeface="Times New Roman"/>
              </a:rPr>
              <a:t>this towne, </a:t>
            </a:r>
            <a:r>
              <a:rPr dirty="0" sz="1450" spc="-5">
                <a:latin typeface="Times New Roman"/>
                <a:cs typeface="Times New Roman"/>
              </a:rPr>
              <a:t>on </a:t>
            </a:r>
            <a:r>
              <a:rPr dirty="0" sz="1450" spc="-10">
                <a:latin typeface="Times New Roman"/>
                <a:cs typeface="Times New Roman"/>
              </a:rPr>
              <a:t>both  sides </a:t>
            </a:r>
            <a:r>
              <a:rPr dirty="0" sz="1450" spc="-5">
                <a:latin typeface="Times New Roman"/>
                <a:cs typeface="Times New Roman"/>
              </a:rPr>
              <a:t>of </a:t>
            </a:r>
            <a:r>
              <a:rPr dirty="0" sz="1450" spc="-10">
                <a:latin typeface="Times New Roman"/>
                <a:cs typeface="Times New Roman"/>
              </a:rPr>
              <a:t>the street, have their several gardens belonging to them; and in the  lower street there </a:t>
            </a:r>
            <a:r>
              <a:rPr dirty="0" sz="1450" spc="-5">
                <a:latin typeface="Times New Roman"/>
                <a:cs typeface="Times New Roman"/>
              </a:rPr>
              <a:t>be </a:t>
            </a:r>
            <a:r>
              <a:rPr dirty="0" sz="1450" spc="-10">
                <a:latin typeface="Times New Roman"/>
                <a:cs typeface="Times New Roman"/>
              </a:rPr>
              <a:t>some pretty orchards, that yield store </a:t>
            </a:r>
            <a:r>
              <a:rPr dirty="0" sz="1450" spc="-5">
                <a:latin typeface="Times New Roman"/>
                <a:cs typeface="Times New Roman"/>
              </a:rPr>
              <a:t>of good </a:t>
            </a:r>
            <a:r>
              <a:rPr dirty="0" sz="1450" spc="-10">
                <a:latin typeface="Times New Roman"/>
                <a:cs typeface="Times New Roman"/>
              </a:rPr>
              <a:t>fruit.’ As  Patterson says, this description is near enough even </a:t>
            </a:r>
            <a:r>
              <a:rPr dirty="0" sz="1450" spc="-20">
                <a:latin typeface="Times New Roman"/>
                <a:cs typeface="Times New Roman"/>
              </a:rPr>
              <a:t>to-day, </a:t>
            </a:r>
            <a:r>
              <a:rPr dirty="0" sz="1450" spc="-10">
                <a:latin typeface="Times New Roman"/>
                <a:cs typeface="Times New Roman"/>
              </a:rPr>
              <a:t>and is mighty  nicely written to </a:t>
            </a:r>
            <a:r>
              <a:rPr dirty="0" sz="1450" spc="-5">
                <a:latin typeface="Times New Roman"/>
                <a:cs typeface="Times New Roman"/>
              </a:rPr>
              <a:t>boot. I </a:t>
            </a:r>
            <a:r>
              <a:rPr dirty="0" sz="1450" spc="-10">
                <a:latin typeface="Times New Roman"/>
                <a:cs typeface="Times New Roman"/>
              </a:rPr>
              <a:t>am </a:t>
            </a:r>
            <a:r>
              <a:rPr dirty="0" sz="1450" spc="-5">
                <a:latin typeface="Times New Roman"/>
                <a:cs typeface="Times New Roman"/>
              </a:rPr>
              <a:t>bound </a:t>
            </a:r>
            <a:r>
              <a:rPr dirty="0" sz="1450" spc="-10">
                <a:latin typeface="Times New Roman"/>
                <a:cs typeface="Times New Roman"/>
              </a:rPr>
              <a:t>to add, </a:t>
            </a:r>
            <a:r>
              <a:rPr dirty="0" sz="1450" spc="-5">
                <a:latin typeface="Times New Roman"/>
                <a:cs typeface="Times New Roman"/>
              </a:rPr>
              <a:t>of </a:t>
            </a:r>
            <a:r>
              <a:rPr dirty="0" sz="1450" spc="-10">
                <a:latin typeface="Times New Roman"/>
                <a:cs typeface="Times New Roman"/>
              </a:rPr>
              <a:t>my own experience, that  Maybole is tumbledown and </a:t>
            </a:r>
            <a:r>
              <a:rPr dirty="0" sz="1450" spc="-25">
                <a:latin typeface="Times New Roman"/>
                <a:cs typeface="Times New Roman"/>
              </a:rPr>
              <a:t>dreary. </a:t>
            </a:r>
            <a:r>
              <a:rPr dirty="0" sz="1450" spc="-10">
                <a:latin typeface="Times New Roman"/>
                <a:cs typeface="Times New Roman"/>
              </a:rPr>
              <a:t>Prosperous enough in </a:t>
            </a:r>
            <a:r>
              <a:rPr dirty="0" sz="1450" spc="-20">
                <a:latin typeface="Times New Roman"/>
                <a:cs typeface="Times New Roman"/>
              </a:rPr>
              <a:t>reality, </a:t>
            </a:r>
            <a:r>
              <a:rPr dirty="0" sz="1450" spc="-10">
                <a:latin typeface="Times New Roman"/>
                <a:cs typeface="Times New Roman"/>
              </a:rPr>
              <a:t>it has an air  </a:t>
            </a:r>
            <a:r>
              <a:rPr dirty="0" sz="1450" spc="-5">
                <a:latin typeface="Times New Roman"/>
                <a:cs typeface="Times New Roman"/>
              </a:rPr>
              <a:t>of </a:t>
            </a:r>
            <a:r>
              <a:rPr dirty="0" sz="1450" spc="-10">
                <a:latin typeface="Times New Roman"/>
                <a:cs typeface="Times New Roman"/>
              </a:rPr>
              <a:t>decay; and though the population has increased, </a:t>
            </a:r>
            <a:r>
              <a:rPr dirty="0" sz="1450" spc="-5">
                <a:latin typeface="Times New Roman"/>
                <a:cs typeface="Times New Roman"/>
              </a:rPr>
              <a:t>a </a:t>
            </a:r>
            <a:r>
              <a:rPr dirty="0" sz="1450" spc="-10">
                <a:latin typeface="Times New Roman"/>
                <a:cs typeface="Times New Roman"/>
              </a:rPr>
              <a:t>roofless house every here  and there seems to protest the </a:t>
            </a:r>
            <a:r>
              <a:rPr dirty="0" sz="1450" spc="-20">
                <a:latin typeface="Times New Roman"/>
                <a:cs typeface="Times New Roman"/>
              </a:rPr>
              <a:t>contrary.</a:t>
            </a:r>
            <a:r>
              <a:rPr dirty="0" sz="1450" spc="320">
                <a:latin typeface="Times New Roman"/>
                <a:cs typeface="Times New Roman"/>
              </a:rPr>
              <a:t> </a:t>
            </a:r>
            <a:r>
              <a:rPr dirty="0" sz="1450" spc="-10">
                <a:latin typeface="Times New Roman"/>
                <a:cs typeface="Times New Roman"/>
              </a:rPr>
              <a:t>The women are more than well-  favoured, and the men fine tall fellows; </a:t>
            </a:r>
            <a:r>
              <a:rPr dirty="0" sz="1450" spc="-5">
                <a:latin typeface="Times New Roman"/>
                <a:cs typeface="Times New Roman"/>
              </a:rPr>
              <a:t>but </a:t>
            </a:r>
            <a:r>
              <a:rPr dirty="0" sz="1450" spc="-10">
                <a:latin typeface="Times New Roman"/>
                <a:cs typeface="Times New Roman"/>
              </a:rPr>
              <a:t>they look slipshod and dissipated.  As they slouched at street corners, </a:t>
            </a:r>
            <a:r>
              <a:rPr dirty="0" sz="1450" spc="-5">
                <a:latin typeface="Times New Roman"/>
                <a:cs typeface="Times New Roman"/>
              </a:rPr>
              <a:t>or </a:t>
            </a:r>
            <a:r>
              <a:rPr dirty="0" sz="1450" spc="-10">
                <a:latin typeface="Times New Roman"/>
                <a:cs typeface="Times New Roman"/>
              </a:rPr>
              <a:t>stood about gossiping in the </a:t>
            </a:r>
            <a:r>
              <a:rPr dirty="0" sz="1450" spc="-25">
                <a:latin typeface="Times New Roman"/>
                <a:cs typeface="Times New Roman"/>
              </a:rPr>
              <a:t>snow, </a:t>
            </a:r>
            <a:r>
              <a:rPr dirty="0" sz="1450" spc="-10">
                <a:latin typeface="Times New Roman"/>
                <a:cs typeface="Times New Roman"/>
              </a:rPr>
              <a:t>it  seemed they would have been more at home in the slums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city than  here in </a:t>
            </a:r>
            <a:r>
              <a:rPr dirty="0" sz="1450" spc="-5">
                <a:latin typeface="Times New Roman"/>
                <a:cs typeface="Times New Roman"/>
              </a:rPr>
              <a:t>a </a:t>
            </a:r>
            <a:r>
              <a:rPr dirty="0" sz="1450" spc="-10">
                <a:latin typeface="Times New Roman"/>
                <a:cs typeface="Times New Roman"/>
              </a:rPr>
              <a:t>country place betwixt </a:t>
            </a:r>
            <a:r>
              <a:rPr dirty="0" sz="1450" spc="-5">
                <a:latin typeface="Times New Roman"/>
                <a:cs typeface="Times New Roman"/>
              </a:rPr>
              <a:t>a </a:t>
            </a:r>
            <a:r>
              <a:rPr dirty="0" sz="1450" spc="-10">
                <a:latin typeface="Times New Roman"/>
                <a:cs typeface="Times New Roman"/>
              </a:rPr>
              <a:t>village and </a:t>
            </a:r>
            <a:r>
              <a:rPr dirty="0" sz="1450" spc="-5">
                <a:latin typeface="Times New Roman"/>
                <a:cs typeface="Times New Roman"/>
              </a:rPr>
              <a:t>a </a:t>
            </a:r>
            <a:r>
              <a:rPr dirty="0" sz="1450" spc="-10">
                <a:latin typeface="Times New Roman"/>
                <a:cs typeface="Times New Roman"/>
              </a:rPr>
              <a:t>town.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great deal about  drinking, and </a:t>
            </a:r>
            <a:r>
              <a:rPr dirty="0" sz="1450" spc="-5">
                <a:latin typeface="Times New Roman"/>
                <a:cs typeface="Times New Roman"/>
              </a:rPr>
              <a:t>a </a:t>
            </a:r>
            <a:r>
              <a:rPr dirty="0" sz="1450" spc="-10">
                <a:latin typeface="Times New Roman"/>
                <a:cs typeface="Times New Roman"/>
              </a:rPr>
              <a:t>great deal about religious revivals: two things in which the  Scottish character is emphatic and most </a:t>
            </a:r>
            <a:r>
              <a:rPr dirty="0" sz="1450" spc="-20">
                <a:latin typeface="Times New Roman"/>
                <a:cs typeface="Times New Roman"/>
              </a:rPr>
              <a:t>unlovely.</a:t>
            </a:r>
            <a:r>
              <a:rPr dirty="0" sz="1450" spc="320">
                <a:latin typeface="Times New Roman"/>
                <a:cs typeface="Times New Roman"/>
              </a:rPr>
              <a:t> </a:t>
            </a:r>
            <a:r>
              <a:rPr dirty="0" sz="1450" spc="-10">
                <a:latin typeface="Times New Roman"/>
                <a:cs typeface="Times New Roman"/>
              </a:rPr>
              <a:t>In </a:t>
            </a:r>
            <a:r>
              <a:rPr dirty="0" sz="1450" spc="-15">
                <a:latin typeface="Times New Roman"/>
                <a:cs typeface="Times New Roman"/>
              </a:rPr>
              <a:t>particular,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of  </a:t>
            </a:r>
            <a:r>
              <a:rPr dirty="0" sz="1450" spc="-15">
                <a:latin typeface="Times New Roman"/>
                <a:cs typeface="Times New Roman"/>
              </a:rPr>
              <a:t>clergymen </a:t>
            </a:r>
            <a:r>
              <a:rPr dirty="0" sz="1450" spc="-10">
                <a:latin typeface="Times New Roman"/>
                <a:cs typeface="Times New Roman"/>
              </a:rPr>
              <a:t>who were employing their time in explaining to </a:t>
            </a:r>
            <a:r>
              <a:rPr dirty="0" sz="1450" spc="-5">
                <a:latin typeface="Times New Roman"/>
                <a:cs typeface="Times New Roman"/>
              </a:rPr>
              <a:t>a </a:t>
            </a:r>
            <a:r>
              <a:rPr dirty="0" sz="1450" spc="-10">
                <a:latin typeface="Times New Roman"/>
                <a:cs typeface="Times New Roman"/>
              </a:rPr>
              <a:t>delighted  audience the physics </a:t>
            </a:r>
            <a:r>
              <a:rPr dirty="0" sz="1450" spc="-5">
                <a:latin typeface="Times New Roman"/>
                <a:cs typeface="Times New Roman"/>
              </a:rPr>
              <a:t>of </a:t>
            </a:r>
            <a:r>
              <a:rPr dirty="0" sz="1450" spc="-10">
                <a:latin typeface="Times New Roman"/>
                <a:cs typeface="Times New Roman"/>
              </a:rPr>
              <a:t>the Second Coming. It is </a:t>
            </a:r>
            <a:r>
              <a:rPr dirty="0" sz="1450" spc="-5">
                <a:latin typeface="Times New Roman"/>
                <a:cs typeface="Times New Roman"/>
              </a:rPr>
              <a:t>not </a:t>
            </a:r>
            <a:r>
              <a:rPr dirty="0" sz="1450" spc="-10">
                <a:latin typeface="Times New Roman"/>
                <a:cs typeface="Times New Roman"/>
              </a:rPr>
              <a:t>very likely any </a:t>
            </a:r>
            <a:r>
              <a:rPr dirty="0" sz="1450" spc="-5">
                <a:latin typeface="Times New Roman"/>
                <a:cs typeface="Times New Roman"/>
              </a:rPr>
              <a:t>of us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asked to help. If we were, it is likely we should receive instructions for the  occasion, and that </a:t>
            </a:r>
            <a:r>
              <a:rPr dirty="0" sz="1450" spc="-5">
                <a:latin typeface="Times New Roman"/>
                <a:cs typeface="Times New Roman"/>
              </a:rPr>
              <a:t>on </a:t>
            </a:r>
            <a:r>
              <a:rPr dirty="0" sz="1450" spc="-10">
                <a:latin typeface="Times New Roman"/>
                <a:cs typeface="Times New Roman"/>
              </a:rPr>
              <a:t>more reliable </a:t>
            </a:r>
            <a:r>
              <a:rPr dirty="0" sz="1450" spc="-20">
                <a:latin typeface="Times New Roman"/>
                <a:cs typeface="Times New Roman"/>
              </a:rPr>
              <a:t>authority.</a:t>
            </a:r>
            <a:r>
              <a:rPr dirty="0" sz="1450" spc="320">
                <a:latin typeface="Times New Roman"/>
                <a:cs typeface="Times New Roman"/>
              </a:rPr>
              <a:t> </a:t>
            </a:r>
            <a:r>
              <a:rPr dirty="0" sz="1450" spc="-10">
                <a:latin typeface="Times New Roman"/>
                <a:cs typeface="Times New Roman"/>
              </a:rPr>
              <a:t>And so </a:t>
            </a:r>
            <a:r>
              <a:rPr dirty="0" sz="1450" spc="-5">
                <a:latin typeface="Times New Roman"/>
                <a:cs typeface="Times New Roman"/>
              </a:rPr>
              <a:t>I </a:t>
            </a:r>
            <a:r>
              <a:rPr dirty="0" sz="1450" spc="-10">
                <a:latin typeface="Times New Roman"/>
                <a:cs typeface="Times New Roman"/>
              </a:rPr>
              <a:t>can only figure to  myself</a:t>
            </a:r>
            <a:r>
              <a:rPr dirty="0" sz="1450" spc="3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congregation</a:t>
            </a:r>
            <a:r>
              <a:rPr dirty="0" sz="1450" spc="35">
                <a:latin typeface="Times New Roman"/>
                <a:cs typeface="Times New Roman"/>
              </a:rPr>
              <a:t> </a:t>
            </a:r>
            <a:r>
              <a:rPr dirty="0" sz="1450" spc="-10">
                <a:latin typeface="Times New Roman"/>
                <a:cs typeface="Times New Roman"/>
              </a:rPr>
              <a:t>truly</a:t>
            </a:r>
            <a:r>
              <a:rPr dirty="0" sz="1450" spc="35">
                <a:latin typeface="Times New Roman"/>
                <a:cs typeface="Times New Roman"/>
              </a:rPr>
              <a:t> </a:t>
            </a:r>
            <a:r>
              <a:rPr dirty="0" sz="1450" spc="-10">
                <a:latin typeface="Times New Roman"/>
                <a:cs typeface="Times New Roman"/>
              </a:rPr>
              <a:t>curious</a:t>
            </a:r>
            <a:r>
              <a:rPr dirty="0" sz="1450" spc="35">
                <a:latin typeface="Times New Roman"/>
                <a:cs typeface="Times New Roman"/>
              </a:rPr>
              <a:t> </a:t>
            </a:r>
            <a:r>
              <a:rPr dirty="0" sz="1450" spc="-10">
                <a:latin typeface="Times New Roman"/>
                <a:cs typeface="Times New Roman"/>
              </a:rPr>
              <a:t>in</a:t>
            </a:r>
            <a:r>
              <a:rPr dirty="0" sz="1450" spc="35">
                <a:latin typeface="Times New Roman"/>
                <a:cs typeface="Times New Roman"/>
              </a:rPr>
              <a:t> </a:t>
            </a:r>
            <a:r>
              <a:rPr dirty="0" sz="1450" spc="-10">
                <a:latin typeface="Times New Roman"/>
                <a:cs typeface="Times New Roman"/>
              </a:rPr>
              <a:t>such</a:t>
            </a:r>
            <a:r>
              <a:rPr dirty="0" sz="1450" spc="35">
                <a:latin typeface="Times New Roman"/>
                <a:cs typeface="Times New Roman"/>
              </a:rPr>
              <a:t> </a:t>
            </a:r>
            <a:r>
              <a:rPr dirty="0" sz="1450" spc="-10">
                <a:latin typeface="Times New Roman"/>
                <a:cs typeface="Times New Roman"/>
              </a:rPr>
              <a:t>flights</a:t>
            </a:r>
            <a:r>
              <a:rPr dirty="0" sz="1450" spc="30">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theological</a:t>
            </a:r>
            <a:r>
              <a:rPr dirty="0" sz="1450" spc="35">
                <a:latin typeface="Times New Roman"/>
                <a:cs typeface="Times New Roman"/>
              </a:rPr>
              <a:t> </a:t>
            </a:r>
            <a:r>
              <a:rPr dirty="0" sz="1450" spc="-25">
                <a:latin typeface="Times New Roman"/>
                <a:cs typeface="Times New Roman"/>
              </a:rPr>
              <a:t>fancy,</a:t>
            </a:r>
            <a:r>
              <a:rPr dirty="0" sz="1450" spc="35">
                <a:latin typeface="Times New Roman"/>
                <a:cs typeface="Times New Roman"/>
              </a:rPr>
              <a:t> </a:t>
            </a:r>
            <a:r>
              <a:rPr dirty="0" sz="1450" spc="-10">
                <a:latin typeface="Times New Roman"/>
                <a:cs typeface="Times New Roman"/>
              </a:rPr>
              <a:t>as</a:t>
            </a:r>
            <a:r>
              <a:rPr dirty="0" sz="1450" spc="35">
                <a:latin typeface="Times New Roman"/>
                <a:cs typeface="Times New Roman"/>
              </a:rPr>
              <a:t> </a:t>
            </a:r>
            <a:r>
              <a:rPr dirty="0" sz="1450" spc="-5">
                <a:latin typeface="Times New Roman"/>
                <a:cs typeface="Times New Roman"/>
              </a:rPr>
              <a:t>one</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5">
                <a:latin typeface="Times New Roman"/>
                <a:cs typeface="Times New Roman"/>
              </a:rPr>
              <a:t>of </a:t>
            </a:r>
            <a:r>
              <a:rPr dirty="0" sz="1450" spc="-10">
                <a:latin typeface="Times New Roman"/>
                <a:cs typeface="Times New Roman"/>
              </a:rPr>
              <a:t>veteran and accomplished saints, who have </a:t>
            </a:r>
            <a:r>
              <a:rPr dirty="0" sz="1450" spc="-5">
                <a:latin typeface="Times New Roman"/>
                <a:cs typeface="Times New Roman"/>
              </a:rPr>
              <a:t>fought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fight to an end  and outlived all worldly passion, and are to </a:t>
            </a:r>
            <a:r>
              <a:rPr dirty="0" sz="1450" spc="-5">
                <a:latin typeface="Times New Roman"/>
                <a:cs typeface="Times New Roman"/>
              </a:rPr>
              <a:t>be </a:t>
            </a:r>
            <a:r>
              <a:rPr dirty="0" sz="1450" spc="-10">
                <a:latin typeface="Times New Roman"/>
                <a:cs typeface="Times New Roman"/>
              </a:rPr>
              <a:t>regarded rather as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Church </a:t>
            </a:r>
            <a:r>
              <a:rPr dirty="0" sz="1450" spc="-15">
                <a:latin typeface="Times New Roman"/>
                <a:cs typeface="Times New Roman"/>
              </a:rPr>
              <a:t>Triumphant </a:t>
            </a:r>
            <a:r>
              <a:rPr dirty="0" sz="1450" spc="-10">
                <a:latin typeface="Times New Roman"/>
                <a:cs typeface="Times New Roman"/>
              </a:rPr>
              <a:t>than the </a:t>
            </a:r>
            <a:r>
              <a:rPr dirty="0" sz="1450" spc="-20">
                <a:latin typeface="Times New Roman"/>
                <a:cs typeface="Times New Roman"/>
              </a:rPr>
              <a:t>poor, </a:t>
            </a:r>
            <a:r>
              <a:rPr dirty="0" sz="1450" spc="-10">
                <a:latin typeface="Times New Roman"/>
                <a:cs typeface="Times New Roman"/>
              </a:rPr>
              <a:t>imperfect company </a:t>
            </a:r>
            <a:r>
              <a:rPr dirty="0" sz="1450" spc="-5">
                <a:latin typeface="Times New Roman"/>
                <a:cs typeface="Times New Roman"/>
              </a:rPr>
              <a:t>on </a:t>
            </a:r>
            <a:r>
              <a:rPr dirty="0" sz="1450" spc="-10">
                <a:latin typeface="Times New Roman"/>
                <a:cs typeface="Times New Roman"/>
              </a:rPr>
              <a:t>earth. And yet </a:t>
            </a:r>
            <a:r>
              <a:rPr dirty="0" sz="1450" spc="-5">
                <a:latin typeface="Times New Roman"/>
                <a:cs typeface="Times New Roman"/>
              </a:rPr>
              <a:t>I </a:t>
            </a:r>
            <a:r>
              <a:rPr dirty="0" sz="1450" spc="-10">
                <a:latin typeface="Times New Roman"/>
                <a:cs typeface="Times New Roman"/>
              </a:rPr>
              <a:t>saw  some </a:t>
            </a:r>
            <a:r>
              <a:rPr dirty="0" sz="1450" spc="-5">
                <a:latin typeface="Times New Roman"/>
                <a:cs typeface="Times New Roman"/>
              </a:rPr>
              <a:t>young </a:t>
            </a:r>
            <a:r>
              <a:rPr dirty="0" sz="1450" spc="-10">
                <a:latin typeface="Times New Roman"/>
                <a:cs typeface="Times New Roman"/>
              </a:rPr>
              <a:t>fellows about the smoking-room who seemed, in the eyes </a:t>
            </a:r>
            <a:r>
              <a:rPr dirty="0" sz="1450" spc="-5">
                <a:latin typeface="Times New Roman"/>
                <a:cs typeface="Times New Roman"/>
              </a:rPr>
              <a:t>of one  </a:t>
            </a:r>
            <a:r>
              <a:rPr dirty="0" sz="1450" spc="-10">
                <a:latin typeface="Times New Roman"/>
                <a:cs typeface="Times New Roman"/>
              </a:rPr>
              <a:t>who cannot count himself strait-laced, in need </a:t>
            </a:r>
            <a:r>
              <a:rPr dirty="0" sz="1450" spc="-5">
                <a:latin typeface="Times New Roman"/>
                <a:cs typeface="Times New Roman"/>
              </a:rPr>
              <a:t>of </a:t>
            </a:r>
            <a:r>
              <a:rPr dirty="0" sz="1450" spc="-10">
                <a:latin typeface="Times New Roman"/>
                <a:cs typeface="Times New Roman"/>
              </a:rPr>
              <a:t>some more practical sort </a:t>
            </a:r>
            <a:r>
              <a:rPr dirty="0" sz="1450" spc="-5">
                <a:latin typeface="Times New Roman"/>
                <a:cs typeface="Times New Roman"/>
              </a:rPr>
              <a:t>of  </a:t>
            </a:r>
            <a:r>
              <a:rPr dirty="0" sz="1450" spc="-10">
                <a:latin typeface="Times New Roman"/>
                <a:cs typeface="Times New Roman"/>
              </a:rPr>
              <a:t>teaching. They seemed only eager to get </a:t>
            </a:r>
            <a:r>
              <a:rPr dirty="0" sz="1450" spc="-5">
                <a:latin typeface="Times New Roman"/>
                <a:cs typeface="Times New Roman"/>
              </a:rPr>
              <a:t>drunk, </a:t>
            </a:r>
            <a:r>
              <a:rPr dirty="0" sz="1450" spc="-10">
                <a:latin typeface="Times New Roman"/>
                <a:cs typeface="Times New Roman"/>
              </a:rPr>
              <a:t>and to </a:t>
            </a:r>
            <a:r>
              <a:rPr dirty="0" sz="1450" spc="-5">
                <a:latin typeface="Times New Roman"/>
                <a:cs typeface="Times New Roman"/>
              </a:rPr>
              <a:t>do </a:t>
            </a:r>
            <a:r>
              <a:rPr dirty="0" sz="1450" spc="-10">
                <a:latin typeface="Times New Roman"/>
                <a:cs typeface="Times New Roman"/>
              </a:rPr>
              <a:t>so </a:t>
            </a:r>
            <a:r>
              <a:rPr dirty="0" sz="1450" spc="-20">
                <a:latin typeface="Times New Roman"/>
                <a:cs typeface="Times New Roman"/>
              </a:rPr>
              <a:t>speedily.</a:t>
            </a:r>
            <a:r>
              <a:rPr dirty="0" sz="1450" spc="320">
                <a:latin typeface="Times New Roman"/>
                <a:cs typeface="Times New Roman"/>
              </a:rPr>
              <a:t>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much more than </a:t>
            </a:r>
            <a:r>
              <a:rPr dirty="0" sz="1450" spc="-5">
                <a:latin typeface="Times New Roman"/>
                <a:cs typeface="Times New Roman"/>
              </a:rPr>
              <a:t>a </a:t>
            </a:r>
            <a:r>
              <a:rPr dirty="0" sz="1450" spc="-10">
                <a:latin typeface="Times New Roman"/>
                <a:cs typeface="Times New Roman"/>
              </a:rPr>
              <a:t>week after the New </a:t>
            </a:r>
            <a:r>
              <a:rPr dirty="0" sz="1450" spc="-40">
                <a:latin typeface="Times New Roman"/>
                <a:cs typeface="Times New Roman"/>
              </a:rPr>
              <a:t>Year; </a:t>
            </a:r>
            <a:r>
              <a:rPr dirty="0" sz="1450" spc="-10">
                <a:latin typeface="Times New Roman"/>
                <a:cs typeface="Times New Roman"/>
              </a:rPr>
              <a:t>and to hear them return </a:t>
            </a:r>
            <a:r>
              <a:rPr dirty="0" sz="1450" spc="-5">
                <a:latin typeface="Times New Roman"/>
                <a:cs typeface="Times New Roman"/>
              </a:rPr>
              <a:t>on  </a:t>
            </a:r>
            <a:r>
              <a:rPr dirty="0" sz="1450" spc="-10">
                <a:latin typeface="Times New Roman"/>
                <a:cs typeface="Times New Roman"/>
              </a:rPr>
              <a:t>their past </a:t>
            </a:r>
            <a:r>
              <a:rPr dirty="0" sz="1450" spc="-5">
                <a:latin typeface="Times New Roman"/>
                <a:cs typeface="Times New Roman"/>
              </a:rPr>
              <a:t>bouts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gusto unspeakable was </a:t>
            </a:r>
            <a:r>
              <a:rPr dirty="0" sz="1450" spc="-5">
                <a:latin typeface="Times New Roman"/>
                <a:cs typeface="Times New Roman"/>
              </a:rPr>
              <a:t>not </a:t>
            </a:r>
            <a:r>
              <a:rPr dirty="0" sz="1450" spc="-10">
                <a:latin typeface="Times New Roman"/>
                <a:cs typeface="Times New Roman"/>
              </a:rPr>
              <a:t>altogether pleasing. Here is  </a:t>
            </a:r>
            <a:r>
              <a:rPr dirty="0" sz="1450" spc="-5">
                <a:latin typeface="Times New Roman"/>
                <a:cs typeface="Times New Roman"/>
              </a:rPr>
              <a:t>one </a:t>
            </a:r>
            <a:r>
              <a:rPr dirty="0" sz="1450" spc="-10">
                <a:latin typeface="Times New Roman"/>
                <a:cs typeface="Times New Roman"/>
              </a:rPr>
              <a:t>snatch </a:t>
            </a:r>
            <a:r>
              <a:rPr dirty="0" sz="1450" spc="-5">
                <a:latin typeface="Times New Roman"/>
                <a:cs typeface="Times New Roman"/>
              </a:rPr>
              <a:t>of </a:t>
            </a:r>
            <a:r>
              <a:rPr dirty="0" sz="1450" spc="-10">
                <a:latin typeface="Times New Roman"/>
                <a:cs typeface="Times New Roman"/>
              </a:rPr>
              <a:t>talk, for the accuracy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can</a:t>
            </a:r>
            <a:r>
              <a:rPr dirty="0" sz="1450" spc="30">
                <a:latin typeface="Times New Roman"/>
                <a:cs typeface="Times New Roman"/>
              </a:rPr>
              <a:t> </a:t>
            </a:r>
            <a:r>
              <a:rPr dirty="0" sz="1450" spc="-10">
                <a:latin typeface="Times New Roman"/>
                <a:cs typeface="Times New Roman"/>
              </a:rPr>
              <a:t>vouch—</a:t>
            </a:r>
            <a:endParaRPr sz="1450">
              <a:latin typeface="Times New Roman"/>
              <a:cs typeface="Times New Roman"/>
            </a:endParaRPr>
          </a:p>
          <a:p>
            <a:pPr marL="12700" marR="3201035">
              <a:lnSpc>
                <a:spcPts val="2590"/>
              </a:lnSpc>
              <a:spcBef>
                <a:spcPts val="160"/>
              </a:spcBef>
            </a:pPr>
            <a:r>
              <a:rPr dirty="0" sz="1450" spc="-60">
                <a:latin typeface="Times New Roman"/>
                <a:cs typeface="Times New Roman"/>
              </a:rPr>
              <a:t>‘Ye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spree here last </a:t>
            </a:r>
            <a:r>
              <a:rPr dirty="0" sz="1450" spc="-15">
                <a:latin typeface="Times New Roman"/>
                <a:cs typeface="Times New Roman"/>
              </a:rPr>
              <a:t>Tuesday?’  </a:t>
            </a:r>
            <a:r>
              <a:rPr dirty="0" sz="1450" spc="-50">
                <a:latin typeface="Times New Roman"/>
                <a:cs typeface="Times New Roman"/>
              </a:rPr>
              <a:t>‘We </a:t>
            </a:r>
            <a:r>
              <a:rPr dirty="0" sz="1450" spc="-10">
                <a:latin typeface="Times New Roman"/>
                <a:cs typeface="Times New Roman"/>
              </a:rPr>
              <a:t>had</a:t>
            </a:r>
            <a:r>
              <a:rPr dirty="0" sz="1450" spc="3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marL="12700" marR="416559">
              <a:lnSpc>
                <a:spcPts val="2590"/>
              </a:lnSpc>
              <a:spcBef>
                <a:spcPts val="5"/>
              </a:spcBef>
            </a:pPr>
            <a:r>
              <a:rPr dirty="0" sz="1450" spc="-10">
                <a:latin typeface="Times New Roman"/>
                <a:cs typeface="Times New Roman"/>
              </a:rPr>
              <a:t>‘I wasna able to </a:t>
            </a:r>
            <a:r>
              <a:rPr dirty="0" sz="1450" spc="-5">
                <a:latin typeface="Times New Roman"/>
                <a:cs typeface="Times New Roman"/>
              </a:rPr>
              <a:t>be oot o’ </a:t>
            </a:r>
            <a:r>
              <a:rPr dirty="0" sz="1450" spc="-10">
                <a:latin typeface="Times New Roman"/>
                <a:cs typeface="Times New Roman"/>
              </a:rPr>
              <a:t>my bed. Man, </a:t>
            </a:r>
            <a:r>
              <a:rPr dirty="0" sz="1450" spc="-5">
                <a:latin typeface="Times New Roman"/>
                <a:cs typeface="Times New Roman"/>
              </a:rPr>
              <a:t>I </a:t>
            </a:r>
            <a:r>
              <a:rPr dirty="0" sz="1450" spc="-10">
                <a:latin typeface="Times New Roman"/>
                <a:cs typeface="Times New Roman"/>
              </a:rPr>
              <a:t>was awful bad </a:t>
            </a:r>
            <a:r>
              <a:rPr dirty="0" sz="1450" spc="-5">
                <a:latin typeface="Times New Roman"/>
                <a:cs typeface="Times New Roman"/>
              </a:rPr>
              <a:t>on </a:t>
            </a:r>
            <a:r>
              <a:rPr dirty="0" sz="1450" spc="-30">
                <a:latin typeface="Times New Roman"/>
                <a:cs typeface="Times New Roman"/>
              </a:rPr>
              <a:t>Wednesday.’  </a:t>
            </a:r>
            <a:r>
              <a:rPr dirty="0" sz="1450" spc="-65">
                <a:latin typeface="Times New Roman"/>
                <a:cs typeface="Times New Roman"/>
              </a:rPr>
              <a:t>‘Ay, </a:t>
            </a:r>
            <a:r>
              <a:rPr dirty="0" sz="1450" spc="-5">
                <a:latin typeface="Times New Roman"/>
                <a:cs typeface="Times New Roman"/>
              </a:rPr>
              <a:t>ye </a:t>
            </a:r>
            <a:r>
              <a:rPr dirty="0" sz="1450" spc="-10">
                <a:latin typeface="Times New Roman"/>
                <a:cs typeface="Times New Roman"/>
              </a:rPr>
              <a:t>were gey</a:t>
            </a:r>
            <a:r>
              <a:rPr dirty="0" sz="1450" spc="55">
                <a:latin typeface="Times New Roman"/>
                <a:cs typeface="Times New Roman"/>
              </a:rPr>
              <a:t> </a:t>
            </a:r>
            <a:r>
              <a:rPr dirty="0" sz="1450" spc="-5">
                <a:latin typeface="Times New Roman"/>
                <a:cs typeface="Times New Roman"/>
              </a:rPr>
              <a:t>bad.’</a:t>
            </a:r>
            <a:endParaRPr sz="1450">
              <a:latin typeface="Times New Roman"/>
              <a:cs typeface="Times New Roman"/>
            </a:endParaRPr>
          </a:p>
          <a:p>
            <a:pPr algn="just" marL="12700" marR="5080">
              <a:lnSpc>
                <a:spcPts val="1730"/>
              </a:lnSpc>
              <a:spcBef>
                <a:spcPts val="695"/>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should have seen the bright eyes, and heard the sensual accents!  They recalled their </a:t>
            </a:r>
            <a:r>
              <a:rPr dirty="0" sz="1450" spc="-5">
                <a:latin typeface="Times New Roman"/>
                <a:cs typeface="Times New Roman"/>
              </a:rPr>
              <a:t>doings </a:t>
            </a:r>
            <a:r>
              <a:rPr dirty="0" sz="1450" spc="-10">
                <a:latin typeface="Times New Roman"/>
                <a:cs typeface="Times New Roman"/>
              </a:rPr>
              <a:t>with </a:t>
            </a:r>
            <a:r>
              <a:rPr dirty="0" sz="1450" spc="-5">
                <a:latin typeface="Times New Roman"/>
                <a:cs typeface="Times New Roman"/>
              </a:rPr>
              <a:t>devout </a:t>
            </a:r>
            <a:r>
              <a:rPr dirty="0" sz="1450" spc="-10">
                <a:latin typeface="Times New Roman"/>
                <a:cs typeface="Times New Roman"/>
              </a:rPr>
              <a:t>gusto and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rational pride.  Schoolboys, after their first drunkenness, are </a:t>
            </a:r>
            <a:r>
              <a:rPr dirty="0" sz="1450" spc="-5">
                <a:latin typeface="Times New Roman"/>
                <a:cs typeface="Times New Roman"/>
              </a:rPr>
              <a:t>not </a:t>
            </a:r>
            <a:r>
              <a:rPr dirty="0" sz="1450" spc="-10">
                <a:latin typeface="Times New Roman"/>
                <a:cs typeface="Times New Roman"/>
              </a:rPr>
              <a:t>more boastful; </a:t>
            </a:r>
            <a:r>
              <a:rPr dirty="0" sz="1450" spc="-5">
                <a:latin typeface="Times New Roman"/>
                <a:cs typeface="Times New Roman"/>
              </a:rPr>
              <a:t>a </a:t>
            </a:r>
            <a:r>
              <a:rPr dirty="0" sz="1450" spc="-10">
                <a:latin typeface="Times New Roman"/>
                <a:cs typeface="Times New Roman"/>
              </a:rPr>
              <a:t>cock does  </a:t>
            </a:r>
            <a:r>
              <a:rPr dirty="0" sz="1450" spc="-5">
                <a:latin typeface="Times New Roman"/>
                <a:cs typeface="Times New Roman"/>
              </a:rPr>
              <a:t>not </a:t>
            </a:r>
            <a:r>
              <a:rPr dirty="0" sz="1450" spc="-10">
                <a:latin typeface="Times New Roman"/>
                <a:cs typeface="Times New Roman"/>
              </a:rPr>
              <a:t>plume himself with </a:t>
            </a:r>
            <a:r>
              <a:rPr dirty="0" sz="1450" spc="-5">
                <a:latin typeface="Times New Roman"/>
                <a:cs typeface="Times New Roman"/>
              </a:rPr>
              <a:t>a </a:t>
            </a:r>
            <a:r>
              <a:rPr dirty="0" sz="1450" spc="-10">
                <a:latin typeface="Times New Roman"/>
                <a:cs typeface="Times New Roman"/>
              </a:rPr>
              <a:t>more unmingled satisfaction as </a:t>
            </a:r>
            <a:r>
              <a:rPr dirty="0" sz="1450" spc="-5">
                <a:latin typeface="Times New Roman"/>
                <a:cs typeface="Times New Roman"/>
              </a:rPr>
              <a:t>he </a:t>
            </a:r>
            <a:r>
              <a:rPr dirty="0" sz="1450" spc="-10">
                <a:latin typeface="Times New Roman"/>
                <a:cs typeface="Times New Roman"/>
              </a:rPr>
              <a:t>paces forth among  his harem; and yet these were grown men, and </a:t>
            </a:r>
            <a:r>
              <a:rPr dirty="0" sz="1450" spc="-5">
                <a:latin typeface="Times New Roman"/>
                <a:cs typeface="Times New Roman"/>
              </a:rPr>
              <a:t>by no </a:t>
            </a:r>
            <a:r>
              <a:rPr dirty="0" sz="1450" spc="-10">
                <a:latin typeface="Times New Roman"/>
                <a:cs typeface="Times New Roman"/>
              </a:rPr>
              <a:t>means short </a:t>
            </a:r>
            <a:r>
              <a:rPr dirty="0" sz="1450" spc="-5">
                <a:latin typeface="Times New Roman"/>
                <a:cs typeface="Times New Roman"/>
              </a:rPr>
              <a:t>of </a:t>
            </a:r>
            <a:r>
              <a:rPr dirty="0" sz="1450" spc="-10">
                <a:latin typeface="Times New Roman"/>
                <a:cs typeface="Times New Roman"/>
              </a:rPr>
              <a:t>wit. It  was hard to suppose they were very eager about the Second Coming: it  seemed as if some elementary notions </a:t>
            </a:r>
            <a:r>
              <a:rPr dirty="0" sz="1450" spc="-5">
                <a:latin typeface="Times New Roman"/>
                <a:cs typeface="Times New Roman"/>
              </a:rPr>
              <a:t>of </a:t>
            </a:r>
            <a:r>
              <a:rPr dirty="0" sz="1450" spc="-10">
                <a:latin typeface="Times New Roman"/>
                <a:cs typeface="Times New Roman"/>
              </a:rPr>
              <a:t>temperance for the men and  seemliness for the women would have </a:t>
            </a:r>
            <a:r>
              <a:rPr dirty="0" sz="1450" spc="-5">
                <a:latin typeface="Times New Roman"/>
                <a:cs typeface="Times New Roman"/>
              </a:rPr>
              <a:t>gone </a:t>
            </a:r>
            <a:r>
              <a:rPr dirty="0" sz="1450" spc="-10">
                <a:latin typeface="Times New Roman"/>
                <a:cs typeface="Times New Roman"/>
              </a:rPr>
              <a:t>nearer the mark. And yet, as it  seemed to me typical </a:t>
            </a:r>
            <a:r>
              <a:rPr dirty="0" sz="1450" spc="-5">
                <a:latin typeface="Times New Roman"/>
                <a:cs typeface="Times New Roman"/>
              </a:rPr>
              <a:t>of </a:t>
            </a:r>
            <a:r>
              <a:rPr dirty="0" sz="1450" spc="-10">
                <a:latin typeface="Times New Roman"/>
                <a:cs typeface="Times New Roman"/>
              </a:rPr>
              <a:t>much that is evil in Scotland, Maybole is also typical  </a:t>
            </a:r>
            <a:r>
              <a:rPr dirty="0" sz="1450" spc="-5">
                <a:latin typeface="Times New Roman"/>
                <a:cs typeface="Times New Roman"/>
              </a:rPr>
              <a:t>of </a:t>
            </a:r>
            <a:r>
              <a:rPr dirty="0" sz="1450" spc="-10">
                <a:latin typeface="Times New Roman"/>
                <a:cs typeface="Times New Roman"/>
              </a:rPr>
              <a:t>much that is best. Some </a:t>
            </a:r>
            <a:r>
              <a:rPr dirty="0" sz="1450" spc="-5">
                <a:latin typeface="Times New Roman"/>
                <a:cs typeface="Times New Roman"/>
              </a:rPr>
              <a:t>of </a:t>
            </a:r>
            <a:r>
              <a:rPr dirty="0" sz="1450" spc="-10">
                <a:latin typeface="Times New Roman"/>
                <a:cs typeface="Times New Roman"/>
              </a:rPr>
              <a:t>the factories, which have taken the place </a:t>
            </a:r>
            <a:r>
              <a:rPr dirty="0" sz="1450" spc="-5">
                <a:latin typeface="Times New Roman"/>
                <a:cs typeface="Times New Roman"/>
              </a:rPr>
              <a:t>of  </a:t>
            </a:r>
            <a:r>
              <a:rPr dirty="0" sz="1450" spc="-10">
                <a:latin typeface="Times New Roman"/>
                <a:cs typeface="Times New Roman"/>
              </a:rPr>
              <a:t>weaving in the </a:t>
            </a:r>
            <a:r>
              <a:rPr dirty="0" sz="1450" spc="-20">
                <a:latin typeface="Times New Roman"/>
                <a:cs typeface="Times New Roman"/>
              </a:rPr>
              <a:t>town’s</a:t>
            </a:r>
            <a:r>
              <a:rPr dirty="0" sz="1450" spc="320">
                <a:latin typeface="Times New Roman"/>
                <a:cs typeface="Times New Roman"/>
              </a:rPr>
              <a:t> </a:t>
            </a:r>
            <a:r>
              <a:rPr dirty="0" sz="1450" spc="-20">
                <a:latin typeface="Times New Roman"/>
                <a:cs typeface="Times New Roman"/>
              </a:rPr>
              <a:t>economy,  </a:t>
            </a:r>
            <a:r>
              <a:rPr dirty="0" sz="1450" spc="-10">
                <a:latin typeface="Times New Roman"/>
                <a:cs typeface="Times New Roman"/>
              </a:rPr>
              <a:t>were originally founded and are still  possessed </a:t>
            </a:r>
            <a:r>
              <a:rPr dirty="0" sz="1450" spc="-5">
                <a:latin typeface="Times New Roman"/>
                <a:cs typeface="Times New Roman"/>
              </a:rPr>
              <a:t>by </a:t>
            </a:r>
            <a:r>
              <a:rPr dirty="0" sz="1450" spc="-10">
                <a:latin typeface="Times New Roman"/>
                <a:cs typeface="Times New Roman"/>
              </a:rPr>
              <a:t>self-made men </a:t>
            </a:r>
            <a:r>
              <a:rPr dirty="0" sz="1450" spc="-5">
                <a:latin typeface="Times New Roman"/>
                <a:cs typeface="Times New Roman"/>
              </a:rPr>
              <a:t>of </a:t>
            </a:r>
            <a:r>
              <a:rPr dirty="0" sz="1450" spc="-10">
                <a:latin typeface="Times New Roman"/>
                <a:cs typeface="Times New Roman"/>
              </a:rPr>
              <a:t>the sterling, stout old breed—fellows who  made some little </a:t>
            </a:r>
            <a:r>
              <a:rPr dirty="0" sz="1450" spc="-5">
                <a:latin typeface="Times New Roman"/>
                <a:cs typeface="Times New Roman"/>
              </a:rPr>
              <a:t>bit of </a:t>
            </a:r>
            <a:r>
              <a:rPr dirty="0" sz="1450" spc="-10">
                <a:latin typeface="Times New Roman"/>
                <a:cs typeface="Times New Roman"/>
              </a:rPr>
              <a:t>an invention, borrowed some little pocketful </a:t>
            </a:r>
            <a:r>
              <a:rPr dirty="0" sz="1450" spc="-5">
                <a:latin typeface="Times New Roman"/>
                <a:cs typeface="Times New Roman"/>
              </a:rPr>
              <a:t>of </a:t>
            </a:r>
            <a:r>
              <a:rPr dirty="0" sz="1450" spc="-10">
                <a:latin typeface="Times New Roman"/>
                <a:cs typeface="Times New Roman"/>
              </a:rPr>
              <a:t>capital,  and then, step </a:t>
            </a:r>
            <a:r>
              <a:rPr dirty="0" sz="1450" spc="-5">
                <a:latin typeface="Times New Roman"/>
                <a:cs typeface="Times New Roman"/>
              </a:rPr>
              <a:t>by </a:t>
            </a:r>
            <a:r>
              <a:rPr dirty="0" sz="1450" spc="-10">
                <a:latin typeface="Times New Roman"/>
                <a:cs typeface="Times New Roman"/>
              </a:rPr>
              <a:t>step, in courage, thrift and </a:t>
            </a:r>
            <a:r>
              <a:rPr dirty="0" sz="1450" spc="-20">
                <a:latin typeface="Times New Roman"/>
                <a:cs typeface="Times New Roman"/>
              </a:rPr>
              <a:t>industry, </a:t>
            </a:r>
            <a:r>
              <a:rPr dirty="0" sz="1450" spc="-5">
                <a:latin typeface="Times New Roman"/>
                <a:cs typeface="Times New Roman"/>
              </a:rPr>
              <a:t>fought </a:t>
            </a:r>
            <a:r>
              <a:rPr dirty="0" sz="1450" spc="-10">
                <a:latin typeface="Times New Roman"/>
                <a:cs typeface="Times New Roman"/>
              </a:rPr>
              <a:t>their way  upwards to an assured</a:t>
            </a:r>
            <a:r>
              <a:rPr dirty="0" sz="1450" spc="5">
                <a:latin typeface="Times New Roman"/>
                <a:cs typeface="Times New Roman"/>
              </a:rPr>
              <a:t> </a:t>
            </a:r>
            <a:r>
              <a:rPr dirty="0" sz="1450" spc="-10">
                <a:latin typeface="Times New Roman"/>
                <a:cs typeface="Times New Roman"/>
              </a:rPr>
              <a:t>position.</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Abercrummie has told </a:t>
            </a:r>
            <a:r>
              <a:rPr dirty="0" sz="1450" spc="-5">
                <a:latin typeface="Times New Roman"/>
                <a:cs typeface="Times New Roman"/>
              </a:rPr>
              <a:t>you </a:t>
            </a:r>
            <a:r>
              <a:rPr dirty="0" sz="1450" spc="-10">
                <a:latin typeface="Times New Roman"/>
                <a:cs typeface="Times New Roman"/>
              </a:rPr>
              <a:t>enough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Tolbooth;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bit of </a:t>
            </a:r>
            <a:r>
              <a:rPr dirty="0" sz="1450" spc="-10">
                <a:latin typeface="Times New Roman"/>
                <a:cs typeface="Times New Roman"/>
              </a:rPr>
              <a:t>spelling,  this inscription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Tolbooth </a:t>
            </a:r>
            <a:r>
              <a:rPr dirty="0" sz="1450" spc="-10">
                <a:latin typeface="Times New Roman"/>
                <a:cs typeface="Times New Roman"/>
              </a:rPr>
              <a:t>bell seems too delicious to withhold: ‘This bell  is founded at Maiboll Bi Danel Geli, </a:t>
            </a:r>
            <a:r>
              <a:rPr dirty="0" sz="1450" spc="-5">
                <a:latin typeface="Times New Roman"/>
                <a:cs typeface="Times New Roman"/>
              </a:rPr>
              <a:t>a </a:t>
            </a:r>
            <a:r>
              <a:rPr dirty="0" sz="1450" spc="-10">
                <a:latin typeface="Times New Roman"/>
                <a:cs typeface="Times New Roman"/>
              </a:rPr>
              <a:t>Frenchman, the 6th </a:t>
            </a:r>
            <a:r>
              <a:rPr dirty="0" sz="1450" spc="-15">
                <a:latin typeface="Times New Roman"/>
                <a:cs typeface="Times New Roman"/>
              </a:rPr>
              <a:t>November, </a:t>
            </a:r>
            <a:r>
              <a:rPr dirty="0" sz="1450" spc="-5">
                <a:latin typeface="Times New Roman"/>
                <a:cs typeface="Times New Roman"/>
              </a:rPr>
              <a:t>1696,  </a:t>
            </a:r>
            <a:r>
              <a:rPr dirty="0" sz="1450" spc="-10">
                <a:latin typeface="Times New Roman"/>
                <a:cs typeface="Times New Roman"/>
              </a:rPr>
              <a:t>Bi appointment </a:t>
            </a:r>
            <a:r>
              <a:rPr dirty="0" sz="1450" spc="-5">
                <a:latin typeface="Times New Roman"/>
                <a:cs typeface="Times New Roman"/>
              </a:rPr>
              <a:t>of </a:t>
            </a:r>
            <a:r>
              <a:rPr dirty="0" sz="1450" spc="-10">
                <a:latin typeface="Times New Roman"/>
                <a:cs typeface="Times New Roman"/>
              </a:rPr>
              <a:t>the heritors </a:t>
            </a:r>
            <a:r>
              <a:rPr dirty="0" sz="1450" spc="-5">
                <a:latin typeface="Times New Roman"/>
                <a:cs typeface="Times New Roman"/>
              </a:rPr>
              <a:t>of </a:t>
            </a:r>
            <a:r>
              <a:rPr dirty="0" sz="1450" spc="-10">
                <a:latin typeface="Times New Roman"/>
                <a:cs typeface="Times New Roman"/>
              </a:rPr>
              <a:t>the parish </a:t>
            </a:r>
            <a:r>
              <a:rPr dirty="0" sz="1450" spc="-5">
                <a:latin typeface="Times New Roman"/>
                <a:cs typeface="Times New Roman"/>
              </a:rPr>
              <a:t>of </a:t>
            </a:r>
            <a:r>
              <a:rPr dirty="0" sz="1450" spc="-10">
                <a:latin typeface="Times New Roman"/>
                <a:cs typeface="Times New Roman"/>
              </a:rPr>
              <a:t>Maiyboll.’ The Castle deserves  more notice. It is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and shapely </a:t>
            </a:r>
            <a:r>
              <a:rPr dirty="0" sz="1450" spc="-20">
                <a:latin typeface="Times New Roman"/>
                <a:cs typeface="Times New Roman"/>
              </a:rPr>
              <a:t>tower, </a:t>
            </a:r>
            <a:r>
              <a:rPr dirty="0" sz="1450" spc="-10">
                <a:latin typeface="Times New Roman"/>
                <a:cs typeface="Times New Roman"/>
              </a:rPr>
              <a:t>plain from the ground upwards,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zone </a:t>
            </a:r>
            <a:r>
              <a:rPr dirty="0" sz="1450" spc="-5">
                <a:latin typeface="Times New Roman"/>
                <a:cs typeface="Times New Roman"/>
              </a:rPr>
              <a:t>of </a:t>
            </a:r>
            <a:r>
              <a:rPr dirty="0" sz="1450" spc="-10">
                <a:latin typeface="Times New Roman"/>
                <a:cs typeface="Times New Roman"/>
              </a:rPr>
              <a:t>ornamentation running about the </a:t>
            </a:r>
            <a:r>
              <a:rPr dirty="0" sz="1450" spc="-5">
                <a:latin typeface="Times New Roman"/>
                <a:cs typeface="Times New Roman"/>
              </a:rPr>
              <a:t>top.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general way this  adornment is perched </a:t>
            </a:r>
            <a:r>
              <a:rPr dirty="0" sz="1450" spc="-5">
                <a:latin typeface="Times New Roman"/>
                <a:cs typeface="Times New Roman"/>
              </a:rPr>
              <a:t>on </a:t>
            </a:r>
            <a:r>
              <a:rPr dirty="0" sz="1450" spc="-10">
                <a:latin typeface="Times New Roman"/>
                <a:cs typeface="Times New Roman"/>
              </a:rPr>
              <a:t>the very summit </a:t>
            </a:r>
            <a:r>
              <a:rPr dirty="0" sz="1450" spc="-5">
                <a:latin typeface="Times New Roman"/>
                <a:cs typeface="Times New Roman"/>
              </a:rPr>
              <a:t>of </a:t>
            </a:r>
            <a:r>
              <a:rPr dirty="0" sz="1450" spc="-10">
                <a:latin typeface="Times New Roman"/>
                <a:cs typeface="Times New Roman"/>
              </a:rPr>
              <a:t>the chimney-stacks; </a:t>
            </a:r>
            <a:r>
              <a:rPr dirty="0" sz="1450" spc="-5">
                <a:latin typeface="Times New Roman"/>
                <a:cs typeface="Times New Roman"/>
              </a:rPr>
              <a:t>but </a:t>
            </a:r>
            <a:r>
              <a:rPr dirty="0" sz="1450" spc="-10">
                <a:latin typeface="Times New Roman"/>
                <a:cs typeface="Times New Roman"/>
              </a:rPr>
              <a:t>there is  </a:t>
            </a:r>
            <a:r>
              <a:rPr dirty="0" sz="1450" spc="-5">
                <a:latin typeface="Times New Roman"/>
                <a:cs typeface="Times New Roman"/>
              </a:rPr>
              <a:t>one </a:t>
            </a:r>
            <a:r>
              <a:rPr dirty="0" sz="1450" spc="-10">
                <a:latin typeface="Times New Roman"/>
                <a:cs typeface="Times New Roman"/>
              </a:rPr>
              <a:t>corner more elaborate than the rest. A very heavy string-course runs  round the upper </a:t>
            </a:r>
            <a:r>
              <a:rPr dirty="0" sz="1450" spc="-25">
                <a:latin typeface="Times New Roman"/>
                <a:cs typeface="Times New Roman"/>
              </a:rPr>
              <a:t>story, </a:t>
            </a:r>
            <a:r>
              <a:rPr dirty="0" sz="1450" spc="-10">
                <a:latin typeface="Times New Roman"/>
                <a:cs typeface="Times New Roman"/>
              </a:rPr>
              <a:t>and just above this, facing </a:t>
            </a:r>
            <a:r>
              <a:rPr dirty="0" sz="1450" spc="-5">
                <a:latin typeface="Times New Roman"/>
                <a:cs typeface="Times New Roman"/>
              </a:rPr>
              <a:t>up </a:t>
            </a:r>
            <a:r>
              <a:rPr dirty="0" sz="1450" spc="-10">
                <a:latin typeface="Times New Roman"/>
                <a:cs typeface="Times New Roman"/>
              </a:rPr>
              <a:t>the street, the tower  carries </a:t>
            </a:r>
            <a:r>
              <a:rPr dirty="0" sz="1450" spc="-5">
                <a:latin typeface="Times New Roman"/>
                <a:cs typeface="Times New Roman"/>
              </a:rPr>
              <a:t>a </a:t>
            </a:r>
            <a:r>
              <a:rPr dirty="0" sz="1450" spc="-10">
                <a:latin typeface="Times New Roman"/>
                <a:cs typeface="Times New Roman"/>
              </a:rPr>
              <a:t>small oriel </a:t>
            </a:r>
            <a:r>
              <a:rPr dirty="0" sz="1450" spc="-20">
                <a:latin typeface="Times New Roman"/>
                <a:cs typeface="Times New Roman"/>
              </a:rPr>
              <a:t>window, </a:t>
            </a:r>
            <a:r>
              <a:rPr dirty="0" sz="1450" spc="-10">
                <a:latin typeface="Times New Roman"/>
                <a:cs typeface="Times New Roman"/>
              </a:rPr>
              <a:t>fluted and corbelled and carved about with stone  heads.</a:t>
            </a:r>
            <a:r>
              <a:rPr dirty="0" sz="1450" spc="125">
                <a:latin typeface="Times New Roman"/>
                <a:cs typeface="Times New Roman"/>
              </a:rPr>
              <a:t> </a:t>
            </a:r>
            <a:r>
              <a:rPr dirty="0" sz="1450" spc="-10">
                <a:latin typeface="Times New Roman"/>
                <a:cs typeface="Times New Roman"/>
              </a:rPr>
              <a:t>It</a:t>
            </a:r>
            <a:r>
              <a:rPr dirty="0" sz="1450" spc="55">
                <a:latin typeface="Times New Roman"/>
                <a:cs typeface="Times New Roman"/>
              </a:rPr>
              <a:t> </a:t>
            </a:r>
            <a:r>
              <a:rPr dirty="0" sz="1450" spc="-10">
                <a:latin typeface="Times New Roman"/>
                <a:cs typeface="Times New Roman"/>
              </a:rPr>
              <a:t>is</a:t>
            </a:r>
            <a:r>
              <a:rPr dirty="0" sz="1450" spc="60">
                <a:latin typeface="Times New Roman"/>
                <a:cs typeface="Times New Roman"/>
              </a:rPr>
              <a:t> </a:t>
            </a:r>
            <a:r>
              <a:rPr dirty="0" sz="1450" spc="-10">
                <a:latin typeface="Times New Roman"/>
                <a:cs typeface="Times New Roman"/>
              </a:rPr>
              <a:t>so</a:t>
            </a:r>
            <a:r>
              <a:rPr dirty="0" sz="1450" spc="55">
                <a:latin typeface="Times New Roman"/>
                <a:cs typeface="Times New Roman"/>
              </a:rPr>
              <a:t> </a:t>
            </a:r>
            <a:r>
              <a:rPr dirty="0" sz="1450" spc="-10">
                <a:latin typeface="Times New Roman"/>
                <a:cs typeface="Times New Roman"/>
              </a:rPr>
              <a:t>ornate</a:t>
            </a:r>
            <a:r>
              <a:rPr dirty="0" sz="1450" spc="55">
                <a:latin typeface="Times New Roman"/>
                <a:cs typeface="Times New Roman"/>
              </a:rPr>
              <a:t> </a:t>
            </a:r>
            <a:r>
              <a:rPr dirty="0" sz="1450" spc="-10">
                <a:latin typeface="Times New Roman"/>
                <a:cs typeface="Times New Roman"/>
              </a:rPr>
              <a:t>it</a:t>
            </a:r>
            <a:r>
              <a:rPr dirty="0" sz="1450" spc="55">
                <a:latin typeface="Times New Roman"/>
                <a:cs typeface="Times New Roman"/>
              </a:rPr>
              <a:t> </a:t>
            </a:r>
            <a:r>
              <a:rPr dirty="0" sz="1450" spc="-10">
                <a:latin typeface="Times New Roman"/>
                <a:cs typeface="Times New Roman"/>
              </a:rPr>
              <a:t>has</a:t>
            </a:r>
            <a:r>
              <a:rPr dirty="0" sz="1450" spc="55">
                <a:latin typeface="Times New Roman"/>
                <a:cs typeface="Times New Roman"/>
              </a:rPr>
              <a:t> </a:t>
            </a:r>
            <a:r>
              <a:rPr dirty="0" sz="1450" spc="-10">
                <a:latin typeface="Times New Roman"/>
                <a:cs typeface="Times New Roman"/>
              </a:rPr>
              <a:t>somewhat</a:t>
            </a:r>
            <a:r>
              <a:rPr dirty="0" sz="1450" spc="6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air</a:t>
            </a:r>
            <a:r>
              <a:rPr dirty="0" sz="1450" spc="55">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shrine.</a:t>
            </a:r>
            <a:r>
              <a:rPr dirty="0" sz="1450" spc="12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it</a:t>
            </a:r>
            <a:r>
              <a:rPr dirty="0" sz="1450" spc="6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indeed,</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casket </a:t>
            </a:r>
            <a:r>
              <a:rPr dirty="0" sz="1450" spc="-5">
                <a:latin typeface="Times New Roman"/>
                <a:cs typeface="Times New Roman"/>
              </a:rPr>
              <a:t>of a </a:t>
            </a:r>
            <a:r>
              <a:rPr dirty="0" sz="1450" spc="-10">
                <a:latin typeface="Times New Roman"/>
                <a:cs typeface="Times New Roman"/>
              </a:rPr>
              <a:t>very precious jewel, for in the room to which it gives light </a:t>
            </a:r>
            <a:r>
              <a:rPr dirty="0" sz="1450" spc="-30">
                <a:latin typeface="Times New Roman"/>
                <a:cs typeface="Times New Roman"/>
              </a:rPr>
              <a:t>lay,  </a:t>
            </a:r>
            <a:r>
              <a:rPr dirty="0" sz="1450" spc="-10">
                <a:latin typeface="Times New Roman"/>
                <a:cs typeface="Times New Roman"/>
              </a:rPr>
              <a:t>for long years, the heroine </a:t>
            </a:r>
            <a:r>
              <a:rPr dirty="0" sz="1450" spc="-5">
                <a:latin typeface="Times New Roman"/>
                <a:cs typeface="Times New Roman"/>
              </a:rPr>
              <a:t>of </a:t>
            </a:r>
            <a:r>
              <a:rPr dirty="0" sz="1450" spc="-10">
                <a:latin typeface="Times New Roman"/>
                <a:cs typeface="Times New Roman"/>
              </a:rPr>
              <a:t>the sweet old ballad </a:t>
            </a:r>
            <a:r>
              <a:rPr dirty="0" sz="1450" spc="-5">
                <a:latin typeface="Times New Roman"/>
                <a:cs typeface="Times New Roman"/>
              </a:rPr>
              <a:t>of </a:t>
            </a:r>
            <a:r>
              <a:rPr dirty="0" sz="1450" spc="-10">
                <a:latin typeface="Times New Roman"/>
                <a:cs typeface="Times New Roman"/>
              </a:rPr>
              <a:t>‘Johnnie Faa’—she who,  at the call </a:t>
            </a:r>
            <a:r>
              <a:rPr dirty="0" sz="1450" spc="-5">
                <a:latin typeface="Times New Roman"/>
                <a:cs typeface="Times New Roman"/>
              </a:rPr>
              <a:t>of </a:t>
            </a:r>
            <a:r>
              <a:rPr dirty="0" sz="1450" spc="-10">
                <a:latin typeface="Times New Roman"/>
                <a:cs typeface="Times New Roman"/>
              </a:rPr>
              <a:t>the gipsies’ songs, ‘came tripping down the </a:t>
            </a:r>
            <a:r>
              <a:rPr dirty="0" sz="1450" spc="-20">
                <a:latin typeface="Times New Roman"/>
                <a:cs typeface="Times New Roman"/>
              </a:rPr>
              <a:t>stair, </a:t>
            </a:r>
            <a:r>
              <a:rPr dirty="0" sz="1450" spc="-10">
                <a:latin typeface="Times New Roman"/>
                <a:cs typeface="Times New Roman"/>
              </a:rPr>
              <a:t>and all her  maids before </a:t>
            </a:r>
            <a:r>
              <a:rPr dirty="0" sz="1450" spc="-25">
                <a:latin typeface="Times New Roman"/>
                <a:cs typeface="Times New Roman"/>
              </a:rPr>
              <a:t>her.’ </a:t>
            </a:r>
            <a:r>
              <a:rPr dirty="0" sz="1450" spc="-10">
                <a:latin typeface="Times New Roman"/>
                <a:cs typeface="Times New Roman"/>
              </a:rPr>
              <a:t>Some people say the ballad has </a:t>
            </a:r>
            <a:r>
              <a:rPr dirty="0" sz="1450" spc="-5">
                <a:latin typeface="Times New Roman"/>
                <a:cs typeface="Times New Roman"/>
              </a:rPr>
              <a:t>no </a:t>
            </a:r>
            <a:r>
              <a:rPr dirty="0" sz="1450" spc="-10">
                <a:latin typeface="Times New Roman"/>
                <a:cs typeface="Times New Roman"/>
              </a:rPr>
              <a:t>basis in fact, and have  written, </a:t>
            </a:r>
            <a:r>
              <a:rPr dirty="0" sz="1450" spc="-5">
                <a:latin typeface="Times New Roman"/>
                <a:cs typeface="Times New Roman"/>
              </a:rPr>
              <a:t>I </a:t>
            </a:r>
            <a:r>
              <a:rPr dirty="0" sz="1450" spc="-10">
                <a:latin typeface="Times New Roman"/>
                <a:cs typeface="Times New Roman"/>
              </a:rPr>
              <a:t>believe, unanswerable papers to the proof. But in the face </a:t>
            </a:r>
            <a:r>
              <a:rPr dirty="0" sz="1450" spc="-5">
                <a:latin typeface="Times New Roman"/>
                <a:cs typeface="Times New Roman"/>
              </a:rPr>
              <a:t>of </a:t>
            </a:r>
            <a:r>
              <a:rPr dirty="0" sz="1450" spc="-10">
                <a:latin typeface="Times New Roman"/>
                <a:cs typeface="Times New Roman"/>
              </a:rPr>
              <a:t>all that,  the very look </a:t>
            </a:r>
            <a:r>
              <a:rPr dirty="0" sz="1450" spc="-5">
                <a:latin typeface="Times New Roman"/>
                <a:cs typeface="Times New Roman"/>
              </a:rPr>
              <a:t>of </a:t>
            </a:r>
            <a:r>
              <a:rPr dirty="0" sz="1450" spc="-10">
                <a:latin typeface="Times New Roman"/>
                <a:cs typeface="Times New Roman"/>
              </a:rPr>
              <a:t>that high oriel window convinces the imagination, and we  enter into all the sorrows </a:t>
            </a:r>
            <a:r>
              <a:rPr dirty="0" sz="1450" spc="-5">
                <a:latin typeface="Times New Roman"/>
                <a:cs typeface="Times New Roman"/>
              </a:rPr>
              <a:t>of </a:t>
            </a:r>
            <a:r>
              <a:rPr dirty="0" sz="1450" spc="-10">
                <a:latin typeface="Times New Roman"/>
                <a:cs typeface="Times New Roman"/>
              </a:rPr>
              <a:t>the imprisoned dame. </a:t>
            </a:r>
            <a:r>
              <a:rPr dirty="0" sz="1450" spc="-70">
                <a:latin typeface="Times New Roman"/>
                <a:cs typeface="Times New Roman"/>
              </a:rPr>
              <a:t>We </a:t>
            </a:r>
            <a:r>
              <a:rPr dirty="0" sz="1450" spc="-10">
                <a:latin typeface="Times New Roman"/>
                <a:cs typeface="Times New Roman"/>
              </a:rPr>
              <a:t>conceive the burthen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long, </a:t>
            </a:r>
            <a:r>
              <a:rPr dirty="0" sz="1450" spc="-10">
                <a:latin typeface="Times New Roman"/>
                <a:cs typeface="Times New Roman"/>
              </a:rPr>
              <a:t>lack-lustre days, when she leaned her sick head against the mullions,  and saw the burghers loafing in Maybole High Street, and the children at </a:t>
            </a:r>
            <a:r>
              <a:rPr dirty="0" sz="1450" spc="-25">
                <a:latin typeface="Times New Roman"/>
                <a:cs typeface="Times New Roman"/>
              </a:rPr>
              <a:t>play,  </a:t>
            </a:r>
            <a:r>
              <a:rPr dirty="0" sz="1450" spc="-10">
                <a:latin typeface="Times New Roman"/>
                <a:cs typeface="Times New Roman"/>
              </a:rPr>
              <a:t>and ruffling gallants riding </a:t>
            </a:r>
            <a:r>
              <a:rPr dirty="0" sz="1450" spc="-5">
                <a:latin typeface="Times New Roman"/>
                <a:cs typeface="Times New Roman"/>
              </a:rPr>
              <a:t>by </a:t>
            </a:r>
            <a:r>
              <a:rPr dirty="0" sz="1450" spc="-10">
                <a:latin typeface="Times New Roman"/>
                <a:cs typeface="Times New Roman"/>
              </a:rPr>
              <a:t>from </a:t>
            </a:r>
            <a:r>
              <a:rPr dirty="0" sz="1450" spc="-5">
                <a:latin typeface="Times New Roman"/>
                <a:cs typeface="Times New Roman"/>
              </a:rPr>
              <a:t>hunt or </a:t>
            </a:r>
            <a:r>
              <a:rPr dirty="0" sz="1450" spc="-25">
                <a:latin typeface="Times New Roman"/>
                <a:cs typeface="Times New Roman"/>
              </a:rPr>
              <a:t>foray. </a:t>
            </a:r>
            <a:r>
              <a:rPr dirty="0" sz="1450" spc="-70">
                <a:latin typeface="Times New Roman"/>
                <a:cs typeface="Times New Roman"/>
              </a:rPr>
              <a:t>We </a:t>
            </a:r>
            <a:r>
              <a:rPr dirty="0" sz="1450" spc="-10">
                <a:latin typeface="Times New Roman"/>
                <a:cs typeface="Times New Roman"/>
              </a:rPr>
              <a:t>conceive the passion </a:t>
            </a:r>
            <a:r>
              <a:rPr dirty="0" sz="1450" spc="-5">
                <a:latin typeface="Times New Roman"/>
                <a:cs typeface="Times New Roman"/>
              </a:rPr>
              <a:t>of  odd </a:t>
            </a:r>
            <a:r>
              <a:rPr dirty="0" sz="1450" spc="-10">
                <a:latin typeface="Times New Roman"/>
                <a:cs typeface="Times New Roman"/>
              </a:rPr>
              <a:t>moments, when the wind threw </a:t>
            </a:r>
            <a:r>
              <a:rPr dirty="0" sz="1450" spc="-5">
                <a:latin typeface="Times New Roman"/>
                <a:cs typeface="Times New Roman"/>
              </a:rPr>
              <a:t>up </a:t>
            </a:r>
            <a:r>
              <a:rPr dirty="0" sz="1450" spc="-10">
                <a:latin typeface="Times New Roman"/>
                <a:cs typeface="Times New Roman"/>
              </a:rPr>
              <a:t>to her some snatch </a:t>
            </a:r>
            <a:r>
              <a:rPr dirty="0" sz="1450" spc="-5">
                <a:latin typeface="Times New Roman"/>
                <a:cs typeface="Times New Roman"/>
              </a:rPr>
              <a:t>of song, </a:t>
            </a:r>
            <a:r>
              <a:rPr dirty="0" sz="1450" spc="-10">
                <a:latin typeface="Times New Roman"/>
                <a:cs typeface="Times New Roman"/>
              </a:rPr>
              <a:t>and her  heart grew </a:t>
            </a:r>
            <a:r>
              <a:rPr dirty="0" sz="1450" spc="-5">
                <a:latin typeface="Times New Roman"/>
                <a:cs typeface="Times New Roman"/>
              </a:rPr>
              <a:t>hot </a:t>
            </a:r>
            <a:r>
              <a:rPr dirty="0" sz="1450" spc="-10">
                <a:latin typeface="Times New Roman"/>
                <a:cs typeface="Times New Roman"/>
              </a:rPr>
              <a:t>within </a:t>
            </a:r>
            <a:r>
              <a:rPr dirty="0" sz="1450" spc="-20">
                <a:latin typeface="Times New Roman"/>
                <a:cs typeface="Times New Roman"/>
              </a:rPr>
              <a:t>her, </a:t>
            </a:r>
            <a:r>
              <a:rPr dirty="0" sz="1450" spc="-10">
                <a:latin typeface="Times New Roman"/>
                <a:cs typeface="Times New Roman"/>
              </a:rPr>
              <a:t>and her eyes overflowed at the memory </a:t>
            </a:r>
            <a:r>
              <a:rPr dirty="0" sz="1450" spc="-5">
                <a:latin typeface="Times New Roman"/>
                <a:cs typeface="Times New Roman"/>
              </a:rPr>
              <a:t>of </a:t>
            </a:r>
            <a:r>
              <a:rPr dirty="0" sz="1450" spc="-10">
                <a:latin typeface="Times New Roman"/>
                <a:cs typeface="Times New Roman"/>
              </a:rPr>
              <a:t>the past.  And even if the tale </a:t>
            </a:r>
            <a:r>
              <a:rPr dirty="0" sz="1450" spc="-5">
                <a:latin typeface="Times New Roman"/>
                <a:cs typeface="Times New Roman"/>
              </a:rPr>
              <a:t>be not </a:t>
            </a:r>
            <a:r>
              <a:rPr dirty="0" sz="1450" spc="-10">
                <a:latin typeface="Times New Roman"/>
                <a:cs typeface="Times New Roman"/>
              </a:rPr>
              <a:t>true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or </a:t>
            </a:r>
            <a:r>
              <a:rPr dirty="0" sz="1450" spc="-10">
                <a:latin typeface="Times New Roman"/>
                <a:cs typeface="Times New Roman"/>
              </a:rPr>
              <a:t>that </a:t>
            </a:r>
            <a:r>
              <a:rPr dirty="0" sz="1450" spc="-25">
                <a:latin typeface="Times New Roman"/>
                <a:cs typeface="Times New Roman"/>
              </a:rPr>
              <a:t>lady, </a:t>
            </a:r>
            <a:r>
              <a:rPr dirty="0" sz="1450" spc="-5">
                <a:latin typeface="Times New Roman"/>
                <a:cs typeface="Times New Roman"/>
              </a:rPr>
              <a:t>or </a:t>
            </a:r>
            <a:r>
              <a:rPr dirty="0" sz="1450" spc="-10">
                <a:latin typeface="Times New Roman"/>
                <a:cs typeface="Times New Roman"/>
              </a:rPr>
              <a:t>this </a:t>
            </a:r>
            <a:r>
              <a:rPr dirty="0" sz="1450" spc="-5">
                <a:latin typeface="Times New Roman"/>
                <a:cs typeface="Times New Roman"/>
              </a:rPr>
              <a:t>or </a:t>
            </a:r>
            <a:r>
              <a:rPr dirty="0" sz="1450" spc="-10">
                <a:latin typeface="Times New Roman"/>
                <a:cs typeface="Times New Roman"/>
              </a:rPr>
              <a:t>that old </a:t>
            </a:r>
            <a:r>
              <a:rPr dirty="0" sz="1450" spc="-20">
                <a:latin typeface="Times New Roman"/>
                <a:cs typeface="Times New Roman"/>
              </a:rPr>
              <a:t>tower, </a:t>
            </a:r>
            <a:r>
              <a:rPr dirty="0" sz="1450" spc="-10">
                <a:latin typeface="Times New Roman"/>
                <a:cs typeface="Times New Roman"/>
              </a:rPr>
              <a:t>it  is true in the essence </a:t>
            </a:r>
            <a:r>
              <a:rPr dirty="0" sz="1450" spc="-5">
                <a:latin typeface="Times New Roman"/>
                <a:cs typeface="Times New Roman"/>
              </a:rPr>
              <a:t>of </a:t>
            </a:r>
            <a:r>
              <a:rPr dirty="0" sz="1450" spc="-10">
                <a:latin typeface="Times New Roman"/>
                <a:cs typeface="Times New Roman"/>
              </a:rPr>
              <a:t>all men and women: for all </a:t>
            </a:r>
            <a:r>
              <a:rPr dirty="0" sz="1450" spc="-5">
                <a:latin typeface="Times New Roman"/>
                <a:cs typeface="Times New Roman"/>
              </a:rPr>
              <a:t>of </a:t>
            </a:r>
            <a:r>
              <a:rPr dirty="0" sz="1450" spc="-10">
                <a:latin typeface="Times New Roman"/>
                <a:cs typeface="Times New Roman"/>
              </a:rPr>
              <a:t>us, some time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hear the gipsies singing; over all </a:t>
            </a:r>
            <a:r>
              <a:rPr dirty="0" sz="1450" spc="-5">
                <a:latin typeface="Times New Roman"/>
                <a:cs typeface="Times New Roman"/>
              </a:rPr>
              <a:t>of us </a:t>
            </a:r>
            <a:r>
              <a:rPr dirty="0" sz="1450" spc="-10">
                <a:latin typeface="Times New Roman"/>
                <a:cs typeface="Times New Roman"/>
              </a:rPr>
              <a:t>is the glamour cast. Some resist and sit  resolutely </a:t>
            </a:r>
            <a:r>
              <a:rPr dirty="0" sz="1450" spc="-5">
                <a:latin typeface="Times New Roman"/>
                <a:cs typeface="Times New Roman"/>
              </a:rPr>
              <a:t>by </a:t>
            </a:r>
            <a:r>
              <a:rPr dirty="0" sz="1450" spc="-10">
                <a:latin typeface="Times New Roman"/>
                <a:cs typeface="Times New Roman"/>
              </a:rPr>
              <a:t>the fire. Most </a:t>
            </a:r>
            <a:r>
              <a:rPr dirty="0" sz="1450" spc="-5">
                <a:latin typeface="Times New Roman"/>
                <a:cs typeface="Times New Roman"/>
              </a:rPr>
              <a:t>go </a:t>
            </a:r>
            <a:r>
              <a:rPr dirty="0" sz="1450" spc="-10">
                <a:latin typeface="Times New Roman"/>
                <a:cs typeface="Times New Roman"/>
              </a:rPr>
              <a:t>and are </a:t>
            </a:r>
            <a:r>
              <a:rPr dirty="0" sz="1450" spc="-5">
                <a:latin typeface="Times New Roman"/>
                <a:cs typeface="Times New Roman"/>
              </a:rPr>
              <a:t>brought </a:t>
            </a:r>
            <a:r>
              <a:rPr dirty="0" sz="1450" spc="-10">
                <a:latin typeface="Times New Roman"/>
                <a:cs typeface="Times New Roman"/>
              </a:rPr>
              <a:t>back again, like Lady Cassilis.  A </a:t>
            </a:r>
            <a:r>
              <a:rPr dirty="0" sz="1450" spc="-35">
                <a:latin typeface="Times New Roman"/>
                <a:cs typeface="Times New Roman"/>
              </a:rPr>
              <a:t>few, </a:t>
            </a:r>
            <a:r>
              <a:rPr dirty="0" sz="1450" spc="-5">
                <a:latin typeface="Times New Roman"/>
                <a:cs typeface="Times New Roman"/>
              </a:rPr>
              <a:t>of </a:t>
            </a:r>
            <a:r>
              <a:rPr dirty="0" sz="1450" spc="-10">
                <a:latin typeface="Times New Roman"/>
                <a:cs typeface="Times New Roman"/>
              </a:rPr>
              <a:t>the tribe </a:t>
            </a:r>
            <a:r>
              <a:rPr dirty="0" sz="1450" spc="-5">
                <a:latin typeface="Times New Roman"/>
                <a:cs typeface="Times New Roman"/>
              </a:rPr>
              <a:t>of </a:t>
            </a:r>
            <a:r>
              <a:rPr dirty="0" sz="1450" spc="-25">
                <a:latin typeface="Times New Roman"/>
                <a:cs typeface="Times New Roman"/>
              </a:rPr>
              <a:t>Waring, </a:t>
            </a:r>
            <a:r>
              <a:rPr dirty="0" sz="1450" spc="-5">
                <a:latin typeface="Times New Roman"/>
                <a:cs typeface="Times New Roman"/>
              </a:rPr>
              <a:t>go </a:t>
            </a:r>
            <a:r>
              <a:rPr dirty="0" sz="1450" spc="-10">
                <a:latin typeface="Times New Roman"/>
                <a:cs typeface="Times New Roman"/>
              </a:rPr>
              <a:t>and are seen </a:t>
            </a:r>
            <a:r>
              <a:rPr dirty="0" sz="1450" spc="-5">
                <a:latin typeface="Times New Roman"/>
                <a:cs typeface="Times New Roman"/>
              </a:rPr>
              <a:t>no </a:t>
            </a:r>
            <a:r>
              <a:rPr dirty="0" sz="1450" spc="-10">
                <a:latin typeface="Times New Roman"/>
                <a:cs typeface="Times New Roman"/>
              </a:rPr>
              <a:t>more; only now and again, at  springtime, when the gipsies’ song is afloat in the amethyst evening, we can  catch their voices in the</a:t>
            </a:r>
            <a:r>
              <a:rPr dirty="0" sz="1450" spc="10">
                <a:latin typeface="Times New Roman"/>
                <a:cs typeface="Times New Roman"/>
              </a:rPr>
              <a:t> </a:t>
            </a:r>
            <a:r>
              <a:rPr dirty="0" sz="1450" spc="-10">
                <a:latin typeface="Times New Roman"/>
                <a:cs typeface="Times New Roman"/>
              </a:rPr>
              <a:t>glee.</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By </a:t>
            </a:r>
            <a:r>
              <a:rPr dirty="0" sz="1450" spc="-5">
                <a:latin typeface="Times New Roman"/>
                <a:cs typeface="Times New Roman"/>
              </a:rPr>
              <a:t>night </a:t>
            </a:r>
            <a:r>
              <a:rPr dirty="0" sz="1450" spc="-10">
                <a:latin typeface="Times New Roman"/>
                <a:cs typeface="Times New Roman"/>
              </a:rPr>
              <a:t>it was </a:t>
            </a:r>
            <a:r>
              <a:rPr dirty="0" sz="1450" spc="-15">
                <a:latin typeface="Times New Roman"/>
                <a:cs typeface="Times New Roman"/>
              </a:rPr>
              <a:t>clearer, </a:t>
            </a:r>
            <a:r>
              <a:rPr dirty="0" sz="1450" spc="-10">
                <a:latin typeface="Times New Roman"/>
                <a:cs typeface="Times New Roman"/>
              </a:rPr>
              <a:t>and Maybole more visible than during the </a:t>
            </a:r>
            <a:r>
              <a:rPr dirty="0" sz="1450" spc="-30">
                <a:latin typeface="Times New Roman"/>
                <a:cs typeface="Times New Roman"/>
              </a:rPr>
              <a:t>day. </a:t>
            </a:r>
            <a:r>
              <a:rPr dirty="0" sz="1450" spc="-10">
                <a:latin typeface="Times New Roman"/>
                <a:cs typeface="Times New Roman"/>
              </a:rPr>
              <a:t>Clouds  coursed over the sky in great masses; the full moon battled the other </a:t>
            </a:r>
            <a:r>
              <a:rPr dirty="0" sz="1450" spc="-35">
                <a:latin typeface="Times New Roman"/>
                <a:cs typeface="Times New Roman"/>
              </a:rPr>
              <a:t>way, </a:t>
            </a:r>
            <a:r>
              <a:rPr dirty="0" sz="1450" spc="-10">
                <a:latin typeface="Times New Roman"/>
                <a:cs typeface="Times New Roman"/>
              </a:rPr>
              <a:t>and  lit </a:t>
            </a:r>
            <a:r>
              <a:rPr dirty="0" sz="1450" spc="-5">
                <a:latin typeface="Times New Roman"/>
                <a:cs typeface="Times New Roman"/>
              </a:rPr>
              <a:t>up </a:t>
            </a:r>
            <a:r>
              <a:rPr dirty="0" sz="1450" spc="-10">
                <a:latin typeface="Times New Roman"/>
                <a:cs typeface="Times New Roman"/>
              </a:rPr>
              <a:t>the snow with gleams </a:t>
            </a:r>
            <a:r>
              <a:rPr dirty="0" sz="1450" spc="-5">
                <a:latin typeface="Times New Roman"/>
                <a:cs typeface="Times New Roman"/>
              </a:rPr>
              <a:t>of </a:t>
            </a:r>
            <a:r>
              <a:rPr dirty="0" sz="1450" spc="-10">
                <a:latin typeface="Times New Roman"/>
                <a:cs typeface="Times New Roman"/>
              </a:rPr>
              <a:t>flying silver; the town came down the hill in </a:t>
            </a:r>
            <a:r>
              <a:rPr dirty="0" sz="1450" spc="-5">
                <a:latin typeface="Times New Roman"/>
                <a:cs typeface="Times New Roman"/>
              </a:rPr>
              <a:t>a  </a:t>
            </a:r>
            <a:r>
              <a:rPr dirty="0" sz="1450" spc="-10">
                <a:latin typeface="Times New Roman"/>
                <a:cs typeface="Times New Roman"/>
              </a:rPr>
              <a:t>cascade </a:t>
            </a:r>
            <a:r>
              <a:rPr dirty="0" sz="1450" spc="-5">
                <a:latin typeface="Times New Roman"/>
                <a:cs typeface="Times New Roman"/>
              </a:rPr>
              <a:t>of </a:t>
            </a:r>
            <a:r>
              <a:rPr dirty="0" sz="1450" spc="-10">
                <a:latin typeface="Times New Roman"/>
                <a:cs typeface="Times New Roman"/>
              </a:rPr>
              <a:t>brown gables, bestridden </a:t>
            </a:r>
            <a:r>
              <a:rPr dirty="0" sz="1450" spc="-5">
                <a:latin typeface="Times New Roman"/>
                <a:cs typeface="Times New Roman"/>
              </a:rPr>
              <a:t>by </a:t>
            </a:r>
            <a:r>
              <a:rPr dirty="0" sz="1450" spc="-10">
                <a:latin typeface="Times New Roman"/>
                <a:cs typeface="Times New Roman"/>
              </a:rPr>
              <a:t>smooth white roofs, and sprangled  here and there with lighted windows. At either end the snow stood high </a:t>
            </a:r>
            <a:r>
              <a:rPr dirty="0" sz="1450" spc="-5">
                <a:latin typeface="Times New Roman"/>
                <a:cs typeface="Times New Roman"/>
              </a:rPr>
              <a:t>up </a:t>
            </a:r>
            <a:r>
              <a:rPr dirty="0" sz="1450" spc="-10">
                <a:latin typeface="Times New Roman"/>
                <a:cs typeface="Times New Roman"/>
              </a:rPr>
              <a:t>in  the darkness, </a:t>
            </a:r>
            <a:r>
              <a:rPr dirty="0" sz="1450" spc="-5">
                <a:latin typeface="Times New Roman"/>
                <a:cs typeface="Times New Roman"/>
              </a:rPr>
              <a:t>on </a:t>
            </a:r>
            <a:r>
              <a:rPr dirty="0" sz="1450" spc="-10">
                <a:latin typeface="Times New Roman"/>
                <a:cs typeface="Times New Roman"/>
              </a:rPr>
              <a:t>the peak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Tolbooth </a:t>
            </a:r>
            <a:r>
              <a:rPr dirty="0" sz="1450" spc="-10">
                <a:latin typeface="Times New Roman"/>
                <a:cs typeface="Times New Roman"/>
              </a:rPr>
              <a:t>and among the chimneys </a:t>
            </a:r>
            <a:r>
              <a:rPr dirty="0" sz="1450" spc="-5">
                <a:latin typeface="Times New Roman"/>
                <a:cs typeface="Times New Roman"/>
              </a:rPr>
              <a:t>of </a:t>
            </a:r>
            <a:r>
              <a:rPr dirty="0" sz="1450" spc="-10">
                <a:latin typeface="Times New Roman"/>
                <a:cs typeface="Times New Roman"/>
              </a:rPr>
              <a:t>the  Castle. As the moon flashed </a:t>
            </a:r>
            <a:r>
              <a:rPr dirty="0" sz="1450" spc="-5">
                <a:latin typeface="Times New Roman"/>
                <a:cs typeface="Times New Roman"/>
              </a:rPr>
              <a:t>a </a:t>
            </a:r>
            <a:r>
              <a:rPr dirty="0" sz="1450" spc="-15">
                <a:latin typeface="Times New Roman"/>
                <a:cs typeface="Times New Roman"/>
              </a:rPr>
              <a:t>bull’s-eye </a:t>
            </a:r>
            <a:r>
              <a:rPr dirty="0" sz="1450" spc="-10">
                <a:latin typeface="Times New Roman"/>
                <a:cs typeface="Times New Roman"/>
              </a:rPr>
              <a:t>glitter across the town between the  racing clouds, the white roofs leaped into relief over the gables and the  chimney-stacks, and their shadows over the white roofs. In the town itself the  lit face </a:t>
            </a:r>
            <a:r>
              <a:rPr dirty="0" sz="1450" spc="-5">
                <a:latin typeface="Times New Roman"/>
                <a:cs typeface="Times New Roman"/>
              </a:rPr>
              <a:t>of </a:t>
            </a:r>
            <a:r>
              <a:rPr dirty="0" sz="1450" spc="-10">
                <a:latin typeface="Times New Roman"/>
                <a:cs typeface="Times New Roman"/>
              </a:rPr>
              <a:t>the clock peered down the street; an </a:t>
            </a:r>
            <a:r>
              <a:rPr dirty="0" sz="1450" spc="-5">
                <a:latin typeface="Times New Roman"/>
                <a:cs typeface="Times New Roman"/>
              </a:rPr>
              <a:t>hour </a:t>
            </a:r>
            <a:r>
              <a:rPr dirty="0" sz="1450" spc="-10">
                <a:latin typeface="Times New Roman"/>
                <a:cs typeface="Times New Roman"/>
              </a:rPr>
              <a:t>was hammered </a:t>
            </a:r>
            <a:r>
              <a:rPr dirty="0" sz="1450" spc="-5">
                <a:latin typeface="Times New Roman"/>
                <a:cs typeface="Times New Roman"/>
              </a:rPr>
              <a:t>out on </a:t>
            </a:r>
            <a:r>
              <a:rPr dirty="0" sz="1450" spc="-35">
                <a:latin typeface="Times New Roman"/>
                <a:cs typeface="Times New Roman"/>
              </a:rPr>
              <a:t>Mr.  </a:t>
            </a:r>
            <a:r>
              <a:rPr dirty="0" sz="1450" spc="-25">
                <a:latin typeface="Times New Roman"/>
                <a:cs typeface="Times New Roman"/>
              </a:rPr>
              <a:t>Geli’s </a:t>
            </a:r>
            <a:r>
              <a:rPr dirty="0" sz="1450" spc="-10">
                <a:latin typeface="Times New Roman"/>
                <a:cs typeface="Times New Roman"/>
              </a:rPr>
              <a:t>bell, and from behind the red curtains </a:t>
            </a:r>
            <a:r>
              <a:rPr dirty="0" sz="1450" spc="-5">
                <a:latin typeface="Times New Roman"/>
                <a:cs typeface="Times New Roman"/>
              </a:rPr>
              <a:t>of a </a:t>
            </a:r>
            <a:r>
              <a:rPr dirty="0" sz="1450" spc="-10">
                <a:latin typeface="Times New Roman"/>
                <a:cs typeface="Times New Roman"/>
              </a:rPr>
              <a:t>public-house some </a:t>
            </a:r>
            <a:r>
              <a:rPr dirty="0" sz="1450" spc="-5">
                <a:latin typeface="Times New Roman"/>
                <a:cs typeface="Times New Roman"/>
              </a:rPr>
              <a:t>one  </a:t>
            </a:r>
            <a:r>
              <a:rPr dirty="0" sz="1450" spc="-10">
                <a:latin typeface="Times New Roman"/>
                <a:cs typeface="Times New Roman"/>
              </a:rPr>
              <a:t>trolled out—a compatriot </a:t>
            </a:r>
            <a:r>
              <a:rPr dirty="0" sz="1450" spc="-5">
                <a:latin typeface="Times New Roman"/>
                <a:cs typeface="Times New Roman"/>
              </a:rPr>
              <a:t>of </a:t>
            </a:r>
            <a:r>
              <a:rPr dirty="0" sz="1450" spc="-10">
                <a:latin typeface="Times New Roman"/>
                <a:cs typeface="Times New Roman"/>
              </a:rPr>
              <a:t>Burns, again!—‘The saut tear </a:t>
            </a:r>
            <a:r>
              <a:rPr dirty="0" sz="1450" spc="-20">
                <a:latin typeface="Times New Roman"/>
                <a:cs typeface="Times New Roman"/>
              </a:rPr>
              <a:t>blin’s </a:t>
            </a:r>
            <a:r>
              <a:rPr dirty="0" sz="1450" spc="-10">
                <a:latin typeface="Times New Roman"/>
                <a:cs typeface="Times New Roman"/>
              </a:rPr>
              <a:t>my</a:t>
            </a:r>
            <a:r>
              <a:rPr dirty="0" sz="1450" spc="80">
                <a:latin typeface="Times New Roman"/>
                <a:cs typeface="Times New Roman"/>
              </a:rPr>
              <a:t> </a:t>
            </a:r>
            <a:r>
              <a:rPr dirty="0" sz="1450" spc="-10">
                <a:latin typeface="Times New Roman"/>
                <a:cs typeface="Times New Roman"/>
              </a:rPr>
              <a:t>e’e.’</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Next morning there was sun and </a:t>
            </a:r>
            <a:r>
              <a:rPr dirty="0" sz="1450" spc="-5">
                <a:latin typeface="Times New Roman"/>
                <a:cs typeface="Times New Roman"/>
              </a:rPr>
              <a:t>a </a:t>
            </a:r>
            <a:r>
              <a:rPr dirty="0" sz="1450" spc="-10">
                <a:latin typeface="Times New Roman"/>
                <a:cs typeface="Times New Roman"/>
              </a:rPr>
              <a:t>flapping wind. From the street corners </a:t>
            </a:r>
            <a:r>
              <a:rPr dirty="0" sz="1450" spc="-5">
                <a:latin typeface="Times New Roman"/>
                <a:cs typeface="Times New Roman"/>
              </a:rPr>
              <a:t>of  </a:t>
            </a:r>
            <a:r>
              <a:rPr dirty="0" sz="1450" spc="-10">
                <a:latin typeface="Times New Roman"/>
                <a:cs typeface="Times New Roman"/>
              </a:rPr>
              <a:t>Maybole </a:t>
            </a:r>
            <a:r>
              <a:rPr dirty="0" sz="1450" spc="-5">
                <a:latin typeface="Times New Roman"/>
                <a:cs typeface="Times New Roman"/>
              </a:rPr>
              <a:t>I </a:t>
            </a:r>
            <a:r>
              <a:rPr dirty="0" sz="1450" spc="-10">
                <a:latin typeface="Times New Roman"/>
                <a:cs typeface="Times New Roman"/>
              </a:rPr>
              <a:t>could catch breezy glimpses </a:t>
            </a:r>
            <a:r>
              <a:rPr dirty="0" sz="1450" spc="-5">
                <a:latin typeface="Times New Roman"/>
                <a:cs typeface="Times New Roman"/>
              </a:rPr>
              <a:t>of </a:t>
            </a:r>
            <a:r>
              <a:rPr dirty="0" sz="1450" spc="-10">
                <a:latin typeface="Times New Roman"/>
                <a:cs typeface="Times New Roman"/>
              </a:rPr>
              <a:t>green fields. The road underfoot  was wet and heavy—part ice, part </a:t>
            </a:r>
            <a:r>
              <a:rPr dirty="0" sz="1450" spc="-25">
                <a:latin typeface="Times New Roman"/>
                <a:cs typeface="Times New Roman"/>
              </a:rPr>
              <a:t>snow, </a:t>
            </a:r>
            <a:r>
              <a:rPr dirty="0" sz="1450" spc="-10">
                <a:latin typeface="Times New Roman"/>
                <a:cs typeface="Times New Roman"/>
              </a:rPr>
              <a:t>part </a:t>
            </a:r>
            <a:r>
              <a:rPr dirty="0" sz="1450" spc="-20">
                <a:latin typeface="Times New Roman"/>
                <a:cs typeface="Times New Roman"/>
              </a:rPr>
              <a:t>water, </a:t>
            </a:r>
            <a:r>
              <a:rPr dirty="0" sz="1450" spc="-10">
                <a:latin typeface="Times New Roman"/>
                <a:cs typeface="Times New Roman"/>
              </a:rPr>
              <a:t>and any </a:t>
            </a:r>
            <a:r>
              <a:rPr dirty="0" sz="1450" spc="-5">
                <a:latin typeface="Times New Roman"/>
                <a:cs typeface="Times New Roman"/>
              </a:rPr>
              <a:t>one I </a:t>
            </a:r>
            <a:r>
              <a:rPr dirty="0" sz="1450" spc="-10">
                <a:latin typeface="Times New Roman"/>
                <a:cs typeface="Times New Roman"/>
              </a:rPr>
              <a:t>met greeted  me,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salutation, with ‘A fine thowe’ (thaw). My way lay among  rather bleak bills, and past bleak </a:t>
            </a:r>
            <a:r>
              <a:rPr dirty="0" sz="1450" spc="-5">
                <a:latin typeface="Times New Roman"/>
                <a:cs typeface="Times New Roman"/>
              </a:rPr>
              <a:t>ponds </a:t>
            </a:r>
            <a:r>
              <a:rPr dirty="0" sz="1450" spc="-10">
                <a:latin typeface="Times New Roman"/>
                <a:cs typeface="Times New Roman"/>
              </a:rPr>
              <a:t>and dilapidated castles and  monasteries, to the Highland-looking village </a:t>
            </a:r>
            <a:r>
              <a:rPr dirty="0" sz="1450" spc="-5">
                <a:latin typeface="Times New Roman"/>
                <a:cs typeface="Times New Roman"/>
              </a:rPr>
              <a:t>of </a:t>
            </a:r>
            <a:r>
              <a:rPr dirty="0" sz="1450" spc="-10">
                <a:latin typeface="Times New Roman"/>
                <a:cs typeface="Times New Roman"/>
              </a:rPr>
              <a:t>Kirkoswald. It has little claim  to notice, save that Burns came there to study surveying in the summer </a:t>
            </a:r>
            <a:r>
              <a:rPr dirty="0" sz="1450" spc="-5">
                <a:latin typeface="Times New Roman"/>
                <a:cs typeface="Times New Roman"/>
              </a:rPr>
              <a:t>of  1777, </a:t>
            </a:r>
            <a:r>
              <a:rPr dirty="0" sz="1450" spc="-10">
                <a:latin typeface="Times New Roman"/>
                <a:cs typeface="Times New Roman"/>
              </a:rPr>
              <a:t>and there also, in the kirkyard, the original </a:t>
            </a:r>
            <a:r>
              <a:rPr dirty="0" sz="1450" spc="-5">
                <a:latin typeface="Times New Roman"/>
                <a:cs typeface="Times New Roman"/>
              </a:rPr>
              <a:t>of </a:t>
            </a:r>
            <a:r>
              <a:rPr dirty="0" sz="1450" spc="-45">
                <a:latin typeface="Times New Roman"/>
                <a:cs typeface="Times New Roman"/>
              </a:rPr>
              <a:t>Tam </a:t>
            </a:r>
            <a:r>
              <a:rPr dirty="0" sz="1450" spc="-5">
                <a:latin typeface="Times New Roman"/>
                <a:cs typeface="Times New Roman"/>
              </a:rPr>
              <a:t>o’ </a:t>
            </a:r>
            <a:r>
              <a:rPr dirty="0" sz="1450" spc="-10">
                <a:latin typeface="Times New Roman"/>
                <a:cs typeface="Times New Roman"/>
              </a:rPr>
              <a:t>Shanter sleeps his  last sleep. It is worth noticing, </a:t>
            </a:r>
            <a:r>
              <a:rPr dirty="0" sz="1450" spc="-15">
                <a:latin typeface="Times New Roman"/>
                <a:cs typeface="Times New Roman"/>
              </a:rPr>
              <a:t>however, </a:t>
            </a:r>
            <a:r>
              <a:rPr dirty="0" sz="1450" spc="-10">
                <a:latin typeface="Times New Roman"/>
                <a:cs typeface="Times New Roman"/>
              </a:rPr>
              <a:t>that this was the first place </a:t>
            </a:r>
            <a:r>
              <a:rPr dirty="0" sz="1450" spc="-5">
                <a:latin typeface="Times New Roman"/>
                <a:cs typeface="Times New Roman"/>
              </a:rPr>
              <a:t>I thought  </a:t>
            </a:r>
            <a:r>
              <a:rPr dirty="0" sz="1450" spc="-10">
                <a:latin typeface="Times New Roman"/>
                <a:cs typeface="Times New Roman"/>
              </a:rPr>
              <a:t>‘Highland-looking.’</a:t>
            </a:r>
            <a:r>
              <a:rPr dirty="0" sz="1450" spc="320">
                <a:latin typeface="Times New Roman"/>
                <a:cs typeface="Times New Roman"/>
              </a:rPr>
              <a:t> </a:t>
            </a:r>
            <a:r>
              <a:rPr dirty="0" sz="1450" spc="-10">
                <a:latin typeface="Times New Roman"/>
                <a:cs typeface="Times New Roman"/>
              </a:rPr>
              <a:t>Over</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bill</a:t>
            </a:r>
            <a:r>
              <a:rPr dirty="0" sz="1450" spc="155">
                <a:latin typeface="Times New Roman"/>
                <a:cs typeface="Times New Roman"/>
              </a:rPr>
              <a:t> </a:t>
            </a:r>
            <a:r>
              <a:rPr dirty="0" sz="1450" spc="-10">
                <a:latin typeface="Times New Roman"/>
                <a:cs typeface="Times New Roman"/>
              </a:rPr>
              <a:t>from</a:t>
            </a:r>
            <a:r>
              <a:rPr dirty="0" sz="1450" spc="150">
                <a:latin typeface="Times New Roman"/>
                <a:cs typeface="Times New Roman"/>
              </a:rPr>
              <a:t> </a:t>
            </a:r>
            <a:r>
              <a:rPr dirty="0" sz="1450" spc="-10">
                <a:latin typeface="Times New Roman"/>
                <a:cs typeface="Times New Roman"/>
              </a:rPr>
              <a:t>Kirkoswald</a:t>
            </a:r>
            <a:r>
              <a:rPr dirty="0" sz="1450" spc="155">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farm-road</a:t>
            </a:r>
            <a:r>
              <a:rPr dirty="0" sz="1450" spc="155">
                <a:latin typeface="Times New Roman"/>
                <a:cs typeface="Times New Roman"/>
              </a:rPr>
              <a:t> </a:t>
            </a:r>
            <a:r>
              <a:rPr dirty="0" sz="1450" spc="-10">
                <a:latin typeface="Times New Roman"/>
                <a:cs typeface="Times New Roman"/>
              </a:rPr>
              <a:t>leads</a:t>
            </a:r>
            <a:r>
              <a:rPr dirty="0" sz="1450" spc="155">
                <a:latin typeface="Times New Roman"/>
                <a:cs typeface="Times New Roman"/>
              </a:rPr>
              <a:t> </a:t>
            </a:r>
            <a:r>
              <a:rPr dirty="0" sz="1450" spc="-10">
                <a:latin typeface="Times New Roman"/>
                <a:cs typeface="Times New Roman"/>
              </a:rPr>
              <a:t>to</a:t>
            </a:r>
            <a:r>
              <a:rPr dirty="0" sz="1450" spc="15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56229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coast. As </a:t>
            </a:r>
            <a:r>
              <a:rPr dirty="0" sz="1450" spc="-5">
                <a:latin typeface="Times New Roman"/>
                <a:cs typeface="Times New Roman"/>
              </a:rPr>
              <a:t>I </a:t>
            </a:r>
            <a:r>
              <a:rPr dirty="0" sz="1450" spc="-10">
                <a:latin typeface="Times New Roman"/>
                <a:cs typeface="Times New Roman"/>
              </a:rPr>
              <a:t>came down above </a:t>
            </a:r>
            <a:r>
              <a:rPr dirty="0" sz="1450" spc="-25">
                <a:latin typeface="Times New Roman"/>
                <a:cs typeface="Times New Roman"/>
              </a:rPr>
              <a:t>Turnberry, </a:t>
            </a:r>
            <a:r>
              <a:rPr dirty="0" sz="1450" spc="-10">
                <a:latin typeface="Times New Roman"/>
                <a:cs typeface="Times New Roman"/>
              </a:rPr>
              <a:t>the sea view was indeed strangely  different from the day before. The cold fogs were all blown away; and there  was Ailsa Craig, like </a:t>
            </a:r>
            <a:r>
              <a:rPr dirty="0" sz="1450" spc="-5">
                <a:latin typeface="Times New Roman"/>
                <a:cs typeface="Times New Roman"/>
              </a:rPr>
              <a:t>a </a:t>
            </a:r>
            <a:r>
              <a:rPr dirty="0" sz="1450" spc="-10">
                <a:latin typeface="Times New Roman"/>
                <a:cs typeface="Times New Roman"/>
              </a:rPr>
              <a:t>refraction, magnified and deformed, </a:t>
            </a:r>
            <a:r>
              <a:rPr dirty="0" sz="1450" spc="-5">
                <a:latin typeface="Times New Roman"/>
                <a:cs typeface="Times New Roman"/>
              </a:rPr>
              <a:t>of </a:t>
            </a:r>
            <a:r>
              <a:rPr dirty="0" sz="1450" spc="-10">
                <a:latin typeface="Times New Roman"/>
                <a:cs typeface="Times New Roman"/>
              </a:rPr>
              <a:t>the Bass Rock;  and there were the chiselled mountain-tops </a:t>
            </a:r>
            <a:r>
              <a:rPr dirty="0" sz="1450" spc="-5">
                <a:latin typeface="Times New Roman"/>
                <a:cs typeface="Times New Roman"/>
              </a:rPr>
              <a:t>of </a:t>
            </a:r>
            <a:r>
              <a:rPr dirty="0" sz="1450" spc="-10">
                <a:latin typeface="Times New Roman"/>
                <a:cs typeface="Times New Roman"/>
              </a:rPr>
              <a:t>Arran, veined and tipped with  snow; and behind, and </a:t>
            </a:r>
            <a:r>
              <a:rPr dirty="0" sz="1450" spc="-15">
                <a:latin typeface="Times New Roman"/>
                <a:cs typeface="Times New Roman"/>
              </a:rPr>
              <a:t>fainter, </a:t>
            </a:r>
            <a:r>
              <a:rPr dirty="0" sz="1450" spc="-10">
                <a:latin typeface="Times New Roman"/>
                <a:cs typeface="Times New Roman"/>
              </a:rPr>
              <a:t>the </a:t>
            </a:r>
            <a:r>
              <a:rPr dirty="0" sz="1450" spc="-30">
                <a:latin typeface="Times New Roman"/>
                <a:cs typeface="Times New Roman"/>
              </a:rPr>
              <a:t>low, </a:t>
            </a:r>
            <a:r>
              <a:rPr dirty="0" sz="1450" spc="-10">
                <a:latin typeface="Times New Roman"/>
                <a:cs typeface="Times New Roman"/>
              </a:rPr>
              <a:t>blue land </a:t>
            </a:r>
            <a:r>
              <a:rPr dirty="0" sz="1450" spc="-5">
                <a:latin typeface="Times New Roman"/>
                <a:cs typeface="Times New Roman"/>
              </a:rPr>
              <a:t>of </a:t>
            </a:r>
            <a:r>
              <a:rPr dirty="0" sz="1450" spc="-10">
                <a:latin typeface="Times New Roman"/>
                <a:cs typeface="Times New Roman"/>
              </a:rPr>
              <a:t>Cantyre. Cottony clouds  stood in </a:t>
            </a:r>
            <a:r>
              <a:rPr dirty="0" sz="1450" spc="-5">
                <a:latin typeface="Times New Roman"/>
                <a:cs typeface="Times New Roman"/>
              </a:rPr>
              <a:t>a </a:t>
            </a:r>
            <a:r>
              <a:rPr dirty="0" sz="1450" spc="-10">
                <a:latin typeface="Times New Roman"/>
                <a:cs typeface="Times New Roman"/>
              </a:rPr>
              <a:t>great castle over the top </a:t>
            </a:r>
            <a:r>
              <a:rPr dirty="0" sz="1450" spc="-5">
                <a:latin typeface="Times New Roman"/>
                <a:cs typeface="Times New Roman"/>
              </a:rPr>
              <a:t>of </a:t>
            </a:r>
            <a:r>
              <a:rPr dirty="0" sz="1450" spc="-10">
                <a:latin typeface="Times New Roman"/>
                <a:cs typeface="Times New Roman"/>
              </a:rPr>
              <a:t>Arran, and blew </a:t>
            </a:r>
            <a:r>
              <a:rPr dirty="0" sz="1450" spc="-5">
                <a:latin typeface="Times New Roman"/>
                <a:cs typeface="Times New Roman"/>
              </a:rPr>
              <a:t>out </a:t>
            </a:r>
            <a:r>
              <a:rPr dirty="0" sz="1450" spc="-10">
                <a:latin typeface="Times New Roman"/>
                <a:cs typeface="Times New Roman"/>
              </a:rPr>
              <a:t>in long streamers to  the south. The sea was bitten all over with white; little ships, tacking </a:t>
            </a:r>
            <a:r>
              <a:rPr dirty="0" sz="1450" spc="-5">
                <a:latin typeface="Times New Roman"/>
                <a:cs typeface="Times New Roman"/>
              </a:rPr>
              <a:t>up </a:t>
            </a:r>
            <a:r>
              <a:rPr dirty="0" sz="1450" spc="-10">
                <a:latin typeface="Times New Roman"/>
                <a:cs typeface="Times New Roman"/>
              </a:rPr>
              <a:t>and  down the Firth, lay over at different angles in the wind. On Shanter they were  ploughing lea; </a:t>
            </a:r>
            <a:r>
              <a:rPr dirty="0" sz="1450" spc="-5">
                <a:latin typeface="Times New Roman"/>
                <a:cs typeface="Times New Roman"/>
              </a:rPr>
              <a:t>a </a:t>
            </a:r>
            <a:r>
              <a:rPr dirty="0" sz="1450" spc="-10">
                <a:latin typeface="Times New Roman"/>
                <a:cs typeface="Times New Roman"/>
              </a:rPr>
              <a:t>cart foal, all in </a:t>
            </a:r>
            <a:r>
              <a:rPr dirty="0" sz="1450" spc="-5">
                <a:latin typeface="Times New Roman"/>
                <a:cs typeface="Times New Roman"/>
              </a:rPr>
              <a:t>a </a:t>
            </a:r>
            <a:r>
              <a:rPr dirty="0" sz="1450" spc="-10">
                <a:latin typeface="Times New Roman"/>
                <a:cs typeface="Times New Roman"/>
              </a:rPr>
              <a:t>field </a:t>
            </a:r>
            <a:r>
              <a:rPr dirty="0" sz="1450" spc="-5">
                <a:latin typeface="Times New Roman"/>
                <a:cs typeface="Times New Roman"/>
              </a:rPr>
              <a:t>by </a:t>
            </a:r>
            <a:r>
              <a:rPr dirty="0" sz="1450" spc="-10">
                <a:latin typeface="Times New Roman"/>
                <a:cs typeface="Times New Roman"/>
              </a:rPr>
              <a:t>himself, capered and whinnied as if  the spring were in</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road from </a:t>
            </a:r>
            <a:r>
              <a:rPr dirty="0" sz="1450" spc="-15">
                <a:latin typeface="Times New Roman"/>
                <a:cs typeface="Times New Roman"/>
              </a:rPr>
              <a:t>Turnberry </a:t>
            </a:r>
            <a:r>
              <a:rPr dirty="0" sz="1450" spc="-10">
                <a:latin typeface="Times New Roman"/>
                <a:cs typeface="Times New Roman"/>
              </a:rPr>
              <a:t>to Girvan lies along the shore, among sand-hills and  </a:t>
            </a:r>
            <a:r>
              <a:rPr dirty="0" sz="1450" spc="-5">
                <a:latin typeface="Times New Roman"/>
                <a:cs typeface="Times New Roman"/>
              </a:rPr>
              <a:t>by </a:t>
            </a:r>
            <a:r>
              <a:rPr dirty="0" sz="1450" spc="-10">
                <a:latin typeface="Times New Roman"/>
                <a:cs typeface="Times New Roman"/>
              </a:rPr>
              <a:t>wildernesses </a:t>
            </a:r>
            <a:r>
              <a:rPr dirty="0" sz="1450" spc="-5">
                <a:latin typeface="Times New Roman"/>
                <a:cs typeface="Times New Roman"/>
              </a:rPr>
              <a:t>of </a:t>
            </a:r>
            <a:r>
              <a:rPr dirty="0" sz="1450" spc="-10">
                <a:latin typeface="Times New Roman"/>
                <a:cs typeface="Times New Roman"/>
              </a:rPr>
              <a:t>tumbled bent. Every here and there </a:t>
            </a:r>
            <a:r>
              <a:rPr dirty="0" sz="1450" spc="-5">
                <a:latin typeface="Times New Roman"/>
                <a:cs typeface="Times New Roman"/>
              </a:rPr>
              <a:t>a </a:t>
            </a:r>
            <a:r>
              <a:rPr dirty="0" sz="1450" spc="-10">
                <a:latin typeface="Times New Roman"/>
                <a:cs typeface="Times New Roman"/>
              </a:rPr>
              <a:t>few cottages stood  together beside </a:t>
            </a:r>
            <a:r>
              <a:rPr dirty="0" sz="1450" spc="-5">
                <a:latin typeface="Times New Roman"/>
                <a:cs typeface="Times New Roman"/>
              </a:rPr>
              <a:t>a </a:t>
            </a:r>
            <a:r>
              <a:rPr dirty="0" sz="1450" spc="-10">
                <a:latin typeface="Times New Roman"/>
                <a:cs typeface="Times New Roman"/>
              </a:rPr>
              <a:t>bridge. They had </a:t>
            </a:r>
            <a:r>
              <a:rPr dirty="0" sz="1450" spc="-5">
                <a:latin typeface="Times New Roman"/>
                <a:cs typeface="Times New Roman"/>
              </a:rPr>
              <a:t>one odd </a:t>
            </a:r>
            <a:r>
              <a:rPr dirty="0" sz="1450" spc="-10">
                <a:latin typeface="Times New Roman"/>
                <a:cs typeface="Times New Roman"/>
              </a:rPr>
              <a:t>feature, </a:t>
            </a:r>
            <a:r>
              <a:rPr dirty="0" sz="1450" spc="-5">
                <a:latin typeface="Times New Roman"/>
                <a:cs typeface="Times New Roman"/>
              </a:rPr>
              <a:t>not </a:t>
            </a:r>
            <a:r>
              <a:rPr dirty="0" sz="1450" spc="-10">
                <a:latin typeface="Times New Roman"/>
                <a:cs typeface="Times New Roman"/>
              </a:rPr>
              <a:t>easy to describe in  words: </a:t>
            </a:r>
            <a:r>
              <a:rPr dirty="0" sz="1450" spc="-5">
                <a:latin typeface="Times New Roman"/>
                <a:cs typeface="Times New Roman"/>
              </a:rPr>
              <a:t>a </a:t>
            </a:r>
            <a:r>
              <a:rPr dirty="0" sz="1450" spc="-10">
                <a:latin typeface="Times New Roman"/>
                <a:cs typeface="Times New Roman"/>
              </a:rPr>
              <a:t>triangular porch projected from above the </a:t>
            </a:r>
            <a:r>
              <a:rPr dirty="0" sz="1450" spc="-20">
                <a:latin typeface="Times New Roman"/>
                <a:cs typeface="Times New Roman"/>
              </a:rPr>
              <a:t>door, </a:t>
            </a:r>
            <a:r>
              <a:rPr dirty="0" sz="1450" spc="-10">
                <a:latin typeface="Times New Roman"/>
                <a:cs typeface="Times New Roman"/>
              </a:rPr>
              <a:t>supported at the apex  </a:t>
            </a:r>
            <a:r>
              <a:rPr dirty="0" sz="1450" spc="-5">
                <a:latin typeface="Times New Roman"/>
                <a:cs typeface="Times New Roman"/>
              </a:rPr>
              <a:t>by a </a:t>
            </a:r>
            <a:r>
              <a:rPr dirty="0" sz="1450" spc="-10">
                <a:latin typeface="Times New Roman"/>
                <a:cs typeface="Times New Roman"/>
              </a:rPr>
              <a:t>single upright post; </a:t>
            </a:r>
            <a:r>
              <a:rPr dirty="0" sz="1450" spc="-5">
                <a:latin typeface="Times New Roman"/>
                <a:cs typeface="Times New Roman"/>
              </a:rPr>
              <a:t>a </a:t>
            </a:r>
            <a:r>
              <a:rPr dirty="0" sz="1450" spc="-10">
                <a:latin typeface="Times New Roman"/>
                <a:cs typeface="Times New Roman"/>
              </a:rPr>
              <a:t>secondary </a:t>
            </a:r>
            <a:r>
              <a:rPr dirty="0" sz="1450" spc="-5">
                <a:latin typeface="Times New Roman"/>
                <a:cs typeface="Times New Roman"/>
              </a:rPr>
              <a:t>door </a:t>
            </a:r>
            <a:r>
              <a:rPr dirty="0" sz="1450" spc="-10">
                <a:latin typeface="Times New Roman"/>
                <a:cs typeface="Times New Roman"/>
              </a:rPr>
              <a:t>was hinged to the post, and could </a:t>
            </a:r>
            <a:r>
              <a:rPr dirty="0" sz="1450" spc="-5">
                <a:latin typeface="Times New Roman"/>
                <a:cs typeface="Times New Roman"/>
              </a:rPr>
              <a:t>be  </a:t>
            </a:r>
            <a:r>
              <a:rPr dirty="0" sz="1450" spc="-10">
                <a:latin typeface="Times New Roman"/>
                <a:cs typeface="Times New Roman"/>
              </a:rPr>
              <a:t>hasped </a:t>
            </a:r>
            <a:r>
              <a:rPr dirty="0" sz="1450" spc="-5">
                <a:latin typeface="Times New Roman"/>
                <a:cs typeface="Times New Roman"/>
              </a:rPr>
              <a:t>on </a:t>
            </a:r>
            <a:r>
              <a:rPr dirty="0" sz="1450" spc="-10">
                <a:latin typeface="Times New Roman"/>
                <a:cs typeface="Times New Roman"/>
              </a:rPr>
              <a:t>either cheek </a:t>
            </a:r>
            <a:r>
              <a:rPr dirty="0" sz="1450" spc="-5">
                <a:latin typeface="Times New Roman"/>
                <a:cs typeface="Times New Roman"/>
              </a:rPr>
              <a:t>of </a:t>
            </a:r>
            <a:r>
              <a:rPr dirty="0" sz="1450" spc="-10">
                <a:latin typeface="Times New Roman"/>
                <a:cs typeface="Times New Roman"/>
              </a:rPr>
              <a:t>the real entrance; so, whether the wind was north </a:t>
            </a:r>
            <a:r>
              <a:rPr dirty="0" sz="1450" spc="-5">
                <a:latin typeface="Times New Roman"/>
                <a:cs typeface="Times New Roman"/>
              </a:rPr>
              <a:t>or  </a:t>
            </a:r>
            <a:r>
              <a:rPr dirty="0" sz="1450" spc="-10">
                <a:latin typeface="Times New Roman"/>
                <a:cs typeface="Times New Roman"/>
              </a:rPr>
              <a:t>south, the cotter could make himself </a:t>
            </a:r>
            <a:r>
              <a:rPr dirty="0" sz="1450" spc="-5">
                <a:latin typeface="Times New Roman"/>
                <a:cs typeface="Times New Roman"/>
              </a:rPr>
              <a:t>a </a:t>
            </a:r>
            <a:r>
              <a:rPr dirty="0" sz="1450" spc="-10">
                <a:latin typeface="Times New Roman"/>
                <a:cs typeface="Times New Roman"/>
              </a:rPr>
              <a:t>triangular </a:t>
            </a:r>
            <a:r>
              <a:rPr dirty="0" sz="1450" spc="-5">
                <a:latin typeface="Times New Roman"/>
                <a:cs typeface="Times New Roman"/>
              </a:rPr>
              <a:t>bight of </a:t>
            </a:r>
            <a:r>
              <a:rPr dirty="0" sz="1450" spc="-10">
                <a:latin typeface="Times New Roman"/>
                <a:cs typeface="Times New Roman"/>
              </a:rPr>
              <a:t>shelter where to set  his chair and finish </a:t>
            </a:r>
            <a:r>
              <a:rPr dirty="0" sz="1450" spc="-5">
                <a:latin typeface="Times New Roman"/>
                <a:cs typeface="Times New Roman"/>
              </a:rPr>
              <a:t>a </a:t>
            </a:r>
            <a:r>
              <a:rPr dirty="0" sz="1450" spc="-10">
                <a:latin typeface="Times New Roman"/>
                <a:cs typeface="Times New Roman"/>
              </a:rPr>
              <a:t>pipe with comfort. There is </a:t>
            </a:r>
            <a:r>
              <a:rPr dirty="0" sz="1450" spc="-5">
                <a:latin typeface="Times New Roman"/>
                <a:cs typeface="Times New Roman"/>
              </a:rPr>
              <a:t>one </a:t>
            </a:r>
            <a:r>
              <a:rPr dirty="0" sz="1450" spc="-10">
                <a:latin typeface="Times New Roman"/>
                <a:cs typeface="Times New Roman"/>
              </a:rPr>
              <a:t>objection to this device;  </a:t>
            </a:r>
            <a:r>
              <a:rPr dirty="0" sz="1450" spc="-20">
                <a:latin typeface="Times New Roman"/>
                <a:cs typeface="Times New Roman"/>
              </a:rPr>
              <a:t>for, </a:t>
            </a:r>
            <a:r>
              <a:rPr dirty="0" sz="1450" spc="-10">
                <a:latin typeface="Times New Roman"/>
                <a:cs typeface="Times New Roman"/>
              </a:rPr>
              <a:t>as the post stands in the middle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fairway,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precipitately  issuing from the cottage must run his chance </a:t>
            </a:r>
            <a:r>
              <a:rPr dirty="0" sz="1450" spc="-5">
                <a:latin typeface="Times New Roman"/>
                <a:cs typeface="Times New Roman"/>
              </a:rPr>
              <a:t>of a </a:t>
            </a:r>
            <a:r>
              <a:rPr dirty="0" sz="1450" spc="-10">
                <a:latin typeface="Times New Roman"/>
                <a:cs typeface="Times New Roman"/>
              </a:rPr>
              <a:t>broken head. So far as </a:t>
            </a:r>
            <a:r>
              <a:rPr dirty="0" sz="1450" spc="-5">
                <a:latin typeface="Times New Roman"/>
                <a:cs typeface="Times New Roman"/>
              </a:rPr>
              <a:t>I </a:t>
            </a:r>
            <a:r>
              <a:rPr dirty="0" sz="1450" spc="-10">
                <a:latin typeface="Times New Roman"/>
                <a:cs typeface="Times New Roman"/>
              </a:rPr>
              <a:t>am  aware, it is peculiar to the little corner </a:t>
            </a:r>
            <a:r>
              <a:rPr dirty="0" sz="1450" spc="-5">
                <a:latin typeface="Times New Roman"/>
                <a:cs typeface="Times New Roman"/>
              </a:rPr>
              <a:t>of </a:t>
            </a:r>
            <a:r>
              <a:rPr dirty="0" sz="1450" spc="-10">
                <a:latin typeface="Times New Roman"/>
                <a:cs typeface="Times New Roman"/>
              </a:rPr>
              <a:t>country about Girvan. And that  corner is noticeable for more reasons: it is certainly </a:t>
            </a:r>
            <a:r>
              <a:rPr dirty="0" sz="1450" spc="-5">
                <a:latin typeface="Times New Roman"/>
                <a:cs typeface="Times New Roman"/>
              </a:rPr>
              <a:t>one of </a:t>
            </a:r>
            <a:r>
              <a:rPr dirty="0" sz="1450" spc="-10">
                <a:latin typeface="Times New Roman"/>
                <a:cs typeface="Times New Roman"/>
              </a:rPr>
              <a:t>the most  characteristic districts in Scotland, It has this movable porch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architecture; it has, as we shall see,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remnant </a:t>
            </a:r>
            <a:r>
              <a:rPr dirty="0" sz="1450" spc="-5">
                <a:latin typeface="Times New Roman"/>
                <a:cs typeface="Times New Roman"/>
              </a:rPr>
              <a:t>of </a:t>
            </a:r>
            <a:r>
              <a:rPr dirty="0" sz="1450" spc="-10">
                <a:latin typeface="Times New Roman"/>
                <a:cs typeface="Times New Roman"/>
              </a:rPr>
              <a:t>provincial costume,  and it has the handsomest population in the Lowlands. </a:t>
            </a:r>
            <a:r>
              <a:rPr dirty="0" sz="1450" spc="-5">
                <a:latin typeface="Times New Roman"/>
                <a:cs typeface="Times New Roman"/>
              </a:rPr>
              <a:t>. .</a:t>
            </a:r>
            <a:r>
              <a:rPr dirty="0" sz="1450" spc="55">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
        <p:nvSpPr>
          <p:cNvPr id="3" name="object 3"/>
          <p:cNvSpPr txBox="1"/>
          <p:nvPr/>
        </p:nvSpPr>
        <p:spPr>
          <a:xfrm>
            <a:off x="876300" y="6856150"/>
            <a:ext cx="5807075" cy="3154045"/>
          </a:xfrm>
          <a:prstGeom prst="rect">
            <a:avLst/>
          </a:prstGeom>
        </p:spPr>
        <p:txBody>
          <a:bodyPr wrap="square" lIns="0" tIns="11430" rIns="0" bIns="0" rtlCol="0" vert="horz">
            <a:spAutoFit/>
          </a:bodyPr>
          <a:lstStyle/>
          <a:p>
            <a:pPr algn="ctr">
              <a:lnSpc>
                <a:spcPts val="1735"/>
              </a:lnSpc>
              <a:spcBef>
                <a:spcPts val="90"/>
              </a:spcBef>
            </a:pPr>
            <a:r>
              <a:rPr dirty="0" sz="1450" spc="-100" b="1">
                <a:latin typeface="Times New Roman"/>
                <a:cs typeface="Times New Roman"/>
              </a:rPr>
              <a:t>V.</a:t>
            </a:r>
            <a:endParaRPr sz="1450">
              <a:latin typeface="Times New Roman"/>
              <a:cs typeface="Times New Roman"/>
            </a:endParaRPr>
          </a:p>
          <a:p>
            <a:pPr algn="ctr">
              <a:lnSpc>
                <a:spcPts val="1735"/>
              </a:lnSpc>
            </a:pPr>
            <a:r>
              <a:rPr dirty="0" sz="1450" spc="-15" b="1">
                <a:latin typeface="Times New Roman"/>
                <a:cs typeface="Times New Roman"/>
              </a:rPr>
              <a:t>FOREST NOTES</a:t>
            </a:r>
            <a:r>
              <a:rPr dirty="0" sz="1450" spc="-25" b="1">
                <a:latin typeface="Times New Roman"/>
                <a:cs typeface="Times New Roman"/>
              </a:rPr>
              <a:t> </a:t>
            </a:r>
            <a:r>
              <a:rPr dirty="0" sz="1450" spc="-5" b="1">
                <a:latin typeface="Times New Roman"/>
                <a:cs typeface="Times New Roman"/>
              </a:rPr>
              <a:t>1875–6</a:t>
            </a:r>
            <a:endParaRPr sz="1450">
              <a:latin typeface="Times New Roman"/>
              <a:cs typeface="Times New Roman"/>
            </a:endParaRPr>
          </a:p>
          <a:p>
            <a:pPr algn="ctr">
              <a:lnSpc>
                <a:spcPct val="100000"/>
              </a:lnSpc>
              <a:spcBef>
                <a:spcPts val="850"/>
              </a:spcBef>
            </a:pPr>
            <a:r>
              <a:rPr dirty="0" sz="1450" spc="-10" b="1">
                <a:latin typeface="Times New Roman"/>
                <a:cs typeface="Times New Roman"/>
              </a:rPr>
              <a:t>ON THE</a:t>
            </a:r>
            <a:r>
              <a:rPr dirty="0" sz="1450" spc="-5" b="1">
                <a:latin typeface="Times New Roman"/>
                <a:cs typeface="Times New Roman"/>
              </a:rPr>
              <a:t> </a:t>
            </a:r>
            <a:r>
              <a:rPr dirty="0" sz="1450" spc="-10" b="1">
                <a:latin typeface="Times New Roman"/>
                <a:cs typeface="Times New Roman"/>
              </a:rPr>
              <a:t>PLAIN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Perhaps the reader knows already the aspect </a:t>
            </a:r>
            <a:r>
              <a:rPr dirty="0" sz="1450" spc="-5">
                <a:latin typeface="Times New Roman"/>
                <a:cs typeface="Times New Roman"/>
              </a:rPr>
              <a:t>of </a:t>
            </a:r>
            <a:r>
              <a:rPr dirty="0" sz="1450" spc="-10">
                <a:latin typeface="Times New Roman"/>
                <a:cs typeface="Times New Roman"/>
              </a:rPr>
              <a:t>the great levels </a:t>
            </a:r>
            <a:r>
              <a:rPr dirty="0" sz="1450" spc="-5">
                <a:latin typeface="Times New Roman"/>
                <a:cs typeface="Times New Roman"/>
              </a:rPr>
              <a:t>of </a:t>
            </a:r>
            <a:r>
              <a:rPr dirty="0" sz="1450" spc="-10">
                <a:latin typeface="Times New Roman"/>
                <a:cs typeface="Times New Roman"/>
              </a:rPr>
              <a:t>the Gâtinais,  where they border with the wooded hills </a:t>
            </a:r>
            <a:r>
              <a:rPr dirty="0" sz="1450" spc="-5">
                <a:latin typeface="Times New Roman"/>
                <a:cs typeface="Times New Roman"/>
              </a:rPr>
              <a:t>of </a:t>
            </a:r>
            <a:r>
              <a:rPr dirty="0" sz="1450" spc="-10">
                <a:latin typeface="Times New Roman"/>
                <a:cs typeface="Times New Roman"/>
              </a:rPr>
              <a:t>Fontainebleau. Here and there </a:t>
            </a:r>
            <a:r>
              <a:rPr dirty="0" sz="1450" spc="-5">
                <a:latin typeface="Times New Roman"/>
                <a:cs typeface="Times New Roman"/>
              </a:rPr>
              <a:t>a  </a:t>
            </a:r>
            <a:r>
              <a:rPr dirty="0" sz="1450" spc="-10">
                <a:latin typeface="Times New Roman"/>
                <a:cs typeface="Times New Roman"/>
              </a:rPr>
              <a:t>few grey rocks creep </a:t>
            </a:r>
            <a:r>
              <a:rPr dirty="0" sz="1450" spc="-5">
                <a:latin typeface="Times New Roman"/>
                <a:cs typeface="Times New Roman"/>
              </a:rPr>
              <a:t>out of </a:t>
            </a:r>
            <a:r>
              <a:rPr dirty="0" sz="1450" spc="-10">
                <a:latin typeface="Times New Roman"/>
                <a:cs typeface="Times New Roman"/>
              </a:rPr>
              <a:t>the forest as if to sun themselves. Here and there </a:t>
            </a:r>
            <a:r>
              <a:rPr dirty="0" sz="1450" spc="-5">
                <a:latin typeface="Times New Roman"/>
                <a:cs typeface="Times New Roman"/>
              </a:rPr>
              <a:t>a  </a:t>
            </a:r>
            <a:r>
              <a:rPr dirty="0" sz="1450" spc="-10">
                <a:latin typeface="Times New Roman"/>
                <a:cs typeface="Times New Roman"/>
              </a:rPr>
              <a:t>few apple-trees stand together </a:t>
            </a:r>
            <a:r>
              <a:rPr dirty="0" sz="1450" spc="-5">
                <a:latin typeface="Times New Roman"/>
                <a:cs typeface="Times New Roman"/>
              </a:rPr>
              <a:t>on a </a:t>
            </a:r>
            <a:r>
              <a:rPr dirty="0" sz="1450" spc="-10">
                <a:latin typeface="Times New Roman"/>
                <a:cs typeface="Times New Roman"/>
              </a:rPr>
              <a:t>knoll. The quaint, undignified tartan </a:t>
            </a:r>
            <a:r>
              <a:rPr dirty="0" sz="1450" spc="-5">
                <a:latin typeface="Times New Roman"/>
                <a:cs typeface="Times New Roman"/>
              </a:rPr>
              <a:t>of a  </a:t>
            </a:r>
            <a:r>
              <a:rPr dirty="0" sz="1450" spc="-10">
                <a:latin typeface="Times New Roman"/>
                <a:cs typeface="Times New Roman"/>
              </a:rPr>
              <a:t>myriad small fields dies </a:t>
            </a:r>
            <a:r>
              <a:rPr dirty="0" sz="1450" spc="-5">
                <a:latin typeface="Times New Roman"/>
                <a:cs typeface="Times New Roman"/>
              </a:rPr>
              <a:t>out </a:t>
            </a:r>
            <a:r>
              <a:rPr dirty="0" sz="1450" spc="-10">
                <a:latin typeface="Times New Roman"/>
                <a:cs typeface="Times New Roman"/>
              </a:rPr>
              <a:t>into the distance; the strips blend and disappear;  and the dead flat lies forth open and </a:t>
            </a:r>
            <a:r>
              <a:rPr dirty="0" sz="1450" spc="-25">
                <a:latin typeface="Times New Roman"/>
                <a:cs typeface="Times New Roman"/>
              </a:rPr>
              <a:t>empty,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accident save perhaps </a:t>
            </a:r>
            <a:r>
              <a:rPr dirty="0" sz="1450" spc="-5">
                <a:latin typeface="Times New Roman"/>
                <a:cs typeface="Times New Roman"/>
              </a:rPr>
              <a:t>a  </a:t>
            </a:r>
            <a:r>
              <a:rPr dirty="0" sz="1450" spc="-10">
                <a:latin typeface="Times New Roman"/>
                <a:cs typeface="Times New Roman"/>
              </a:rPr>
              <a:t>thin line </a:t>
            </a:r>
            <a:r>
              <a:rPr dirty="0" sz="1450" spc="-5">
                <a:latin typeface="Times New Roman"/>
                <a:cs typeface="Times New Roman"/>
              </a:rPr>
              <a:t>of </a:t>
            </a:r>
            <a:r>
              <a:rPr dirty="0" sz="1450" spc="-10">
                <a:latin typeface="Times New Roman"/>
                <a:cs typeface="Times New Roman"/>
              </a:rPr>
              <a:t>trees </a:t>
            </a:r>
            <a:r>
              <a:rPr dirty="0" sz="1450" spc="-5">
                <a:latin typeface="Times New Roman"/>
                <a:cs typeface="Times New Roman"/>
              </a:rPr>
              <a:t>or </a:t>
            </a:r>
            <a:r>
              <a:rPr dirty="0" sz="1450" spc="-10">
                <a:latin typeface="Times New Roman"/>
                <a:cs typeface="Times New Roman"/>
              </a:rPr>
              <a:t>faint church spire against the </a:t>
            </a:r>
            <a:r>
              <a:rPr dirty="0" sz="1450" spc="-30">
                <a:latin typeface="Times New Roman"/>
                <a:cs typeface="Times New Roman"/>
              </a:rPr>
              <a:t>sky. </a:t>
            </a:r>
            <a:r>
              <a:rPr dirty="0" sz="1450" spc="-10">
                <a:latin typeface="Times New Roman"/>
                <a:cs typeface="Times New Roman"/>
              </a:rPr>
              <a:t>Solemn and vast at all  times, in spite </a:t>
            </a:r>
            <a:r>
              <a:rPr dirty="0" sz="1450" spc="-5">
                <a:latin typeface="Times New Roman"/>
                <a:cs typeface="Times New Roman"/>
              </a:rPr>
              <a:t>of </a:t>
            </a:r>
            <a:r>
              <a:rPr dirty="0" sz="1450" spc="-10">
                <a:latin typeface="Times New Roman"/>
                <a:cs typeface="Times New Roman"/>
              </a:rPr>
              <a:t>pettiness in the near details, the impression becomes more  solemn</a:t>
            </a:r>
            <a:r>
              <a:rPr dirty="0" sz="1450" spc="4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vast</a:t>
            </a:r>
            <a:r>
              <a:rPr dirty="0" sz="1450" spc="40">
                <a:latin typeface="Times New Roman"/>
                <a:cs typeface="Times New Roman"/>
              </a:rPr>
              <a:t> </a:t>
            </a:r>
            <a:r>
              <a:rPr dirty="0" sz="1450" spc="-10">
                <a:latin typeface="Times New Roman"/>
                <a:cs typeface="Times New Roman"/>
              </a:rPr>
              <a:t>towards</a:t>
            </a:r>
            <a:r>
              <a:rPr dirty="0" sz="1450" spc="45">
                <a:latin typeface="Times New Roman"/>
                <a:cs typeface="Times New Roman"/>
              </a:rPr>
              <a:t> </a:t>
            </a:r>
            <a:r>
              <a:rPr dirty="0" sz="1450" spc="-10">
                <a:latin typeface="Times New Roman"/>
                <a:cs typeface="Times New Roman"/>
              </a:rPr>
              <a:t>evening.</a:t>
            </a:r>
            <a:r>
              <a:rPr dirty="0" sz="1450" spc="10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sun</a:t>
            </a:r>
            <a:r>
              <a:rPr dirty="0" sz="1450" spc="45">
                <a:latin typeface="Times New Roman"/>
                <a:cs typeface="Times New Roman"/>
              </a:rPr>
              <a:t> </a:t>
            </a:r>
            <a:r>
              <a:rPr dirty="0" sz="1450" spc="-10">
                <a:latin typeface="Times New Roman"/>
                <a:cs typeface="Times New Roman"/>
              </a:rPr>
              <a:t>goes</a:t>
            </a:r>
            <a:r>
              <a:rPr dirty="0" sz="1450" spc="40">
                <a:latin typeface="Times New Roman"/>
                <a:cs typeface="Times New Roman"/>
              </a:rPr>
              <a:t> </a:t>
            </a:r>
            <a:r>
              <a:rPr dirty="0" sz="1450" spc="-10">
                <a:latin typeface="Times New Roman"/>
                <a:cs typeface="Times New Roman"/>
              </a:rPr>
              <a:t>down,</a:t>
            </a:r>
            <a:r>
              <a:rPr dirty="0" sz="1450" spc="4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swollen</a:t>
            </a:r>
            <a:r>
              <a:rPr dirty="0" sz="1450" spc="40">
                <a:latin typeface="Times New Roman"/>
                <a:cs typeface="Times New Roman"/>
              </a:rPr>
              <a:t> </a:t>
            </a:r>
            <a:r>
              <a:rPr dirty="0" sz="1450" spc="-10">
                <a:latin typeface="Times New Roman"/>
                <a:cs typeface="Times New Roman"/>
              </a:rPr>
              <a:t>orange,</a:t>
            </a:r>
            <a:r>
              <a:rPr dirty="0" sz="1450" spc="45">
                <a:latin typeface="Times New Roman"/>
                <a:cs typeface="Times New Roman"/>
              </a:rPr>
              <a:t> </a:t>
            </a:r>
            <a:r>
              <a:rPr dirty="0" sz="1450" spc="-10">
                <a:latin typeface="Times New Roman"/>
                <a:cs typeface="Times New Roman"/>
              </a:rPr>
              <a:t>as</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were into the sea. A blue-clad peasant rides home, with </a:t>
            </a:r>
            <a:r>
              <a:rPr dirty="0" sz="1450" spc="-5">
                <a:latin typeface="Times New Roman"/>
                <a:cs typeface="Times New Roman"/>
              </a:rPr>
              <a:t>a </a:t>
            </a:r>
            <a:r>
              <a:rPr dirty="0" sz="1450" spc="-10">
                <a:latin typeface="Times New Roman"/>
                <a:cs typeface="Times New Roman"/>
              </a:rPr>
              <a:t>harrow smoking  behind him among the dry clods. Another still works with his wife in their  little strip. An immense shadow fills the plain; these people stand in it </a:t>
            </a:r>
            <a:r>
              <a:rPr dirty="0" sz="1450" spc="-5">
                <a:latin typeface="Times New Roman"/>
                <a:cs typeface="Times New Roman"/>
              </a:rPr>
              <a:t>up </a:t>
            </a:r>
            <a:r>
              <a:rPr dirty="0" sz="1450" spc="-10">
                <a:latin typeface="Times New Roman"/>
                <a:cs typeface="Times New Roman"/>
              </a:rPr>
              <a:t>to  their shoulders; and their heads, as they stoop over their work and rise again,  are relieved from time to time against the golden</a:t>
            </a:r>
            <a:r>
              <a:rPr dirty="0" sz="1450" spc="40">
                <a:latin typeface="Times New Roman"/>
                <a:cs typeface="Times New Roman"/>
              </a:rPr>
              <a:t> </a:t>
            </a:r>
            <a:r>
              <a:rPr dirty="0" sz="1450" spc="-30">
                <a:latin typeface="Times New Roman"/>
                <a:cs typeface="Times New Roman"/>
              </a:rPr>
              <a:t>sky.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These peasant farmers are well </a:t>
            </a:r>
            <a:r>
              <a:rPr dirty="0" sz="1450" spc="-15">
                <a:latin typeface="Times New Roman"/>
                <a:cs typeface="Times New Roman"/>
              </a:rPr>
              <a:t>off </a:t>
            </a:r>
            <a:r>
              <a:rPr dirty="0" sz="1450" spc="-10">
                <a:latin typeface="Times New Roman"/>
                <a:cs typeface="Times New Roman"/>
              </a:rPr>
              <a:t>nowadays, and </a:t>
            </a:r>
            <a:r>
              <a:rPr dirty="0" sz="1450" spc="-5">
                <a:latin typeface="Times New Roman"/>
                <a:cs typeface="Times New Roman"/>
              </a:rPr>
              <a:t>not by </a:t>
            </a:r>
            <a:r>
              <a:rPr dirty="0" sz="1450" spc="-10">
                <a:latin typeface="Times New Roman"/>
                <a:cs typeface="Times New Roman"/>
              </a:rPr>
              <a:t>any means  overworked; </a:t>
            </a:r>
            <a:r>
              <a:rPr dirty="0" sz="1450" spc="-5">
                <a:latin typeface="Times New Roman"/>
                <a:cs typeface="Times New Roman"/>
              </a:rPr>
              <a:t>but </a:t>
            </a:r>
            <a:r>
              <a:rPr dirty="0" sz="1450" spc="-10">
                <a:latin typeface="Times New Roman"/>
                <a:cs typeface="Times New Roman"/>
              </a:rPr>
              <a:t>somehow </a:t>
            </a:r>
            <a:r>
              <a:rPr dirty="0" sz="1450" spc="-5">
                <a:latin typeface="Times New Roman"/>
                <a:cs typeface="Times New Roman"/>
              </a:rPr>
              <a:t>you </a:t>
            </a:r>
            <a:r>
              <a:rPr dirty="0" sz="1450" spc="-10">
                <a:latin typeface="Times New Roman"/>
                <a:cs typeface="Times New Roman"/>
              </a:rPr>
              <a:t>always see in them the historical representative  </a:t>
            </a:r>
            <a:r>
              <a:rPr dirty="0" sz="1450" spc="-5">
                <a:latin typeface="Times New Roman"/>
                <a:cs typeface="Times New Roman"/>
              </a:rPr>
              <a:t>of </a:t>
            </a:r>
            <a:r>
              <a:rPr dirty="0" sz="1450" spc="-10">
                <a:latin typeface="Times New Roman"/>
                <a:cs typeface="Times New Roman"/>
              </a:rPr>
              <a:t>the serf </a:t>
            </a:r>
            <a:r>
              <a:rPr dirty="0" sz="1450" spc="-5">
                <a:latin typeface="Times New Roman"/>
                <a:cs typeface="Times New Roman"/>
              </a:rPr>
              <a:t>of </a:t>
            </a:r>
            <a:r>
              <a:rPr dirty="0" sz="1450" spc="-10">
                <a:latin typeface="Times New Roman"/>
                <a:cs typeface="Times New Roman"/>
              </a:rPr>
              <a:t>yore, and think </a:t>
            </a:r>
            <a:r>
              <a:rPr dirty="0" sz="1450" spc="-5">
                <a:latin typeface="Times New Roman"/>
                <a:cs typeface="Times New Roman"/>
              </a:rPr>
              <a:t>not </a:t>
            </a:r>
            <a:r>
              <a:rPr dirty="0" sz="1450" spc="-10">
                <a:latin typeface="Times New Roman"/>
                <a:cs typeface="Times New Roman"/>
              </a:rPr>
              <a:t>so much </a:t>
            </a:r>
            <a:r>
              <a:rPr dirty="0" sz="1450" spc="-5">
                <a:latin typeface="Times New Roman"/>
                <a:cs typeface="Times New Roman"/>
              </a:rPr>
              <a:t>of </a:t>
            </a:r>
            <a:r>
              <a:rPr dirty="0" sz="1450" spc="-10">
                <a:latin typeface="Times New Roman"/>
                <a:cs typeface="Times New Roman"/>
              </a:rPr>
              <a:t>present times, which may </a:t>
            </a:r>
            <a:r>
              <a:rPr dirty="0" sz="1450" spc="-5">
                <a:latin typeface="Times New Roman"/>
                <a:cs typeface="Times New Roman"/>
              </a:rPr>
              <a:t>be  </a:t>
            </a:r>
            <a:r>
              <a:rPr dirty="0" sz="1450" spc="-10">
                <a:latin typeface="Times New Roman"/>
                <a:cs typeface="Times New Roman"/>
              </a:rPr>
              <a:t>prosperous </a:t>
            </a:r>
            <a:r>
              <a:rPr dirty="0" sz="1450" spc="-5">
                <a:latin typeface="Times New Roman"/>
                <a:cs typeface="Times New Roman"/>
              </a:rPr>
              <a:t>enough, </a:t>
            </a:r>
            <a:r>
              <a:rPr dirty="0" sz="1450" spc="-10">
                <a:latin typeface="Times New Roman"/>
                <a:cs typeface="Times New Roman"/>
              </a:rPr>
              <a:t>as </a:t>
            </a:r>
            <a:r>
              <a:rPr dirty="0" sz="1450" spc="-5">
                <a:latin typeface="Times New Roman"/>
                <a:cs typeface="Times New Roman"/>
              </a:rPr>
              <a:t>of </a:t>
            </a:r>
            <a:r>
              <a:rPr dirty="0" sz="1450" spc="-10">
                <a:latin typeface="Times New Roman"/>
                <a:cs typeface="Times New Roman"/>
              </a:rPr>
              <a:t>the old days when the peasant was taxed beyond  possibility </a:t>
            </a:r>
            <a:r>
              <a:rPr dirty="0" sz="1450" spc="-5">
                <a:latin typeface="Times New Roman"/>
                <a:cs typeface="Times New Roman"/>
              </a:rPr>
              <a:t>of </a:t>
            </a:r>
            <a:r>
              <a:rPr dirty="0" sz="1450" spc="-10">
                <a:latin typeface="Times New Roman"/>
                <a:cs typeface="Times New Roman"/>
              </a:rPr>
              <a:t>payment, and lived, in </a:t>
            </a:r>
            <a:r>
              <a:rPr dirty="0" sz="1450" spc="-20">
                <a:latin typeface="Times New Roman"/>
                <a:cs typeface="Times New Roman"/>
              </a:rPr>
              <a:t>Michelet’s </a:t>
            </a:r>
            <a:r>
              <a:rPr dirty="0" sz="1450" spc="-10">
                <a:latin typeface="Times New Roman"/>
                <a:cs typeface="Times New Roman"/>
              </a:rPr>
              <a:t>image, like </a:t>
            </a:r>
            <a:r>
              <a:rPr dirty="0" sz="1450" spc="-5">
                <a:latin typeface="Times New Roman"/>
                <a:cs typeface="Times New Roman"/>
              </a:rPr>
              <a:t>a </a:t>
            </a:r>
            <a:r>
              <a:rPr dirty="0" sz="1450" spc="-10">
                <a:latin typeface="Times New Roman"/>
                <a:cs typeface="Times New Roman"/>
              </a:rPr>
              <a:t>hare between two  furrows. These very people now weeding their patch under the broad sunset,  that very man and his wife, it seems to us, have </a:t>
            </a:r>
            <a:r>
              <a:rPr dirty="0" sz="1450" spc="-15">
                <a:latin typeface="Times New Roman"/>
                <a:cs typeface="Times New Roman"/>
              </a:rPr>
              <a:t>suffered </a:t>
            </a:r>
            <a:r>
              <a:rPr dirty="0" sz="1450" spc="-10">
                <a:latin typeface="Times New Roman"/>
                <a:cs typeface="Times New Roman"/>
              </a:rPr>
              <a:t>all the wrongs </a:t>
            </a:r>
            <a:r>
              <a:rPr dirty="0" sz="1450" spc="-5">
                <a:latin typeface="Times New Roman"/>
                <a:cs typeface="Times New Roman"/>
              </a:rPr>
              <a:t>of  </a:t>
            </a:r>
            <a:r>
              <a:rPr dirty="0" sz="1450" spc="-10">
                <a:latin typeface="Times New Roman"/>
                <a:cs typeface="Times New Roman"/>
              </a:rPr>
              <a:t>France. It is they who have been their </a:t>
            </a:r>
            <a:r>
              <a:rPr dirty="0" sz="1450" spc="-15">
                <a:latin typeface="Times New Roman"/>
                <a:cs typeface="Times New Roman"/>
              </a:rPr>
              <a:t>country’s </a:t>
            </a:r>
            <a:r>
              <a:rPr dirty="0" sz="1450" spc="-10">
                <a:latin typeface="Times New Roman"/>
                <a:cs typeface="Times New Roman"/>
              </a:rPr>
              <a:t>scapegoat for long ages; they  who, generation after generation, have sowed and </a:t>
            </a:r>
            <a:r>
              <a:rPr dirty="0" sz="1450" spc="-5">
                <a:latin typeface="Times New Roman"/>
                <a:cs typeface="Times New Roman"/>
              </a:rPr>
              <a:t>not </a:t>
            </a:r>
            <a:r>
              <a:rPr dirty="0" sz="1450" spc="-10">
                <a:latin typeface="Times New Roman"/>
                <a:cs typeface="Times New Roman"/>
              </a:rPr>
              <a:t>reaped, reaped and  another has garnered; and who have now entered into their reward, and enjoy  their </a:t>
            </a:r>
            <a:r>
              <a:rPr dirty="0" sz="1450" spc="-5">
                <a:latin typeface="Times New Roman"/>
                <a:cs typeface="Times New Roman"/>
              </a:rPr>
              <a:t>good </a:t>
            </a:r>
            <a:r>
              <a:rPr dirty="0" sz="1450" spc="-10">
                <a:latin typeface="Times New Roman"/>
                <a:cs typeface="Times New Roman"/>
              </a:rPr>
              <a:t>things in their turn. For the days are </a:t>
            </a:r>
            <a:r>
              <a:rPr dirty="0" sz="1450" spc="-5">
                <a:latin typeface="Times New Roman"/>
                <a:cs typeface="Times New Roman"/>
              </a:rPr>
              <a:t>gone by </a:t>
            </a:r>
            <a:r>
              <a:rPr dirty="0" sz="1450" spc="-10">
                <a:latin typeface="Times New Roman"/>
                <a:cs typeface="Times New Roman"/>
              </a:rPr>
              <a:t>when the Seigneur  ruled and profited. ‘Le </a:t>
            </a:r>
            <a:r>
              <a:rPr dirty="0" sz="1450" spc="-15">
                <a:latin typeface="Times New Roman"/>
                <a:cs typeface="Times New Roman"/>
              </a:rPr>
              <a:t>Seigneur,’ </a:t>
            </a:r>
            <a:r>
              <a:rPr dirty="0" sz="1450" spc="-10">
                <a:latin typeface="Times New Roman"/>
                <a:cs typeface="Times New Roman"/>
              </a:rPr>
              <a:t>says the old formula, ‘enferme ses manants  comme sous porte et </a:t>
            </a:r>
            <a:r>
              <a:rPr dirty="0" sz="1450" spc="-5">
                <a:latin typeface="Times New Roman"/>
                <a:cs typeface="Times New Roman"/>
              </a:rPr>
              <a:t>gonds, du </a:t>
            </a:r>
            <a:r>
              <a:rPr dirty="0" sz="1450" spc="-10">
                <a:latin typeface="Times New Roman"/>
                <a:cs typeface="Times New Roman"/>
              </a:rPr>
              <a:t>ciel </a:t>
            </a:r>
            <a:r>
              <a:rPr dirty="0" sz="1450" spc="-5">
                <a:latin typeface="Times New Roman"/>
                <a:cs typeface="Times New Roman"/>
              </a:rPr>
              <a:t>à </a:t>
            </a:r>
            <a:r>
              <a:rPr dirty="0" sz="1450" spc="-10">
                <a:latin typeface="Times New Roman"/>
                <a:cs typeface="Times New Roman"/>
              </a:rPr>
              <a:t>la terre. </a:t>
            </a:r>
            <a:r>
              <a:rPr dirty="0" sz="1450" spc="-35">
                <a:latin typeface="Times New Roman"/>
                <a:cs typeface="Times New Roman"/>
              </a:rPr>
              <a:t>Tout </a:t>
            </a:r>
            <a:r>
              <a:rPr dirty="0" sz="1450" spc="-10">
                <a:latin typeface="Times New Roman"/>
                <a:cs typeface="Times New Roman"/>
              </a:rPr>
              <a:t>est </a:t>
            </a:r>
            <a:r>
              <a:rPr dirty="0" sz="1450" spc="-5">
                <a:latin typeface="Times New Roman"/>
                <a:cs typeface="Times New Roman"/>
              </a:rPr>
              <a:t>à </a:t>
            </a:r>
            <a:r>
              <a:rPr dirty="0" sz="1450" spc="-10">
                <a:latin typeface="Times New Roman"/>
                <a:cs typeface="Times New Roman"/>
              </a:rPr>
              <a:t>lui, forêt chenue,  oiseau dans </a:t>
            </a:r>
            <a:r>
              <a:rPr dirty="0" sz="1450" spc="-20">
                <a:latin typeface="Times New Roman"/>
                <a:cs typeface="Times New Roman"/>
              </a:rPr>
              <a:t>l’air, </a:t>
            </a:r>
            <a:r>
              <a:rPr dirty="0" sz="1450" spc="-10">
                <a:latin typeface="Times New Roman"/>
                <a:cs typeface="Times New Roman"/>
              </a:rPr>
              <a:t>poisson dans l’eau, bête an buisson, l’onde </a:t>
            </a:r>
            <a:r>
              <a:rPr dirty="0" sz="1450" spc="-5">
                <a:latin typeface="Times New Roman"/>
                <a:cs typeface="Times New Roman"/>
              </a:rPr>
              <a:t>qui </a:t>
            </a:r>
            <a:r>
              <a:rPr dirty="0" sz="1450" spc="-10">
                <a:latin typeface="Times New Roman"/>
                <a:cs typeface="Times New Roman"/>
              </a:rPr>
              <a:t>coule, la  cloche </a:t>
            </a:r>
            <a:r>
              <a:rPr dirty="0" sz="1450" spc="-5">
                <a:latin typeface="Times New Roman"/>
                <a:cs typeface="Times New Roman"/>
              </a:rPr>
              <a:t>dont </a:t>
            </a:r>
            <a:r>
              <a:rPr dirty="0" sz="1450" spc="-10">
                <a:latin typeface="Times New Roman"/>
                <a:cs typeface="Times New Roman"/>
              </a:rPr>
              <a:t>le son au loin roule.’ Such was his old state </a:t>
            </a:r>
            <a:r>
              <a:rPr dirty="0" sz="1450" spc="-5">
                <a:latin typeface="Times New Roman"/>
                <a:cs typeface="Times New Roman"/>
              </a:rPr>
              <a:t>of </a:t>
            </a:r>
            <a:r>
              <a:rPr dirty="0" sz="1450" spc="-15">
                <a:latin typeface="Times New Roman"/>
                <a:cs typeface="Times New Roman"/>
              </a:rPr>
              <a:t>sovereignty, </a:t>
            </a:r>
            <a:r>
              <a:rPr dirty="0" sz="1450" spc="-5">
                <a:latin typeface="Times New Roman"/>
                <a:cs typeface="Times New Roman"/>
              </a:rPr>
              <a:t>a </a:t>
            </a:r>
            <a:r>
              <a:rPr dirty="0" sz="1450" spc="-10">
                <a:latin typeface="Times New Roman"/>
                <a:cs typeface="Times New Roman"/>
              </a:rPr>
              <a:t>local  </a:t>
            </a:r>
            <a:r>
              <a:rPr dirty="0" sz="1450" spc="-5">
                <a:latin typeface="Times New Roman"/>
                <a:cs typeface="Times New Roman"/>
              </a:rPr>
              <a:t>god </a:t>
            </a:r>
            <a:r>
              <a:rPr dirty="0" sz="1450" spc="-10">
                <a:latin typeface="Times New Roman"/>
                <a:cs typeface="Times New Roman"/>
              </a:rPr>
              <a:t>rather than </a:t>
            </a:r>
            <a:r>
              <a:rPr dirty="0" sz="1450" spc="-5">
                <a:latin typeface="Times New Roman"/>
                <a:cs typeface="Times New Roman"/>
              </a:rPr>
              <a:t>a </a:t>
            </a:r>
            <a:r>
              <a:rPr dirty="0" sz="1450" spc="-10">
                <a:latin typeface="Times New Roman"/>
                <a:cs typeface="Times New Roman"/>
              </a:rPr>
              <a:t>mere </a:t>
            </a:r>
            <a:r>
              <a:rPr dirty="0" sz="1450" spc="-5">
                <a:latin typeface="Times New Roman"/>
                <a:cs typeface="Times New Roman"/>
              </a:rPr>
              <a:t>king. </a:t>
            </a:r>
            <a:r>
              <a:rPr dirty="0" sz="1450" spc="-10">
                <a:latin typeface="Times New Roman"/>
                <a:cs typeface="Times New Roman"/>
              </a:rPr>
              <a:t>And now </a:t>
            </a:r>
            <a:r>
              <a:rPr dirty="0" sz="1450" spc="-5">
                <a:latin typeface="Times New Roman"/>
                <a:cs typeface="Times New Roman"/>
              </a:rPr>
              <a:t>you </a:t>
            </a:r>
            <a:r>
              <a:rPr dirty="0" sz="1450" spc="-10">
                <a:latin typeface="Times New Roman"/>
                <a:cs typeface="Times New Roman"/>
              </a:rPr>
              <a:t>may ask yourself where </a:t>
            </a:r>
            <a:r>
              <a:rPr dirty="0" sz="1450" spc="-5">
                <a:latin typeface="Times New Roman"/>
                <a:cs typeface="Times New Roman"/>
              </a:rPr>
              <a:t>he </a:t>
            </a:r>
            <a:r>
              <a:rPr dirty="0" sz="1450" spc="-10">
                <a:latin typeface="Times New Roman"/>
                <a:cs typeface="Times New Roman"/>
              </a:rPr>
              <a:t>is, and  look round for vestiges </a:t>
            </a:r>
            <a:r>
              <a:rPr dirty="0" sz="1450" spc="-5">
                <a:latin typeface="Times New Roman"/>
                <a:cs typeface="Times New Roman"/>
              </a:rPr>
              <a:t>of </a:t>
            </a:r>
            <a:r>
              <a:rPr dirty="0" sz="1450" spc="-10">
                <a:latin typeface="Times New Roman"/>
                <a:cs typeface="Times New Roman"/>
              </a:rPr>
              <a:t>my late lord, and in all the country-side there is </a:t>
            </a:r>
            <a:r>
              <a:rPr dirty="0" sz="1450" spc="-5">
                <a:latin typeface="Times New Roman"/>
                <a:cs typeface="Times New Roman"/>
              </a:rPr>
              <a:t>no  </a:t>
            </a:r>
            <a:r>
              <a:rPr dirty="0" sz="1450" spc="-10">
                <a:latin typeface="Times New Roman"/>
                <a:cs typeface="Times New Roman"/>
              </a:rPr>
              <a:t>trace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but </a:t>
            </a:r>
            <a:r>
              <a:rPr dirty="0" sz="1450" spc="-10">
                <a:latin typeface="Times New Roman"/>
                <a:cs typeface="Times New Roman"/>
              </a:rPr>
              <a:t>his forlorn and fallen mansion. At the end </a:t>
            </a:r>
            <a:r>
              <a:rPr dirty="0" sz="1450" spc="-5">
                <a:latin typeface="Times New Roman"/>
                <a:cs typeface="Times New Roman"/>
              </a:rPr>
              <a:t>of a </a:t>
            </a:r>
            <a:r>
              <a:rPr dirty="0" sz="1450" spc="-10">
                <a:latin typeface="Times New Roman"/>
                <a:cs typeface="Times New Roman"/>
              </a:rPr>
              <a:t>long avenue,  now sown with grain, in the midst </a:t>
            </a:r>
            <a:r>
              <a:rPr dirty="0" sz="1450" spc="-5">
                <a:latin typeface="Times New Roman"/>
                <a:cs typeface="Times New Roman"/>
              </a:rPr>
              <a:t>of a </a:t>
            </a:r>
            <a:r>
              <a:rPr dirty="0" sz="1450" spc="-10">
                <a:latin typeface="Times New Roman"/>
                <a:cs typeface="Times New Roman"/>
              </a:rPr>
              <a:t>close full </a:t>
            </a:r>
            <a:r>
              <a:rPr dirty="0" sz="1450" spc="-5">
                <a:latin typeface="Times New Roman"/>
                <a:cs typeface="Times New Roman"/>
              </a:rPr>
              <a:t>of </a:t>
            </a:r>
            <a:r>
              <a:rPr dirty="0" sz="1450" spc="-10">
                <a:latin typeface="Times New Roman"/>
                <a:cs typeface="Times New Roman"/>
              </a:rPr>
              <a:t>cypresses and lilacs, ducks  and crowing chanticleers and droning bees, the old château lifts its red  chimneys and peaked roofs and turning vanes into the wind and </a:t>
            </a:r>
            <a:r>
              <a:rPr dirty="0" sz="1450" spc="-5">
                <a:latin typeface="Times New Roman"/>
                <a:cs typeface="Times New Roman"/>
              </a:rPr>
              <a:t>sun.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glad spring bustle in the </a:t>
            </a:r>
            <a:r>
              <a:rPr dirty="0" sz="1450" spc="-25">
                <a:latin typeface="Times New Roman"/>
                <a:cs typeface="Times New Roman"/>
              </a:rPr>
              <a:t>air, </a:t>
            </a:r>
            <a:r>
              <a:rPr dirty="0" sz="1450" spc="-10">
                <a:latin typeface="Times New Roman"/>
                <a:cs typeface="Times New Roman"/>
              </a:rPr>
              <a:t>perhaps, and the lilacs are all in </a:t>
            </a:r>
            <a:r>
              <a:rPr dirty="0" sz="1450" spc="-20">
                <a:latin typeface="Times New Roman"/>
                <a:cs typeface="Times New Roman"/>
              </a:rPr>
              <a:t>flower, </a:t>
            </a:r>
            <a:r>
              <a:rPr dirty="0" sz="1450" spc="-10">
                <a:latin typeface="Times New Roman"/>
                <a:cs typeface="Times New Roman"/>
              </a:rPr>
              <a:t>and the  creepers green about the broken balustrade: </a:t>
            </a:r>
            <a:r>
              <a:rPr dirty="0" sz="1450" spc="-5">
                <a:latin typeface="Times New Roman"/>
                <a:cs typeface="Times New Roman"/>
              </a:rPr>
              <a:t>but no </a:t>
            </a:r>
            <a:r>
              <a:rPr dirty="0" sz="1450" spc="-10">
                <a:latin typeface="Times New Roman"/>
                <a:cs typeface="Times New Roman"/>
              </a:rPr>
              <a:t>spring shall revive the  </a:t>
            </a:r>
            <a:r>
              <a:rPr dirty="0" sz="1450" spc="-5">
                <a:latin typeface="Times New Roman"/>
                <a:cs typeface="Times New Roman"/>
              </a:rPr>
              <a:t>honour of </a:t>
            </a:r>
            <a:r>
              <a:rPr dirty="0" sz="1450" spc="-10">
                <a:latin typeface="Times New Roman"/>
                <a:cs typeface="Times New Roman"/>
              </a:rPr>
              <a:t>the place. Old women </a:t>
            </a:r>
            <a:r>
              <a:rPr dirty="0" sz="1450" spc="-5">
                <a:latin typeface="Times New Roman"/>
                <a:cs typeface="Times New Roman"/>
              </a:rPr>
              <a:t>of </a:t>
            </a:r>
            <a:r>
              <a:rPr dirty="0" sz="1450" spc="-10">
                <a:latin typeface="Times New Roman"/>
                <a:cs typeface="Times New Roman"/>
              </a:rPr>
              <a:t>the people, little, children </a:t>
            </a:r>
            <a:r>
              <a:rPr dirty="0" sz="1450" spc="-5">
                <a:latin typeface="Times New Roman"/>
                <a:cs typeface="Times New Roman"/>
              </a:rPr>
              <a:t>of </a:t>
            </a:r>
            <a:r>
              <a:rPr dirty="0" sz="1450" spc="-10">
                <a:latin typeface="Times New Roman"/>
                <a:cs typeface="Times New Roman"/>
              </a:rPr>
              <a:t>the people,  saunter and gambol in the walled court </a:t>
            </a:r>
            <a:r>
              <a:rPr dirty="0" sz="1450" spc="-5">
                <a:latin typeface="Times New Roman"/>
                <a:cs typeface="Times New Roman"/>
              </a:rPr>
              <a:t>or </a:t>
            </a:r>
            <a:r>
              <a:rPr dirty="0" sz="1450" spc="-10">
                <a:latin typeface="Times New Roman"/>
                <a:cs typeface="Times New Roman"/>
              </a:rPr>
              <a:t>feed the ducks in the neglected  moat. Plough-horses, mighty </a:t>
            </a:r>
            <a:r>
              <a:rPr dirty="0" sz="1450" spc="-5">
                <a:latin typeface="Times New Roman"/>
                <a:cs typeface="Times New Roman"/>
              </a:rPr>
              <a:t>of </a:t>
            </a:r>
            <a:r>
              <a:rPr dirty="0" sz="1450" spc="-10">
                <a:latin typeface="Times New Roman"/>
                <a:cs typeface="Times New Roman"/>
              </a:rPr>
              <a:t>limb, browse in the long stables. The dial-  hand </a:t>
            </a:r>
            <a:r>
              <a:rPr dirty="0" sz="1450" spc="-5">
                <a:latin typeface="Times New Roman"/>
                <a:cs typeface="Times New Roman"/>
              </a:rPr>
              <a:t>on </a:t>
            </a:r>
            <a:r>
              <a:rPr dirty="0" sz="1450" spc="-10">
                <a:latin typeface="Times New Roman"/>
                <a:cs typeface="Times New Roman"/>
              </a:rPr>
              <a:t>the clock waits for some better </a:t>
            </a:r>
            <a:r>
              <a:rPr dirty="0" sz="1450" spc="-25">
                <a:latin typeface="Times New Roman"/>
                <a:cs typeface="Times New Roman"/>
              </a:rPr>
              <a:t>hour. </a:t>
            </a:r>
            <a:r>
              <a:rPr dirty="0" sz="1450" spc="-10">
                <a:latin typeface="Times New Roman"/>
                <a:cs typeface="Times New Roman"/>
              </a:rPr>
              <a:t>Out </a:t>
            </a:r>
            <a:r>
              <a:rPr dirty="0" sz="1450" spc="-5">
                <a:latin typeface="Times New Roman"/>
                <a:cs typeface="Times New Roman"/>
              </a:rPr>
              <a:t>on </a:t>
            </a:r>
            <a:r>
              <a:rPr dirty="0" sz="1450" spc="-10">
                <a:latin typeface="Times New Roman"/>
                <a:cs typeface="Times New Roman"/>
              </a:rPr>
              <a:t>the plain, where </a:t>
            </a:r>
            <a:r>
              <a:rPr dirty="0" sz="1450" spc="-5">
                <a:latin typeface="Times New Roman"/>
                <a:cs typeface="Times New Roman"/>
              </a:rPr>
              <a:t>hot  </a:t>
            </a:r>
            <a:r>
              <a:rPr dirty="0" sz="1450" spc="-10">
                <a:latin typeface="Times New Roman"/>
                <a:cs typeface="Times New Roman"/>
              </a:rPr>
              <a:t>sweat trickles into </a:t>
            </a:r>
            <a:r>
              <a:rPr dirty="0" sz="1450" spc="-25">
                <a:latin typeface="Times New Roman"/>
                <a:cs typeface="Times New Roman"/>
              </a:rPr>
              <a:t>men’s </a:t>
            </a:r>
            <a:r>
              <a:rPr dirty="0" sz="1450" spc="-10">
                <a:latin typeface="Times New Roman"/>
                <a:cs typeface="Times New Roman"/>
              </a:rPr>
              <a:t>eyes, and the spade goes in deep and comes </a:t>
            </a:r>
            <a:r>
              <a:rPr dirty="0" sz="1450" spc="-5">
                <a:latin typeface="Times New Roman"/>
                <a:cs typeface="Times New Roman"/>
              </a:rPr>
              <a:t>up  </a:t>
            </a:r>
            <a:r>
              <a:rPr dirty="0" sz="1450" spc="-25">
                <a:latin typeface="Times New Roman"/>
                <a:cs typeface="Times New Roman"/>
              </a:rPr>
              <a:t>slowly, </a:t>
            </a:r>
            <a:r>
              <a:rPr dirty="0" sz="1450" spc="-10">
                <a:latin typeface="Times New Roman"/>
                <a:cs typeface="Times New Roman"/>
              </a:rPr>
              <a:t>perhaps the peasant may feel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joy at his heart when </a:t>
            </a:r>
            <a:r>
              <a:rPr dirty="0" sz="1450" spc="-5">
                <a:latin typeface="Times New Roman"/>
                <a:cs typeface="Times New Roman"/>
              </a:rPr>
              <a:t>he  </a:t>
            </a:r>
            <a:r>
              <a:rPr dirty="0" sz="1450" spc="-10">
                <a:latin typeface="Times New Roman"/>
                <a:cs typeface="Times New Roman"/>
              </a:rPr>
              <a:t>thinks that these spacious chimneys are now cold, which have so often blazed  and flickered </a:t>
            </a:r>
            <a:r>
              <a:rPr dirty="0" sz="1450" spc="-5">
                <a:latin typeface="Times New Roman"/>
                <a:cs typeface="Times New Roman"/>
              </a:rPr>
              <a:t>upon </a:t>
            </a:r>
            <a:r>
              <a:rPr dirty="0" sz="1450" spc="-10">
                <a:latin typeface="Times New Roman"/>
                <a:cs typeface="Times New Roman"/>
              </a:rPr>
              <a:t>gay folk at </a:t>
            </a:r>
            <a:r>
              <a:rPr dirty="0" sz="1450" spc="-15">
                <a:latin typeface="Times New Roman"/>
                <a:cs typeface="Times New Roman"/>
              </a:rPr>
              <a:t>supper,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and his hollow-eyed children  watched through the </a:t>
            </a:r>
            <a:r>
              <a:rPr dirty="0" sz="1450" spc="-5">
                <a:latin typeface="Times New Roman"/>
                <a:cs typeface="Times New Roman"/>
              </a:rPr>
              <a:t>night </a:t>
            </a:r>
            <a:r>
              <a:rPr dirty="0" sz="1450" spc="-10">
                <a:latin typeface="Times New Roman"/>
                <a:cs typeface="Times New Roman"/>
              </a:rPr>
              <a:t>with empty bellies and cold feet. And perhaps, as  </a:t>
            </a:r>
            <a:r>
              <a:rPr dirty="0" sz="1450" spc="-5">
                <a:latin typeface="Times New Roman"/>
                <a:cs typeface="Times New Roman"/>
              </a:rPr>
              <a:t>he </a:t>
            </a:r>
            <a:r>
              <a:rPr dirty="0" sz="1450" spc="-10">
                <a:latin typeface="Times New Roman"/>
                <a:cs typeface="Times New Roman"/>
              </a:rPr>
              <a:t>raises his head and sees the forest lying like </a:t>
            </a:r>
            <a:r>
              <a:rPr dirty="0" sz="1450" spc="-5">
                <a:latin typeface="Times New Roman"/>
                <a:cs typeface="Times New Roman"/>
              </a:rPr>
              <a:t>a </a:t>
            </a:r>
            <a:r>
              <a:rPr dirty="0" sz="1450" spc="-10">
                <a:latin typeface="Times New Roman"/>
                <a:cs typeface="Times New Roman"/>
              </a:rPr>
              <a:t>coast-line </a:t>
            </a:r>
            <a:r>
              <a:rPr dirty="0" sz="1450" spc="-5">
                <a:latin typeface="Times New Roman"/>
                <a:cs typeface="Times New Roman"/>
              </a:rPr>
              <a:t>of </a:t>
            </a:r>
            <a:r>
              <a:rPr dirty="0" sz="1450" spc="-10">
                <a:latin typeface="Times New Roman"/>
                <a:cs typeface="Times New Roman"/>
              </a:rPr>
              <a:t>low hills along  the sea-level </a:t>
            </a:r>
            <a:r>
              <a:rPr dirty="0" sz="1450" spc="-5">
                <a:latin typeface="Times New Roman"/>
                <a:cs typeface="Times New Roman"/>
              </a:rPr>
              <a:t>of </a:t>
            </a:r>
            <a:r>
              <a:rPr dirty="0" sz="1450" spc="-10">
                <a:latin typeface="Times New Roman"/>
                <a:cs typeface="Times New Roman"/>
              </a:rPr>
              <a:t>the plain, perhaps forest and château hold </a:t>
            </a:r>
            <a:r>
              <a:rPr dirty="0" sz="1450" spc="-5">
                <a:latin typeface="Times New Roman"/>
                <a:cs typeface="Times New Roman"/>
              </a:rPr>
              <a:t>no </a:t>
            </a:r>
            <a:r>
              <a:rPr dirty="0" sz="1450" spc="-10">
                <a:latin typeface="Times New Roman"/>
                <a:cs typeface="Times New Roman"/>
              </a:rPr>
              <a:t>unsimilar place  in his</a:t>
            </a:r>
            <a:r>
              <a:rPr dirty="0" sz="1450" spc="-5">
                <a:latin typeface="Times New Roman"/>
                <a:cs typeface="Times New Roman"/>
              </a:rPr>
              <a:t> </a:t>
            </a:r>
            <a:r>
              <a:rPr dirty="0" sz="1450" spc="-10">
                <a:latin typeface="Times New Roman"/>
                <a:cs typeface="Times New Roman"/>
              </a:rPr>
              <a:t>affections.</a:t>
            </a:r>
            <a:endParaRPr sz="1450">
              <a:latin typeface="Times New Roman"/>
              <a:cs typeface="Times New Roman"/>
            </a:endParaRPr>
          </a:p>
          <a:p>
            <a:pPr algn="just" marL="12700">
              <a:lnSpc>
                <a:spcPct val="100000"/>
              </a:lnSpc>
              <a:spcBef>
                <a:spcPts val="745"/>
              </a:spcBef>
            </a:pPr>
            <a:r>
              <a:rPr dirty="0" sz="1450" spc="-10">
                <a:latin typeface="Times New Roman"/>
                <a:cs typeface="Times New Roman"/>
              </a:rPr>
              <a:t>If the château was my </a:t>
            </a:r>
            <a:r>
              <a:rPr dirty="0" sz="1450" spc="-20">
                <a:latin typeface="Times New Roman"/>
                <a:cs typeface="Times New Roman"/>
              </a:rPr>
              <a:t>lord’s, </a:t>
            </a:r>
            <a:r>
              <a:rPr dirty="0" sz="1450" spc="-10">
                <a:latin typeface="Times New Roman"/>
                <a:cs typeface="Times New Roman"/>
              </a:rPr>
              <a:t>the forest was my lord the </a:t>
            </a:r>
            <a:r>
              <a:rPr dirty="0" sz="1450" spc="-20">
                <a:latin typeface="Times New Roman"/>
                <a:cs typeface="Times New Roman"/>
              </a:rPr>
              <a:t>king’s; </a:t>
            </a:r>
            <a:r>
              <a:rPr dirty="0" sz="1450" spc="-10">
                <a:latin typeface="Times New Roman"/>
                <a:cs typeface="Times New Roman"/>
              </a:rPr>
              <a:t>neither </a:t>
            </a:r>
            <a:r>
              <a:rPr dirty="0" sz="1450" spc="-5">
                <a:latin typeface="Times New Roman"/>
                <a:cs typeface="Times New Roman"/>
              </a:rPr>
              <a:t>of</a:t>
            </a:r>
            <a:r>
              <a:rPr dirty="0" sz="1450" spc="245">
                <a:latin typeface="Times New Roman"/>
                <a:cs typeface="Times New Roman"/>
              </a:rPr>
              <a:t> </a:t>
            </a:r>
            <a:r>
              <a:rPr dirty="0" sz="1450" spc="-10">
                <a:latin typeface="Times New Roman"/>
                <a:cs typeface="Times New Roman"/>
              </a:rPr>
              <a:t>them</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353758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to me </a:t>
            </a:r>
            <a:r>
              <a:rPr dirty="0" sz="1450" spc="-5">
                <a:latin typeface="Times New Roman"/>
                <a:cs typeface="Times New Roman"/>
              </a:rPr>
              <a:t>or </a:t>
            </a:r>
            <a:r>
              <a:rPr dirty="0" sz="1450" spc="-10">
                <a:latin typeface="Times New Roman"/>
                <a:cs typeface="Times New Roman"/>
              </a:rPr>
              <a:t>represented these distresses livingly to my</a:t>
            </a:r>
            <a:r>
              <a:rPr dirty="0" sz="1450" spc="45">
                <a:latin typeface="Times New Roman"/>
                <a:cs typeface="Times New Roman"/>
              </a:rPr>
              <a:t> </a:t>
            </a:r>
            <a:r>
              <a:rPr dirty="0" sz="1450" spc="-10">
                <a:latin typeface="Times New Roman"/>
                <a:cs typeface="Times New Roman"/>
              </a:rPr>
              <a:t>imagination.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 turn </a:t>
            </a:r>
            <a:r>
              <a:rPr dirty="0" sz="1450" spc="-5">
                <a:latin typeface="Times New Roman"/>
                <a:cs typeface="Times New Roman"/>
              </a:rPr>
              <a:t>of </a:t>
            </a:r>
            <a:r>
              <a:rPr dirty="0" sz="1450" spc="-10">
                <a:latin typeface="Times New Roman"/>
                <a:cs typeface="Times New Roman"/>
              </a:rPr>
              <a:t>the market may </a:t>
            </a:r>
            <a:r>
              <a:rPr dirty="0" sz="1450" spc="-5">
                <a:latin typeface="Times New Roman"/>
                <a:cs typeface="Times New Roman"/>
              </a:rPr>
              <a:t>be a </a:t>
            </a:r>
            <a:r>
              <a:rPr dirty="0" sz="1450" spc="-10">
                <a:latin typeface="Times New Roman"/>
                <a:cs typeface="Times New Roman"/>
              </a:rPr>
              <a:t>calamity as disastrous as the French retreat from  Moscow; </a:t>
            </a:r>
            <a:r>
              <a:rPr dirty="0" sz="1450" spc="-5">
                <a:latin typeface="Times New Roman"/>
                <a:cs typeface="Times New Roman"/>
              </a:rPr>
              <a:t>but </a:t>
            </a:r>
            <a:r>
              <a:rPr dirty="0" sz="1450" spc="-10">
                <a:latin typeface="Times New Roman"/>
                <a:cs typeface="Times New Roman"/>
              </a:rPr>
              <a:t>it hardly lends itself to lively treatment, and makes </a:t>
            </a:r>
            <a:r>
              <a:rPr dirty="0" sz="1450" spc="-5">
                <a:latin typeface="Times New Roman"/>
                <a:cs typeface="Times New Roman"/>
              </a:rPr>
              <a:t>a </a:t>
            </a:r>
            <a:r>
              <a:rPr dirty="0" sz="1450" spc="-10">
                <a:latin typeface="Times New Roman"/>
                <a:cs typeface="Times New Roman"/>
              </a:rPr>
              <a:t>trifling  figure in the morning papers. </a:t>
            </a:r>
            <a:r>
              <a:rPr dirty="0" sz="1450" spc="-70">
                <a:latin typeface="Times New Roman"/>
                <a:cs typeface="Times New Roman"/>
              </a:rPr>
              <a:t>We </a:t>
            </a:r>
            <a:r>
              <a:rPr dirty="0" sz="1450" spc="-10">
                <a:latin typeface="Times New Roman"/>
                <a:cs typeface="Times New Roman"/>
              </a:rPr>
              <a:t>may struggle as we please, we are </a:t>
            </a:r>
            <a:r>
              <a:rPr dirty="0" sz="1450" spc="-5">
                <a:latin typeface="Times New Roman"/>
                <a:cs typeface="Times New Roman"/>
              </a:rPr>
              <a:t>not </a:t>
            </a:r>
            <a:r>
              <a:rPr dirty="0" sz="1450" spc="-10">
                <a:latin typeface="Times New Roman"/>
                <a:cs typeface="Times New Roman"/>
              </a:rPr>
              <a:t>born  economists. The individual is more </a:t>
            </a:r>
            <a:r>
              <a:rPr dirty="0" sz="1450" spc="-15">
                <a:latin typeface="Times New Roman"/>
                <a:cs typeface="Times New Roman"/>
              </a:rPr>
              <a:t>affecting </a:t>
            </a:r>
            <a:r>
              <a:rPr dirty="0" sz="1450" spc="-10">
                <a:latin typeface="Times New Roman"/>
                <a:cs typeface="Times New Roman"/>
              </a:rPr>
              <a:t>than the mass. It is </a:t>
            </a:r>
            <a:r>
              <a:rPr dirty="0" sz="1450" spc="-5">
                <a:latin typeface="Times New Roman"/>
                <a:cs typeface="Times New Roman"/>
              </a:rPr>
              <a:t>by </a:t>
            </a:r>
            <a:r>
              <a:rPr dirty="0" sz="1450" spc="-10">
                <a:latin typeface="Times New Roman"/>
                <a:cs typeface="Times New Roman"/>
              </a:rPr>
              <a:t>the scenic  accidents, and the appeal to the carnal eye, that for the most part we grasp the  significance </a:t>
            </a:r>
            <a:r>
              <a:rPr dirty="0" sz="1450" spc="-5">
                <a:latin typeface="Times New Roman"/>
                <a:cs typeface="Times New Roman"/>
              </a:rPr>
              <a:t>of </a:t>
            </a:r>
            <a:r>
              <a:rPr dirty="0" sz="1450" spc="-10">
                <a:latin typeface="Times New Roman"/>
                <a:cs typeface="Times New Roman"/>
              </a:rPr>
              <a:t>tragedies. Thus it was only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found myself  involved in the rout, that </a:t>
            </a:r>
            <a:r>
              <a:rPr dirty="0" sz="1450" spc="-5">
                <a:latin typeface="Times New Roman"/>
                <a:cs typeface="Times New Roman"/>
              </a:rPr>
              <a:t>I </a:t>
            </a:r>
            <a:r>
              <a:rPr dirty="0" sz="1450" spc="-10">
                <a:latin typeface="Times New Roman"/>
                <a:cs typeface="Times New Roman"/>
              </a:rPr>
              <a:t>began to appreciate how sharp had been the battle.  </a:t>
            </a:r>
            <a:r>
              <a:rPr dirty="0" sz="1450" spc="-70">
                <a:latin typeface="Times New Roman"/>
                <a:cs typeface="Times New Roman"/>
              </a:rPr>
              <a:t>We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the rejected; the drunken, the incompetent, the weak,  the prodigal, all who had been unable to prevail against circumstances in the  </a:t>
            </a:r>
            <a:r>
              <a:rPr dirty="0" sz="1450" spc="-5">
                <a:latin typeface="Times New Roman"/>
                <a:cs typeface="Times New Roman"/>
              </a:rPr>
              <a:t>one </a:t>
            </a:r>
            <a:r>
              <a:rPr dirty="0" sz="1450" spc="-10">
                <a:latin typeface="Times New Roman"/>
                <a:cs typeface="Times New Roman"/>
              </a:rPr>
              <a:t>land, were now fleeing pitifully to another; and though </a:t>
            </a:r>
            <a:r>
              <a:rPr dirty="0" sz="1450" spc="-5">
                <a:latin typeface="Times New Roman"/>
                <a:cs typeface="Times New Roman"/>
              </a:rPr>
              <a:t>one or </a:t>
            </a:r>
            <a:r>
              <a:rPr dirty="0" sz="1450" spc="-10">
                <a:latin typeface="Times New Roman"/>
                <a:cs typeface="Times New Roman"/>
              </a:rPr>
              <a:t>two might  still succeed, all had already failed. </a:t>
            </a:r>
            <a:r>
              <a:rPr dirty="0" sz="1450" spc="-70">
                <a:latin typeface="Times New Roman"/>
                <a:cs typeface="Times New Roman"/>
              </a:rPr>
              <a:t>We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shipful </a:t>
            </a:r>
            <a:r>
              <a:rPr dirty="0" sz="1450" spc="-5">
                <a:latin typeface="Times New Roman"/>
                <a:cs typeface="Times New Roman"/>
              </a:rPr>
              <a:t>of </a:t>
            </a:r>
            <a:r>
              <a:rPr dirty="0" sz="1450" spc="-10">
                <a:latin typeface="Times New Roman"/>
                <a:cs typeface="Times New Roman"/>
              </a:rPr>
              <a:t>failures, the broken  men </a:t>
            </a:r>
            <a:r>
              <a:rPr dirty="0" sz="1450" spc="-5">
                <a:latin typeface="Times New Roman"/>
                <a:cs typeface="Times New Roman"/>
              </a:rPr>
              <a:t>of </a:t>
            </a:r>
            <a:r>
              <a:rPr dirty="0" sz="1450" spc="-10">
                <a:latin typeface="Times New Roman"/>
                <a:cs typeface="Times New Roman"/>
              </a:rPr>
              <a:t>England. </a:t>
            </a:r>
            <a:r>
              <a:rPr dirty="0" sz="1450" spc="-60">
                <a:latin typeface="Times New Roman"/>
                <a:cs typeface="Times New Roman"/>
              </a:rPr>
              <a:t>Yet </a:t>
            </a:r>
            <a:r>
              <a:rPr dirty="0" sz="1450" spc="-10">
                <a:latin typeface="Times New Roman"/>
                <a:cs typeface="Times New Roman"/>
              </a:rPr>
              <a:t>it must </a:t>
            </a:r>
            <a:r>
              <a:rPr dirty="0" sz="1450" spc="-5">
                <a:latin typeface="Times New Roman"/>
                <a:cs typeface="Times New Roman"/>
              </a:rPr>
              <a:t>not be </a:t>
            </a:r>
            <a:r>
              <a:rPr dirty="0" sz="1450" spc="-10">
                <a:latin typeface="Times New Roman"/>
                <a:cs typeface="Times New Roman"/>
              </a:rPr>
              <a:t>supposed that these people exhibited  depression. The scene,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was cheerful. Not </a:t>
            </a:r>
            <a:r>
              <a:rPr dirty="0" sz="1450" spc="-5">
                <a:latin typeface="Times New Roman"/>
                <a:cs typeface="Times New Roman"/>
              </a:rPr>
              <a:t>a </a:t>
            </a:r>
            <a:r>
              <a:rPr dirty="0" sz="1450" spc="-10">
                <a:latin typeface="Times New Roman"/>
                <a:cs typeface="Times New Roman"/>
              </a:rPr>
              <a:t>tear was shed </a:t>
            </a:r>
            <a:r>
              <a:rPr dirty="0" sz="1450" spc="-5">
                <a:latin typeface="Times New Roman"/>
                <a:cs typeface="Times New Roman"/>
              </a:rPr>
              <a:t>on  </a:t>
            </a:r>
            <a:r>
              <a:rPr dirty="0" sz="1450" spc="-10">
                <a:latin typeface="Times New Roman"/>
                <a:cs typeface="Times New Roman"/>
              </a:rPr>
              <a:t>board</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vessel.</a:t>
            </a:r>
            <a:r>
              <a:rPr dirty="0" sz="1450" spc="140">
                <a:latin typeface="Times New Roman"/>
                <a:cs typeface="Times New Roman"/>
              </a:rPr>
              <a:t> </a:t>
            </a:r>
            <a:r>
              <a:rPr dirty="0" sz="1450" spc="-10">
                <a:latin typeface="Times New Roman"/>
                <a:cs typeface="Times New Roman"/>
              </a:rPr>
              <a:t>All</a:t>
            </a:r>
            <a:r>
              <a:rPr dirty="0" sz="1450" spc="65">
                <a:latin typeface="Times New Roman"/>
                <a:cs typeface="Times New Roman"/>
              </a:rPr>
              <a:t> </a:t>
            </a:r>
            <a:r>
              <a:rPr dirty="0" sz="1450" spc="-10">
                <a:latin typeface="Times New Roman"/>
                <a:cs typeface="Times New Roman"/>
              </a:rPr>
              <a:t>were</a:t>
            </a:r>
            <a:r>
              <a:rPr dirty="0" sz="1450" spc="65">
                <a:latin typeface="Times New Roman"/>
                <a:cs typeface="Times New Roman"/>
              </a:rPr>
              <a:t> </a:t>
            </a:r>
            <a:r>
              <a:rPr dirty="0" sz="1450" spc="-10">
                <a:latin typeface="Times New Roman"/>
                <a:cs typeface="Times New Roman"/>
              </a:rPr>
              <a:t>full</a:t>
            </a:r>
            <a:r>
              <a:rPr dirty="0" sz="1450" spc="65">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5">
                <a:latin typeface="Times New Roman"/>
                <a:cs typeface="Times New Roman"/>
              </a:rPr>
              <a:t>hope</a:t>
            </a:r>
            <a:r>
              <a:rPr dirty="0" sz="1450" spc="60">
                <a:latin typeface="Times New Roman"/>
                <a:cs typeface="Times New Roman"/>
              </a:rPr>
              <a:t> </a:t>
            </a:r>
            <a:r>
              <a:rPr dirty="0" sz="1450" spc="-10">
                <a:latin typeface="Times New Roman"/>
                <a:cs typeface="Times New Roman"/>
              </a:rPr>
              <a:t>for</a:t>
            </a:r>
            <a:r>
              <a:rPr dirty="0" sz="1450" spc="6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future,</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showed</a:t>
            </a:r>
            <a:r>
              <a:rPr dirty="0" sz="1450" spc="65">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
        <p:nvSpPr>
          <p:cNvPr id="3" name="object 3"/>
          <p:cNvSpPr txBox="1"/>
          <p:nvPr/>
        </p:nvSpPr>
        <p:spPr>
          <a:xfrm>
            <a:off x="876300" y="4002513"/>
            <a:ext cx="5800725" cy="245110"/>
          </a:xfrm>
          <a:prstGeom prst="rect">
            <a:avLst/>
          </a:prstGeom>
        </p:spPr>
        <p:txBody>
          <a:bodyPr wrap="square" lIns="0" tIns="11430" rIns="0" bIns="0" rtlCol="0" vert="horz">
            <a:spAutoFit/>
          </a:bodyPr>
          <a:lstStyle/>
          <a:p>
            <a:pPr marL="12700">
              <a:lnSpc>
                <a:spcPct val="100000"/>
              </a:lnSpc>
              <a:spcBef>
                <a:spcPts val="90"/>
              </a:spcBef>
              <a:tabLst>
                <a:tab pos="2448560" algn="l"/>
              </a:tabLst>
            </a:pPr>
            <a:r>
              <a:rPr dirty="0" sz="1450" spc="-10">
                <a:latin typeface="Times New Roman"/>
                <a:cs typeface="Times New Roman"/>
              </a:rPr>
              <a:t>inclination  to</a:t>
            </a:r>
            <a:r>
              <a:rPr dirty="0" sz="1450" spc="225">
                <a:latin typeface="Times New Roman"/>
                <a:cs typeface="Times New Roman"/>
              </a:rPr>
              <a:t> </a:t>
            </a:r>
            <a:r>
              <a:rPr dirty="0" sz="1450" spc="-10">
                <a:latin typeface="Times New Roman"/>
                <a:cs typeface="Times New Roman"/>
              </a:rPr>
              <a:t>innocent</a:t>
            </a:r>
            <a:r>
              <a:rPr dirty="0" sz="1450" spc="285">
                <a:latin typeface="Times New Roman"/>
                <a:cs typeface="Times New Roman"/>
              </a:rPr>
              <a:t> </a:t>
            </a:r>
            <a:r>
              <a:rPr dirty="0" sz="1450" spc="-20">
                <a:latin typeface="Times New Roman"/>
                <a:cs typeface="Times New Roman"/>
              </a:rPr>
              <a:t>gaiety.	</a:t>
            </a:r>
            <a:r>
              <a:rPr dirty="0" sz="1450" spc="-10">
                <a:latin typeface="Times New Roman"/>
                <a:cs typeface="Times New Roman"/>
              </a:rPr>
              <a:t>Some</a:t>
            </a:r>
            <a:r>
              <a:rPr dirty="0" sz="1450" spc="270">
                <a:latin typeface="Times New Roman"/>
                <a:cs typeface="Times New Roman"/>
              </a:rPr>
              <a:t> </a:t>
            </a:r>
            <a:r>
              <a:rPr dirty="0" sz="1450" spc="-10">
                <a:latin typeface="Times New Roman"/>
                <a:cs typeface="Times New Roman"/>
              </a:rPr>
              <a:t>were</a:t>
            </a:r>
            <a:r>
              <a:rPr dirty="0" sz="1450" spc="270">
                <a:latin typeface="Times New Roman"/>
                <a:cs typeface="Times New Roman"/>
              </a:rPr>
              <a:t> </a:t>
            </a:r>
            <a:r>
              <a:rPr dirty="0" sz="1450" spc="-10">
                <a:latin typeface="Times New Roman"/>
                <a:cs typeface="Times New Roman"/>
              </a:rPr>
              <a:t>heard</a:t>
            </a:r>
            <a:r>
              <a:rPr dirty="0" sz="1450" spc="265">
                <a:latin typeface="Times New Roman"/>
                <a:cs typeface="Times New Roman"/>
              </a:rPr>
              <a:t> </a:t>
            </a:r>
            <a:r>
              <a:rPr dirty="0" sz="1450" spc="-10">
                <a:latin typeface="Times New Roman"/>
                <a:cs typeface="Times New Roman"/>
              </a:rPr>
              <a:t>to</a:t>
            </a:r>
            <a:r>
              <a:rPr dirty="0" sz="1450" spc="270">
                <a:latin typeface="Times New Roman"/>
                <a:cs typeface="Times New Roman"/>
              </a:rPr>
              <a:t> </a:t>
            </a:r>
            <a:r>
              <a:rPr dirty="0" sz="1450" spc="-10">
                <a:latin typeface="Times New Roman"/>
                <a:cs typeface="Times New Roman"/>
              </a:rPr>
              <a:t>sing,</a:t>
            </a:r>
            <a:r>
              <a:rPr dirty="0" sz="1450" spc="270">
                <a:latin typeface="Times New Roman"/>
                <a:cs typeface="Times New Roman"/>
              </a:rPr>
              <a:t> </a:t>
            </a:r>
            <a:r>
              <a:rPr dirty="0" sz="1450" spc="-10">
                <a:latin typeface="Times New Roman"/>
                <a:cs typeface="Times New Roman"/>
              </a:rPr>
              <a:t>and</a:t>
            </a:r>
            <a:r>
              <a:rPr dirty="0" sz="1450" spc="265">
                <a:latin typeface="Times New Roman"/>
                <a:cs typeface="Times New Roman"/>
              </a:rPr>
              <a:t> </a:t>
            </a:r>
            <a:r>
              <a:rPr dirty="0" sz="1450" spc="-10">
                <a:latin typeface="Times New Roman"/>
                <a:cs typeface="Times New Roman"/>
              </a:rPr>
              <a:t>all</a:t>
            </a:r>
            <a:r>
              <a:rPr dirty="0" sz="1450" spc="270">
                <a:latin typeface="Times New Roman"/>
                <a:cs typeface="Times New Roman"/>
              </a:rPr>
              <a:t> </a:t>
            </a:r>
            <a:r>
              <a:rPr dirty="0" sz="1450" spc="-10">
                <a:latin typeface="Times New Roman"/>
                <a:cs typeface="Times New Roman"/>
              </a:rPr>
              <a:t>began</a:t>
            </a:r>
            <a:r>
              <a:rPr dirty="0" sz="1450" spc="27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
        <p:nvSpPr>
          <p:cNvPr id="4" name="object 4"/>
          <p:cNvSpPr txBox="1"/>
          <p:nvPr/>
        </p:nvSpPr>
        <p:spPr>
          <a:xfrm>
            <a:off x="876300" y="4112269"/>
            <a:ext cx="5807710" cy="419671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scrape acquaintance with small jests and ready</a:t>
            </a:r>
            <a:r>
              <a:rPr dirty="0" sz="1450" spc="30">
                <a:latin typeface="Times New Roman"/>
                <a:cs typeface="Times New Roman"/>
              </a:rPr>
              <a:t> </a:t>
            </a:r>
            <a:r>
              <a:rPr dirty="0" sz="1450" spc="-20">
                <a:latin typeface="Times New Roman"/>
                <a:cs typeface="Times New Roman"/>
              </a:rPr>
              <a:t>laughter.</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children found each other </a:t>
            </a:r>
            <a:r>
              <a:rPr dirty="0" sz="1450" spc="-5">
                <a:latin typeface="Times New Roman"/>
                <a:cs typeface="Times New Roman"/>
              </a:rPr>
              <a:t>out </a:t>
            </a:r>
            <a:r>
              <a:rPr dirty="0" sz="1450" spc="-10">
                <a:latin typeface="Times New Roman"/>
                <a:cs typeface="Times New Roman"/>
              </a:rPr>
              <a:t>like </a:t>
            </a:r>
            <a:r>
              <a:rPr dirty="0" sz="1450" spc="-5">
                <a:latin typeface="Times New Roman"/>
                <a:cs typeface="Times New Roman"/>
              </a:rPr>
              <a:t>dogs, </a:t>
            </a:r>
            <a:r>
              <a:rPr dirty="0" sz="1450" spc="-10">
                <a:latin typeface="Times New Roman"/>
                <a:cs typeface="Times New Roman"/>
              </a:rPr>
              <a:t>and ran about the decks scraping  acquaintance after their fashion also. ‘What </a:t>
            </a:r>
            <a:r>
              <a:rPr dirty="0" sz="1450" spc="-5">
                <a:latin typeface="Times New Roman"/>
                <a:cs typeface="Times New Roman"/>
              </a:rPr>
              <a:t>do you </a:t>
            </a:r>
            <a:r>
              <a:rPr dirty="0" sz="1450" spc="-10">
                <a:latin typeface="Times New Roman"/>
                <a:cs typeface="Times New Roman"/>
              </a:rPr>
              <a:t>call </a:t>
            </a:r>
            <a:r>
              <a:rPr dirty="0" sz="1450" spc="-5">
                <a:latin typeface="Times New Roman"/>
                <a:cs typeface="Times New Roman"/>
              </a:rPr>
              <a:t>your </a:t>
            </a:r>
            <a:r>
              <a:rPr dirty="0" sz="1450" spc="-10">
                <a:latin typeface="Times New Roman"/>
                <a:cs typeface="Times New Roman"/>
              </a:rPr>
              <a:t>mither?’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one </a:t>
            </a:r>
            <a:r>
              <a:rPr dirty="0" sz="1450" spc="-10">
                <a:latin typeface="Times New Roman"/>
                <a:cs typeface="Times New Roman"/>
              </a:rPr>
              <a:t>ask. </a:t>
            </a:r>
            <a:r>
              <a:rPr dirty="0" sz="1450" spc="-20">
                <a:latin typeface="Times New Roman"/>
                <a:cs typeface="Times New Roman"/>
              </a:rPr>
              <a:t>‘Mawmaw,’ </a:t>
            </a:r>
            <a:r>
              <a:rPr dirty="0" sz="1450" spc="-10">
                <a:latin typeface="Times New Roman"/>
                <a:cs typeface="Times New Roman"/>
              </a:rPr>
              <a:t>was the </a:t>
            </a:r>
            <a:r>
              <a:rPr dirty="0" sz="1450" spc="-25">
                <a:latin typeface="Times New Roman"/>
                <a:cs typeface="Times New Roman"/>
              </a:rPr>
              <a:t>reply, </a:t>
            </a:r>
            <a:r>
              <a:rPr dirty="0" sz="1450" spc="-10">
                <a:latin typeface="Times New Roman"/>
                <a:cs typeface="Times New Roman"/>
              </a:rPr>
              <a:t>indicating, </a:t>
            </a:r>
            <a:r>
              <a:rPr dirty="0" sz="1450" spc="-5">
                <a:latin typeface="Times New Roman"/>
                <a:cs typeface="Times New Roman"/>
              </a:rPr>
              <a:t>I </a:t>
            </a:r>
            <a:r>
              <a:rPr dirty="0" sz="1450" spc="-25">
                <a:latin typeface="Times New Roman"/>
                <a:cs typeface="Times New Roman"/>
              </a:rPr>
              <a:t>fancy,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of </a:t>
            </a:r>
            <a:r>
              <a:rPr dirty="0" sz="1450" spc="-10">
                <a:latin typeface="Times New Roman"/>
                <a:cs typeface="Times New Roman"/>
              </a:rPr>
              <a:t>difference  in the social scale. When people pass each other </a:t>
            </a:r>
            <a:r>
              <a:rPr dirty="0" sz="1450" spc="-5">
                <a:latin typeface="Times New Roman"/>
                <a:cs typeface="Times New Roman"/>
              </a:rPr>
              <a:t>on </a:t>
            </a:r>
            <a:r>
              <a:rPr dirty="0" sz="1450" spc="-10">
                <a:latin typeface="Times New Roman"/>
                <a:cs typeface="Times New Roman"/>
              </a:rPr>
              <a:t>the high seas </a:t>
            </a:r>
            <a:r>
              <a:rPr dirty="0" sz="1450" spc="-5">
                <a:latin typeface="Times New Roman"/>
                <a:cs typeface="Times New Roman"/>
              </a:rPr>
              <a:t>of </a:t>
            </a:r>
            <a:r>
              <a:rPr dirty="0" sz="1450" spc="-10">
                <a:latin typeface="Times New Roman"/>
                <a:cs typeface="Times New Roman"/>
              </a:rPr>
              <a:t>life at so  early an age, the contact is </a:t>
            </a:r>
            <a:r>
              <a:rPr dirty="0" sz="1450" spc="-5">
                <a:latin typeface="Times New Roman"/>
                <a:cs typeface="Times New Roman"/>
              </a:rPr>
              <a:t>but </a:t>
            </a:r>
            <a:r>
              <a:rPr dirty="0" sz="1450" spc="-10">
                <a:latin typeface="Times New Roman"/>
                <a:cs typeface="Times New Roman"/>
              </a:rPr>
              <a:t>slight, and the relation more like what we may  imagine to </a:t>
            </a:r>
            <a:r>
              <a:rPr dirty="0" sz="1450" spc="-5">
                <a:latin typeface="Times New Roman"/>
                <a:cs typeface="Times New Roman"/>
              </a:rPr>
              <a:t>be </a:t>
            </a:r>
            <a:r>
              <a:rPr dirty="0" sz="1450" spc="-10">
                <a:latin typeface="Times New Roman"/>
                <a:cs typeface="Times New Roman"/>
              </a:rPr>
              <a:t>the friendship </a:t>
            </a:r>
            <a:r>
              <a:rPr dirty="0" sz="1450" spc="-5">
                <a:latin typeface="Times New Roman"/>
                <a:cs typeface="Times New Roman"/>
              </a:rPr>
              <a:t>of </a:t>
            </a:r>
            <a:r>
              <a:rPr dirty="0" sz="1450" spc="-10">
                <a:latin typeface="Times New Roman"/>
                <a:cs typeface="Times New Roman"/>
              </a:rPr>
              <a:t>flies than that </a:t>
            </a:r>
            <a:r>
              <a:rPr dirty="0" sz="1450" spc="-5">
                <a:latin typeface="Times New Roman"/>
                <a:cs typeface="Times New Roman"/>
              </a:rPr>
              <a:t>of </a:t>
            </a:r>
            <a:r>
              <a:rPr dirty="0" sz="1450" spc="-10">
                <a:latin typeface="Times New Roman"/>
                <a:cs typeface="Times New Roman"/>
              </a:rPr>
              <a:t>men; it is so quickly joined, so  easily dissolved, so open in its communications and so devoid </a:t>
            </a:r>
            <a:r>
              <a:rPr dirty="0" sz="1450" spc="-5">
                <a:latin typeface="Times New Roman"/>
                <a:cs typeface="Times New Roman"/>
              </a:rPr>
              <a:t>of </a:t>
            </a:r>
            <a:r>
              <a:rPr dirty="0" sz="1450" spc="-10">
                <a:latin typeface="Times New Roman"/>
                <a:cs typeface="Times New Roman"/>
              </a:rPr>
              <a:t>deeper  human qualities. The children, </a:t>
            </a:r>
            <a:r>
              <a:rPr dirty="0" sz="1450" spc="-5">
                <a:latin typeface="Times New Roman"/>
                <a:cs typeface="Times New Roman"/>
              </a:rPr>
              <a:t>I </a:t>
            </a:r>
            <a:r>
              <a:rPr dirty="0" sz="1450" spc="-10">
                <a:latin typeface="Times New Roman"/>
                <a:cs typeface="Times New Roman"/>
              </a:rPr>
              <a:t>observed, were all in </a:t>
            </a:r>
            <a:r>
              <a:rPr dirty="0" sz="1450" spc="-5">
                <a:latin typeface="Times New Roman"/>
                <a:cs typeface="Times New Roman"/>
              </a:rPr>
              <a:t>a </a:t>
            </a:r>
            <a:r>
              <a:rPr dirty="0" sz="1450" spc="-10">
                <a:latin typeface="Times New Roman"/>
                <a:cs typeface="Times New Roman"/>
              </a:rPr>
              <a:t>band, and as thick as  thieves at </a:t>
            </a:r>
            <a:r>
              <a:rPr dirty="0" sz="1450" spc="-5">
                <a:latin typeface="Times New Roman"/>
                <a:cs typeface="Times New Roman"/>
              </a:rPr>
              <a:t>a </a:t>
            </a:r>
            <a:r>
              <a:rPr dirty="0" sz="1450" spc="-20">
                <a:latin typeface="Times New Roman"/>
                <a:cs typeface="Times New Roman"/>
              </a:rPr>
              <a:t>fair, </a:t>
            </a:r>
            <a:r>
              <a:rPr dirty="0" sz="1450" spc="-10">
                <a:latin typeface="Times New Roman"/>
                <a:cs typeface="Times New Roman"/>
              </a:rPr>
              <a:t>while their elders were still ceremoniously manœuvring </a:t>
            </a:r>
            <a:r>
              <a:rPr dirty="0" sz="1450" spc="-5">
                <a:latin typeface="Times New Roman"/>
                <a:cs typeface="Times New Roman"/>
              </a:rPr>
              <a:t>on  </a:t>
            </a:r>
            <a:r>
              <a:rPr dirty="0" sz="1450" spc="-10">
                <a:latin typeface="Times New Roman"/>
                <a:cs typeface="Times New Roman"/>
              </a:rPr>
              <a:t>the outskirts </a:t>
            </a:r>
            <a:r>
              <a:rPr dirty="0" sz="1450" spc="-5">
                <a:latin typeface="Times New Roman"/>
                <a:cs typeface="Times New Roman"/>
              </a:rPr>
              <a:t>of </a:t>
            </a:r>
            <a:r>
              <a:rPr dirty="0" sz="1450" spc="-10">
                <a:latin typeface="Times New Roman"/>
                <a:cs typeface="Times New Roman"/>
              </a:rPr>
              <a:t>acquaintance. The sea, the ship, and the seamen were soon as  familiar as home to these half-conscious little ones. It was </a:t>
            </a:r>
            <a:r>
              <a:rPr dirty="0" sz="1450" spc="-5">
                <a:latin typeface="Times New Roman"/>
                <a:cs typeface="Times New Roman"/>
              </a:rPr>
              <a:t>odd </a:t>
            </a:r>
            <a:r>
              <a:rPr dirty="0" sz="1450" spc="-10">
                <a:latin typeface="Times New Roman"/>
                <a:cs typeface="Times New Roman"/>
              </a:rPr>
              <a:t>to hear them,  throughout the voyage, employ shore words to designate portions </a:t>
            </a:r>
            <a:r>
              <a:rPr dirty="0" sz="1450" spc="-5">
                <a:latin typeface="Times New Roman"/>
                <a:cs typeface="Times New Roman"/>
              </a:rPr>
              <a:t>of </a:t>
            </a:r>
            <a:r>
              <a:rPr dirty="0" sz="1450" spc="-10">
                <a:latin typeface="Times New Roman"/>
                <a:cs typeface="Times New Roman"/>
              </a:rPr>
              <a:t>the  vessel. ‘Go ’way </a:t>
            </a:r>
            <a:r>
              <a:rPr dirty="0" sz="1450" spc="-5">
                <a:latin typeface="Times New Roman"/>
                <a:cs typeface="Times New Roman"/>
              </a:rPr>
              <a:t>doon </a:t>
            </a:r>
            <a:r>
              <a:rPr dirty="0" sz="1450" spc="-10">
                <a:latin typeface="Times New Roman"/>
                <a:cs typeface="Times New Roman"/>
              </a:rPr>
              <a:t>to </a:t>
            </a:r>
            <a:r>
              <a:rPr dirty="0" sz="1450" spc="-5">
                <a:latin typeface="Times New Roman"/>
                <a:cs typeface="Times New Roman"/>
              </a:rPr>
              <a:t>yon dyke,’ I </a:t>
            </a:r>
            <a:r>
              <a:rPr dirty="0" sz="1450" spc="-10">
                <a:latin typeface="Times New Roman"/>
                <a:cs typeface="Times New Roman"/>
              </a:rPr>
              <a:t>heard </a:t>
            </a:r>
            <a:r>
              <a:rPr dirty="0" sz="1450" spc="-5">
                <a:latin typeface="Times New Roman"/>
                <a:cs typeface="Times New Roman"/>
              </a:rPr>
              <a:t>one </a:t>
            </a:r>
            <a:r>
              <a:rPr dirty="0" sz="1450" spc="-30">
                <a:latin typeface="Times New Roman"/>
                <a:cs typeface="Times New Roman"/>
              </a:rPr>
              <a:t>say, </a:t>
            </a:r>
            <a:r>
              <a:rPr dirty="0" sz="1450" spc="-10">
                <a:latin typeface="Times New Roman"/>
                <a:cs typeface="Times New Roman"/>
              </a:rPr>
              <a:t>probably meaning the  bulwark. </a:t>
            </a:r>
            <a:r>
              <a:rPr dirty="0" sz="1450" spc="-5">
                <a:latin typeface="Times New Roman"/>
                <a:cs typeface="Times New Roman"/>
              </a:rPr>
              <a:t>I </a:t>
            </a:r>
            <a:r>
              <a:rPr dirty="0" sz="1450" spc="-10">
                <a:latin typeface="Times New Roman"/>
                <a:cs typeface="Times New Roman"/>
              </a:rPr>
              <a:t>often had my heart in my mouth, watching them climb into the  shrouds </a:t>
            </a:r>
            <a:r>
              <a:rPr dirty="0" sz="1450" spc="-5">
                <a:latin typeface="Times New Roman"/>
                <a:cs typeface="Times New Roman"/>
              </a:rPr>
              <a:t>or on </a:t>
            </a:r>
            <a:r>
              <a:rPr dirty="0" sz="1450" spc="-10">
                <a:latin typeface="Times New Roman"/>
                <a:cs typeface="Times New Roman"/>
              </a:rPr>
              <a:t>the rails, while the ship went swinging through the waves; and </a:t>
            </a:r>
            <a:r>
              <a:rPr dirty="0" sz="1450" spc="-5">
                <a:latin typeface="Times New Roman"/>
                <a:cs typeface="Times New Roman"/>
              </a:rPr>
              <a:t>I  </a:t>
            </a:r>
            <a:r>
              <a:rPr dirty="0" sz="1450" spc="-10">
                <a:latin typeface="Times New Roman"/>
                <a:cs typeface="Times New Roman"/>
              </a:rPr>
              <a:t>admired and envied the courage </a:t>
            </a:r>
            <a:r>
              <a:rPr dirty="0" sz="1450" spc="-5">
                <a:latin typeface="Times New Roman"/>
                <a:cs typeface="Times New Roman"/>
              </a:rPr>
              <a:t>of </a:t>
            </a:r>
            <a:r>
              <a:rPr dirty="0" sz="1450" spc="-10">
                <a:latin typeface="Times New Roman"/>
                <a:cs typeface="Times New Roman"/>
              </a:rPr>
              <a:t>their mothers, who sat </a:t>
            </a:r>
            <a:r>
              <a:rPr dirty="0" sz="1450" spc="-5">
                <a:latin typeface="Times New Roman"/>
                <a:cs typeface="Times New Roman"/>
              </a:rPr>
              <a:t>by </a:t>
            </a:r>
            <a:r>
              <a:rPr dirty="0" sz="1450" spc="-10">
                <a:latin typeface="Times New Roman"/>
                <a:cs typeface="Times New Roman"/>
              </a:rPr>
              <a:t>in the sun and  looked </a:t>
            </a:r>
            <a:r>
              <a:rPr dirty="0" sz="1450" spc="-5">
                <a:latin typeface="Times New Roman"/>
                <a:cs typeface="Times New Roman"/>
              </a:rPr>
              <a:t>on </a:t>
            </a:r>
            <a:r>
              <a:rPr dirty="0" sz="1450" spc="-10">
                <a:latin typeface="Times New Roman"/>
                <a:cs typeface="Times New Roman"/>
              </a:rPr>
              <a:t>with composure at these perilous feats. ‘He’ll maybe </a:t>
            </a:r>
            <a:r>
              <a:rPr dirty="0" sz="1450" spc="-5">
                <a:latin typeface="Times New Roman"/>
                <a:cs typeface="Times New Roman"/>
              </a:rPr>
              <a:t>be a </a:t>
            </a:r>
            <a:r>
              <a:rPr dirty="0" sz="1450" spc="-15">
                <a:latin typeface="Times New Roman"/>
                <a:cs typeface="Times New Roman"/>
              </a:rPr>
              <a:t>sailor,’</a:t>
            </a:r>
            <a:r>
              <a:rPr dirty="0" sz="1450" spc="16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
        <p:nvSpPr>
          <p:cNvPr id="5" name="object 5"/>
          <p:cNvSpPr txBox="1"/>
          <p:nvPr/>
        </p:nvSpPr>
        <p:spPr>
          <a:xfrm>
            <a:off x="876300" y="8282969"/>
            <a:ext cx="5807075" cy="156210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heard </a:t>
            </a:r>
            <a:r>
              <a:rPr dirty="0" sz="1450" spc="-5">
                <a:latin typeface="Times New Roman"/>
                <a:cs typeface="Times New Roman"/>
              </a:rPr>
              <a:t>one </a:t>
            </a:r>
            <a:r>
              <a:rPr dirty="0" sz="1450" spc="-10">
                <a:latin typeface="Times New Roman"/>
                <a:cs typeface="Times New Roman"/>
              </a:rPr>
              <a:t>remark; </a:t>
            </a:r>
            <a:r>
              <a:rPr dirty="0" sz="1450" spc="-25">
                <a:latin typeface="Times New Roman"/>
                <a:cs typeface="Times New Roman"/>
              </a:rPr>
              <a:t>‘now’s </a:t>
            </a:r>
            <a:r>
              <a:rPr dirty="0" sz="1450" spc="-10">
                <a:latin typeface="Times New Roman"/>
                <a:cs typeface="Times New Roman"/>
              </a:rPr>
              <a:t>the time to learn.’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running forward to interfere, </a:t>
            </a:r>
            <a:r>
              <a:rPr dirty="0" sz="1450" spc="-5">
                <a:latin typeface="Times New Roman"/>
                <a:cs typeface="Times New Roman"/>
              </a:rPr>
              <a:t>but </a:t>
            </a:r>
            <a:r>
              <a:rPr dirty="0" sz="1450" spc="-10">
                <a:latin typeface="Times New Roman"/>
                <a:cs typeface="Times New Roman"/>
              </a:rPr>
              <a:t>stood back at that, reproved. </a:t>
            </a:r>
            <a:r>
              <a:rPr dirty="0" sz="1450" spc="-50">
                <a:latin typeface="Times New Roman"/>
                <a:cs typeface="Times New Roman"/>
              </a:rPr>
              <a:t>Very </a:t>
            </a:r>
            <a:r>
              <a:rPr dirty="0" sz="1450" spc="-10">
                <a:latin typeface="Times New Roman"/>
                <a:cs typeface="Times New Roman"/>
              </a:rPr>
              <a:t>few in the  more delicate classes have the nerve to look </a:t>
            </a:r>
            <a:r>
              <a:rPr dirty="0" sz="1450" spc="-5">
                <a:latin typeface="Times New Roman"/>
                <a:cs typeface="Times New Roman"/>
              </a:rPr>
              <a:t>upon </a:t>
            </a:r>
            <a:r>
              <a:rPr dirty="0" sz="1450" spc="-10">
                <a:latin typeface="Times New Roman"/>
                <a:cs typeface="Times New Roman"/>
              </a:rPr>
              <a:t>the peril </a:t>
            </a:r>
            <a:r>
              <a:rPr dirty="0" sz="1450" spc="-5">
                <a:latin typeface="Times New Roman"/>
                <a:cs typeface="Times New Roman"/>
              </a:rPr>
              <a:t>of one </a:t>
            </a:r>
            <a:r>
              <a:rPr dirty="0" sz="1450" spc="-10">
                <a:latin typeface="Times New Roman"/>
                <a:cs typeface="Times New Roman"/>
              </a:rPr>
              <a:t>dear to  them; </a:t>
            </a:r>
            <a:r>
              <a:rPr dirty="0" sz="1450" spc="-5">
                <a:latin typeface="Times New Roman"/>
                <a:cs typeface="Times New Roman"/>
              </a:rPr>
              <a:t>but </a:t>
            </a:r>
            <a:r>
              <a:rPr dirty="0" sz="1450" spc="-10">
                <a:latin typeface="Times New Roman"/>
                <a:cs typeface="Times New Roman"/>
              </a:rPr>
              <a:t>the life </a:t>
            </a:r>
            <a:r>
              <a:rPr dirty="0" sz="1450" spc="-5">
                <a:latin typeface="Times New Roman"/>
                <a:cs typeface="Times New Roman"/>
              </a:rPr>
              <a:t>of </a:t>
            </a:r>
            <a:r>
              <a:rPr dirty="0" sz="1450" spc="-10">
                <a:latin typeface="Times New Roman"/>
                <a:cs typeface="Times New Roman"/>
              </a:rPr>
              <a:t>poorer folk, where necessity is so much more immediate  and imperious, braces even </a:t>
            </a:r>
            <a:r>
              <a:rPr dirty="0" sz="1450" spc="-5">
                <a:latin typeface="Times New Roman"/>
                <a:cs typeface="Times New Roman"/>
              </a:rPr>
              <a:t>a </a:t>
            </a:r>
            <a:r>
              <a:rPr dirty="0" sz="1450" spc="-10">
                <a:latin typeface="Times New Roman"/>
                <a:cs typeface="Times New Roman"/>
              </a:rPr>
              <a:t>mother to this extreme </a:t>
            </a:r>
            <a:r>
              <a:rPr dirty="0" sz="1450" spc="-5">
                <a:latin typeface="Times New Roman"/>
                <a:cs typeface="Times New Roman"/>
              </a:rPr>
              <a:t>of </a:t>
            </a:r>
            <a:r>
              <a:rPr dirty="0" sz="1450" spc="-10">
                <a:latin typeface="Times New Roman"/>
                <a:cs typeface="Times New Roman"/>
              </a:rPr>
              <a:t>endurance. And  perhaps, after all, it is better that the lad should break his neck than that </a:t>
            </a:r>
            <a:r>
              <a:rPr dirty="0" sz="1450" spc="-5">
                <a:latin typeface="Times New Roman"/>
                <a:cs typeface="Times New Roman"/>
              </a:rPr>
              <a:t>you  </a:t>
            </a:r>
            <a:r>
              <a:rPr dirty="0" sz="1450" spc="-10">
                <a:latin typeface="Times New Roman"/>
                <a:cs typeface="Times New Roman"/>
              </a:rPr>
              <a:t>should break his</a:t>
            </a:r>
            <a:r>
              <a:rPr dirty="0" sz="1450">
                <a:latin typeface="Times New Roman"/>
                <a:cs typeface="Times New Roman"/>
              </a:rPr>
              <a:t> </a:t>
            </a:r>
            <a:r>
              <a:rPr dirty="0" sz="1450" spc="-10">
                <a:latin typeface="Times New Roman"/>
                <a:cs typeface="Times New Roman"/>
              </a:rPr>
              <a:t>spirit.</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for this </a:t>
            </a:r>
            <a:r>
              <a:rPr dirty="0" sz="1450" spc="-5">
                <a:latin typeface="Times New Roman"/>
                <a:cs typeface="Times New Roman"/>
              </a:rPr>
              <a:t>poor </a:t>
            </a:r>
            <a:r>
              <a:rPr dirty="0" sz="1450" spc="-10">
                <a:latin typeface="Times New Roman"/>
                <a:cs typeface="Times New Roman"/>
              </a:rPr>
              <a:t>Jacques. If </a:t>
            </a:r>
            <a:r>
              <a:rPr dirty="0" sz="1450" spc="-5">
                <a:latin typeface="Times New Roman"/>
                <a:cs typeface="Times New Roman"/>
              </a:rPr>
              <a:t>he thought </a:t>
            </a:r>
            <a:r>
              <a:rPr dirty="0" sz="1450" spc="-10">
                <a:latin typeface="Times New Roman"/>
                <a:cs typeface="Times New Roman"/>
              </a:rPr>
              <a:t>to eke </a:t>
            </a:r>
            <a:r>
              <a:rPr dirty="0" sz="1450" spc="-5">
                <a:latin typeface="Times New Roman"/>
                <a:cs typeface="Times New Roman"/>
              </a:rPr>
              <a:t>out </a:t>
            </a:r>
            <a:r>
              <a:rPr dirty="0" sz="1450" spc="-10">
                <a:latin typeface="Times New Roman"/>
                <a:cs typeface="Times New Roman"/>
              </a:rPr>
              <a:t>his meagre way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by </a:t>
            </a:r>
            <a:r>
              <a:rPr dirty="0" sz="1450" spc="-10">
                <a:latin typeface="Times New Roman"/>
                <a:cs typeface="Times New Roman"/>
              </a:rPr>
              <a:t>some  petty theft </a:t>
            </a:r>
            <a:r>
              <a:rPr dirty="0" sz="1450" spc="-5">
                <a:latin typeface="Times New Roman"/>
                <a:cs typeface="Times New Roman"/>
              </a:rPr>
              <a:t>of </a:t>
            </a:r>
            <a:r>
              <a:rPr dirty="0" sz="1450" spc="-10">
                <a:latin typeface="Times New Roman"/>
                <a:cs typeface="Times New Roman"/>
              </a:rPr>
              <a:t>wood for the fire, </a:t>
            </a:r>
            <a:r>
              <a:rPr dirty="0" sz="1450" spc="-5">
                <a:latin typeface="Times New Roman"/>
                <a:cs typeface="Times New Roman"/>
              </a:rPr>
              <a:t>or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new roof-tree, </a:t>
            </a:r>
            <a:r>
              <a:rPr dirty="0" sz="1450" spc="-5">
                <a:latin typeface="Times New Roman"/>
                <a:cs typeface="Times New Roman"/>
              </a:rPr>
              <a:t>he </a:t>
            </a:r>
            <a:r>
              <a:rPr dirty="0" sz="1450" spc="-10">
                <a:latin typeface="Times New Roman"/>
                <a:cs typeface="Times New Roman"/>
              </a:rPr>
              <a:t>found himself face to  face with </a:t>
            </a:r>
            <a:r>
              <a:rPr dirty="0" sz="1450" spc="-5">
                <a:latin typeface="Times New Roman"/>
                <a:cs typeface="Times New Roman"/>
              </a:rPr>
              <a:t>a </a:t>
            </a:r>
            <a:r>
              <a:rPr dirty="0" sz="1450" spc="-10">
                <a:latin typeface="Times New Roman"/>
                <a:cs typeface="Times New Roman"/>
              </a:rPr>
              <a:t>whole department, from the Grand Master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Woods </a:t>
            </a:r>
            <a:r>
              <a:rPr dirty="0" sz="1450" spc="-10">
                <a:latin typeface="Times New Roman"/>
                <a:cs typeface="Times New Roman"/>
              </a:rPr>
              <a:t>and  </a:t>
            </a:r>
            <a:r>
              <a:rPr dirty="0" sz="1450" spc="-25">
                <a:latin typeface="Times New Roman"/>
                <a:cs typeface="Times New Roman"/>
              </a:rPr>
              <a:t>Waters, </a:t>
            </a:r>
            <a:r>
              <a:rPr dirty="0" sz="1450" spc="-10">
                <a:latin typeface="Times New Roman"/>
                <a:cs typeface="Times New Roman"/>
              </a:rPr>
              <a:t>who was </a:t>
            </a:r>
            <a:r>
              <a:rPr dirty="0" sz="1450" spc="-5">
                <a:latin typeface="Times New Roman"/>
                <a:cs typeface="Times New Roman"/>
              </a:rPr>
              <a:t>a </a:t>
            </a:r>
            <a:r>
              <a:rPr dirty="0" sz="1450" spc="-10">
                <a:latin typeface="Times New Roman"/>
                <a:cs typeface="Times New Roman"/>
              </a:rPr>
              <a:t>high-born lord, down to the common sergeant, who was </a:t>
            </a:r>
            <a:r>
              <a:rPr dirty="0" sz="1450" spc="-5">
                <a:latin typeface="Times New Roman"/>
                <a:cs typeface="Times New Roman"/>
              </a:rPr>
              <a:t>a  </a:t>
            </a:r>
            <a:r>
              <a:rPr dirty="0" sz="1450" spc="-10">
                <a:latin typeface="Times New Roman"/>
                <a:cs typeface="Times New Roman"/>
              </a:rPr>
              <a:t>peasant like himself, and wore stripes </a:t>
            </a:r>
            <a:r>
              <a:rPr dirty="0" sz="1450" spc="-5">
                <a:latin typeface="Times New Roman"/>
                <a:cs typeface="Times New Roman"/>
              </a:rPr>
              <a:t>or a </a:t>
            </a:r>
            <a:r>
              <a:rPr dirty="0" sz="1450" spc="-10">
                <a:latin typeface="Times New Roman"/>
                <a:cs typeface="Times New Roman"/>
              </a:rPr>
              <a:t>bandoleer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uniform. For  the first offence, </a:t>
            </a:r>
            <a:r>
              <a:rPr dirty="0" sz="1450" spc="-5">
                <a:latin typeface="Times New Roman"/>
                <a:cs typeface="Times New Roman"/>
              </a:rPr>
              <a:t>by </a:t>
            </a:r>
            <a:r>
              <a:rPr dirty="0" sz="1450" spc="-10">
                <a:latin typeface="Times New Roman"/>
                <a:cs typeface="Times New Roman"/>
              </a:rPr>
              <a:t>the Salic </a:t>
            </a:r>
            <a:r>
              <a:rPr dirty="0" sz="1450" spc="-35">
                <a:latin typeface="Times New Roman"/>
                <a:cs typeface="Times New Roman"/>
              </a:rPr>
              <a:t>law,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of </a:t>
            </a:r>
            <a:r>
              <a:rPr dirty="0" sz="1450" spc="-10">
                <a:latin typeface="Times New Roman"/>
                <a:cs typeface="Times New Roman"/>
              </a:rPr>
              <a:t>fifteen sols; and should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be </a:t>
            </a:r>
            <a:r>
              <a:rPr dirty="0" sz="1450" spc="-10">
                <a:latin typeface="Times New Roman"/>
                <a:cs typeface="Times New Roman"/>
              </a:rPr>
              <a:t>taken more than once in fault, </a:t>
            </a:r>
            <a:r>
              <a:rPr dirty="0" sz="1450" spc="-5">
                <a:latin typeface="Times New Roman"/>
                <a:cs typeface="Times New Roman"/>
              </a:rPr>
              <a:t>or </a:t>
            </a:r>
            <a:r>
              <a:rPr dirty="0" sz="1450" spc="-10">
                <a:latin typeface="Times New Roman"/>
                <a:cs typeface="Times New Roman"/>
              </a:rPr>
              <a:t>circumstances aggravate the colour </a:t>
            </a:r>
            <a:r>
              <a:rPr dirty="0" sz="1450" spc="-5">
                <a:latin typeface="Times New Roman"/>
                <a:cs typeface="Times New Roman"/>
              </a:rPr>
              <a:t>of  </a:t>
            </a:r>
            <a:r>
              <a:rPr dirty="0" sz="1450" spc="-10">
                <a:latin typeface="Times New Roman"/>
                <a:cs typeface="Times New Roman"/>
              </a:rPr>
              <a:t>his guilt,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whipped, branded, </a:t>
            </a:r>
            <a:r>
              <a:rPr dirty="0" sz="1450" spc="-5">
                <a:latin typeface="Times New Roman"/>
                <a:cs typeface="Times New Roman"/>
              </a:rPr>
              <a:t>or </a:t>
            </a:r>
            <a:r>
              <a:rPr dirty="0" sz="1450" spc="-10">
                <a:latin typeface="Times New Roman"/>
                <a:cs typeface="Times New Roman"/>
              </a:rPr>
              <a:t>hanged. There was </a:t>
            </a:r>
            <a:r>
              <a:rPr dirty="0" sz="1450" spc="-5">
                <a:latin typeface="Times New Roman"/>
                <a:cs typeface="Times New Roman"/>
              </a:rPr>
              <a:t>a </a:t>
            </a:r>
            <a:r>
              <a:rPr dirty="0" sz="1450" spc="-10">
                <a:latin typeface="Times New Roman"/>
                <a:cs typeface="Times New Roman"/>
              </a:rPr>
              <a:t>hangman  over at Melun, and, </a:t>
            </a:r>
            <a:r>
              <a:rPr dirty="0" sz="1450" spc="-5">
                <a:latin typeface="Times New Roman"/>
                <a:cs typeface="Times New Roman"/>
              </a:rPr>
              <a:t>I doubt not, a </a:t>
            </a:r>
            <a:r>
              <a:rPr dirty="0" sz="1450" spc="-10">
                <a:latin typeface="Times New Roman"/>
                <a:cs typeface="Times New Roman"/>
              </a:rPr>
              <a:t>fine tall gibbet hard </a:t>
            </a:r>
            <a:r>
              <a:rPr dirty="0" sz="1450" spc="-5">
                <a:latin typeface="Times New Roman"/>
                <a:cs typeface="Times New Roman"/>
              </a:rPr>
              <a:t>by </a:t>
            </a:r>
            <a:r>
              <a:rPr dirty="0" sz="1450" spc="-10">
                <a:latin typeface="Times New Roman"/>
                <a:cs typeface="Times New Roman"/>
              </a:rPr>
              <a:t>the town gate, where  Jacques might see his fellows dangle against the sky as </a:t>
            </a:r>
            <a:r>
              <a:rPr dirty="0" sz="1450" spc="-5">
                <a:latin typeface="Times New Roman"/>
                <a:cs typeface="Times New Roman"/>
              </a:rPr>
              <a:t>he </a:t>
            </a:r>
            <a:r>
              <a:rPr dirty="0" sz="1450" spc="-10">
                <a:latin typeface="Times New Roman"/>
                <a:cs typeface="Times New Roman"/>
              </a:rPr>
              <a:t>went to</a:t>
            </a:r>
            <a:r>
              <a:rPr dirty="0" sz="1450" spc="110">
                <a:latin typeface="Times New Roman"/>
                <a:cs typeface="Times New Roman"/>
              </a:rPr>
              <a:t> </a:t>
            </a:r>
            <a:r>
              <a:rPr dirty="0" sz="1450" spc="-10">
                <a:latin typeface="Times New Roman"/>
                <a:cs typeface="Times New Roman"/>
              </a:rPr>
              <a:t>market.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And then, if </a:t>
            </a:r>
            <a:r>
              <a:rPr dirty="0" sz="1450" spc="-5">
                <a:latin typeface="Times New Roman"/>
                <a:cs typeface="Times New Roman"/>
              </a:rPr>
              <a:t>he </a:t>
            </a:r>
            <a:r>
              <a:rPr dirty="0" sz="1450" spc="-10">
                <a:latin typeface="Times New Roman"/>
                <a:cs typeface="Times New Roman"/>
              </a:rPr>
              <a:t>lived near to </a:t>
            </a:r>
            <a:r>
              <a:rPr dirty="0" sz="1450" spc="-5">
                <a:latin typeface="Times New Roman"/>
                <a:cs typeface="Times New Roman"/>
              </a:rPr>
              <a:t>a </a:t>
            </a:r>
            <a:r>
              <a:rPr dirty="0" sz="1450" spc="-20">
                <a:latin typeface="Times New Roman"/>
                <a:cs typeface="Times New Roman"/>
              </a:rPr>
              <a:t>cover, </a:t>
            </a:r>
            <a:r>
              <a:rPr dirty="0" sz="1450" spc="-10">
                <a:latin typeface="Times New Roman"/>
                <a:cs typeface="Times New Roman"/>
              </a:rPr>
              <a:t>there would </a:t>
            </a:r>
            <a:r>
              <a:rPr dirty="0" sz="1450" spc="-5">
                <a:latin typeface="Times New Roman"/>
                <a:cs typeface="Times New Roman"/>
              </a:rPr>
              <a:t>be </a:t>
            </a:r>
            <a:r>
              <a:rPr dirty="0" sz="1450" spc="-10">
                <a:latin typeface="Times New Roman"/>
                <a:cs typeface="Times New Roman"/>
              </a:rPr>
              <a:t>the more hares and  rabbits to eat </a:t>
            </a:r>
            <a:r>
              <a:rPr dirty="0" sz="1450" spc="-5">
                <a:latin typeface="Times New Roman"/>
                <a:cs typeface="Times New Roman"/>
              </a:rPr>
              <a:t>out </a:t>
            </a:r>
            <a:r>
              <a:rPr dirty="0" sz="1450" spc="-10">
                <a:latin typeface="Times New Roman"/>
                <a:cs typeface="Times New Roman"/>
              </a:rPr>
              <a:t>his harvest, and the more hunters to trample it down. My  lord has </a:t>
            </a:r>
            <a:r>
              <a:rPr dirty="0" sz="1450" spc="-5">
                <a:latin typeface="Times New Roman"/>
                <a:cs typeface="Times New Roman"/>
              </a:rPr>
              <a:t>a </a:t>
            </a:r>
            <a:r>
              <a:rPr dirty="0" sz="1450" spc="-10">
                <a:latin typeface="Times New Roman"/>
                <a:cs typeface="Times New Roman"/>
              </a:rPr>
              <a:t>new horn from England. He has laid </a:t>
            </a:r>
            <a:r>
              <a:rPr dirty="0" sz="1450" spc="-5">
                <a:latin typeface="Times New Roman"/>
                <a:cs typeface="Times New Roman"/>
              </a:rPr>
              <a:t>out </a:t>
            </a:r>
            <a:r>
              <a:rPr dirty="0" sz="1450" spc="-10">
                <a:latin typeface="Times New Roman"/>
                <a:cs typeface="Times New Roman"/>
              </a:rPr>
              <a:t>seven francs in decorating  it with silver and </a:t>
            </a:r>
            <a:r>
              <a:rPr dirty="0" sz="1450" spc="-5">
                <a:latin typeface="Times New Roman"/>
                <a:cs typeface="Times New Roman"/>
              </a:rPr>
              <a:t>gold, </a:t>
            </a:r>
            <a:r>
              <a:rPr dirty="0" sz="1450" spc="-10">
                <a:latin typeface="Times New Roman"/>
                <a:cs typeface="Times New Roman"/>
              </a:rPr>
              <a:t>and fitting it with </a:t>
            </a:r>
            <a:r>
              <a:rPr dirty="0" sz="1450" spc="-5">
                <a:latin typeface="Times New Roman"/>
                <a:cs typeface="Times New Roman"/>
              </a:rPr>
              <a:t>a </a:t>
            </a:r>
            <a:r>
              <a:rPr dirty="0" sz="1450" spc="-10">
                <a:latin typeface="Times New Roman"/>
                <a:cs typeface="Times New Roman"/>
              </a:rPr>
              <a:t>silken leash to hang about his  </a:t>
            </a:r>
            <a:r>
              <a:rPr dirty="0" sz="1450" spc="-15">
                <a:latin typeface="Times New Roman"/>
                <a:cs typeface="Times New Roman"/>
              </a:rPr>
              <a:t>shoulder. </a:t>
            </a:r>
            <a:r>
              <a:rPr dirty="0" sz="1450" spc="-10">
                <a:latin typeface="Times New Roman"/>
                <a:cs typeface="Times New Roman"/>
              </a:rPr>
              <a:t>The </a:t>
            </a:r>
            <a:r>
              <a:rPr dirty="0" sz="1450" spc="-5">
                <a:latin typeface="Times New Roman"/>
                <a:cs typeface="Times New Roman"/>
              </a:rPr>
              <a:t>hounds </a:t>
            </a:r>
            <a:r>
              <a:rPr dirty="0" sz="1450" spc="-10">
                <a:latin typeface="Times New Roman"/>
                <a:cs typeface="Times New Roman"/>
              </a:rPr>
              <a:t>have been </a:t>
            </a:r>
            <a:r>
              <a:rPr dirty="0" sz="1450" spc="-5">
                <a:latin typeface="Times New Roman"/>
                <a:cs typeface="Times New Roman"/>
              </a:rPr>
              <a:t>on a </a:t>
            </a:r>
            <a:r>
              <a:rPr dirty="0" sz="1450" spc="-10">
                <a:latin typeface="Times New Roman"/>
                <a:cs typeface="Times New Roman"/>
              </a:rPr>
              <a:t>pilgrimage to the shrine </a:t>
            </a:r>
            <a:r>
              <a:rPr dirty="0" sz="1450" spc="-5">
                <a:latin typeface="Times New Roman"/>
                <a:cs typeface="Times New Roman"/>
              </a:rPr>
              <a:t>of </a:t>
            </a:r>
            <a:r>
              <a:rPr dirty="0" sz="1450" spc="-10">
                <a:latin typeface="Times New Roman"/>
                <a:cs typeface="Times New Roman"/>
              </a:rPr>
              <a:t>Saint  </a:t>
            </a:r>
            <a:r>
              <a:rPr dirty="0" sz="1450" spc="-20">
                <a:latin typeface="Times New Roman"/>
                <a:cs typeface="Times New Roman"/>
              </a:rPr>
              <a:t>Mesmer, </a:t>
            </a:r>
            <a:r>
              <a:rPr dirty="0" sz="1450" spc="-5">
                <a:latin typeface="Times New Roman"/>
                <a:cs typeface="Times New Roman"/>
              </a:rPr>
              <a:t>or </a:t>
            </a:r>
            <a:r>
              <a:rPr dirty="0" sz="1450" spc="-10">
                <a:latin typeface="Times New Roman"/>
                <a:cs typeface="Times New Roman"/>
              </a:rPr>
              <a:t>Saint Hubert in the Ardennes, </a:t>
            </a:r>
            <a:r>
              <a:rPr dirty="0" sz="1450" spc="-5">
                <a:latin typeface="Times New Roman"/>
                <a:cs typeface="Times New Roman"/>
              </a:rPr>
              <a:t>or </a:t>
            </a:r>
            <a:r>
              <a:rPr dirty="0" sz="1450" spc="-10">
                <a:latin typeface="Times New Roman"/>
                <a:cs typeface="Times New Roman"/>
              </a:rPr>
              <a:t>some other holy intercessor who  has made </a:t>
            </a:r>
            <a:r>
              <a:rPr dirty="0" sz="1450" spc="-5">
                <a:latin typeface="Times New Roman"/>
                <a:cs typeface="Times New Roman"/>
              </a:rPr>
              <a:t>a </a:t>
            </a:r>
            <a:r>
              <a:rPr dirty="0" sz="1450" spc="-10">
                <a:latin typeface="Times New Roman"/>
                <a:cs typeface="Times New Roman"/>
              </a:rPr>
              <a:t>speciality </a:t>
            </a:r>
            <a:r>
              <a:rPr dirty="0" sz="1450" spc="-5">
                <a:latin typeface="Times New Roman"/>
                <a:cs typeface="Times New Roman"/>
              </a:rPr>
              <a:t>of </a:t>
            </a:r>
            <a:r>
              <a:rPr dirty="0" sz="1450" spc="-10">
                <a:latin typeface="Times New Roman"/>
                <a:cs typeface="Times New Roman"/>
              </a:rPr>
              <a:t>the health </a:t>
            </a:r>
            <a:r>
              <a:rPr dirty="0" sz="1450" spc="-5">
                <a:latin typeface="Times New Roman"/>
                <a:cs typeface="Times New Roman"/>
              </a:rPr>
              <a:t>of </a:t>
            </a:r>
            <a:r>
              <a:rPr dirty="0" sz="1450" spc="-10">
                <a:latin typeface="Times New Roman"/>
                <a:cs typeface="Times New Roman"/>
              </a:rPr>
              <a:t>hunting-dogs. In the grey dawn the  game was turned and the branch broken </a:t>
            </a:r>
            <a:r>
              <a:rPr dirty="0" sz="1450" spc="-5">
                <a:latin typeface="Times New Roman"/>
                <a:cs typeface="Times New Roman"/>
              </a:rPr>
              <a:t>by our </a:t>
            </a:r>
            <a:r>
              <a:rPr dirty="0" sz="1450" spc="-10">
                <a:latin typeface="Times New Roman"/>
                <a:cs typeface="Times New Roman"/>
              </a:rPr>
              <a:t>best </a:t>
            </a:r>
            <a:r>
              <a:rPr dirty="0" sz="1450" spc="-20">
                <a:latin typeface="Times New Roman"/>
                <a:cs typeface="Times New Roman"/>
              </a:rPr>
              <a:t>piqueur.</a:t>
            </a:r>
            <a:r>
              <a:rPr dirty="0" sz="1450" spc="320">
                <a:latin typeface="Times New Roman"/>
                <a:cs typeface="Times New Roman"/>
              </a:rPr>
              <a:t> </a:t>
            </a:r>
            <a:r>
              <a:rPr dirty="0" sz="1450" spc="-10">
                <a:latin typeface="Times New Roman"/>
                <a:cs typeface="Times New Roman"/>
              </a:rPr>
              <a:t>A rare </a:t>
            </a:r>
            <a:r>
              <a:rPr dirty="0" sz="1450" spc="-25">
                <a:latin typeface="Times New Roman"/>
                <a:cs typeface="Times New Roman"/>
              </a:rPr>
              <a:t>day’s  </a:t>
            </a:r>
            <a:r>
              <a:rPr dirty="0" sz="1450" spc="-10">
                <a:latin typeface="Times New Roman"/>
                <a:cs typeface="Times New Roman"/>
              </a:rPr>
              <a:t>hunting lies before us. </a:t>
            </a:r>
            <a:r>
              <a:rPr dirty="0" sz="1450" spc="-25">
                <a:latin typeface="Times New Roman"/>
                <a:cs typeface="Times New Roman"/>
              </a:rPr>
              <a:t>Wind </a:t>
            </a:r>
            <a:r>
              <a:rPr dirty="0" sz="1450" spc="-5">
                <a:latin typeface="Times New Roman"/>
                <a:cs typeface="Times New Roman"/>
              </a:rPr>
              <a:t>a </a:t>
            </a:r>
            <a:r>
              <a:rPr dirty="0" sz="1450" spc="-10">
                <a:latin typeface="Times New Roman"/>
                <a:cs typeface="Times New Roman"/>
              </a:rPr>
              <a:t>jolly flourish, sound the </a:t>
            </a:r>
            <a:r>
              <a:rPr dirty="0" sz="1450" spc="-10" i="1">
                <a:latin typeface="Times New Roman"/>
                <a:cs typeface="Times New Roman"/>
              </a:rPr>
              <a:t>bien-aller </a:t>
            </a:r>
            <a:r>
              <a:rPr dirty="0" sz="1450" spc="-10">
                <a:latin typeface="Times New Roman"/>
                <a:cs typeface="Times New Roman"/>
              </a:rPr>
              <a:t>with all  </a:t>
            </a:r>
            <a:r>
              <a:rPr dirty="0" sz="1450" spc="-5">
                <a:latin typeface="Times New Roman"/>
                <a:cs typeface="Times New Roman"/>
              </a:rPr>
              <a:t>your </a:t>
            </a:r>
            <a:r>
              <a:rPr dirty="0" sz="1450" spc="-10">
                <a:latin typeface="Times New Roman"/>
                <a:cs typeface="Times New Roman"/>
              </a:rPr>
              <a:t>lungs. Jacques must stand </a:t>
            </a:r>
            <a:r>
              <a:rPr dirty="0" sz="1450" spc="-40">
                <a:latin typeface="Times New Roman"/>
                <a:cs typeface="Times New Roman"/>
              </a:rPr>
              <a:t>by, </a:t>
            </a:r>
            <a:r>
              <a:rPr dirty="0" sz="1450" spc="-10">
                <a:latin typeface="Times New Roman"/>
                <a:cs typeface="Times New Roman"/>
              </a:rPr>
              <a:t>hat in hand, while the quarry and </a:t>
            </a:r>
            <a:r>
              <a:rPr dirty="0" sz="1450" spc="-5">
                <a:latin typeface="Times New Roman"/>
                <a:cs typeface="Times New Roman"/>
              </a:rPr>
              <a:t>hound  </a:t>
            </a:r>
            <a:r>
              <a:rPr dirty="0" sz="1450" spc="-10">
                <a:latin typeface="Times New Roman"/>
                <a:cs typeface="Times New Roman"/>
              </a:rPr>
              <a:t>and huntsman sweep across his field, and </a:t>
            </a:r>
            <a:r>
              <a:rPr dirty="0" sz="1450" spc="-5">
                <a:latin typeface="Times New Roman"/>
                <a:cs typeface="Times New Roman"/>
              </a:rPr>
              <a:t>a </a:t>
            </a:r>
            <a:r>
              <a:rPr dirty="0" sz="1450" spc="-15">
                <a:latin typeface="Times New Roman"/>
                <a:cs typeface="Times New Roman"/>
              </a:rPr>
              <a:t>year’s </a:t>
            </a:r>
            <a:r>
              <a:rPr dirty="0" sz="1450" spc="-10">
                <a:latin typeface="Times New Roman"/>
                <a:cs typeface="Times New Roman"/>
              </a:rPr>
              <a:t>sparing and labouring is as  though it had </a:t>
            </a:r>
            <a:r>
              <a:rPr dirty="0" sz="1450" spc="-5">
                <a:latin typeface="Times New Roman"/>
                <a:cs typeface="Times New Roman"/>
              </a:rPr>
              <a:t>not </a:t>
            </a:r>
            <a:r>
              <a:rPr dirty="0" sz="1450" spc="-10">
                <a:latin typeface="Times New Roman"/>
                <a:cs typeface="Times New Roman"/>
              </a:rPr>
              <a:t>been. If </a:t>
            </a:r>
            <a:r>
              <a:rPr dirty="0" sz="1450" spc="-5">
                <a:latin typeface="Times New Roman"/>
                <a:cs typeface="Times New Roman"/>
              </a:rPr>
              <a:t>he </a:t>
            </a:r>
            <a:r>
              <a:rPr dirty="0" sz="1450" spc="-10">
                <a:latin typeface="Times New Roman"/>
                <a:cs typeface="Times New Roman"/>
              </a:rPr>
              <a:t>can see the ruin with </a:t>
            </a:r>
            <a:r>
              <a:rPr dirty="0" sz="1450" spc="-5">
                <a:latin typeface="Times New Roman"/>
                <a:cs typeface="Times New Roman"/>
              </a:rPr>
              <a:t>a good </a:t>
            </a:r>
            <a:r>
              <a:rPr dirty="0" sz="1450" spc="-10">
                <a:latin typeface="Times New Roman"/>
                <a:cs typeface="Times New Roman"/>
              </a:rPr>
              <a:t>enough grace, who  knows </a:t>
            </a:r>
            <a:r>
              <a:rPr dirty="0" sz="1450" spc="-5">
                <a:latin typeface="Times New Roman"/>
                <a:cs typeface="Times New Roman"/>
              </a:rPr>
              <a:t>but he </a:t>
            </a:r>
            <a:r>
              <a:rPr dirty="0" sz="1450" spc="-10">
                <a:latin typeface="Times New Roman"/>
                <a:cs typeface="Times New Roman"/>
              </a:rPr>
              <a:t>may fall in favour with my lord; who knows </a:t>
            </a:r>
            <a:r>
              <a:rPr dirty="0" sz="1450" spc="-5">
                <a:latin typeface="Times New Roman"/>
                <a:cs typeface="Times New Roman"/>
              </a:rPr>
              <a:t>but </a:t>
            </a:r>
            <a:r>
              <a:rPr dirty="0" sz="1450" spc="-10">
                <a:latin typeface="Times New Roman"/>
                <a:cs typeface="Times New Roman"/>
              </a:rPr>
              <a:t>his son may  become the last and least among the servants at his </a:t>
            </a:r>
            <a:r>
              <a:rPr dirty="0" sz="1450" spc="-15">
                <a:latin typeface="Times New Roman"/>
                <a:cs typeface="Times New Roman"/>
              </a:rPr>
              <a:t>lordship’s </a:t>
            </a:r>
            <a:r>
              <a:rPr dirty="0" sz="1450" spc="-10">
                <a:latin typeface="Times New Roman"/>
                <a:cs typeface="Times New Roman"/>
              </a:rPr>
              <a:t>kennel—one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poor </a:t>
            </a:r>
            <a:r>
              <a:rPr dirty="0" sz="1450" spc="-10">
                <a:latin typeface="Times New Roman"/>
                <a:cs typeface="Times New Roman"/>
              </a:rPr>
              <a:t>varlets who get </a:t>
            </a:r>
            <a:r>
              <a:rPr dirty="0" sz="1450" spc="-5">
                <a:latin typeface="Times New Roman"/>
                <a:cs typeface="Times New Roman"/>
              </a:rPr>
              <a:t>no </a:t>
            </a:r>
            <a:r>
              <a:rPr dirty="0" sz="1450" spc="-10">
                <a:latin typeface="Times New Roman"/>
                <a:cs typeface="Times New Roman"/>
              </a:rPr>
              <a:t>wages and sleep at </a:t>
            </a:r>
            <a:r>
              <a:rPr dirty="0" sz="1450" spc="-5">
                <a:latin typeface="Times New Roman"/>
                <a:cs typeface="Times New Roman"/>
              </a:rPr>
              <a:t>night </a:t>
            </a:r>
            <a:r>
              <a:rPr dirty="0" sz="1450" spc="-10">
                <a:latin typeface="Times New Roman"/>
                <a:cs typeface="Times New Roman"/>
              </a:rPr>
              <a:t>among the</a:t>
            </a:r>
            <a:r>
              <a:rPr dirty="0" sz="1450" spc="100">
                <a:latin typeface="Times New Roman"/>
                <a:cs typeface="Times New Roman"/>
              </a:rPr>
              <a:t> </a:t>
            </a:r>
            <a:r>
              <a:rPr dirty="0" sz="1450" spc="-10">
                <a:latin typeface="Times New Roman"/>
                <a:cs typeface="Times New Roman"/>
              </a:rPr>
              <a:t>hounds?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For all that, the forest has been </a:t>
            </a:r>
            <a:r>
              <a:rPr dirty="0" sz="1450" spc="-5">
                <a:latin typeface="Times New Roman"/>
                <a:cs typeface="Times New Roman"/>
              </a:rPr>
              <a:t>of </a:t>
            </a:r>
            <a:r>
              <a:rPr dirty="0" sz="1450" spc="-10">
                <a:latin typeface="Times New Roman"/>
                <a:cs typeface="Times New Roman"/>
              </a:rPr>
              <a:t>use to Jacques, </a:t>
            </a:r>
            <a:r>
              <a:rPr dirty="0" sz="1450" spc="-5">
                <a:latin typeface="Times New Roman"/>
                <a:cs typeface="Times New Roman"/>
              </a:rPr>
              <a:t>not </a:t>
            </a:r>
            <a:r>
              <a:rPr dirty="0" sz="1450" spc="-10">
                <a:latin typeface="Times New Roman"/>
                <a:cs typeface="Times New Roman"/>
              </a:rPr>
              <a:t>only warming him with  fallen wood, </a:t>
            </a:r>
            <a:r>
              <a:rPr dirty="0" sz="1450" spc="-5">
                <a:latin typeface="Times New Roman"/>
                <a:cs typeface="Times New Roman"/>
              </a:rPr>
              <a:t>but </a:t>
            </a:r>
            <a:r>
              <a:rPr dirty="0" sz="1450" spc="-10">
                <a:latin typeface="Times New Roman"/>
                <a:cs typeface="Times New Roman"/>
              </a:rPr>
              <a:t>giving him shelter in days </a:t>
            </a:r>
            <a:r>
              <a:rPr dirty="0" sz="1450" spc="-5">
                <a:latin typeface="Times New Roman"/>
                <a:cs typeface="Times New Roman"/>
              </a:rPr>
              <a:t>of </a:t>
            </a:r>
            <a:r>
              <a:rPr dirty="0" sz="1450" spc="-10">
                <a:latin typeface="Times New Roman"/>
                <a:cs typeface="Times New Roman"/>
              </a:rPr>
              <a:t>sore trouble, when my lord </a:t>
            </a:r>
            <a:r>
              <a:rPr dirty="0" sz="1450" spc="-5">
                <a:latin typeface="Times New Roman"/>
                <a:cs typeface="Times New Roman"/>
              </a:rPr>
              <a:t>of  </a:t>
            </a:r>
            <a:r>
              <a:rPr dirty="0" sz="1450" spc="-10">
                <a:latin typeface="Times New Roman"/>
                <a:cs typeface="Times New Roman"/>
              </a:rPr>
              <a:t>the château, with all his troopers and trumpets, had been beaten from field  after field into some ultimate fastness, </a:t>
            </a:r>
            <a:r>
              <a:rPr dirty="0" sz="1450" spc="-5">
                <a:latin typeface="Times New Roman"/>
                <a:cs typeface="Times New Roman"/>
              </a:rPr>
              <a:t>or </a:t>
            </a:r>
            <a:r>
              <a:rPr dirty="0" sz="1450" spc="-10">
                <a:latin typeface="Times New Roman"/>
                <a:cs typeface="Times New Roman"/>
              </a:rPr>
              <a:t>lay over-seas in an English prison.  In these dark days, when the watch </a:t>
            </a:r>
            <a:r>
              <a:rPr dirty="0" sz="1450" spc="-5">
                <a:latin typeface="Times New Roman"/>
                <a:cs typeface="Times New Roman"/>
              </a:rPr>
              <a:t>on </a:t>
            </a:r>
            <a:r>
              <a:rPr dirty="0" sz="1450" spc="-10">
                <a:latin typeface="Times New Roman"/>
                <a:cs typeface="Times New Roman"/>
              </a:rPr>
              <a:t>the church steeple saw the smoke </a:t>
            </a:r>
            <a:r>
              <a:rPr dirty="0" sz="1450" spc="-5">
                <a:latin typeface="Times New Roman"/>
                <a:cs typeface="Times New Roman"/>
              </a:rPr>
              <a:t>of  </a:t>
            </a:r>
            <a:r>
              <a:rPr dirty="0" sz="1450" spc="-10">
                <a:latin typeface="Times New Roman"/>
                <a:cs typeface="Times New Roman"/>
              </a:rPr>
              <a:t>burning villages </a:t>
            </a:r>
            <a:r>
              <a:rPr dirty="0" sz="1450" spc="-5">
                <a:latin typeface="Times New Roman"/>
                <a:cs typeface="Times New Roman"/>
              </a:rPr>
              <a:t>on </a:t>
            </a:r>
            <a:r>
              <a:rPr dirty="0" sz="1450" spc="-10">
                <a:latin typeface="Times New Roman"/>
                <a:cs typeface="Times New Roman"/>
              </a:rPr>
              <a:t>the sky-line, </a:t>
            </a:r>
            <a:r>
              <a:rPr dirty="0" sz="1450" spc="-5">
                <a:latin typeface="Times New Roman"/>
                <a:cs typeface="Times New Roman"/>
              </a:rPr>
              <a:t>or a </a:t>
            </a:r>
            <a:r>
              <a:rPr dirty="0" sz="1450" spc="-10">
                <a:latin typeface="Times New Roman"/>
                <a:cs typeface="Times New Roman"/>
              </a:rPr>
              <a:t>clump </a:t>
            </a:r>
            <a:r>
              <a:rPr dirty="0" sz="1450" spc="-5">
                <a:latin typeface="Times New Roman"/>
                <a:cs typeface="Times New Roman"/>
              </a:rPr>
              <a:t>of </a:t>
            </a:r>
            <a:r>
              <a:rPr dirty="0" sz="1450" spc="-10">
                <a:latin typeface="Times New Roman"/>
                <a:cs typeface="Times New Roman"/>
              </a:rPr>
              <a:t>spears and fluttering pensions  drawing nigh across the plain, these </a:t>
            </a:r>
            <a:r>
              <a:rPr dirty="0" sz="1450" spc="-5">
                <a:latin typeface="Times New Roman"/>
                <a:cs typeface="Times New Roman"/>
              </a:rPr>
              <a:t>good </a:t>
            </a:r>
            <a:r>
              <a:rPr dirty="0" sz="1450" spc="-10">
                <a:latin typeface="Times New Roman"/>
                <a:cs typeface="Times New Roman"/>
              </a:rPr>
              <a:t>folk gat them </a:t>
            </a:r>
            <a:r>
              <a:rPr dirty="0" sz="1450" spc="-5">
                <a:latin typeface="Times New Roman"/>
                <a:cs typeface="Times New Roman"/>
              </a:rPr>
              <a:t>up, </a:t>
            </a:r>
            <a:r>
              <a:rPr dirty="0" sz="1450" spc="-10">
                <a:latin typeface="Times New Roman"/>
                <a:cs typeface="Times New Roman"/>
              </a:rPr>
              <a:t>with all their  household </a:t>
            </a:r>
            <a:r>
              <a:rPr dirty="0" sz="1450" spc="-5">
                <a:latin typeface="Times New Roman"/>
                <a:cs typeface="Times New Roman"/>
              </a:rPr>
              <a:t>gods, </a:t>
            </a:r>
            <a:r>
              <a:rPr dirty="0" sz="1450" spc="-10">
                <a:latin typeface="Times New Roman"/>
                <a:cs typeface="Times New Roman"/>
              </a:rPr>
              <a:t>into the wood, whence, from some high </a:t>
            </a:r>
            <a:r>
              <a:rPr dirty="0" sz="1450" spc="-20">
                <a:latin typeface="Times New Roman"/>
                <a:cs typeface="Times New Roman"/>
              </a:rPr>
              <a:t>spur, </a:t>
            </a:r>
            <a:r>
              <a:rPr dirty="0" sz="1450" spc="-10">
                <a:latin typeface="Times New Roman"/>
                <a:cs typeface="Times New Roman"/>
              </a:rPr>
              <a:t>their timid  scouts might overlook the coming and going </a:t>
            </a:r>
            <a:r>
              <a:rPr dirty="0" sz="1450" spc="-5">
                <a:latin typeface="Times New Roman"/>
                <a:cs typeface="Times New Roman"/>
              </a:rPr>
              <a:t>of </a:t>
            </a:r>
            <a:r>
              <a:rPr dirty="0" sz="1450" spc="-10">
                <a:latin typeface="Times New Roman"/>
                <a:cs typeface="Times New Roman"/>
              </a:rPr>
              <a:t>the marauders, and see the  harvest ridden down, and church and cottage </a:t>
            </a:r>
            <a:r>
              <a:rPr dirty="0" sz="1450" spc="-5">
                <a:latin typeface="Times New Roman"/>
                <a:cs typeface="Times New Roman"/>
              </a:rPr>
              <a:t>go up </a:t>
            </a:r>
            <a:r>
              <a:rPr dirty="0" sz="1450" spc="-10">
                <a:latin typeface="Times New Roman"/>
                <a:cs typeface="Times New Roman"/>
              </a:rPr>
              <a:t>to heaven all </a:t>
            </a:r>
            <a:r>
              <a:rPr dirty="0" sz="1450" spc="-5">
                <a:latin typeface="Times New Roman"/>
                <a:cs typeface="Times New Roman"/>
              </a:rPr>
              <a:t>night </a:t>
            </a:r>
            <a:r>
              <a:rPr dirty="0" sz="1450" spc="-10">
                <a:latin typeface="Times New Roman"/>
                <a:cs typeface="Times New Roman"/>
              </a:rPr>
              <a:t>in  flame. It was </a:t>
            </a:r>
            <a:r>
              <a:rPr dirty="0" sz="1450" spc="-5">
                <a:latin typeface="Times New Roman"/>
                <a:cs typeface="Times New Roman"/>
              </a:rPr>
              <a:t>but </a:t>
            </a:r>
            <a:r>
              <a:rPr dirty="0" sz="1450" spc="-10">
                <a:latin typeface="Times New Roman"/>
                <a:cs typeface="Times New Roman"/>
              </a:rPr>
              <a:t>an unhomely refuge that the woods afforded, where they  must abide all change </a:t>
            </a:r>
            <a:r>
              <a:rPr dirty="0" sz="1450" spc="-5">
                <a:latin typeface="Times New Roman"/>
                <a:cs typeface="Times New Roman"/>
              </a:rPr>
              <a:t>of </a:t>
            </a:r>
            <a:r>
              <a:rPr dirty="0" sz="1450" spc="-10">
                <a:latin typeface="Times New Roman"/>
                <a:cs typeface="Times New Roman"/>
              </a:rPr>
              <a:t>weather and keep house with wolves and vipers.  Often there was </a:t>
            </a:r>
            <a:r>
              <a:rPr dirty="0" sz="1450" spc="-5">
                <a:latin typeface="Times New Roman"/>
                <a:cs typeface="Times New Roman"/>
              </a:rPr>
              <a:t>none </a:t>
            </a:r>
            <a:r>
              <a:rPr dirty="0" sz="1450" spc="-10">
                <a:latin typeface="Times New Roman"/>
                <a:cs typeface="Times New Roman"/>
              </a:rPr>
              <a:t>left alive, when they returned, to show the old divisions  </a:t>
            </a:r>
            <a:r>
              <a:rPr dirty="0" sz="1450" spc="-5">
                <a:latin typeface="Times New Roman"/>
                <a:cs typeface="Times New Roman"/>
              </a:rPr>
              <a:t>of </a:t>
            </a:r>
            <a:r>
              <a:rPr dirty="0" sz="1450" spc="-10">
                <a:latin typeface="Times New Roman"/>
                <a:cs typeface="Times New Roman"/>
              </a:rPr>
              <a:t>field from field. And yet, as times went, when the wolves entered at </a:t>
            </a:r>
            <a:r>
              <a:rPr dirty="0" sz="1450" spc="-5">
                <a:latin typeface="Times New Roman"/>
                <a:cs typeface="Times New Roman"/>
              </a:rPr>
              <a:t>night  </a:t>
            </a:r>
            <a:r>
              <a:rPr dirty="0" sz="1450" spc="-10">
                <a:latin typeface="Times New Roman"/>
                <a:cs typeface="Times New Roman"/>
              </a:rPr>
              <a:t>into depopulated Paris, and perhaps De Retz was passing </a:t>
            </a:r>
            <a:r>
              <a:rPr dirty="0" sz="1450" spc="-5">
                <a:latin typeface="Times New Roman"/>
                <a:cs typeface="Times New Roman"/>
              </a:rPr>
              <a:t>by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demons like himself, even in these caves and thickets there were glad</a:t>
            </a:r>
            <a:r>
              <a:rPr dirty="0" sz="1450" spc="275">
                <a:latin typeface="Times New Roman"/>
                <a:cs typeface="Times New Roman"/>
              </a:rPr>
              <a:t> </a:t>
            </a:r>
            <a:r>
              <a:rPr dirty="0" sz="1450" spc="-10">
                <a:latin typeface="Times New Roman"/>
                <a:cs typeface="Times New Roman"/>
              </a:rPr>
              <a:t>hearts</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463550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and grateful</a:t>
            </a:r>
            <a:r>
              <a:rPr dirty="0" sz="1450" spc="-5">
                <a:latin typeface="Times New Roman"/>
                <a:cs typeface="Times New Roman"/>
              </a:rPr>
              <a:t> </a:t>
            </a:r>
            <a:r>
              <a:rPr dirty="0" sz="1450" spc="-10">
                <a:latin typeface="Times New Roman"/>
                <a:cs typeface="Times New Roman"/>
              </a:rPr>
              <a:t>prayers.</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Once </a:t>
            </a:r>
            <a:r>
              <a:rPr dirty="0" sz="1450" spc="-5">
                <a:latin typeface="Times New Roman"/>
                <a:cs typeface="Times New Roman"/>
              </a:rPr>
              <a:t>or </a:t>
            </a:r>
            <a:r>
              <a:rPr dirty="0" sz="1450" spc="-10">
                <a:latin typeface="Times New Roman"/>
                <a:cs typeface="Times New Roman"/>
              </a:rPr>
              <a:t>twice, as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the ages, the forest may have served  the peasant well, </a:t>
            </a:r>
            <a:r>
              <a:rPr dirty="0" sz="1450" spc="-5">
                <a:latin typeface="Times New Roman"/>
                <a:cs typeface="Times New Roman"/>
              </a:rPr>
              <a:t>but </a:t>
            </a:r>
            <a:r>
              <a:rPr dirty="0" sz="1450" spc="-10">
                <a:latin typeface="Times New Roman"/>
                <a:cs typeface="Times New Roman"/>
              </a:rPr>
              <a:t>at heart it is </a:t>
            </a:r>
            <a:r>
              <a:rPr dirty="0" sz="1450" spc="-5">
                <a:latin typeface="Times New Roman"/>
                <a:cs typeface="Times New Roman"/>
              </a:rPr>
              <a:t>a </a:t>
            </a:r>
            <a:r>
              <a:rPr dirty="0" sz="1450" spc="-10">
                <a:latin typeface="Times New Roman"/>
                <a:cs typeface="Times New Roman"/>
              </a:rPr>
              <a:t>royal forest, and noble </a:t>
            </a:r>
            <a:r>
              <a:rPr dirty="0" sz="1450" spc="-5">
                <a:latin typeface="Times New Roman"/>
                <a:cs typeface="Times New Roman"/>
              </a:rPr>
              <a:t>by </a:t>
            </a:r>
            <a:r>
              <a:rPr dirty="0" sz="1450" spc="-10">
                <a:latin typeface="Times New Roman"/>
                <a:cs typeface="Times New Roman"/>
              </a:rPr>
              <a:t>old associations.  These woods have rung to the horns </a:t>
            </a:r>
            <a:r>
              <a:rPr dirty="0" sz="1450" spc="-5">
                <a:latin typeface="Times New Roman"/>
                <a:cs typeface="Times New Roman"/>
              </a:rPr>
              <a:t>of </a:t>
            </a:r>
            <a:r>
              <a:rPr dirty="0" sz="1450" spc="-10">
                <a:latin typeface="Times New Roman"/>
                <a:cs typeface="Times New Roman"/>
              </a:rPr>
              <a:t>all the </a:t>
            </a:r>
            <a:r>
              <a:rPr dirty="0" sz="1450" spc="-5">
                <a:latin typeface="Times New Roman"/>
                <a:cs typeface="Times New Roman"/>
              </a:rPr>
              <a:t>kings of </a:t>
            </a:r>
            <a:r>
              <a:rPr dirty="0" sz="1450" spc="-10">
                <a:latin typeface="Times New Roman"/>
                <a:cs typeface="Times New Roman"/>
              </a:rPr>
              <a:t>France, from Philip  Augustus downwards. They have seen Saint Louis exercise the </a:t>
            </a:r>
            <a:r>
              <a:rPr dirty="0" sz="1450" spc="-5">
                <a:latin typeface="Times New Roman"/>
                <a:cs typeface="Times New Roman"/>
              </a:rPr>
              <a:t>dogs he  brought </a:t>
            </a:r>
            <a:r>
              <a:rPr dirty="0" sz="1450" spc="-10">
                <a:latin typeface="Times New Roman"/>
                <a:cs typeface="Times New Roman"/>
              </a:rPr>
              <a:t>with him from Egypt; Francis I. </a:t>
            </a:r>
            <a:r>
              <a:rPr dirty="0" sz="1450" spc="-5">
                <a:latin typeface="Times New Roman"/>
                <a:cs typeface="Times New Roman"/>
              </a:rPr>
              <a:t>go </a:t>
            </a:r>
            <a:r>
              <a:rPr dirty="0" sz="1450" spc="-10">
                <a:latin typeface="Times New Roman"/>
                <a:cs typeface="Times New Roman"/>
              </a:rPr>
              <a:t>a-hunting with ten thousand horses  in his train; and Peter </a:t>
            </a:r>
            <a:r>
              <a:rPr dirty="0" sz="1450" spc="-5">
                <a:latin typeface="Times New Roman"/>
                <a:cs typeface="Times New Roman"/>
              </a:rPr>
              <a:t>of </a:t>
            </a:r>
            <a:r>
              <a:rPr dirty="0" sz="1450" spc="-10">
                <a:latin typeface="Times New Roman"/>
                <a:cs typeface="Times New Roman"/>
              </a:rPr>
              <a:t>Russia following his first stag. And so they are still  haunted for the imagination </a:t>
            </a:r>
            <a:r>
              <a:rPr dirty="0" sz="1450" spc="-5">
                <a:latin typeface="Times New Roman"/>
                <a:cs typeface="Times New Roman"/>
              </a:rPr>
              <a:t>by </a:t>
            </a:r>
            <a:r>
              <a:rPr dirty="0" sz="1450" spc="-10">
                <a:latin typeface="Times New Roman"/>
                <a:cs typeface="Times New Roman"/>
              </a:rPr>
              <a:t>royal </a:t>
            </a:r>
            <a:r>
              <a:rPr dirty="0" sz="1450" spc="-5">
                <a:latin typeface="Times New Roman"/>
                <a:cs typeface="Times New Roman"/>
              </a:rPr>
              <a:t>hunts </a:t>
            </a:r>
            <a:r>
              <a:rPr dirty="0" sz="1450" spc="-10">
                <a:latin typeface="Times New Roman"/>
                <a:cs typeface="Times New Roman"/>
              </a:rPr>
              <a:t>and progresses, and peopled with  the faces </a:t>
            </a:r>
            <a:r>
              <a:rPr dirty="0" sz="1450" spc="-5">
                <a:latin typeface="Times New Roman"/>
                <a:cs typeface="Times New Roman"/>
              </a:rPr>
              <a:t>of </a:t>
            </a:r>
            <a:r>
              <a:rPr dirty="0" sz="1450" spc="-10">
                <a:latin typeface="Times New Roman"/>
                <a:cs typeface="Times New Roman"/>
              </a:rPr>
              <a:t>memorable men </a:t>
            </a:r>
            <a:r>
              <a:rPr dirty="0" sz="1450" spc="-5">
                <a:latin typeface="Times New Roman"/>
                <a:cs typeface="Times New Roman"/>
              </a:rPr>
              <a:t>of </a:t>
            </a:r>
            <a:r>
              <a:rPr dirty="0" sz="1450" spc="-10">
                <a:latin typeface="Times New Roman"/>
                <a:cs typeface="Times New Roman"/>
              </a:rPr>
              <a:t>yore. And this distinction is </a:t>
            </a:r>
            <a:r>
              <a:rPr dirty="0" sz="1450" spc="-5">
                <a:latin typeface="Times New Roman"/>
                <a:cs typeface="Times New Roman"/>
              </a:rPr>
              <a:t>not </a:t>
            </a:r>
            <a:r>
              <a:rPr dirty="0" sz="1450" spc="-10">
                <a:latin typeface="Times New Roman"/>
                <a:cs typeface="Times New Roman"/>
              </a:rPr>
              <a:t>only in virtue  </a:t>
            </a:r>
            <a:r>
              <a:rPr dirty="0" sz="1450" spc="-5">
                <a:latin typeface="Times New Roman"/>
                <a:cs typeface="Times New Roman"/>
              </a:rPr>
              <a:t>of </a:t>
            </a:r>
            <a:r>
              <a:rPr dirty="0" sz="1450" spc="-10">
                <a:latin typeface="Times New Roman"/>
                <a:cs typeface="Times New Roman"/>
              </a:rPr>
              <a:t>the pastime </a:t>
            </a:r>
            <a:r>
              <a:rPr dirty="0" sz="1450" spc="-5">
                <a:latin typeface="Times New Roman"/>
                <a:cs typeface="Times New Roman"/>
              </a:rPr>
              <a:t>of </a:t>
            </a:r>
            <a:r>
              <a:rPr dirty="0" sz="1450" spc="-10">
                <a:latin typeface="Times New Roman"/>
                <a:cs typeface="Times New Roman"/>
              </a:rPr>
              <a:t>dead monarchs. Great events, great revolutions, great cycles  in the </a:t>
            </a:r>
            <a:r>
              <a:rPr dirty="0" sz="1450" spc="-15">
                <a:latin typeface="Times New Roman"/>
                <a:cs typeface="Times New Roman"/>
              </a:rPr>
              <a:t>affairs </a:t>
            </a:r>
            <a:r>
              <a:rPr dirty="0" sz="1450" spc="-5">
                <a:latin typeface="Times New Roman"/>
                <a:cs typeface="Times New Roman"/>
              </a:rPr>
              <a:t>of </a:t>
            </a:r>
            <a:r>
              <a:rPr dirty="0" sz="1450" spc="-10">
                <a:latin typeface="Times New Roman"/>
                <a:cs typeface="Times New Roman"/>
              </a:rPr>
              <a:t>men, have here left their note, here taken shape in some  significant and dramatic situation. It was hence that Gruise and his leaguers  led Charles the Ninth </a:t>
            </a:r>
            <a:r>
              <a:rPr dirty="0" sz="1450" spc="-5">
                <a:latin typeface="Times New Roman"/>
                <a:cs typeface="Times New Roman"/>
              </a:rPr>
              <a:t>a </a:t>
            </a:r>
            <a:r>
              <a:rPr dirty="0" sz="1450" spc="-10">
                <a:latin typeface="Times New Roman"/>
                <a:cs typeface="Times New Roman"/>
              </a:rPr>
              <a:t>prisoner to Paris. Here, booted and spurred, and with  all his </a:t>
            </a:r>
            <a:r>
              <a:rPr dirty="0" sz="1450" spc="-5">
                <a:latin typeface="Times New Roman"/>
                <a:cs typeface="Times New Roman"/>
              </a:rPr>
              <a:t>dogs </a:t>
            </a:r>
            <a:r>
              <a:rPr dirty="0" sz="1450" spc="-10">
                <a:latin typeface="Times New Roman"/>
                <a:cs typeface="Times New Roman"/>
              </a:rPr>
              <a:t>about him, Napoleon met the Pope beside </a:t>
            </a:r>
            <a:r>
              <a:rPr dirty="0" sz="1450" spc="-5">
                <a:latin typeface="Times New Roman"/>
                <a:cs typeface="Times New Roman"/>
              </a:rPr>
              <a:t>a </a:t>
            </a:r>
            <a:r>
              <a:rPr dirty="0" sz="1450" spc="-10">
                <a:latin typeface="Times New Roman"/>
                <a:cs typeface="Times New Roman"/>
              </a:rPr>
              <a:t>woodland cross.  Here, </a:t>
            </a:r>
            <a:r>
              <a:rPr dirty="0" sz="1450" spc="-5">
                <a:latin typeface="Times New Roman"/>
                <a:cs typeface="Times New Roman"/>
              </a:rPr>
              <a:t>on </a:t>
            </a:r>
            <a:r>
              <a:rPr dirty="0" sz="1450" spc="-10">
                <a:latin typeface="Times New Roman"/>
                <a:cs typeface="Times New Roman"/>
              </a:rPr>
              <a:t>his way to Elba </a:t>
            </a:r>
            <a:r>
              <a:rPr dirty="0" sz="1450" spc="-5">
                <a:latin typeface="Times New Roman"/>
                <a:cs typeface="Times New Roman"/>
              </a:rPr>
              <a:t>not </a:t>
            </a:r>
            <a:r>
              <a:rPr dirty="0" sz="1450" spc="-10">
                <a:latin typeface="Times New Roman"/>
                <a:cs typeface="Times New Roman"/>
              </a:rPr>
              <a:t>so long </a:t>
            </a:r>
            <a:r>
              <a:rPr dirty="0" sz="1450" spc="-20">
                <a:latin typeface="Times New Roman"/>
                <a:cs typeface="Times New Roman"/>
              </a:rPr>
              <a:t>after, </a:t>
            </a:r>
            <a:r>
              <a:rPr dirty="0" sz="1450" spc="-5">
                <a:latin typeface="Times New Roman"/>
                <a:cs typeface="Times New Roman"/>
              </a:rPr>
              <a:t>he </a:t>
            </a:r>
            <a:r>
              <a:rPr dirty="0" sz="1450" spc="-10">
                <a:latin typeface="Times New Roman"/>
                <a:cs typeface="Times New Roman"/>
              </a:rPr>
              <a:t>kissed the eagle </a:t>
            </a:r>
            <a:r>
              <a:rPr dirty="0" sz="1450" spc="-5">
                <a:latin typeface="Times New Roman"/>
                <a:cs typeface="Times New Roman"/>
              </a:rPr>
              <a:t>of </a:t>
            </a:r>
            <a:r>
              <a:rPr dirty="0" sz="1450" spc="-10">
                <a:latin typeface="Times New Roman"/>
                <a:cs typeface="Times New Roman"/>
              </a:rPr>
              <a:t>the Old  Guard, and spoke words </a:t>
            </a:r>
            <a:r>
              <a:rPr dirty="0" sz="1450" spc="-5">
                <a:latin typeface="Times New Roman"/>
                <a:cs typeface="Times New Roman"/>
              </a:rPr>
              <a:t>of </a:t>
            </a:r>
            <a:r>
              <a:rPr dirty="0" sz="1450" spc="-10">
                <a:latin typeface="Times New Roman"/>
                <a:cs typeface="Times New Roman"/>
              </a:rPr>
              <a:t>passionate farewell to his soldiers. And here, after  </a:t>
            </a:r>
            <a:r>
              <a:rPr dirty="0" sz="1450" spc="-25">
                <a:latin typeface="Times New Roman"/>
                <a:cs typeface="Times New Roman"/>
              </a:rPr>
              <a:t>Waterloo, </a:t>
            </a:r>
            <a:r>
              <a:rPr dirty="0" sz="1450" spc="-10">
                <a:latin typeface="Times New Roman"/>
                <a:cs typeface="Times New Roman"/>
              </a:rPr>
              <a:t>rather than yield its ensign to the new </a:t>
            </a:r>
            <a:r>
              <a:rPr dirty="0" sz="1450" spc="-20">
                <a:latin typeface="Times New Roman"/>
                <a:cs typeface="Times New Roman"/>
              </a:rPr>
              <a:t>power, </a:t>
            </a:r>
            <a:r>
              <a:rPr dirty="0" sz="1450" spc="-5">
                <a:latin typeface="Times New Roman"/>
                <a:cs typeface="Times New Roman"/>
              </a:rPr>
              <a:t>one of </a:t>
            </a:r>
            <a:r>
              <a:rPr dirty="0" sz="1450" spc="-10">
                <a:latin typeface="Times New Roman"/>
                <a:cs typeface="Times New Roman"/>
              </a:rPr>
              <a:t>his faithful  regiments burned that memorial </a:t>
            </a:r>
            <a:r>
              <a:rPr dirty="0" sz="1450" spc="-5">
                <a:latin typeface="Times New Roman"/>
                <a:cs typeface="Times New Roman"/>
              </a:rPr>
              <a:t>of </a:t>
            </a:r>
            <a:r>
              <a:rPr dirty="0" sz="1450" spc="-10">
                <a:latin typeface="Times New Roman"/>
                <a:cs typeface="Times New Roman"/>
              </a:rPr>
              <a:t>so much toil and glory </a:t>
            </a:r>
            <a:r>
              <a:rPr dirty="0" sz="1450" spc="-5">
                <a:latin typeface="Times New Roman"/>
                <a:cs typeface="Times New Roman"/>
              </a:rPr>
              <a:t>on </a:t>
            </a:r>
            <a:r>
              <a:rPr dirty="0" sz="1450" spc="-10">
                <a:latin typeface="Times New Roman"/>
                <a:cs typeface="Times New Roman"/>
              </a:rPr>
              <a:t>the Grand  </a:t>
            </a:r>
            <a:r>
              <a:rPr dirty="0" sz="1450" spc="-15">
                <a:latin typeface="Times New Roman"/>
                <a:cs typeface="Times New Roman"/>
              </a:rPr>
              <a:t>Master’s </a:t>
            </a:r>
            <a:r>
              <a:rPr dirty="0" sz="1450" spc="-10">
                <a:latin typeface="Times New Roman"/>
                <a:cs typeface="Times New Roman"/>
              </a:rPr>
              <a:t>table, and drank its dust in </a:t>
            </a:r>
            <a:r>
              <a:rPr dirty="0" sz="1450" spc="-20">
                <a:latin typeface="Times New Roman"/>
                <a:cs typeface="Times New Roman"/>
              </a:rPr>
              <a:t>brandy, </a:t>
            </a:r>
            <a:r>
              <a:rPr dirty="0" sz="1450" spc="-10">
                <a:latin typeface="Times New Roman"/>
                <a:cs typeface="Times New Roman"/>
              </a:rPr>
              <a:t>as </a:t>
            </a:r>
            <a:r>
              <a:rPr dirty="0" sz="1450" spc="-5">
                <a:latin typeface="Times New Roman"/>
                <a:cs typeface="Times New Roman"/>
              </a:rPr>
              <a:t>a devout </a:t>
            </a:r>
            <a:r>
              <a:rPr dirty="0" sz="1450" spc="-10">
                <a:latin typeface="Times New Roman"/>
                <a:cs typeface="Times New Roman"/>
              </a:rPr>
              <a:t>priest consumes the  remnants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Host.</a:t>
            </a:r>
            <a:endParaRPr sz="1450">
              <a:latin typeface="Times New Roman"/>
              <a:cs typeface="Times New Roman"/>
            </a:endParaRPr>
          </a:p>
        </p:txBody>
      </p:sp>
      <p:sp>
        <p:nvSpPr>
          <p:cNvPr id="3" name="object 3"/>
          <p:cNvSpPr txBox="1"/>
          <p:nvPr/>
        </p:nvSpPr>
        <p:spPr>
          <a:xfrm>
            <a:off x="876300" y="5758597"/>
            <a:ext cx="5807710" cy="414147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IN THE</a:t>
            </a:r>
            <a:r>
              <a:rPr dirty="0" sz="1450" spc="-5" b="1">
                <a:latin typeface="Times New Roman"/>
                <a:cs typeface="Times New Roman"/>
              </a:rPr>
              <a:t> </a:t>
            </a:r>
            <a:r>
              <a:rPr dirty="0" sz="1450" spc="-15" b="1">
                <a:latin typeface="Times New Roman"/>
                <a:cs typeface="Times New Roman"/>
              </a:rPr>
              <a:t>SEASON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Close into the edge </a:t>
            </a:r>
            <a:r>
              <a:rPr dirty="0" sz="1450" spc="-5">
                <a:latin typeface="Times New Roman"/>
                <a:cs typeface="Times New Roman"/>
              </a:rPr>
              <a:t>of </a:t>
            </a:r>
            <a:r>
              <a:rPr dirty="0" sz="1450" spc="-10">
                <a:latin typeface="Times New Roman"/>
                <a:cs typeface="Times New Roman"/>
              </a:rPr>
              <a:t>the forest, so close that the trees </a:t>
            </a:r>
            <a:r>
              <a:rPr dirty="0" sz="1450" spc="-5">
                <a:latin typeface="Times New Roman"/>
                <a:cs typeface="Times New Roman"/>
              </a:rPr>
              <a:t>of </a:t>
            </a:r>
            <a:r>
              <a:rPr dirty="0" sz="1450" spc="-10">
                <a:latin typeface="Times New Roman"/>
                <a:cs typeface="Times New Roman"/>
              </a:rPr>
              <a:t>the </a:t>
            </a:r>
            <a:r>
              <a:rPr dirty="0" sz="1450" spc="-10" i="1">
                <a:latin typeface="Times New Roman"/>
                <a:cs typeface="Times New Roman"/>
              </a:rPr>
              <a:t>bornage </a:t>
            </a:r>
            <a:r>
              <a:rPr dirty="0" sz="1450" spc="-10">
                <a:latin typeface="Times New Roman"/>
                <a:cs typeface="Times New Roman"/>
              </a:rPr>
              <a:t>stand  pleasantly about the last houses, sits </a:t>
            </a:r>
            <a:r>
              <a:rPr dirty="0" sz="1450" spc="-5">
                <a:latin typeface="Times New Roman"/>
                <a:cs typeface="Times New Roman"/>
              </a:rPr>
              <a:t>a </a:t>
            </a:r>
            <a:r>
              <a:rPr dirty="0" sz="1450" spc="-10">
                <a:latin typeface="Times New Roman"/>
                <a:cs typeface="Times New Roman"/>
              </a:rPr>
              <a:t>certain small and very quiet village.  There is </a:t>
            </a:r>
            <a:r>
              <a:rPr dirty="0" sz="1450" spc="-5">
                <a:latin typeface="Times New Roman"/>
                <a:cs typeface="Times New Roman"/>
              </a:rPr>
              <a:t>but one </a:t>
            </a:r>
            <a:r>
              <a:rPr dirty="0" sz="1450" spc="-10">
                <a:latin typeface="Times New Roman"/>
                <a:cs typeface="Times New Roman"/>
              </a:rPr>
              <a:t>street, and that, </a:t>
            </a:r>
            <a:r>
              <a:rPr dirty="0" sz="1450" spc="-5">
                <a:latin typeface="Times New Roman"/>
                <a:cs typeface="Times New Roman"/>
              </a:rPr>
              <a:t>not </a:t>
            </a:r>
            <a:r>
              <a:rPr dirty="0" sz="1450" spc="-10">
                <a:latin typeface="Times New Roman"/>
                <a:cs typeface="Times New Roman"/>
              </a:rPr>
              <a:t>long ago, was </a:t>
            </a:r>
            <a:r>
              <a:rPr dirty="0" sz="1450" spc="-5">
                <a:latin typeface="Times New Roman"/>
                <a:cs typeface="Times New Roman"/>
              </a:rPr>
              <a:t>a </a:t>
            </a:r>
            <a:r>
              <a:rPr dirty="0" sz="1450" spc="-10">
                <a:latin typeface="Times New Roman"/>
                <a:cs typeface="Times New Roman"/>
              </a:rPr>
              <a:t>green lane, where the  cattle browsed between the doorsteps. As </a:t>
            </a:r>
            <a:r>
              <a:rPr dirty="0" sz="1450" spc="-5">
                <a:latin typeface="Times New Roman"/>
                <a:cs typeface="Times New Roman"/>
              </a:rPr>
              <a:t>you go up </a:t>
            </a:r>
            <a:r>
              <a:rPr dirty="0" sz="1450" spc="-10">
                <a:latin typeface="Times New Roman"/>
                <a:cs typeface="Times New Roman"/>
              </a:rPr>
              <a:t>this street, drawing ever  nearer the beginning </a:t>
            </a:r>
            <a:r>
              <a:rPr dirty="0" sz="1450" spc="-5">
                <a:latin typeface="Times New Roman"/>
                <a:cs typeface="Times New Roman"/>
              </a:rPr>
              <a:t>of </a:t>
            </a:r>
            <a:r>
              <a:rPr dirty="0" sz="1450" spc="-10">
                <a:latin typeface="Times New Roman"/>
                <a:cs typeface="Times New Roman"/>
              </a:rPr>
              <a:t>the wood, </a:t>
            </a:r>
            <a:r>
              <a:rPr dirty="0" sz="1450" spc="-5">
                <a:latin typeface="Times New Roman"/>
                <a:cs typeface="Times New Roman"/>
              </a:rPr>
              <a:t>you </a:t>
            </a:r>
            <a:r>
              <a:rPr dirty="0" sz="1450" spc="-10">
                <a:latin typeface="Times New Roman"/>
                <a:cs typeface="Times New Roman"/>
              </a:rPr>
              <a:t>will arrive at last before an inn where  artists lodge. </a:t>
            </a:r>
            <a:r>
              <a:rPr dirty="0" sz="1450" spc="-60">
                <a:latin typeface="Times New Roman"/>
                <a:cs typeface="Times New Roman"/>
              </a:rPr>
              <a:t>To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imagine it to </a:t>
            </a:r>
            <a:r>
              <a:rPr dirty="0" sz="1450" spc="-5">
                <a:latin typeface="Times New Roman"/>
                <a:cs typeface="Times New Roman"/>
              </a:rPr>
              <a:t>be </a:t>
            </a:r>
            <a:r>
              <a:rPr dirty="0" sz="1450" spc="-10">
                <a:latin typeface="Times New Roman"/>
                <a:cs typeface="Times New Roman"/>
              </a:rPr>
              <a:t>six o’clock </a:t>
            </a:r>
            <a:r>
              <a:rPr dirty="0" sz="1450" spc="-5">
                <a:latin typeface="Times New Roman"/>
                <a:cs typeface="Times New Roman"/>
              </a:rPr>
              <a:t>on </a:t>
            </a:r>
            <a:r>
              <a:rPr dirty="0" sz="1450" spc="-10">
                <a:latin typeface="Times New Roman"/>
                <a:cs typeface="Times New Roman"/>
              </a:rPr>
              <a:t>some fine  </a:t>
            </a:r>
            <a:r>
              <a:rPr dirty="0" sz="1450" spc="-15">
                <a:latin typeface="Times New Roman"/>
                <a:cs typeface="Times New Roman"/>
              </a:rPr>
              <a:t>summer’s </a:t>
            </a:r>
            <a:r>
              <a:rPr dirty="0" sz="1450" spc="-10">
                <a:latin typeface="Times New Roman"/>
                <a:cs typeface="Times New Roman"/>
              </a:rPr>
              <a:t>even), half </a:t>
            </a:r>
            <a:r>
              <a:rPr dirty="0" sz="1450" spc="-5">
                <a:latin typeface="Times New Roman"/>
                <a:cs typeface="Times New Roman"/>
              </a:rPr>
              <a:t>a </a:t>
            </a:r>
            <a:r>
              <a:rPr dirty="0" sz="1450" spc="-10">
                <a:latin typeface="Times New Roman"/>
                <a:cs typeface="Times New Roman"/>
              </a:rPr>
              <a:t>dozen, </a:t>
            </a:r>
            <a:r>
              <a:rPr dirty="0" sz="1450" spc="-5">
                <a:latin typeface="Times New Roman"/>
                <a:cs typeface="Times New Roman"/>
              </a:rPr>
              <a:t>or </a:t>
            </a:r>
            <a:r>
              <a:rPr dirty="0" sz="1450" spc="-10">
                <a:latin typeface="Times New Roman"/>
                <a:cs typeface="Times New Roman"/>
              </a:rPr>
              <a:t>maybe half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people have </a:t>
            </a:r>
            <a:r>
              <a:rPr dirty="0" sz="1450" spc="-5">
                <a:latin typeface="Times New Roman"/>
                <a:cs typeface="Times New Roman"/>
              </a:rPr>
              <a:t>brought  out </a:t>
            </a:r>
            <a:r>
              <a:rPr dirty="0" sz="1450" spc="-10">
                <a:latin typeface="Times New Roman"/>
                <a:cs typeface="Times New Roman"/>
              </a:rPr>
              <a:t>chairs, and now sit sunning themselves, and waiting the omnibus from  Melun. If </a:t>
            </a:r>
            <a:r>
              <a:rPr dirty="0" sz="1450" spc="-5">
                <a:latin typeface="Times New Roman"/>
                <a:cs typeface="Times New Roman"/>
              </a:rPr>
              <a:t>you go on </a:t>
            </a:r>
            <a:r>
              <a:rPr dirty="0" sz="1450" spc="-10">
                <a:latin typeface="Times New Roman"/>
                <a:cs typeface="Times New Roman"/>
              </a:rPr>
              <a:t>into the court </a:t>
            </a:r>
            <a:r>
              <a:rPr dirty="0" sz="1450" spc="-5">
                <a:latin typeface="Times New Roman"/>
                <a:cs typeface="Times New Roman"/>
              </a:rPr>
              <a:t>you </a:t>
            </a:r>
            <a:r>
              <a:rPr dirty="0" sz="1450" spc="-10">
                <a:latin typeface="Times New Roman"/>
                <a:cs typeface="Times New Roman"/>
              </a:rPr>
              <a:t>will find as many more, some in  billiard-room over absinthe and </a:t>
            </a:r>
            <a:r>
              <a:rPr dirty="0" sz="1450" spc="-5">
                <a:latin typeface="Times New Roman"/>
                <a:cs typeface="Times New Roman"/>
              </a:rPr>
              <a:t>a </a:t>
            </a:r>
            <a:r>
              <a:rPr dirty="0" sz="1450" spc="-10">
                <a:latin typeface="Times New Roman"/>
                <a:cs typeface="Times New Roman"/>
              </a:rPr>
              <a:t>match </a:t>
            </a:r>
            <a:r>
              <a:rPr dirty="0" sz="1450" spc="-5">
                <a:latin typeface="Times New Roman"/>
                <a:cs typeface="Times New Roman"/>
              </a:rPr>
              <a:t>of </a:t>
            </a:r>
            <a:r>
              <a:rPr dirty="0" sz="1450" spc="-10">
                <a:latin typeface="Times New Roman"/>
                <a:cs typeface="Times New Roman"/>
              </a:rPr>
              <a:t>corks some without over </a:t>
            </a:r>
            <a:r>
              <a:rPr dirty="0" sz="1450" spc="-5">
                <a:latin typeface="Times New Roman"/>
                <a:cs typeface="Times New Roman"/>
              </a:rPr>
              <a:t>a </a:t>
            </a:r>
            <a:r>
              <a:rPr dirty="0" sz="1450" spc="-10">
                <a:latin typeface="Times New Roman"/>
                <a:cs typeface="Times New Roman"/>
              </a:rPr>
              <a:t>last  cigar and </a:t>
            </a:r>
            <a:r>
              <a:rPr dirty="0" sz="1450" spc="-5">
                <a:latin typeface="Times New Roman"/>
                <a:cs typeface="Times New Roman"/>
              </a:rPr>
              <a:t>a </a:t>
            </a:r>
            <a:r>
              <a:rPr dirty="0" sz="1450" spc="-10">
                <a:latin typeface="Times New Roman"/>
                <a:cs typeface="Times New Roman"/>
              </a:rPr>
              <a:t>vermouth. The doves coo and flutter from the dovecot; Hortense is  drawing water from the well; and as all the rooms open into the court, </a:t>
            </a:r>
            <a:r>
              <a:rPr dirty="0" sz="1450" spc="-5">
                <a:latin typeface="Times New Roman"/>
                <a:cs typeface="Times New Roman"/>
              </a:rPr>
              <a:t>you </a:t>
            </a:r>
            <a:r>
              <a:rPr dirty="0" sz="1450" spc="-10">
                <a:latin typeface="Times New Roman"/>
                <a:cs typeface="Times New Roman"/>
              </a:rPr>
              <a:t>can  see the white-capped cook over the furnace in the kitchen, and some idle  </a:t>
            </a:r>
            <a:r>
              <a:rPr dirty="0" sz="1450" spc="-15">
                <a:latin typeface="Times New Roman"/>
                <a:cs typeface="Times New Roman"/>
              </a:rPr>
              <a:t>painter, </a:t>
            </a:r>
            <a:r>
              <a:rPr dirty="0" sz="1450" spc="-10">
                <a:latin typeface="Times New Roman"/>
                <a:cs typeface="Times New Roman"/>
              </a:rPr>
              <a:t>who has stored his canvases and washed his brushes, jangling </a:t>
            </a:r>
            <a:r>
              <a:rPr dirty="0" sz="1450" spc="-5">
                <a:latin typeface="Times New Roman"/>
                <a:cs typeface="Times New Roman"/>
              </a:rPr>
              <a:t>a </a:t>
            </a:r>
            <a:r>
              <a:rPr dirty="0" sz="1450" spc="-10">
                <a:latin typeface="Times New Roman"/>
                <a:cs typeface="Times New Roman"/>
              </a:rPr>
              <a:t>waltz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crazy, </a:t>
            </a:r>
            <a:r>
              <a:rPr dirty="0" sz="1450" spc="-10">
                <a:latin typeface="Times New Roman"/>
                <a:cs typeface="Times New Roman"/>
              </a:rPr>
              <a:t>tongue-tied piano in the </a:t>
            </a:r>
            <a:r>
              <a:rPr dirty="0" sz="1450" spc="-15">
                <a:latin typeface="Times New Roman"/>
                <a:cs typeface="Times New Roman"/>
              </a:rPr>
              <a:t>salle-à-manger. </a:t>
            </a:r>
            <a:r>
              <a:rPr dirty="0" sz="1450" spc="-10">
                <a:latin typeface="Times New Roman"/>
                <a:cs typeface="Times New Roman"/>
              </a:rPr>
              <a:t>‘</a:t>
            </a:r>
            <a:r>
              <a:rPr dirty="0" sz="1450" spc="-10" i="1">
                <a:latin typeface="Times New Roman"/>
                <a:cs typeface="Times New Roman"/>
              </a:rPr>
              <a:t>Edmond</a:t>
            </a:r>
            <a:r>
              <a:rPr dirty="0" sz="1450" spc="-10">
                <a:latin typeface="Times New Roman"/>
                <a:cs typeface="Times New Roman"/>
              </a:rPr>
              <a:t>, </a:t>
            </a:r>
            <a:r>
              <a:rPr dirty="0" sz="1450" spc="-15" i="1">
                <a:latin typeface="Times New Roman"/>
                <a:cs typeface="Times New Roman"/>
              </a:rPr>
              <a:t>encore </a:t>
            </a:r>
            <a:r>
              <a:rPr dirty="0" sz="1450" spc="-5" i="1">
                <a:latin typeface="Times New Roman"/>
                <a:cs typeface="Times New Roman"/>
              </a:rPr>
              <a:t>un  </a:t>
            </a:r>
            <a:r>
              <a:rPr dirty="0" sz="1450" spc="-10" i="1">
                <a:latin typeface="Times New Roman"/>
                <a:cs typeface="Times New Roman"/>
              </a:rPr>
              <a:t>vermouth</a:t>
            </a:r>
            <a:r>
              <a:rPr dirty="0" sz="1450" spc="-10">
                <a:latin typeface="Times New Roman"/>
                <a:cs typeface="Times New Roman"/>
              </a:rPr>
              <a:t>,’ cries </a:t>
            </a:r>
            <a:r>
              <a:rPr dirty="0" sz="1450" spc="-5">
                <a:latin typeface="Times New Roman"/>
                <a:cs typeface="Times New Roman"/>
              </a:rPr>
              <a:t>a </a:t>
            </a:r>
            <a:r>
              <a:rPr dirty="0" sz="1450" spc="-10">
                <a:latin typeface="Times New Roman"/>
                <a:cs typeface="Times New Roman"/>
              </a:rPr>
              <a:t>man in velveteen, adding in </a:t>
            </a:r>
            <a:r>
              <a:rPr dirty="0" sz="1450" spc="-5">
                <a:latin typeface="Times New Roman"/>
                <a:cs typeface="Times New Roman"/>
              </a:rPr>
              <a:t>a </a:t>
            </a:r>
            <a:r>
              <a:rPr dirty="0" sz="1450" spc="-10">
                <a:latin typeface="Times New Roman"/>
                <a:cs typeface="Times New Roman"/>
              </a:rPr>
              <a:t>tone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apologetic</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12790" cy="9244965"/>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afterthought, ‘</a:t>
            </a:r>
            <a:r>
              <a:rPr dirty="0" sz="1450" spc="-10" i="1">
                <a:latin typeface="Times New Roman"/>
                <a:cs typeface="Times New Roman"/>
              </a:rPr>
              <a:t>un double</a:t>
            </a:r>
            <a:r>
              <a:rPr dirty="0" sz="1450" spc="-10">
                <a:latin typeface="Times New Roman"/>
                <a:cs typeface="Times New Roman"/>
              </a:rPr>
              <a:t>, </a:t>
            </a:r>
            <a:r>
              <a:rPr dirty="0" sz="1450" spc="-10" i="1">
                <a:latin typeface="Times New Roman"/>
                <a:cs typeface="Times New Roman"/>
              </a:rPr>
              <a:t>s’il vous plaît</a:t>
            </a:r>
            <a:r>
              <a:rPr dirty="0" sz="1450" spc="-10">
                <a:latin typeface="Times New Roman"/>
                <a:cs typeface="Times New Roman"/>
              </a:rPr>
              <a:t>.’ ‘Where are </a:t>
            </a:r>
            <a:r>
              <a:rPr dirty="0" sz="1450" spc="-5">
                <a:latin typeface="Times New Roman"/>
                <a:cs typeface="Times New Roman"/>
              </a:rPr>
              <a:t>you </a:t>
            </a:r>
            <a:r>
              <a:rPr dirty="0" sz="1450" spc="-10">
                <a:latin typeface="Times New Roman"/>
                <a:cs typeface="Times New Roman"/>
              </a:rPr>
              <a:t>working?’ asks </a:t>
            </a:r>
            <a:r>
              <a:rPr dirty="0" sz="1450" spc="-5">
                <a:latin typeface="Times New Roman"/>
                <a:cs typeface="Times New Roman"/>
              </a:rPr>
              <a:t>one  </a:t>
            </a:r>
            <a:r>
              <a:rPr dirty="0" sz="1450" spc="-10">
                <a:latin typeface="Times New Roman"/>
                <a:cs typeface="Times New Roman"/>
              </a:rPr>
              <a:t>in pure white linen from top to toe. ‘At the Carrefour </a:t>
            </a:r>
            <a:r>
              <a:rPr dirty="0" sz="1450" spc="-5">
                <a:latin typeface="Times New Roman"/>
                <a:cs typeface="Times New Roman"/>
              </a:rPr>
              <a:t>de </a:t>
            </a:r>
            <a:r>
              <a:rPr dirty="0" sz="1450" spc="-10">
                <a:latin typeface="Times New Roman"/>
                <a:cs typeface="Times New Roman"/>
              </a:rPr>
              <a:t>l’Épine,’ returns the  other in corduroy (they are all gaitered, </a:t>
            </a:r>
            <a:r>
              <a:rPr dirty="0" sz="1450" spc="-5">
                <a:latin typeface="Times New Roman"/>
                <a:cs typeface="Times New Roman"/>
              </a:rPr>
              <a:t>by </a:t>
            </a:r>
            <a:r>
              <a:rPr dirty="0" sz="1450" spc="-10">
                <a:latin typeface="Times New Roman"/>
                <a:cs typeface="Times New Roman"/>
              </a:rPr>
              <a:t>the way). ‘I couldn’t </a:t>
            </a:r>
            <a:r>
              <a:rPr dirty="0" sz="1450" spc="-5">
                <a:latin typeface="Times New Roman"/>
                <a:cs typeface="Times New Roman"/>
              </a:rPr>
              <a:t>do a </a:t>
            </a:r>
            <a:r>
              <a:rPr dirty="0" sz="1450" spc="-10">
                <a:latin typeface="Times New Roman"/>
                <a:cs typeface="Times New Roman"/>
              </a:rPr>
              <a:t>thing to  it. </a:t>
            </a:r>
            <a:r>
              <a:rPr dirty="0" sz="1450" spc="-5">
                <a:latin typeface="Times New Roman"/>
                <a:cs typeface="Times New Roman"/>
              </a:rPr>
              <a:t>I </a:t>
            </a:r>
            <a:r>
              <a:rPr dirty="0" sz="1450" spc="-10">
                <a:latin typeface="Times New Roman"/>
                <a:cs typeface="Times New Roman"/>
              </a:rPr>
              <a:t>ran </a:t>
            </a:r>
            <a:r>
              <a:rPr dirty="0" sz="1450" spc="-5">
                <a:latin typeface="Times New Roman"/>
                <a:cs typeface="Times New Roman"/>
              </a:rPr>
              <a:t>out of </a:t>
            </a:r>
            <a:r>
              <a:rPr dirty="0" sz="1450" spc="-10">
                <a:latin typeface="Times New Roman"/>
                <a:cs typeface="Times New Roman"/>
              </a:rPr>
              <a:t>white. Where were you?’ ‘I </a:t>
            </a:r>
            <a:r>
              <a:rPr dirty="0" sz="1450" spc="-15">
                <a:latin typeface="Times New Roman"/>
                <a:cs typeface="Times New Roman"/>
              </a:rPr>
              <a:t>wasn’t </a:t>
            </a:r>
            <a:r>
              <a:rPr dirty="0" sz="1450" spc="-10">
                <a:latin typeface="Times New Roman"/>
                <a:cs typeface="Times New Roman"/>
              </a:rPr>
              <a:t>working. </a:t>
            </a:r>
            <a:r>
              <a:rPr dirty="0" sz="1450" spc="-5">
                <a:latin typeface="Times New Roman"/>
                <a:cs typeface="Times New Roman"/>
              </a:rPr>
              <a:t>I </a:t>
            </a:r>
            <a:r>
              <a:rPr dirty="0" sz="1450" spc="-10">
                <a:latin typeface="Times New Roman"/>
                <a:cs typeface="Times New Roman"/>
              </a:rPr>
              <a:t>was looking  for motives.’ Here is an outbreak </a:t>
            </a:r>
            <a:r>
              <a:rPr dirty="0" sz="1450" spc="-5">
                <a:latin typeface="Times New Roman"/>
                <a:cs typeface="Times New Roman"/>
              </a:rPr>
              <a:t>of </a:t>
            </a:r>
            <a:r>
              <a:rPr dirty="0" sz="1450" spc="-10">
                <a:latin typeface="Times New Roman"/>
                <a:cs typeface="Times New Roman"/>
              </a:rPr>
              <a:t>jubilation, and </a:t>
            </a:r>
            <a:r>
              <a:rPr dirty="0" sz="1450" spc="-5">
                <a:latin typeface="Times New Roman"/>
                <a:cs typeface="Times New Roman"/>
              </a:rPr>
              <a:t>a lot of </a:t>
            </a:r>
            <a:r>
              <a:rPr dirty="0" sz="1450" spc="-10">
                <a:latin typeface="Times New Roman"/>
                <a:cs typeface="Times New Roman"/>
              </a:rPr>
              <a:t>men clustering  together about some new-comer with outstretched hands; perhaps the  ‘correspondence’ has come in and </a:t>
            </a:r>
            <a:r>
              <a:rPr dirty="0" sz="1450" spc="-5">
                <a:latin typeface="Times New Roman"/>
                <a:cs typeface="Times New Roman"/>
              </a:rPr>
              <a:t>brought </a:t>
            </a:r>
            <a:r>
              <a:rPr dirty="0" sz="1450" spc="-10">
                <a:latin typeface="Times New Roman"/>
                <a:cs typeface="Times New Roman"/>
              </a:rPr>
              <a:t>So-and-so from Paris, </a:t>
            </a:r>
            <a:r>
              <a:rPr dirty="0" sz="1450" spc="-5">
                <a:latin typeface="Times New Roman"/>
                <a:cs typeface="Times New Roman"/>
              </a:rPr>
              <a:t>or </a:t>
            </a:r>
            <a:r>
              <a:rPr dirty="0" sz="1450" spc="-10">
                <a:latin typeface="Times New Roman"/>
                <a:cs typeface="Times New Roman"/>
              </a:rPr>
              <a:t>perhaps it  is only So-and-so who has walked over from Chailly to</a:t>
            </a:r>
            <a:r>
              <a:rPr dirty="0" sz="1450" spc="55">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a:t>
            </a:r>
            <a:r>
              <a:rPr dirty="0" sz="1450" spc="-5" i="1">
                <a:latin typeface="Times New Roman"/>
                <a:cs typeface="Times New Roman"/>
              </a:rPr>
              <a:t>À </a:t>
            </a:r>
            <a:r>
              <a:rPr dirty="0" sz="1450" spc="-10" i="1">
                <a:latin typeface="Times New Roman"/>
                <a:cs typeface="Times New Roman"/>
              </a:rPr>
              <a:t>table</a:t>
            </a:r>
            <a:r>
              <a:rPr dirty="0" sz="1450" spc="-10">
                <a:latin typeface="Times New Roman"/>
                <a:cs typeface="Times New Roman"/>
              </a:rPr>
              <a:t>, </a:t>
            </a:r>
            <a:r>
              <a:rPr dirty="0" sz="1450" spc="-10" i="1">
                <a:latin typeface="Times New Roman"/>
                <a:cs typeface="Times New Roman"/>
              </a:rPr>
              <a:t>Messieurs</a:t>
            </a:r>
            <a:r>
              <a:rPr dirty="0" sz="1450" spc="-10">
                <a:latin typeface="Times New Roman"/>
                <a:cs typeface="Times New Roman"/>
              </a:rPr>
              <a:t>!’ cries M. Siron, bearing through the court the first tureen  </a:t>
            </a:r>
            <a:r>
              <a:rPr dirty="0" sz="1450" spc="-5">
                <a:latin typeface="Times New Roman"/>
                <a:cs typeface="Times New Roman"/>
              </a:rPr>
              <a:t>of soup. </a:t>
            </a:r>
            <a:r>
              <a:rPr dirty="0" sz="1450" spc="-10">
                <a:latin typeface="Times New Roman"/>
                <a:cs typeface="Times New Roman"/>
              </a:rPr>
              <a:t>And immediately the company begins to settle down about the long  tables in the dining-room, framed all round with sketches </a:t>
            </a:r>
            <a:r>
              <a:rPr dirty="0" sz="1450" spc="-5">
                <a:latin typeface="Times New Roman"/>
                <a:cs typeface="Times New Roman"/>
              </a:rPr>
              <a:t>of </a:t>
            </a:r>
            <a:r>
              <a:rPr dirty="0" sz="1450" spc="-10">
                <a:latin typeface="Times New Roman"/>
                <a:cs typeface="Times New Roman"/>
              </a:rPr>
              <a:t>all degrees </a:t>
            </a:r>
            <a:r>
              <a:rPr dirty="0" sz="1450" spc="-5">
                <a:latin typeface="Times New Roman"/>
                <a:cs typeface="Times New Roman"/>
              </a:rPr>
              <a:t>of  </a:t>
            </a:r>
            <a:r>
              <a:rPr dirty="0" sz="1450" spc="-10">
                <a:latin typeface="Times New Roman"/>
                <a:cs typeface="Times New Roman"/>
              </a:rPr>
              <a:t>merit and demerit. </a:t>
            </a:r>
            <a:r>
              <a:rPr dirty="0" sz="1450" spc="-20">
                <a:latin typeface="Times New Roman"/>
                <a:cs typeface="Times New Roman"/>
              </a:rPr>
              <a:t>There’s </a:t>
            </a:r>
            <a:r>
              <a:rPr dirty="0" sz="1450" spc="-10">
                <a:latin typeface="Times New Roman"/>
                <a:cs typeface="Times New Roman"/>
              </a:rPr>
              <a:t>the big picture </a:t>
            </a:r>
            <a:r>
              <a:rPr dirty="0" sz="1450" spc="-5">
                <a:latin typeface="Times New Roman"/>
                <a:cs typeface="Times New Roman"/>
              </a:rPr>
              <a:t>of </a:t>
            </a:r>
            <a:r>
              <a:rPr dirty="0" sz="1450" spc="-10">
                <a:latin typeface="Times New Roman"/>
                <a:cs typeface="Times New Roman"/>
              </a:rPr>
              <a:t>the huntsman winding </a:t>
            </a:r>
            <a:r>
              <a:rPr dirty="0" sz="1450" spc="-5">
                <a:latin typeface="Times New Roman"/>
                <a:cs typeface="Times New Roman"/>
              </a:rPr>
              <a:t>a </a:t>
            </a:r>
            <a:r>
              <a:rPr dirty="0" sz="1450" spc="-10">
                <a:latin typeface="Times New Roman"/>
                <a:cs typeface="Times New Roman"/>
              </a:rPr>
              <a:t>horn  with </a:t>
            </a:r>
            <a:r>
              <a:rPr dirty="0" sz="1450" spc="-5">
                <a:latin typeface="Times New Roman"/>
                <a:cs typeface="Times New Roman"/>
              </a:rPr>
              <a:t>a </a:t>
            </a:r>
            <a:r>
              <a:rPr dirty="0" sz="1450" spc="-10">
                <a:latin typeface="Times New Roman"/>
                <a:cs typeface="Times New Roman"/>
              </a:rPr>
              <a:t>dead boar between his legs, and his legs—well, his legs in stockings.  And here is the little picture </a:t>
            </a:r>
            <a:r>
              <a:rPr dirty="0" sz="1450" spc="-5">
                <a:latin typeface="Times New Roman"/>
                <a:cs typeface="Times New Roman"/>
              </a:rPr>
              <a:t>of a </a:t>
            </a:r>
            <a:r>
              <a:rPr dirty="0" sz="1450" spc="-10">
                <a:latin typeface="Times New Roman"/>
                <a:cs typeface="Times New Roman"/>
              </a:rPr>
              <a:t>raw mutton-chop, in which Such-a-one  knocked </a:t>
            </a:r>
            <a:r>
              <a:rPr dirty="0" sz="1450" spc="-5">
                <a:latin typeface="Times New Roman"/>
                <a:cs typeface="Times New Roman"/>
              </a:rPr>
              <a:t>a </a:t>
            </a:r>
            <a:r>
              <a:rPr dirty="0" sz="1450" spc="-10">
                <a:latin typeface="Times New Roman"/>
                <a:cs typeface="Times New Roman"/>
              </a:rPr>
              <a:t>hole last summer with </a:t>
            </a:r>
            <a:r>
              <a:rPr dirty="0" sz="1450" spc="-5">
                <a:latin typeface="Times New Roman"/>
                <a:cs typeface="Times New Roman"/>
              </a:rPr>
              <a:t>no </a:t>
            </a:r>
            <a:r>
              <a:rPr dirty="0" sz="1450" spc="-10">
                <a:latin typeface="Times New Roman"/>
                <a:cs typeface="Times New Roman"/>
              </a:rPr>
              <a:t>worse </a:t>
            </a:r>
            <a:r>
              <a:rPr dirty="0" sz="1450" spc="-5">
                <a:latin typeface="Times New Roman"/>
                <a:cs typeface="Times New Roman"/>
              </a:rPr>
              <a:t>a </a:t>
            </a:r>
            <a:r>
              <a:rPr dirty="0" sz="1450" spc="-10">
                <a:latin typeface="Times New Roman"/>
                <a:cs typeface="Times New Roman"/>
              </a:rPr>
              <a:t>missile than </a:t>
            </a:r>
            <a:r>
              <a:rPr dirty="0" sz="1450" spc="-5">
                <a:latin typeface="Times New Roman"/>
                <a:cs typeface="Times New Roman"/>
              </a:rPr>
              <a:t>a </a:t>
            </a:r>
            <a:r>
              <a:rPr dirty="0" sz="1450" spc="-10">
                <a:latin typeface="Times New Roman"/>
                <a:cs typeface="Times New Roman"/>
              </a:rPr>
              <a:t>plum from the  dessert. And under all these works </a:t>
            </a:r>
            <a:r>
              <a:rPr dirty="0" sz="1450" spc="-5">
                <a:latin typeface="Times New Roman"/>
                <a:cs typeface="Times New Roman"/>
              </a:rPr>
              <a:t>of </a:t>
            </a:r>
            <a:r>
              <a:rPr dirty="0" sz="1450" spc="-10">
                <a:latin typeface="Times New Roman"/>
                <a:cs typeface="Times New Roman"/>
              </a:rPr>
              <a:t>art so much eating goes forward, so  much drinking, so much jabbering in French and English, that it would </a:t>
            </a:r>
            <a:r>
              <a:rPr dirty="0" sz="1450" spc="-5">
                <a:latin typeface="Times New Roman"/>
                <a:cs typeface="Times New Roman"/>
              </a:rPr>
              <a:t>do  your </a:t>
            </a:r>
            <a:r>
              <a:rPr dirty="0" sz="1450" spc="-10">
                <a:latin typeface="Times New Roman"/>
                <a:cs typeface="Times New Roman"/>
              </a:rPr>
              <a:t>heart </a:t>
            </a:r>
            <a:r>
              <a:rPr dirty="0" sz="1450" spc="-5">
                <a:latin typeface="Times New Roman"/>
                <a:cs typeface="Times New Roman"/>
              </a:rPr>
              <a:t>good </a:t>
            </a:r>
            <a:r>
              <a:rPr dirty="0" sz="1450" spc="-10">
                <a:latin typeface="Times New Roman"/>
                <a:cs typeface="Times New Roman"/>
              </a:rPr>
              <a:t>merely to peep and listen at the </a:t>
            </a:r>
            <a:r>
              <a:rPr dirty="0" sz="1450" spc="-25">
                <a:latin typeface="Times New Roman"/>
                <a:cs typeface="Times New Roman"/>
              </a:rPr>
              <a:t>door. </a:t>
            </a:r>
            <a:r>
              <a:rPr dirty="0" sz="1450" spc="-10">
                <a:latin typeface="Times New Roman"/>
                <a:cs typeface="Times New Roman"/>
              </a:rPr>
              <a:t>One man is telling how  they all went last year to the fête at </a:t>
            </a:r>
            <a:r>
              <a:rPr dirty="0" sz="1450" spc="-25">
                <a:latin typeface="Times New Roman"/>
                <a:cs typeface="Times New Roman"/>
              </a:rPr>
              <a:t>Fleury, </a:t>
            </a:r>
            <a:r>
              <a:rPr dirty="0" sz="1450" spc="-10">
                <a:latin typeface="Times New Roman"/>
                <a:cs typeface="Times New Roman"/>
              </a:rPr>
              <a:t>and another how well so-and-so  would sing </a:t>
            </a:r>
            <a:r>
              <a:rPr dirty="0" sz="1450" spc="-5">
                <a:latin typeface="Times New Roman"/>
                <a:cs typeface="Times New Roman"/>
              </a:rPr>
              <a:t>of </a:t>
            </a:r>
            <a:r>
              <a:rPr dirty="0" sz="1450" spc="-10">
                <a:latin typeface="Times New Roman"/>
                <a:cs typeface="Times New Roman"/>
              </a:rPr>
              <a:t>an evening: and here are </a:t>
            </a:r>
            <a:r>
              <a:rPr dirty="0" sz="1450" spc="-5">
                <a:latin typeface="Times New Roman"/>
                <a:cs typeface="Times New Roman"/>
              </a:rPr>
              <a:t>a </a:t>
            </a:r>
            <a:r>
              <a:rPr dirty="0" sz="1450" spc="-10">
                <a:latin typeface="Times New Roman"/>
                <a:cs typeface="Times New Roman"/>
              </a:rPr>
              <a:t>third and fourth making plans for the  whole future </a:t>
            </a:r>
            <a:r>
              <a:rPr dirty="0" sz="1450" spc="-5">
                <a:latin typeface="Times New Roman"/>
                <a:cs typeface="Times New Roman"/>
              </a:rPr>
              <a:t>of </a:t>
            </a:r>
            <a:r>
              <a:rPr dirty="0" sz="1450" spc="-10">
                <a:latin typeface="Times New Roman"/>
                <a:cs typeface="Times New Roman"/>
              </a:rPr>
              <a:t>their lives; and there is </a:t>
            </a:r>
            <a:r>
              <a:rPr dirty="0" sz="1450" spc="-5">
                <a:latin typeface="Times New Roman"/>
                <a:cs typeface="Times New Roman"/>
              </a:rPr>
              <a:t>a </a:t>
            </a:r>
            <a:r>
              <a:rPr dirty="0" sz="1450" spc="-10">
                <a:latin typeface="Times New Roman"/>
                <a:cs typeface="Times New Roman"/>
              </a:rPr>
              <a:t>fifth imitating </a:t>
            </a:r>
            <a:r>
              <a:rPr dirty="0" sz="1450" spc="-5">
                <a:latin typeface="Times New Roman"/>
                <a:cs typeface="Times New Roman"/>
              </a:rPr>
              <a:t>a </a:t>
            </a:r>
            <a:r>
              <a:rPr dirty="0" sz="1450" spc="-10">
                <a:latin typeface="Times New Roman"/>
                <a:cs typeface="Times New Roman"/>
              </a:rPr>
              <a:t>conjurer and making  faces </a:t>
            </a:r>
            <a:r>
              <a:rPr dirty="0" sz="1450" spc="-5">
                <a:latin typeface="Times New Roman"/>
                <a:cs typeface="Times New Roman"/>
              </a:rPr>
              <a:t>on </a:t>
            </a:r>
            <a:r>
              <a:rPr dirty="0" sz="1450" spc="-10">
                <a:latin typeface="Times New Roman"/>
                <a:cs typeface="Times New Roman"/>
              </a:rPr>
              <a:t>his clenched fist, surely </a:t>
            </a:r>
            <a:r>
              <a:rPr dirty="0" sz="1450" spc="-5">
                <a:latin typeface="Times New Roman"/>
                <a:cs typeface="Times New Roman"/>
              </a:rPr>
              <a:t>of </a:t>
            </a:r>
            <a:r>
              <a:rPr dirty="0" sz="1450" spc="-10">
                <a:latin typeface="Times New Roman"/>
                <a:cs typeface="Times New Roman"/>
              </a:rPr>
              <a:t>all arts the most difficult and admirable! A  sixth has eaten his fill, lights </a:t>
            </a:r>
            <a:r>
              <a:rPr dirty="0" sz="1450" spc="-5">
                <a:latin typeface="Times New Roman"/>
                <a:cs typeface="Times New Roman"/>
              </a:rPr>
              <a:t>a </a:t>
            </a:r>
            <a:r>
              <a:rPr dirty="0" sz="1450" spc="-10">
                <a:latin typeface="Times New Roman"/>
                <a:cs typeface="Times New Roman"/>
              </a:rPr>
              <a:t>cigarette, and resigns himself to digestion. A  seventh has just dropped </a:t>
            </a:r>
            <a:r>
              <a:rPr dirty="0" sz="1450" spc="-5">
                <a:latin typeface="Times New Roman"/>
                <a:cs typeface="Times New Roman"/>
              </a:rPr>
              <a:t>in, </a:t>
            </a:r>
            <a:r>
              <a:rPr dirty="0" sz="1450" spc="-10">
                <a:latin typeface="Times New Roman"/>
                <a:cs typeface="Times New Roman"/>
              </a:rPr>
              <a:t>and calls for </a:t>
            </a:r>
            <a:r>
              <a:rPr dirty="0" sz="1450" spc="-5">
                <a:latin typeface="Times New Roman"/>
                <a:cs typeface="Times New Roman"/>
              </a:rPr>
              <a:t>soup. </a:t>
            </a:r>
            <a:r>
              <a:rPr dirty="0" sz="1450" spc="-10">
                <a:latin typeface="Times New Roman"/>
                <a:cs typeface="Times New Roman"/>
              </a:rPr>
              <a:t>Number eight, meanwhile, has  left the table, and is once more trampling the </a:t>
            </a:r>
            <a:r>
              <a:rPr dirty="0" sz="1450" spc="-5">
                <a:latin typeface="Times New Roman"/>
                <a:cs typeface="Times New Roman"/>
              </a:rPr>
              <a:t>poor </a:t>
            </a:r>
            <a:r>
              <a:rPr dirty="0" sz="1450" spc="-10">
                <a:latin typeface="Times New Roman"/>
                <a:cs typeface="Times New Roman"/>
              </a:rPr>
              <a:t>piano under powerful and  uncertain fingers.</a:t>
            </a:r>
            <a:endParaRPr sz="1450">
              <a:latin typeface="Times New Roman"/>
              <a:cs typeface="Times New Roman"/>
            </a:endParaRPr>
          </a:p>
          <a:p>
            <a:pPr algn="just" marL="12700" marR="12065">
              <a:lnSpc>
                <a:spcPts val="1730"/>
              </a:lnSpc>
              <a:spcBef>
                <a:spcPts val="835"/>
              </a:spcBef>
            </a:pPr>
            <a:r>
              <a:rPr dirty="0" sz="1450" spc="-10">
                <a:latin typeface="Times New Roman"/>
                <a:cs typeface="Times New Roman"/>
              </a:rPr>
              <a:t>Dinner </a:t>
            </a:r>
            <a:r>
              <a:rPr dirty="0" sz="1450" spc="-20">
                <a:latin typeface="Times New Roman"/>
                <a:cs typeface="Times New Roman"/>
              </a:rPr>
              <a:t>over, </a:t>
            </a:r>
            <a:r>
              <a:rPr dirty="0" sz="1450" spc="-10">
                <a:latin typeface="Times New Roman"/>
                <a:cs typeface="Times New Roman"/>
              </a:rPr>
              <a:t>people drop outside to smoke and chat. Perhaps we </a:t>
            </a:r>
            <a:r>
              <a:rPr dirty="0" sz="1450" spc="-5">
                <a:latin typeface="Times New Roman"/>
                <a:cs typeface="Times New Roman"/>
              </a:rPr>
              <a:t>go </a:t>
            </a:r>
            <a:r>
              <a:rPr dirty="0" sz="1450" spc="-10">
                <a:latin typeface="Times New Roman"/>
                <a:cs typeface="Times New Roman"/>
              </a:rPr>
              <a:t>along to  visit </a:t>
            </a:r>
            <a:r>
              <a:rPr dirty="0" sz="1450" spc="-5">
                <a:latin typeface="Times New Roman"/>
                <a:cs typeface="Times New Roman"/>
              </a:rPr>
              <a:t>our </a:t>
            </a:r>
            <a:r>
              <a:rPr dirty="0" sz="1450" spc="-10">
                <a:latin typeface="Times New Roman"/>
                <a:cs typeface="Times New Roman"/>
              </a:rPr>
              <a:t>friends at the other end </a:t>
            </a:r>
            <a:r>
              <a:rPr dirty="0" sz="1450" spc="-5">
                <a:latin typeface="Times New Roman"/>
                <a:cs typeface="Times New Roman"/>
              </a:rPr>
              <a:t>of </a:t>
            </a:r>
            <a:r>
              <a:rPr dirty="0" sz="1450" spc="-10">
                <a:latin typeface="Times New Roman"/>
                <a:cs typeface="Times New Roman"/>
              </a:rPr>
              <a:t>the village, where there is always </a:t>
            </a:r>
            <a:r>
              <a:rPr dirty="0" sz="1450" spc="-5">
                <a:latin typeface="Times New Roman"/>
                <a:cs typeface="Times New Roman"/>
              </a:rPr>
              <a:t>a good  </a:t>
            </a:r>
            <a:r>
              <a:rPr dirty="0" sz="1450" spc="-10">
                <a:latin typeface="Times New Roman"/>
                <a:cs typeface="Times New Roman"/>
              </a:rPr>
              <a:t>welcome and </a:t>
            </a:r>
            <a:r>
              <a:rPr dirty="0" sz="1450" spc="-5">
                <a:latin typeface="Times New Roman"/>
                <a:cs typeface="Times New Roman"/>
              </a:rPr>
              <a:t>a good </a:t>
            </a:r>
            <a:r>
              <a:rPr dirty="0" sz="1450" spc="-10">
                <a:latin typeface="Times New Roman"/>
                <a:cs typeface="Times New Roman"/>
              </a:rPr>
              <a:t>talk, and perhaps some pickled oysters and white wine to  close the evening. Or </a:t>
            </a:r>
            <a:r>
              <a:rPr dirty="0" sz="1450" spc="-5">
                <a:latin typeface="Times New Roman"/>
                <a:cs typeface="Times New Roman"/>
              </a:rPr>
              <a:t>a </a:t>
            </a:r>
            <a:r>
              <a:rPr dirty="0" sz="1450" spc="-10">
                <a:latin typeface="Times New Roman"/>
                <a:cs typeface="Times New Roman"/>
              </a:rPr>
              <a:t>dance is organised in the dining-room, and the piano  exhibits all its paces under manful jockeying, to the light </a:t>
            </a:r>
            <a:r>
              <a:rPr dirty="0" sz="1450" spc="-5">
                <a:latin typeface="Times New Roman"/>
                <a:cs typeface="Times New Roman"/>
              </a:rPr>
              <a:t>of </a:t>
            </a:r>
            <a:r>
              <a:rPr dirty="0" sz="1450" spc="-10">
                <a:latin typeface="Times New Roman"/>
                <a:cs typeface="Times New Roman"/>
              </a:rPr>
              <a:t>three </a:t>
            </a:r>
            <a:r>
              <a:rPr dirty="0" sz="1450" spc="-5">
                <a:latin typeface="Times New Roman"/>
                <a:cs typeface="Times New Roman"/>
              </a:rPr>
              <a:t>or </a:t>
            </a:r>
            <a:r>
              <a:rPr dirty="0" sz="1450" spc="-10">
                <a:latin typeface="Times New Roman"/>
                <a:cs typeface="Times New Roman"/>
              </a:rPr>
              <a:t>four  candles and </a:t>
            </a:r>
            <a:r>
              <a:rPr dirty="0" sz="1450" spc="-5">
                <a:latin typeface="Times New Roman"/>
                <a:cs typeface="Times New Roman"/>
              </a:rPr>
              <a:t>a </a:t>
            </a:r>
            <a:r>
              <a:rPr dirty="0" sz="1450" spc="-10">
                <a:latin typeface="Times New Roman"/>
                <a:cs typeface="Times New Roman"/>
              </a:rPr>
              <a:t>lamp </a:t>
            </a:r>
            <a:r>
              <a:rPr dirty="0" sz="1450" spc="-5">
                <a:latin typeface="Times New Roman"/>
                <a:cs typeface="Times New Roman"/>
              </a:rPr>
              <a:t>or </a:t>
            </a:r>
            <a:r>
              <a:rPr dirty="0" sz="1450" spc="-10">
                <a:latin typeface="Times New Roman"/>
                <a:cs typeface="Times New Roman"/>
              </a:rPr>
              <a:t>two, while the waltzers move to and fro </a:t>
            </a:r>
            <a:r>
              <a:rPr dirty="0" sz="1450" spc="-5">
                <a:latin typeface="Times New Roman"/>
                <a:cs typeface="Times New Roman"/>
              </a:rPr>
              <a:t>upon </a:t>
            </a:r>
            <a:r>
              <a:rPr dirty="0" sz="1450" spc="-10">
                <a:latin typeface="Times New Roman"/>
                <a:cs typeface="Times New Roman"/>
              </a:rPr>
              <a:t>the  wooden </a:t>
            </a:r>
            <a:r>
              <a:rPr dirty="0" sz="1450" spc="-15">
                <a:latin typeface="Times New Roman"/>
                <a:cs typeface="Times New Roman"/>
              </a:rPr>
              <a:t>floor, </a:t>
            </a:r>
            <a:r>
              <a:rPr dirty="0" sz="1450" spc="-10">
                <a:latin typeface="Times New Roman"/>
                <a:cs typeface="Times New Roman"/>
              </a:rPr>
              <a:t>and sober men, who are </a:t>
            </a:r>
            <a:r>
              <a:rPr dirty="0" sz="1450" spc="-5">
                <a:latin typeface="Times New Roman"/>
                <a:cs typeface="Times New Roman"/>
              </a:rPr>
              <a:t>not </a:t>
            </a:r>
            <a:r>
              <a:rPr dirty="0" sz="1450" spc="-10">
                <a:latin typeface="Times New Roman"/>
                <a:cs typeface="Times New Roman"/>
              </a:rPr>
              <a:t>given to such light pleasures, get </a:t>
            </a:r>
            <a:r>
              <a:rPr dirty="0" sz="1450" spc="-5">
                <a:latin typeface="Times New Roman"/>
                <a:cs typeface="Times New Roman"/>
              </a:rPr>
              <a:t>up  on </a:t>
            </a:r>
            <a:r>
              <a:rPr dirty="0" sz="1450" spc="-10">
                <a:latin typeface="Times New Roman"/>
                <a:cs typeface="Times New Roman"/>
              </a:rPr>
              <a:t>the table </a:t>
            </a:r>
            <a:r>
              <a:rPr dirty="0" sz="1450" spc="-5">
                <a:latin typeface="Times New Roman"/>
                <a:cs typeface="Times New Roman"/>
              </a:rPr>
              <a:t>or </a:t>
            </a:r>
            <a:r>
              <a:rPr dirty="0" sz="1450" spc="-10">
                <a:latin typeface="Times New Roman"/>
                <a:cs typeface="Times New Roman"/>
              </a:rPr>
              <a:t>the sideboard, and sit there looking </a:t>
            </a:r>
            <a:r>
              <a:rPr dirty="0" sz="1450" spc="-5">
                <a:latin typeface="Times New Roman"/>
                <a:cs typeface="Times New Roman"/>
              </a:rPr>
              <a:t>on </a:t>
            </a:r>
            <a:r>
              <a:rPr dirty="0" sz="1450" spc="-10">
                <a:latin typeface="Times New Roman"/>
                <a:cs typeface="Times New Roman"/>
              </a:rPr>
              <a:t>approvingly over </a:t>
            </a:r>
            <a:r>
              <a:rPr dirty="0" sz="1450" spc="-5">
                <a:latin typeface="Times New Roman"/>
                <a:cs typeface="Times New Roman"/>
              </a:rPr>
              <a:t>a </a:t>
            </a:r>
            <a:r>
              <a:rPr dirty="0" sz="1450" spc="-10">
                <a:latin typeface="Times New Roman"/>
                <a:cs typeface="Times New Roman"/>
              </a:rPr>
              <a:t>pipe  and </a:t>
            </a:r>
            <a:r>
              <a:rPr dirty="0" sz="1450" spc="-5">
                <a:latin typeface="Times New Roman"/>
                <a:cs typeface="Times New Roman"/>
              </a:rPr>
              <a:t>a </a:t>
            </a:r>
            <a:r>
              <a:rPr dirty="0" sz="1450" spc="-10">
                <a:latin typeface="Times New Roman"/>
                <a:cs typeface="Times New Roman"/>
              </a:rPr>
              <a:t>tumbler </a:t>
            </a:r>
            <a:r>
              <a:rPr dirty="0" sz="1450" spc="-5">
                <a:latin typeface="Times New Roman"/>
                <a:cs typeface="Times New Roman"/>
              </a:rPr>
              <a:t>of </a:t>
            </a:r>
            <a:r>
              <a:rPr dirty="0" sz="1450" spc="-10">
                <a:latin typeface="Times New Roman"/>
                <a:cs typeface="Times New Roman"/>
              </a:rPr>
              <a:t>wine. Or sometimes—suppose my lady moon </a:t>
            </a:r>
            <a:r>
              <a:rPr dirty="0" sz="1450" spc="-5">
                <a:latin typeface="Times New Roman"/>
                <a:cs typeface="Times New Roman"/>
              </a:rPr>
              <a:t>looks </a:t>
            </a:r>
            <a:r>
              <a:rPr dirty="0" sz="1450" spc="-10">
                <a:latin typeface="Times New Roman"/>
                <a:cs typeface="Times New Roman"/>
              </a:rPr>
              <a:t>forth,  and the court from </a:t>
            </a:r>
            <a:r>
              <a:rPr dirty="0" sz="1450" spc="-5">
                <a:latin typeface="Times New Roman"/>
                <a:cs typeface="Times New Roman"/>
              </a:rPr>
              <a:t>out </a:t>
            </a:r>
            <a:r>
              <a:rPr dirty="0" sz="1450" spc="-10">
                <a:latin typeface="Times New Roman"/>
                <a:cs typeface="Times New Roman"/>
              </a:rPr>
              <a:t>the half-lit dining-room seems nearly as bright as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and the light picks </a:t>
            </a:r>
            <a:r>
              <a:rPr dirty="0" sz="1450" spc="-5">
                <a:latin typeface="Times New Roman"/>
                <a:cs typeface="Times New Roman"/>
              </a:rPr>
              <a:t>out </a:t>
            </a:r>
            <a:r>
              <a:rPr dirty="0" sz="1450" spc="-10">
                <a:latin typeface="Times New Roman"/>
                <a:cs typeface="Times New Roman"/>
              </a:rPr>
              <a:t>the window-panes, and makes </a:t>
            </a:r>
            <a:r>
              <a:rPr dirty="0" sz="1450" spc="-5">
                <a:latin typeface="Times New Roman"/>
                <a:cs typeface="Times New Roman"/>
              </a:rPr>
              <a:t>a </a:t>
            </a:r>
            <a:r>
              <a:rPr dirty="0" sz="1450" spc="-10">
                <a:latin typeface="Times New Roman"/>
                <a:cs typeface="Times New Roman"/>
              </a:rPr>
              <a:t>clear shadow  under every vine-leaf </a:t>
            </a:r>
            <a:r>
              <a:rPr dirty="0" sz="1450" spc="-5">
                <a:latin typeface="Times New Roman"/>
                <a:cs typeface="Times New Roman"/>
              </a:rPr>
              <a:t>on </a:t>
            </a:r>
            <a:r>
              <a:rPr dirty="0" sz="1450" spc="-10">
                <a:latin typeface="Times New Roman"/>
                <a:cs typeface="Times New Roman"/>
              </a:rPr>
              <a:t>the wall—sometimes </a:t>
            </a:r>
            <a:r>
              <a:rPr dirty="0" sz="1450" spc="-5">
                <a:latin typeface="Times New Roman"/>
                <a:cs typeface="Times New Roman"/>
              </a:rPr>
              <a:t>a </a:t>
            </a:r>
            <a:r>
              <a:rPr dirty="0" sz="1450" spc="-10">
                <a:latin typeface="Times New Roman"/>
                <a:cs typeface="Times New Roman"/>
              </a:rPr>
              <a:t>picnic is proposed, and </a:t>
            </a:r>
            <a:r>
              <a:rPr dirty="0" sz="1450" spc="-5">
                <a:latin typeface="Times New Roman"/>
                <a:cs typeface="Times New Roman"/>
              </a:rPr>
              <a:t>a  </a:t>
            </a:r>
            <a:r>
              <a:rPr dirty="0" sz="1450" spc="-10">
                <a:latin typeface="Times New Roman"/>
                <a:cs typeface="Times New Roman"/>
              </a:rPr>
              <a:t>basket made </a:t>
            </a:r>
            <a:r>
              <a:rPr dirty="0" sz="1450" spc="-25">
                <a:latin typeface="Times New Roman"/>
                <a:cs typeface="Times New Roman"/>
              </a:rPr>
              <a:t>ready, </a:t>
            </a:r>
            <a:r>
              <a:rPr dirty="0" sz="1450" spc="-10">
                <a:latin typeface="Times New Roman"/>
                <a:cs typeface="Times New Roman"/>
              </a:rPr>
              <a:t>and </a:t>
            </a:r>
            <a:r>
              <a:rPr dirty="0" sz="1450" spc="-5">
                <a:latin typeface="Times New Roman"/>
                <a:cs typeface="Times New Roman"/>
              </a:rPr>
              <a:t>a good </a:t>
            </a:r>
            <a:r>
              <a:rPr dirty="0" sz="1450" spc="-10">
                <a:latin typeface="Times New Roman"/>
                <a:cs typeface="Times New Roman"/>
              </a:rPr>
              <a:t>procession formed in front </a:t>
            </a:r>
            <a:r>
              <a:rPr dirty="0" sz="1450" spc="-5">
                <a:latin typeface="Times New Roman"/>
                <a:cs typeface="Times New Roman"/>
              </a:rPr>
              <a:t>of </a:t>
            </a:r>
            <a:r>
              <a:rPr dirty="0" sz="1450" spc="-10">
                <a:latin typeface="Times New Roman"/>
                <a:cs typeface="Times New Roman"/>
              </a:rPr>
              <a:t>the hotel. The  two trumpeters in </a:t>
            </a:r>
            <a:r>
              <a:rPr dirty="0" sz="1450" spc="-5">
                <a:latin typeface="Times New Roman"/>
                <a:cs typeface="Times New Roman"/>
              </a:rPr>
              <a:t>honour go </a:t>
            </a:r>
            <a:r>
              <a:rPr dirty="0" sz="1450" spc="-10">
                <a:latin typeface="Times New Roman"/>
                <a:cs typeface="Times New Roman"/>
              </a:rPr>
              <a:t>before; and as we file down the long </a:t>
            </a:r>
            <a:r>
              <a:rPr dirty="0" sz="1450" spc="-25">
                <a:latin typeface="Times New Roman"/>
                <a:cs typeface="Times New Roman"/>
              </a:rPr>
              <a:t>alley, </a:t>
            </a:r>
            <a:r>
              <a:rPr dirty="0" sz="1450" spc="-10">
                <a:latin typeface="Times New Roman"/>
                <a:cs typeface="Times New Roman"/>
              </a:rPr>
              <a:t>and </a:t>
            </a:r>
            <a:r>
              <a:rPr dirty="0" sz="1450" spc="-5">
                <a:latin typeface="Times New Roman"/>
                <a:cs typeface="Times New Roman"/>
              </a:rPr>
              <a:t>up  </a:t>
            </a:r>
            <a:r>
              <a:rPr dirty="0" sz="1450" spc="-10">
                <a:latin typeface="Times New Roman"/>
                <a:cs typeface="Times New Roman"/>
              </a:rPr>
              <a:t>through</a:t>
            </a:r>
            <a:r>
              <a:rPr dirty="0" sz="1450" spc="210">
                <a:latin typeface="Times New Roman"/>
                <a:cs typeface="Times New Roman"/>
              </a:rPr>
              <a:t> </a:t>
            </a:r>
            <a:r>
              <a:rPr dirty="0" sz="1450" spc="-10">
                <a:latin typeface="Times New Roman"/>
                <a:cs typeface="Times New Roman"/>
              </a:rPr>
              <a:t>devious</a:t>
            </a:r>
            <a:r>
              <a:rPr dirty="0" sz="1450" spc="215">
                <a:latin typeface="Times New Roman"/>
                <a:cs typeface="Times New Roman"/>
              </a:rPr>
              <a:t> </a:t>
            </a:r>
            <a:r>
              <a:rPr dirty="0" sz="1450" spc="-10">
                <a:latin typeface="Times New Roman"/>
                <a:cs typeface="Times New Roman"/>
              </a:rPr>
              <a:t>footpaths</a:t>
            </a:r>
            <a:r>
              <a:rPr dirty="0" sz="1450" spc="215">
                <a:latin typeface="Times New Roman"/>
                <a:cs typeface="Times New Roman"/>
              </a:rPr>
              <a:t> </a:t>
            </a:r>
            <a:r>
              <a:rPr dirty="0" sz="1450" spc="-10">
                <a:latin typeface="Times New Roman"/>
                <a:cs typeface="Times New Roman"/>
              </a:rPr>
              <a:t>among</a:t>
            </a:r>
            <a:r>
              <a:rPr dirty="0" sz="1450" spc="215">
                <a:latin typeface="Times New Roman"/>
                <a:cs typeface="Times New Roman"/>
              </a:rPr>
              <a:t> </a:t>
            </a:r>
            <a:r>
              <a:rPr dirty="0" sz="1450" spc="-10">
                <a:latin typeface="Times New Roman"/>
                <a:cs typeface="Times New Roman"/>
              </a:rPr>
              <a:t>rocks</a:t>
            </a:r>
            <a:r>
              <a:rPr dirty="0" sz="1450" spc="215">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pine-trees,</a:t>
            </a:r>
            <a:r>
              <a:rPr dirty="0" sz="1450" spc="215">
                <a:latin typeface="Times New Roman"/>
                <a:cs typeface="Times New Roman"/>
              </a:rPr>
              <a:t> </a:t>
            </a:r>
            <a:r>
              <a:rPr dirty="0" sz="1450" spc="-10">
                <a:latin typeface="Times New Roman"/>
                <a:cs typeface="Times New Roman"/>
              </a:rPr>
              <a:t>with</a:t>
            </a:r>
            <a:r>
              <a:rPr dirty="0" sz="1450" spc="215">
                <a:latin typeface="Times New Roman"/>
                <a:cs typeface="Times New Roman"/>
              </a:rPr>
              <a:t> </a:t>
            </a:r>
            <a:r>
              <a:rPr dirty="0" sz="1450" spc="-10">
                <a:latin typeface="Times New Roman"/>
                <a:cs typeface="Times New Roman"/>
              </a:rPr>
              <a:t>every</a:t>
            </a:r>
            <a:r>
              <a:rPr dirty="0" sz="1450" spc="215">
                <a:latin typeface="Times New Roman"/>
                <a:cs typeface="Times New Roman"/>
              </a:rPr>
              <a:t> </a:t>
            </a:r>
            <a:r>
              <a:rPr dirty="0" sz="1450" spc="-10">
                <a:latin typeface="Times New Roman"/>
                <a:cs typeface="Times New Roman"/>
              </a:rPr>
              <a:t>here</a:t>
            </a:r>
            <a:r>
              <a:rPr dirty="0" sz="1450" spc="21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8552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there </a:t>
            </a:r>
            <a:r>
              <a:rPr dirty="0" sz="1450" spc="-5">
                <a:latin typeface="Times New Roman"/>
                <a:cs typeface="Times New Roman"/>
              </a:rPr>
              <a:t>a </a:t>
            </a:r>
            <a:r>
              <a:rPr dirty="0" sz="1450" spc="-10">
                <a:latin typeface="Times New Roman"/>
                <a:cs typeface="Times New Roman"/>
              </a:rPr>
              <a:t>dark passage </a:t>
            </a:r>
            <a:r>
              <a:rPr dirty="0" sz="1450" spc="-5">
                <a:latin typeface="Times New Roman"/>
                <a:cs typeface="Times New Roman"/>
              </a:rPr>
              <a:t>of </a:t>
            </a:r>
            <a:r>
              <a:rPr dirty="0" sz="1450" spc="-20">
                <a:latin typeface="Times New Roman"/>
                <a:cs typeface="Times New Roman"/>
              </a:rPr>
              <a:t>shadow, </a:t>
            </a:r>
            <a:r>
              <a:rPr dirty="0" sz="1450" spc="-10">
                <a:latin typeface="Times New Roman"/>
                <a:cs typeface="Times New Roman"/>
              </a:rPr>
              <a:t>and every here and there </a:t>
            </a:r>
            <a:r>
              <a:rPr dirty="0" sz="1450" spc="-5">
                <a:latin typeface="Times New Roman"/>
                <a:cs typeface="Times New Roman"/>
              </a:rPr>
              <a:t>a </a:t>
            </a:r>
            <a:r>
              <a:rPr dirty="0" sz="1450" spc="-10">
                <a:latin typeface="Times New Roman"/>
                <a:cs typeface="Times New Roman"/>
              </a:rPr>
              <a:t>spacious outlook  over moonlit woods, these two precede </a:t>
            </a:r>
            <a:r>
              <a:rPr dirty="0" sz="1450" spc="-5">
                <a:latin typeface="Times New Roman"/>
                <a:cs typeface="Times New Roman"/>
              </a:rPr>
              <a:t>us </a:t>
            </a:r>
            <a:r>
              <a:rPr dirty="0" sz="1450" spc="-10">
                <a:latin typeface="Times New Roman"/>
                <a:cs typeface="Times New Roman"/>
              </a:rPr>
              <a:t>and sound many </a:t>
            </a:r>
            <a:r>
              <a:rPr dirty="0" sz="1450" spc="-5">
                <a:latin typeface="Times New Roman"/>
                <a:cs typeface="Times New Roman"/>
              </a:rPr>
              <a:t>a </a:t>
            </a:r>
            <a:r>
              <a:rPr dirty="0" sz="1450" spc="-10">
                <a:latin typeface="Times New Roman"/>
                <a:cs typeface="Times New Roman"/>
              </a:rPr>
              <a:t>jolly flourish as  they walk. </a:t>
            </a:r>
            <a:r>
              <a:rPr dirty="0" sz="1450" spc="-70">
                <a:latin typeface="Times New Roman"/>
                <a:cs typeface="Times New Roman"/>
              </a:rPr>
              <a:t>We </a:t>
            </a:r>
            <a:r>
              <a:rPr dirty="0" sz="1450" spc="-10">
                <a:latin typeface="Times New Roman"/>
                <a:cs typeface="Times New Roman"/>
              </a:rPr>
              <a:t>gather ferns and dry </a:t>
            </a:r>
            <a:r>
              <a:rPr dirty="0" sz="1450" spc="-5">
                <a:latin typeface="Times New Roman"/>
                <a:cs typeface="Times New Roman"/>
              </a:rPr>
              <a:t>boughs </a:t>
            </a:r>
            <a:r>
              <a:rPr dirty="0" sz="1450" spc="-10">
                <a:latin typeface="Times New Roman"/>
                <a:cs typeface="Times New Roman"/>
              </a:rPr>
              <a:t>into the cavern, and soon </a:t>
            </a:r>
            <a:r>
              <a:rPr dirty="0" sz="1450" spc="-5">
                <a:latin typeface="Times New Roman"/>
                <a:cs typeface="Times New Roman"/>
              </a:rPr>
              <a:t>a good  </a:t>
            </a:r>
            <a:r>
              <a:rPr dirty="0" sz="1450" spc="-10">
                <a:latin typeface="Times New Roman"/>
                <a:cs typeface="Times New Roman"/>
              </a:rPr>
              <a:t>blaze flutters the shadows </a:t>
            </a:r>
            <a:r>
              <a:rPr dirty="0" sz="1450" spc="-5">
                <a:latin typeface="Times New Roman"/>
                <a:cs typeface="Times New Roman"/>
              </a:rPr>
              <a:t>of </a:t>
            </a:r>
            <a:r>
              <a:rPr dirty="0" sz="1450" spc="-10">
                <a:latin typeface="Times New Roman"/>
                <a:cs typeface="Times New Roman"/>
              </a:rPr>
              <a:t>the old bandits’ haunt, and shows shapely beards  and comely faces and toilettes ranged about the wall. The bowl is lit, and the  punch is </a:t>
            </a:r>
            <a:r>
              <a:rPr dirty="0" sz="1450" spc="-5">
                <a:latin typeface="Times New Roman"/>
                <a:cs typeface="Times New Roman"/>
              </a:rPr>
              <a:t>burnt </a:t>
            </a:r>
            <a:r>
              <a:rPr dirty="0" sz="1450" spc="-10">
                <a:latin typeface="Times New Roman"/>
                <a:cs typeface="Times New Roman"/>
              </a:rPr>
              <a:t>and sent round in scalding thimblefuls. So </a:t>
            </a:r>
            <a:r>
              <a:rPr dirty="0" sz="1450" spc="-5">
                <a:latin typeface="Times New Roman"/>
                <a:cs typeface="Times New Roman"/>
              </a:rPr>
              <a:t>a good hour or </a:t>
            </a:r>
            <a:r>
              <a:rPr dirty="0" sz="1450" spc="-10">
                <a:latin typeface="Times New Roman"/>
                <a:cs typeface="Times New Roman"/>
              </a:rPr>
              <a:t>two  may pass with song and jest. And then we </a:t>
            </a:r>
            <a:r>
              <a:rPr dirty="0" sz="1450" spc="-5">
                <a:latin typeface="Times New Roman"/>
                <a:cs typeface="Times New Roman"/>
              </a:rPr>
              <a:t>go </a:t>
            </a:r>
            <a:r>
              <a:rPr dirty="0" sz="1450" spc="-10">
                <a:latin typeface="Times New Roman"/>
                <a:cs typeface="Times New Roman"/>
              </a:rPr>
              <a:t>home in the moonlit morning,  straggling </a:t>
            </a:r>
            <a:r>
              <a:rPr dirty="0" sz="1450" spc="-5">
                <a:latin typeface="Times New Roman"/>
                <a:cs typeface="Times New Roman"/>
              </a:rPr>
              <a:t>a good </a:t>
            </a:r>
            <a:r>
              <a:rPr dirty="0" sz="1450" spc="-10">
                <a:latin typeface="Times New Roman"/>
                <a:cs typeface="Times New Roman"/>
              </a:rPr>
              <a:t>deal among the birch tufts and the boulders, </a:t>
            </a:r>
            <a:r>
              <a:rPr dirty="0" sz="1450" spc="-5">
                <a:latin typeface="Times New Roman"/>
                <a:cs typeface="Times New Roman"/>
              </a:rPr>
              <a:t>but </a:t>
            </a:r>
            <a:r>
              <a:rPr dirty="0" sz="1450" spc="-10">
                <a:latin typeface="Times New Roman"/>
                <a:cs typeface="Times New Roman"/>
              </a:rPr>
              <a:t>ever called  together again, as </a:t>
            </a:r>
            <a:r>
              <a:rPr dirty="0" sz="1450" spc="-5">
                <a:latin typeface="Times New Roman"/>
                <a:cs typeface="Times New Roman"/>
              </a:rPr>
              <a:t>one of our </a:t>
            </a:r>
            <a:r>
              <a:rPr dirty="0" sz="1450" spc="-10">
                <a:latin typeface="Times New Roman"/>
                <a:cs typeface="Times New Roman"/>
              </a:rPr>
              <a:t>leaders winds his </a:t>
            </a:r>
            <a:r>
              <a:rPr dirty="0" sz="1450" spc="-5">
                <a:latin typeface="Times New Roman"/>
                <a:cs typeface="Times New Roman"/>
              </a:rPr>
              <a:t>horn. </a:t>
            </a:r>
            <a:r>
              <a:rPr dirty="0" sz="1450" spc="-10">
                <a:latin typeface="Times New Roman"/>
                <a:cs typeface="Times New Roman"/>
              </a:rPr>
              <a:t>Perhaps some </a:t>
            </a:r>
            <a:r>
              <a:rPr dirty="0" sz="1450" spc="-5">
                <a:latin typeface="Times New Roman"/>
                <a:cs typeface="Times New Roman"/>
              </a:rPr>
              <a:t>one of </a:t>
            </a:r>
            <a:r>
              <a:rPr dirty="0" sz="1450" spc="-10">
                <a:latin typeface="Times New Roman"/>
                <a:cs typeface="Times New Roman"/>
              </a:rPr>
              <a:t>the  party will </a:t>
            </a:r>
            <a:r>
              <a:rPr dirty="0" sz="1450" spc="-5">
                <a:latin typeface="Times New Roman"/>
                <a:cs typeface="Times New Roman"/>
              </a:rPr>
              <a:t>not </a:t>
            </a:r>
            <a:r>
              <a:rPr dirty="0" sz="1450" spc="-10">
                <a:latin typeface="Times New Roman"/>
                <a:cs typeface="Times New Roman"/>
              </a:rPr>
              <a:t>heed the summons, </a:t>
            </a:r>
            <a:r>
              <a:rPr dirty="0" sz="1450" spc="-5">
                <a:latin typeface="Times New Roman"/>
                <a:cs typeface="Times New Roman"/>
              </a:rPr>
              <a:t>but </a:t>
            </a:r>
            <a:r>
              <a:rPr dirty="0" sz="1450" spc="-10">
                <a:latin typeface="Times New Roman"/>
                <a:cs typeface="Times New Roman"/>
              </a:rPr>
              <a:t>chooses </a:t>
            </a:r>
            <a:r>
              <a:rPr dirty="0" sz="1450" spc="-5">
                <a:latin typeface="Times New Roman"/>
                <a:cs typeface="Times New Roman"/>
              </a:rPr>
              <a:t>out </a:t>
            </a:r>
            <a:r>
              <a:rPr dirty="0" sz="1450" spc="-10">
                <a:latin typeface="Times New Roman"/>
                <a:cs typeface="Times New Roman"/>
              </a:rPr>
              <a:t>some by-way </a:t>
            </a:r>
            <a:r>
              <a:rPr dirty="0" sz="1450" spc="-5">
                <a:latin typeface="Times New Roman"/>
                <a:cs typeface="Times New Roman"/>
              </a:rPr>
              <a:t>of </a:t>
            </a:r>
            <a:r>
              <a:rPr dirty="0" sz="1450" spc="-10">
                <a:latin typeface="Times New Roman"/>
                <a:cs typeface="Times New Roman"/>
              </a:rPr>
              <a:t>his own.  As </a:t>
            </a:r>
            <a:r>
              <a:rPr dirty="0" sz="1450" spc="-5">
                <a:latin typeface="Times New Roman"/>
                <a:cs typeface="Times New Roman"/>
              </a:rPr>
              <a:t>he </a:t>
            </a:r>
            <a:r>
              <a:rPr dirty="0" sz="1450" spc="-10">
                <a:latin typeface="Times New Roman"/>
                <a:cs typeface="Times New Roman"/>
              </a:rPr>
              <a:t>follows the winding sandy road, </a:t>
            </a:r>
            <a:r>
              <a:rPr dirty="0" sz="1450" spc="-5">
                <a:latin typeface="Times New Roman"/>
                <a:cs typeface="Times New Roman"/>
              </a:rPr>
              <a:t>he </a:t>
            </a:r>
            <a:r>
              <a:rPr dirty="0" sz="1450" spc="-10">
                <a:latin typeface="Times New Roman"/>
                <a:cs typeface="Times New Roman"/>
              </a:rPr>
              <a:t>hears the flourishes grow fainter and  fainter in the distance, and die finally </a:t>
            </a:r>
            <a:r>
              <a:rPr dirty="0" sz="1450" spc="-5">
                <a:latin typeface="Times New Roman"/>
                <a:cs typeface="Times New Roman"/>
              </a:rPr>
              <a:t>out, </a:t>
            </a:r>
            <a:r>
              <a:rPr dirty="0" sz="1450" spc="-10">
                <a:latin typeface="Times New Roman"/>
                <a:cs typeface="Times New Roman"/>
              </a:rPr>
              <a:t>and still walks </a:t>
            </a:r>
            <a:r>
              <a:rPr dirty="0" sz="1450" spc="-5">
                <a:latin typeface="Times New Roman"/>
                <a:cs typeface="Times New Roman"/>
              </a:rPr>
              <a:t>on </a:t>
            </a:r>
            <a:r>
              <a:rPr dirty="0" sz="1450" spc="-10">
                <a:latin typeface="Times New Roman"/>
                <a:cs typeface="Times New Roman"/>
              </a:rPr>
              <a:t>in the strange  coolness and silence and between the crisp lights and shadows </a:t>
            </a:r>
            <a:r>
              <a:rPr dirty="0" sz="1450" spc="-5">
                <a:latin typeface="Times New Roman"/>
                <a:cs typeface="Times New Roman"/>
              </a:rPr>
              <a:t>of </a:t>
            </a:r>
            <a:r>
              <a:rPr dirty="0" sz="1450" spc="-10">
                <a:latin typeface="Times New Roman"/>
                <a:cs typeface="Times New Roman"/>
              </a:rPr>
              <a:t>the moonlit  woods, until suddenly the bell rings </a:t>
            </a:r>
            <a:r>
              <a:rPr dirty="0" sz="1450" spc="-5">
                <a:latin typeface="Times New Roman"/>
                <a:cs typeface="Times New Roman"/>
              </a:rPr>
              <a:t>out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from </a:t>
            </a:r>
            <a:r>
              <a:rPr dirty="0" sz="1450" spc="-15">
                <a:latin typeface="Times New Roman"/>
                <a:cs typeface="Times New Roman"/>
              </a:rPr>
              <a:t>far-away </a:t>
            </a:r>
            <a:r>
              <a:rPr dirty="0" sz="1450" spc="-20">
                <a:latin typeface="Times New Roman"/>
                <a:cs typeface="Times New Roman"/>
              </a:rPr>
              <a:t>Chailly,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starts to find himself alone. No surf-bell </a:t>
            </a:r>
            <a:r>
              <a:rPr dirty="0" sz="1450" spc="-5">
                <a:latin typeface="Times New Roman"/>
                <a:cs typeface="Times New Roman"/>
              </a:rPr>
              <a:t>on </a:t>
            </a:r>
            <a:r>
              <a:rPr dirty="0" sz="1450" spc="-10">
                <a:latin typeface="Times New Roman"/>
                <a:cs typeface="Times New Roman"/>
              </a:rPr>
              <a:t>forlorn and perilous shores, </a:t>
            </a:r>
            <a:r>
              <a:rPr dirty="0" sz="1450" spc="-5">
                <a:latin typeface="Times New Roman"/>
                <a:cs typeface="Times New Roman"/>
              </a:rPr>
              <a:t>no  </a:t>
            </a:r>
            <a:r>
              <a:rPr dirty="0" sz="1450" spc="-10">
                <a:latin typeface="Times New Roman"/>
                <a:cs typeface="Times New Roman"/>
              </a:rPr>
              <a:t>passing knell over the busy market-place, can speak with </a:t>
            </a:r>
            <a:r>
              <a:rPr dirty="0" sz="1450" spc="-5">
                <a:latin typeface="Times New Roman"/>
                <a:cs typeface="Times New Roman"/>
              </a:rPr>
              <a:t>a </a:t>
            </a:r>
            <a:r>
              <a:rPr dirty="0" sz="1450" spc="-10">
                <a:latin typeface="Times New Roman"/>
                <a:cs typeface="Times New Roman"/>
              </a:rPr>
              <a:t>more heavy and  disconsolate </a:t>
            </a:r>
            <a:r>
              <a:rPr dirty="0" sz="1450" spc="-5">
                <a:latin typeface="Times New Roman"/>
                <a:cs typeface="Times New Roman"/>
              </a:rPr>
              <a:t>tongue </a:t>
            </a:r>
            <a:r>
              <a:rPr dirty="0" sz="1450" spc="-10">
                <a:latin typeface="Times New Roman"/>
                <a:cs typeface="Times New Roman"/>
              </a:rPr>
              <a:t>to human ears. Each stroke calls </a:t>
            </a:r>
            <a:r>
              <a:rPr dirty="0" sz="1450" spc="-5">
                <a:latin typeface="Times New Roman"/>
                <a:cs typeface="Times New Roman"/>
              </a:rPr>
              <a:t>up a </a:t>
            </a:r>
            <a:r>
              <a:rPr dirty="0" sz="1450" spc="-10">
                <a:latin typeface="Times New Roman"/>
                <a:cs typeface="Times New Roman"/>
              </a:rPr>
              <a:t>host </a:t>
            </a:r>
            <a:r>
              <a:rPr dirty="0" sz="1450" spc="-5">
                <a:latin typeface="Times New Roman"/>
                <a:cs typeface="Times New Roman"/>
              </a:rPr>
              <a:t>of </a:t>
            </a:r>
            <a:r>
              <a:rPr dirty="0" sz="1450" spc="-10">
                <a:latin typeface="Times New Roman"/>
                <a:cs typeface="Times New Roman"/>
              </a:rPr>
              <a:t>ghostly  reverberations in his mind. And as </a:t>
            </a:r>
            <a:r>
              <a:rPr dirty="0" sz="1450" spc="-5">
                <a:latin typeface="Times New Roman"/>
                <a:cs typeface="Times New Roman"/>
              </a:rPr>
              <a:t>he </a:t>
            </a:r>
            <a:r>
              <a:rPr dirty="0" sz="1450" spc="-10">
                <a:latin typeface="Times New Roman"/>
                <a:cs typeface="Times New Roman"/>
              </a:rPr>
              <a:t>stands rooted, it has grown once more  so utterly silent that it seems to him </a:t>
            </a:r>
            <a:r>
              <a:rPr dirty="0" sz="1450" spc="-5">
                <a:latin typeface="Times New Roman"/>
                <a:cs typeface="Times New Roman"/>
              </a:rPr>
              <a:t>he </a:t>
            </a:r>
            <a:r>
              <a:rPr dirty="0" sz="1450" spc="-10">
                <a:latin typeface="Times New Roman"/>
                <a:cs typeface="Times New Roman"/>
              </a:rPr>
              <a:t>might hear the church bells ring the  </a:t>
            </a:r>
            <a:r>
              <a:rPr dirty="0" sz="1450" spc="-5">
                <a:latin typeface="Times New Roman"/>
                <a:cs typeface="Times New Roman"/>
              </a:rPr>
              <a:t>hour out </a:t>
            </a:r>
            <a:r>
              <a:rPr dirty="0" sz="1450" spc="-10">
                <a:latin typeface="Times New Roman"/>
                <a:cs typeface="Times New Roman"/>
              </a:rPr>
              <a:t>all the world </a:t>
            </a:r>
            <a:r>
              <a:rPr dirty="0" sz="1450" spc="-20">
                <a:latin typeface="Times New Roman"/>
                <a:cs typeface="Times New Roman"/>
              </a:rPr>
              <a:t>over, </a:t>
            </a:r>
            <a:r>
              <a:rPr dirty="0" sz="1450" spc="-5">
                <a:latin typeface="Times New Roman"/>
                <a:cs typeface="Times New Roman"/>
              </a:rPr>
              <a:t>not </a:t>
            </a:r>
            <a:r>
              <a:rPr dirty="0" sz="1450" spc="-10">
                <a:latin typeface="Times New Roman"/>
                <a:cs typeface="Times New Roman"/>
              </a:rPr>
              <a:t>at Chailly </a:t>
            </a:r>
            <a:r>
              <a:rPr dirty="0" sz="1450" spc="-25">
                <a:latin typeface="Times New Roman"/>
                <a:cs typeface="Times New Roman"/>
              </a:rPr>
              <a:t>only, </a:t>
            </a:r>
            <a:r>
              <a:rPr dirty="0" sz="1450" spc="-5">
                <a:latin typeface="Times New Roman"/>
                <a:cs typeface="Times New Roman"/>
              </a:rPr>
              <a:t>but </a:t>
            </a:r>
            <a:r>
              <a:rPr dirty="0" sz="1450" spc="-10">
                <a:latin typeface="Times New Roman"/>
                <a:cs typeface="Times New Roman"/>
              </a:rPr>
              <a:t>in Paris, and away in  outlandish cities, and in the village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where his childhood passed  between the sun and</a:t>
            </a:r>
            <a:r>
              <a:rPr dirty="0" sz="1450" spc="5">
                <a:latin typeface="Times New Roman"/>
                <a:cs typeface="Times New Roman"/>
              </a:rPr>
              <a:t> </a:t>
            </a:r>
            <a:r>
              <a:rPr dirty="0" sz="1450" spc="-10">
                <a:latin typeface="Times New Roman"/>
                <a:cs typeface="Times New Roman"/>
              </a:rPr>
              <a:t>flowers.</a:t>
            </a:r>
            <a:endParaRPr sz="1450">
              <a:latin typeface="Times New Roman"/>
              <a:cs typeface="Times New Roman"/>
            </a:endParaRPr>
          </a:p>
        </p:txBody>
      </p:sp>
      <p:sp>
        <p:nvSpPr>
          <p:cNvPr id="3" name="object 3"/>
          <p:cNvSpPr txBox="1"/>
          <p:nvPr/>
        </p:nvSpPr>
        <p:spPr>
          <a:xfrm>
            <a:off x="876300" y="6087863"/>
            <a:ext cx="5807710" cy="381254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IDLE </a:t>
            </a:r>
            <a:r>
              <a:rPr dirty="0" sz="1450" spc="-15" b="1">
                <a:latin typeface="Times New Roman"/>
                <a:cs typeface="Times New Roman"/>
              </a:rPr>
              <a:t>HOURS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The woods </a:t>
            </a:r>
            <a:r>
              <a:rPr dirty="0" sz="1450" spc="-5">
                <a:latin typeface="Times New Roman"/>
                <a:cs typeface="Times New Roman"/>
              </a:rPr>
              <a:t>by </a:t>
            </a:r>
            <a:r>
              <a:rPr dirty="0" sz="1450" spc="-10">
                <a:latin typeface="Times New Roman"/>
                <a:cs typeface="Times New Roman"/>
              </a:rPr>
              <a:t>night, in all their uncanny </a:t>
            </a:r>
            <a:r>
              <a:rPr dirty="0" sz="1450" spc="-15">
                <a:latin typeface="Times New Roman"/>
                <a:cs typeface="Times New Roman"/>
              </a:rPr>
              <a:t>effect,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rightly to </a:t>
            </a:r>
            <a:r>
              <a:rPr dirty="0" sz="1450" spc="-5">
                <a:latin typeface="Times New Roman"/>
                <a:cs typeface="Times New Roman"/>
              </a:rPr>
              <a:t>be  </a:t>
            </a:r>
            <a:r>
              <a:rPr dirty="0" sz="1450" spc="-10">
                <a:latin typeface="Times New Roman"/>
                <a:cs typeface="Times New Roman"/>
              </a:rPr>
              <a:t>understood until </a:t>
            </a:r>
            <a:r>
              <a:rPr dirty="0" sz="1450" spc="-5">
                <a:latin typeface="Times New Roman"/>
                <a:cs typeface="Times New Roman"/>
              </a:rPr>
              <a:t>you </a:t>
            </a:r>
            <a:r>
              <a:rPr dirty="0" sz="1450" spc="-10">
                <a:latin typeface="Times New Roman"/>
                <a:cs typeface="Times New Roman"/>
              </a:rPr>
              <a:t>can compare them with the woods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The stillness  </a:t>
            </a:r>
            <a:r>
              <a:rPr dirty="0" sz="1450" spc="-5">
                <a:latin typeface="Times New Roman"/>
                <a:cs typeface="Times New Roman"/>
              </a:rPr>
              <a:t>of </a:t>
            </a:r>
            <a:r>
              <a:rPr dirty="0" sz="1450" spc="-10">
                <a:latin typeface="Times New Roman"/>
                <a:cs typeface="Times New Roman"/>
              </a:rPr>
              <a:t>the medium, the floor </a:t>
            </a:r>
            <a:r>
              <a:rPr dirty="0" sz="1450" spc="-5">
                <a:latin typeface="Times New Roman"/>
                <a:cs typeface="Times New Roman"/>
              </a:rPr>
              <a:t>of </a:t>
            </a:r>
            <a:r>
              <a:rPr dirty="0" sz="1450" spc="-10">
                <a:latin typeface="Times New Roman"/>
                <a:cs typeface="Times New Roman"/>
              </a:rPr>
              <a:t>glittering sand, these trees that </a:t>
            </a:r>
            <a:r>
              <a:rPr dirty="0" sz="1450" spc="-5">
                <a:latin typeface="Times New Roman"/>
                <a:cs typeface="Times New Roman"/>
              </a:rPr>
              <a:t>go </a:t>
            </a:r>
            <a:r>
              <a:rPr dirty="0" sz="1450" spc="-10">
                <a:latin typeface="Times New Roman"/>
                <a:cs typeface="Times New Roman"/>
              </a:rPr>
              <a:t>streaming </a:t>
            </a:r>
            <a:r>
              <a:rPr dirty="0" sz="1450" spc="-5">
                <a:latin typeface="Times New Roman"/>
                <a:cs typeface="Times New Roman"/>
              </a:rPr>
              <a:t>up  </a:t>
            </a:r>
            <a:r>
              <a:rPr dirty="0" sz="1450" spc="-10">
                <a:latin typeface="Times New Roman"/>
                <a:cs typeface="Times New Roman"/>
              </a:rPr>
              <a:t>like monstrous sea-weeds and waver in the moving winds like the weeds in  submarine currents, all these set the mind working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thought of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may have seen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foreland </a:t>
            </a:r>
            <a:r>
              <a:rPr dirty="0" sz="1450" spc="-5">
                <a:latin typeface="Times New Roman"/>
                <a:cs typeface="Times New Roman"/>
              </a:rPr>
              <a:t>or </a:t>
            </a:r>
            <a:r>
              <a:rPr dirty="0" sz="1450" spc="-10">
                <a:latin typeface="Times New Roman"/>
                <a:cs typeface="Times New Roman"/>
              </a:rPr>
              <a:t>over the side </a:t>
            </a:r>
            <a:r>
              <a:rPr dirty="0" sz="1450" spc="-5">
                <a:latin typeface="Times New Roman"/>
                <a:cs typeface="Times New Roman"/>
              </a:rPr>
              <a:t>of a </a:t>
            </a:r>
            <a:r>
              <a:rPr dirty="0" sz="1450" spc="-10">
                <a:latin typeface="Times New Roman"/>
                <a:cs typeface="Times New Roman"/>
              </a:rPr>
              <a:t>boat, and make </a:t>
            </a:r>
            <a:r>
              <a:rPr dirty="0" sz="1450" spc="-5">
                <a:latin typeface="Times New Roman"/>
                <a:cs typeface="Times New Roman"/>
              </a:rPr>
              <a:t>you </a:t>
            </a:r>
            <a:r>
              <a:rPr dirty="0" sz="1450" spc="-10">
                <a:latin typeface="Times New Roman"/>
                <a:cs typeface="Times New Roman"/>
              </a:rPr>
              <a:t>feel like  </a:t>
            </a:r>
            <a:r>
              <a:rPr dirty="0" sz="1450" spc="-5">
                <a:latin typeface="Times New Roman"/>
                <a:cs typeface="Times New Roman"/>
              </a:rPr>
              <a:t>a </a:t>
            </a:r>
            <a:r>
              <a:rPr dirty="0" sz="1450" spc="-20">
                <a:latin typeface="Times New Roman"/>
                <a:cs typeface="Times New Roman"/>
              </a:rPr>
              <a:t>diver, </a:t>
            </a:r>
            <a:r>
              <a:rPr dirty="0" sz="1450" spc="-10">
                <a:latin typeface="Times New Roman"/>
                <a:cs typeface="Times New Roman"/>
              </a:rPr>
              <a:t>down in the quiet </a:t>
            </a:r>
            <a:r>
              <a:rPr dirty="0" sz="1450" spc="-20">
                <a:latin typeface="Times New Roman"/>
                <a:cs typeface="Times New Roman"/>
              </a:rPr>
              <a:t>water, </a:t>
            </a:r>
            <a:r>
              <a:rPr dirty="0" sz="1450" spc="-10">
                <a:latin typeface="Times New Roman"/>
                <a:cs typeface="Times New Roman"/>
              </a:rPr>
              <a:t>fathoms below the tumbling, transitory  surface </a:t>
            </a:r>
            <a:r>
              <a:rPr dirty="0" sz="1450" spc="-5">
                <a:latin typeface="Times New Roman"/>
                <a:cs typeface="Times New Roman"/>
              </a:rPr>
              <a:t>of </a:t>
            </a:r>
            <a:r>
              <a:rPr dirty="0" sz="1450" spc="-10">
                <a:latin typeface="Times New Roman"/>
                <a:cs typeface="Times New Roman"/>
              </a:rPr>
              <a:t>the sea. And yet in itself, as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the strangeness </a:t>
            </a:r>
            <a:r>
              <a:rPr dirty="0" sz="1450" spc="-5">
                <a:latin typeface="Times New Roman"/>
                <a:cs typeface="Times New Roman"/>
              </a:rPr>
              <a:t>of </a:t>
            </a:r>
            <a:r>
              <a:rPr dirty="0" sz="1450" spc="-10">
                <a:latin typeface="Times New Roman"/>
                <a:cs typeface="Times New Roman"/>
              </a:rPr>
              <a:t>these  nocturnal solitudes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felt fully without the sense </a:t>
            </a:r>
            <a:r>
              <a:rPr dirty="0" sz="1450" spc="-5">
                <a:latin typeface="Times New Roman"/>
                <a:cs typeface="Times New Roman"/>
              </a:rPr>
              <a:t>of </a:t>
            </a:r>
            <a:r>
              <a:rPr dirty="0" sz="1450" spc="-10">
                <a:latin typeface="Times New Roman"/>
                <a:cs typeface="Times New Roman"/>
              </a:rPr>
              <a:t>contrast. </a:t>
            </a:r>
            <a:r>
              <a:rPr dirty="0" sz="1450" spc="-60">
                <a:latin typeface="Times New Roman"/>
                <a:cs typeface="Times New Roman"/>
              </a:rPr>
              <a:t>You  </a:t>
            </a:r>
            <a:r>
              <a:rPr dirty="0" sz="1450" spc="-10">
                <a:latin typeface="Times New Roman"/>
                <a:cs typeface="Times New Roman"/>
              </a:rPr>
              <a:t>must have risen in the morning and seen the woods as they are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kindled  and coloured in the </a:t>
            </a:r>
            <a:r>
              <a:rPr dirty="0" sz="1450" spc="-25">
                <a:latin typeface="Times New Roman"/>
                <a:cs typeface="Times New Roman"/>
              </a:rPr>
              <a:t>sun’s </a:t>
            </a:r>
            <a:r>
              <a:rPr dirty="0" sz="1450" spc="-10">
                <a:latin typeface="Times New Roman"/>
                <a:cs typeface="Times New Roman"/>
              </a:rPr>
              <a:t>light; </a:t>
            </a:r>
            <a:r>
              <a:rPr dirty="0" sz="1450" spc="-5">
                <a:latin typeface="Times New Roman"/>
                <a:cs typeface="Times New Roman"/>
              </a:rPr>
              <a:t>you </a:t>
            </a:r>
            <a:r>
              <a:rPr dirty="0" sz="1450" spc="-10">
                <a:latin typeface="Times New Roman"/>
                <a:cs typeface="Times New Roman"/>
              </a:rPr>
              <a:t>must have felt the </a:t>
            </a:r>
            <a:r>
              <a:rPr dirty="0" sz="1450" spc="-5">
                <a:latin typeface="Times New Roman"/>
                <a:cs typeface="Times New Roman"/>
              </a:rPr>
              <a:t>odour of </a:t>
            </a:r>
            <a:r>
              <a:rPr dirty="0" sz="1450" spc="-10">
                <a:latin typeface="Times New Roman"/>
                <a:cs typeface="Times New Roman"/>
              </a:rPr>
              <a:t>innumerable  trees at even, the unsparing heat along the forest roads, and the coolness </a:t>
            </a:r>
            <a:r>
              <a:rPr dirty="0" sz="1450" spc="-5">
                <a:latin typeface="Times New Roman"/>
                <a:cs typeface="Times New Roman"/>
              </a:rPr>
              <a:t>of </a:t>
            </a:r>
            <a:r>
              <a:rPr dirty="0" sz="1450" spc="-10">
                <a:latin typeface="Times New Roman"/>
                <a:cs typeface="Times New Roman"/>
              </a:rPr>
              <a:t>the  groves.</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the first morning </a:t>
            </a:r>
            <a:r>
              <a:rPr dirty="0" sz="1450" spc="-5">
                <a:latin typeface="Times New Roman"/>
                <a:cs typeface="Times New Roman"/>
              </a:rPr>
              <a:t>you </a:t>
            </a:r>
            <a:r>
              <a:rPr dirty="0" sz="1450" spc="-10">
                <a:latin typeface="Times New Roman"/>
                <a:cs typeface="Times New Roman"/>
              </a:rPr>
              <a:t>will doubtless rise betimes. 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a:t>
            </a:r>
            <a:r>
              <a:rPr dirty="0" sz="1450" spc="200">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wakened before </a:t>
            </a:r>
            <a:r>
              <a:rPr dirty="0" sz="1450" spc="-5">
                <a:latin typeface="Times New Roman"/>
                <a:cs typeface="Times New Roman"/>
              </a:rPr>
              <a:t>by </a:t>
            </a:r>
            <a:r>
              <a:rPr dirty="0" sz="1450" spc="-10">
                <a:latin typeface="Times New Roman"/>
                <a:cs typeface="Times New Roman"/>
              </a:rPr>
              <a:t>the visit </a:t>
            </a:r>
            <a:r>
              <a:rPr dirty="0" sz="1450" spc="-5">
                <a:latin typeface="Times New Roman"/>
                <a:cs typeface="Times New Roman"/>
              </a:rPr>
              <a:t>of </a:t>
            </a:r>
            <a:r>
              <a:rPr dirty="0" sz="1450" spc="-10">
                <a:latin typeface="Times New Roman"/>
                <a:cs typeface="Times New Roman"/>
              </a:rPr>
              <a:t>some adventurous pigeon,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wakened  as soon as the sun can reach </a:t>
            </a:r>
            <a:r>
              <a:rPr dirty="0" sz="1450" spc="-5">
                <a:latin typeface="Times New Roman"/>
                <a:cs typeface="Times New Roman"/>
              </a:rPr>
              <a:t>your </a:t>
            </a:r>
            <a:r>
              <a:rPr dirty="0" sz="1450" spc="-10">
                <a:latin typeface="Times New Roman"/>
                <a:cs typeface="Times New Roman"/>
              </a:rPr>
              <a:t>window—for there are </a:t>
            </a:r>
            <a:r>
              <a:rPr dirty="0" sz="1450" spc="-5">
                <a:latin typeface="Times New Roman"/>
                <a:cs typeface="Times New Roman"/>
              </a:rPr>
              <a:t>no </a:t>
            </a:r>
            <a:r>
              <a:rPr dirty="0" sz="1450" spc="-10">
                <a:latin typeface="Times New Roman"/>
                <a:cs typeface="Times New Roman"/>
              </a:rPr>
              <a:t>blind </a:t>
            </a:r>
            <a:r>
              <a:rPr dirty="0" sz="1450" spc="-5">
                <a:latin typeface="Times New Roman"/>
                <a:cs typeface="Times New Roman"/>
              </a:rPr>
              <a:t>or </a:t>
            </a:r>
            <a:r>
              <a:rPr dirty="0" sz="1450" spc="-10">
                <a:latin typeface="Times New Roman"/>
                <a:cs typeface="Times New Roman"/>
              </a:rPr>
              <a:t>shutters  to keep him out—and the room, with its bare wood floor and bare  whitewashed walls, shines all round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glory </a:t>
            </a:r>
            <a:r>
              <a:rPr dirty="0" sz="1450" spc="-5">
                <a:latin typeface="Times New Roman"/>
                <a:cs typeface="Times New Roman"/>
              </a:rPr>
              <a:t>of </a:t>
            </a:r>
            <a:r>
              <a:rPr dirty="0" sz="1450" spc="-10">
                <a:latin typeface="Times New Roman"/>
                <a:cs typeface="Times New Roman"/>
              </a:rPr>
              <a:t>reflected lights.  </a:t>
            </a:r>
            <a:r>
              <a:rPr dirty="0" sz="1450" spc="-60">
                <a:latin typeface="Times New Roman"/>
                <a:cs typeface="Times New Roman"/>
              </a:rPr>
              <a:t>You </a:t>
            </a:r>
            <a:r>
              <a:rPr dirty="0" sz="1450" spc="-10">
                <a:latin typeface="Times New Roman"/>
                <a:cs typeface="Times New Roman"/>
              </a:rPr>
              <a:t>may doze </a:t>
            </a:r>
            <a:r>
              <a:rPr dirty="0" sz="1450" spc="-5">
                <a:latin typeface="Times New Roman"/>
                <a:cs typeface="Times New Roman"/>
              </a:rPr>
              <a:t>a </a:t>
            </a:r>
            <a:r>
              <a:rPr dirty="0" sz="1450" spc="-10">
                <a:latin typeface="Times New Roman"/>
                <a:cs typeface="Times New Roman"/>
              </a:rPr>
              <a:t>while longer </a:t>
            </a:r>
            <a:r>
              <a:rPr dirty="0" sz="1450" spc="-5">
                <a:latin typeface="Times New Roman"/>
                <a:cs typeface="Times New Roman"/>
              </a:rPr>
              <a:t>by </a:t>
            </a:r>
            <a:r>
              <a:rPr dirty="0" sz="1450" spc="-10">
                <a:latin typeface="Times New Roman"/>
                <a:cs typeface="Times New Roman"/>
              </a:rPr>
              <a:t>snatches, </a:t>
            </a:r>
            <a:r>
              <a:rPr dirty="0" sz="1450" spc="-5">
                <a:latin typeface="Times New Roman"/>
                <a:cs typeface="Times New Roman"/>
              </a:rPr>
              <a:t>or </a:t>
            </a:r>
            <a:r>
              <a:rPr dirty="0" sz="1450" spc="-10">
                <a:latin typeface="Times New Roman"/>
                <a:cs typeface="Times New Roman"/>
              </a:rPr>
              <a:t>lie awake to study the charcoal  men and </a:t>
            </a:r>
            <a:r>
              <a:rPr dirty="0" sz="1450" spc="-5">
                <a:latin typeface="Times New Roman"/>
                <a:cs typeface="Times New Roman"/>
              </a:rPr>
              <a:t>dogs </a:t>
            </a:r>
            <a:r>
              <a:rPr dirty="0" sz="1450" spc="-10">
                <a:latin typeface="Times New Roman"/>
                <a:cs typeface="Times New Roman"/>
              </a:rPr>
              <a:t>and horses with which former occupants have defiled the  partitions: Thiers, with wily profile; local celebrities, pipe in hand; </a:t>
            </a:r>
            <a:r>
              <a:rPr dirty="0" sz="1450" spc="-25">
                <a:latin typeface="Times New Roman"/>
                <a:cs typeface="Times New Roman"/>
              </a:rPr>
              <a:t>or, </a:t>
            </a:r>
            <a:r>
              <a:rPr dirty="0" sz="1450" spc="-10">
                <a:latin typeface="Times New Roman"/>
                <a:cs typeface="Times New Roman"/>
              </a:rPr>
              <a:t>maybe,  </a:t>
            </a:r>
            <a:r>
              <a:rPr dirty="0" sz="1450" spc="-5">
                <a:latin typeface="Times New Roman"/>
                <a:cs typeface="Times New Roman"/>
              </a:rPr>
              <a:t>a </a:t>
            </a:r>
            <a:r>
              <a:rPr dirty="0" sz="1450" spc="-10">
                <a:latin typeface="Times New Roman"/>
                <a:cs typeface="Times New Roman"/>
              </a:rPr>
              <a:t>romantic landscape splashed in oil. Meanwhile artist after artist drops into  the salle-à-manger for </a:t>
            </a:r>
            <a:r>
              <a:rPr dirty="0" sz="1450" spc="-15">
                <a:latin typeface="Times New Roman"/>
                <a:cs typeface="Times New Roman"/>
              </a:rPr>
              <a:t>coffee, </a:t>
            </a:r>
            <a:r>
              <a:rPr dirty="0" sz="1450" spc="-10">
                <a:latin typeface="Times New Roman"/>
                <a:cs typeface="Times New Roman"/>
              </a:rPr>
              <a:t>and then shoulders easel, sunshade, stool, and  paint-box, </a:t>
            </a:r>
            <a:r>
              <a:rPr dirty="0" sz="1450" spc="-5">
                <a:latin typeface="Times New Roman"/>
                <a:cs typeface="Times New Roman"/>
              </a:rPr>
              <a:t>bound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fagot, and sets </a:t>
            </a:r>
            <a:r>
              <a:rPr dirty="0" sz="1450" spc="-5">
                <a:latin typeface="Times New Roman"/>
                <a:cs typeface="Times New Roman"/>
              </a:rPr>
              <a:t>of </a:t>
            </a:r>
            <a:r>
              <a:rPr dirty="0" sz="1450" spc="-10">
                <a:latin typeface="Times New Roman"/>
                <a:cs typeface="Times New Roman"/>
              </a:rPr>
              <a:t>for what </a:t>
            </a:r>
            <a:r>
              <a:rPr dirty="0" sz="1450" spc="-5">
                <a:latin typeface="Times New Roman"/>
                <a:cs typeface="Times New Roman"/>
              </a:rPr>
              <a:t>he </a:t>
            </a:r>
            <a:r>
              <a:rPr dirty="0" sz="1450" spc="-10">
                <a:latin typeface="Times New Roman"/>
                <a:cs typeface="Times New Roman"/>
              </a:rPr>
              <a:t>calls his ‘motive.’ And  artist after artist, as </a:t>
            </a:r>
            <a:r>
              <a:rPr dirty="0" sz="1450" spc="-5">
                <a:latin typeface="Times New Roman"/>
                <a:cs typeface="Times New Roman"/>
              </a:rPr>
              <a:t>he </a:t>
            </a:r>
            <a:r>
              <a:rPr dirty="0" sz="1450" spc="-10">
                <a:latin typeface="Times New Roman"/>
                <a:cs typeface="Times New Roman"/>
              </a:rPr>
              <a:t>goes </a:t>
            </a:r>
            <a:r>
              <a:rPr dirty="0" sz="1450" spc="-5">
                <a:latin typeface="Times New Roman"/>
                <a:cs typeface="Times New Roman"/>
              </a:rPr>
              <a:t>out of </a:t>
            </a:r>
            <a:r>
              <a:rPr dirty="0" sz="1450" spc="-10">
                <a:latin typeface="Times New Roman"/>
                <a:cs typeface="Times New Roman"/>
              </a:rPr>
              <a:t>the village, carries with him </a:t>
            </a:r>
            <a:r>
              <a:rPr dirty="0" sz="1450" spc="-5">
                <a:latin typeface="Times New Roman"/>
                <a:cs typeface="Times New Roman"/>
              </a:rPr>
              <a:t>a </a:t>
            </a:r>
            <a:r>
              <a:rPr dirty="0" sz="1450" spc="-10">
                <a:latin typeface="Times New Roman"/>
                <a:cs typeface="Times New Roman"/>
              </a:rPr>
              <a:t>little  following </a:t>
            </a:r>
            <a:r>
              <a:rPr dirty="0" sz="1450" spc="-5">
                <a:latin typeface="Times New Roman"/>
                <a:cs typeface="Times New Roman"/>
              </a:rPr>
              <a:t>of dogs. </a:t>
            </a:r>
            <a:r>
              <a:rPr dirty="0" sz="1450" spc="-10">
                <a:latin typeface="Times New Roman"/>
                <a:cs typeface="Times New Roman"/>
              </a:rPr>
              <a:t>For the </a:t>
            </a:r>
            <a:r>
              <a:rPr dirty="0" sz="1450" spc="-5">
                <a:latin typeface="Times New Roman"/>
                <a:cs typeface="Times New Roman"/>
              </a:rPr>
              <a:t>dogs, </a:t>
            </a:r>
            <a:r>
              <a:rPr dirty="0" sz="1450" spc="-10">
                <a:latin typeface="Times New Roman"/>
                <a:cs typeface="Times New Roman"/>
              </a:rPr>
              <a:t>who belong only nominally to any special  </a:t>
            </a:r>
            <a:r>
              <a:rPr dirty="0" sz="1450" spc="-20">
                <a:latin typeface="Times New Roman"/>
                <a:cs typeface="Times New Roman"/>
              </a:rPr>
              <a:t>master, </a:t>
            </a:r>
            <a:r>
              <a:rPr dirty="0" sz="1450" spc="-10">
                <a:latin typeface="Times New Roman"/>
                <a:cs typeface="Times New Roman"/>
              </a:rPr>
              <a:t>hang about the gate </a:t>
            </a:r>
            <a:r>
              <a:rPr dirty="0" sz="1450" spc="-5">
                <a:latin typeface="Times New Roman"/>
                <a:cs typeface="Times New Roman"/>
              </a:rPr>
              <a:t>of </a:t>
            </a:r>
            <a:r>
              <a:rPr dirty="0" sz="1450" spc="-10">
                <a:latin typeface="Times New Roman"/>
                <a:cs typeface="Times New Roman"/>
              </a:rPr>
              <a:t>the forest all day </a:t>
            </a:r>
            <a:r>
              <a:rPr dirty="0" sz="1450" spc="-5">
                <a:latin typeface="Times New Roman"/>
                <a:cs typeface="Times New Roman"/>
              </a:rPr>
              <a:t>long, </a:t>
            </a:r>
            <a:r>
              <a:rPr dirty="0" sz="1450" spc="-10">
                <a:latin typeface="Times New Roman"/>
                <a:cs typeface="Times New Roman"/>
              </a:rPr>
              <a:t>and whenever any </a:t>
            </a:r>
            <a:r>
              <a:rPr dirty="0" sz="1450" spc="-5">
                <a:latin typeface="Times New Roman"/>
                <a:cs typeface="Times New Roman"/>
              </a:rPr>
              <a:t>one  </a:t>
            </a:r>
            <a:r>
              <a:rPr dirty="0" sz="1450" spc="-10">
                <a:latin typeface="Times New Roman"/>
                <a:cs typeface="Times New Roman"/>
              </a:rPr>
              <a:t>goes </a:t>
            </a:r>
            <a:r>
              <a:rPr dirty="0" sz="1450" spc="-5">
                <a:latin typeface="Times New Roman"/>
                <a:cs typeface="Times New Roman"/>
              </a:rPr>
              <a:t>by </a:t>
            </a:r>
            <a:r>
              <a:rPr dirty="0" sz="1450" spc="-10">
                <a:latin typeface="Times New Roman"/>
                <a:cs typeface="Times New Roman"/>
              </a:rPr>
              <a:t>who hits their </a:t>
            </a:r>
            <a:r>
              <a:rPr dirty="0" sz="1450" spc="-25">
                <a:latin typeface="Times New Roman"/>
                <a:cs typeface="Times New Roman"/>
              </a:rPr>
              <a:t>fancy, </a:t>
            </a:r>
            <a:r>
              <a:rPr dirty="0" sz="1450" spc="-10">
                <a:latin typeface="Times New Roman"/>
                <a:cs typeface="Times New Roman"/>
              </a:rPr>
              <a:t>profit </a:t>
            </a:r>
            <a:r>
              <a:rPr dirty="0" sz="1450" spc="-5">
                <a:latin typeface="Times New Roman"/>
                <a:cs typeface="Times New Roman"/>
              </a:rPr>
              <a:t>by </a:t>
            </a:r>
            <a:r>
              <a:rPr dirty="0" sz="1450" spc="-10">
                <a:latin typeface="Times New Roman"/>
                <a:cs typeface="Times New Roman"/>
              </a:rPr>
              <a:t>his escort, and </a:t>
            </a:r>
            <a:r>
              <a:rPr dirty="0" sz="1450" spc="-5">
                <a:latin typeface="Times New Roman"/>
                <a:cs typeface="Times New Roman"/>
              </a:rPr>
              <a:t>go </a:t>
            </a:r>
            <a:r>
              <a:rPr dirty="0" sz="1450" spc="-10">
                <a:latin typeface="Times New Roman"/>
                <a:cs typeface="Times New Roman"/>
              </a:rPr>
              <a:t>forth with him to play  an </a:t>
            </a:r>
            <a:r>
              <a:rPr dirty="0" sz="1450" spc="-5">
                <a:latin typeface="Times New Roman"/>
                <a:cs typeface="Times New Roman"/>
              </a:rPr>
              <a:t>hour or </a:t>
            </a:r>
            <a:r>
              <a:rPr dirty="0" sz="1450" spc="-10">
                <a:latin typeface="Times New Roman"/>
                <a:cs typeface="Times New Roman"/>
              </a:rPr>
              <a:t>two at hunting. They would like to </a:t>
            </a:r>
            <a:r>
              <a:rPr dirty="0" sz="1450" spc="-5">
                <a:latin typeface="Times New Roman"/>
                <a:cs typeface="Times New Roman"/>
              </a:rPr>
              <a:t>be </a:t>
            </a:r>
            <a:r>
              <a:rPr dirty="0" sz="1450" spc="-10">
                <a:latin typeface="Times New Roman"/>
                <a:cs typeface="Times New Roman"/>
              </a:rPr>
              <a:t>under the trees all </a:t>
            </a:r>
            <a:r>
              <a:rPr dirty="0" sz="1450" spc="-30">
                <a:latin typeface="Times New Roman"/>
                <a:cs typeface="Times New Roman"/>
              </a:rPr>
              <a:t>day. </a:t>
            </a:r>
            <a:r>
              <a:rPr dirty="0" sz="1450" spc="-10">
                <a:latin typeface="Times New Roman"/>
                <a:cs typeface="Times New Roman"/>
              </a:rPr>
              <a:t>But  they cannot </a:t>
            </a:r>
            <a:r>
              <a:rPr dirty="0" sz="1450" spc="-5">
                <a:latin typeface="Times New Roman"/>
                <a:cs typeface="Times New Roman"/>
              </a:rPr>
              <a:t>go </a:t>
            </a:r>
            <a:r>
              <a:rPr dirty="0" sz="1450" spc="-10">
                <a:latin typeface="Times New Roman"/>
                <a:cs typeface="Times New Roman"/>
              </a:rPr>
              <a:t>alone. They require </a:t>
            </a:r>
            <a:r>
              <a:rPr dirty="0" sz="1450" spc="-5">
                <a:latin typeface="Times New Roman"/>
                <a:cs typeface="Times New Roman"/>
              </a:rPr>
              <a:t>a </a:t>
            </a:r>
            <a:r>
              <a:rPr dirty="0" sz="1450" spc="-10">
                <a:latin typeface="Times New Roman"/>
                <a:cs typeface="Times New Roman"/>
              </a:rPr>
              <a:t>pretext. And so they take the passing  artist as an excuse to </a:t>
            </a:r>
            <a:r>
              <a:rPr dirty="0" sz="1450" spc="-5">
                <a:latin typeface="Times New Roman"/>
                <a:cs typeface="Times New Roman"/>
              </a:rPr>
              <a:t>go </a:t>
            </a:r>
            <a:r>
              <a:rPr dirty="0" sz="1450" spc="-10">
                <a:latin typeface="Times New Roman"/>
                <a:cs typeface="Times New Roman"/>
              </a:rPr>
              <a:t>into the woods, as they might take </a:t>
            </a:r>
            <a:r>
              <a:rPr dirty="0" sz="1450" spc="-5">
                <a:latin typeface="Times New Roman"/>
                <a:cs typeface="Times New Roman"/>
              </a:rPr>
              <a:t>a </a:t>
            </a:r>
            <a:r>
              <a:rPr dirty="0" sz="1450" spc="-10">
                <a:latin typeface="Times New Roman"/>
                <a:cs typeface="Times New Roman"/>
              </a:rPr>
              <a:t>walking-stick as  an excuse to bathe. </a:t>
            </a:r>
            <a:r>
              <a:rPr dirty="0" sz="1450" spc="-25">
                <a:latin typeface="Times New Roman"/>
                <a:cs typeface="Times New Roman"/>
              </a:rPr>
              <a:t>With </a:t>
            </a:r>
            <a:r>
              <a:rPr dirty="0" sz="1450" spc="-10">
                <a:latin typeface="Times New Roman"/>
                <a:cs typeface="Times New Roman"/>
              </a:rPr>
              <a:t>quick ears, long spines, and bandy legs, </a:t>
            </a:r>
            <a:r>
              <a:rPr dirty="0" sz="1450" spc="-5">
                <a:latin typeface="Times New Roman"/>
                <a:cs typeface="Times New Roman"/>
              </a:rPr>
              <a:t>or </a:t>
            </a:r>
            <a:r>
              <a:rPr dirty="0" sz="1450" spc="-10">
                <a:latin typeface="Times New Roman"/>
                <a:cs typeface="Times New Roman"/>
              </a:rPr>
              <a:t>perhaps  as tall as </a:t>
            </a:r>
            <a:r>
              <a:rPr dirty="0" sz="1450" spc="-5">
                <a:latin typeface="Times New Roman"/>
                <a:cs typeface="Times New Roman"/>
              </a:rPr>
              <a:t>a </a:t>
            </a:r>
            <a:r>
              <a:rPr dirty="0" sz="1450" spc="-10">
                <a:latin typeface="Times New Roman"/>
                <a:cs typeface="Times New Roman"/>
              </a:rPr>
              <a:t>greyhound and with </a:t>
            </a:r>
            <a:r>
              <a:rPr dirty="0" sz="1450" spc="-5">
                <a:latin typeface="Times New Roman"/>
                <a:cs typeface="Times New Roman"/>
              </a:rPr>
              <a:t>a </a:t>
            </a:r>
            <a:r>
              <a:rPr dirty="0" sz="1450" spc="-15">
                <a:latin typeface="Times New Roman"/>
                <a:cs typeface="Times New Roman"/>
              </a:rPr>
              <a:t>bulldog’s </a:t>
            </a:r>
            <a:r>
              <a:rPr dirty="0" sz="1450" spc="-10">
                <a:latin typeface="Times New Roman"/>
                <a:cs typeface="Times New Roman"/>
              </a:rPr>
              <a:t>head, this company </a:t>
            </a:r>
            <a:r>
              <a:rPr dirty="0" sz="1450" spc="-5">
                <a:latin typeface="Times New Roman"/>
                <a:cs typeface="Times New Roman"/>
              </a:rPr>
              <a:t>of </a:t>
            </a:r>
            <a:r>
              <a:rPr dirty="0" sz="1450" spc="-10">
                <a:latin typeface="Times New Roman"/>
                <a:cs typeface="Times New Roman"/>
              </a:rPr>
              <a:t>mongrels  will trot </a:t>
            </a:r>
            <a:r>
              <a:rPr dirty="0" sz="1450" spc="-5">
                <a:latin typeface="Times New Roman"/>
                <a:cs typeface="Times New Roman"/>
              </a:rPr>
              <a:t>by your </a:t>
            </a:r>
            <a:r>
              <a:rPr dirty="0" sz="1450" spc="-10">
                <a:latin typeface="Times New Roman"/>
                <a:cs typeface="Times New Roman"/>
              </a:rPr>
              <a:t>side all day and come home with </a:t>
            </a:r>
            <a:r>
              <a:rPr dirty="0" sz="1450" spc="-5">
                <a:latin typeface="Times New Roman"/>
                <a:cs typeface="Times New Roman"/>
              </a:rPr>
              <a:t>you </a:t>
            </a:r>
            <a:r>
              <a:rPr dirty="0" sz="1450" spc="-10">
                <a:latin typeface="Times New Roman"/>
                <a:cs typeface="Times New Roman"/>
              </a:rPr>
              <a:t>at night, still showing  white teeth and wagging stunted tail. Their </a:t>
            </a:r>
            <a:r>
              <a:rPr dirty="0" sz="1450" spc="-5">
                <a:latin typeface="Times New Roman"/>
                <a:cs typeface="Times New Roman"/>
              </a:rPr>
              <a:t>good </a:t>
            </a:r>
            <a:r>
              <a:rPr dirty="0" sz="1450" spc="-10">
                <a:latin typeface="Times New Roman"/>
                <a:cs typeface="Times New Roman"/>
              </a:rPr>
              <a:t>humour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exhausted. </a:t>
            </a:r>
            <a:r>
              <a:rPr dirty="0" sz="1450" spc="-60">
                <a:latin typeface="Times New Roman"/>
                <a:cs typeface="Times New Roman"/>
              </a:rPr>
              <a:t>You </a:t>
            </a:r>
            <a:r>
              <a:rPr dirty="0" sz="1450" spc="-10">
                <a:latin typeface="Times New Roman"/>
                <a:cs typeface="Times New Roman"/>
              </a:rPr>
              <a:t>may pelt them with stones if </a:t>
            </a:r>
            <a:r>
              <a:rPr dirty="0" sz="1450" spc="-5">
                <a:latin typeface="Times New Roman"/>
                <a:cs typeface="Times New Roman"/>
              </a:rPr>
              <a:t>you </a:t>
            </a:r>
            <a:r>
              <a:rPr dirty="0" sz="1450" spc="-10">
                <a:latin typeface="Times New Roman"/>
                <a:cs typeface="Times New Roman"/>
              </a:rPr>
              <a:t>please, and all they will </a:t>
            </a:r>
            <a:r>
              <a:rPr dirty="0" sz="1450" spc="-5">
                <a:latin typeface="Times New Roman"/>
                <a:cs typeface="Times New Roman"/>
              </a:rPr>
              <a:t>do  </a:t>
            </a:r>
            <a:r>
              <a:rPr dirty="0" sz="1450" spc="-10">
                <a:latin typeface="Times New Roman"/>
                <a:cs typeface="Times New Roman"/>
              </a:rPr>
              <a:t>is to give </a:t>
            </a:r>
            <a:r>
              <a:rPr dirty="0" sz="1450" spc="-5">
                <a:latin typeface="Times New Roman"/>
                <a:cs typeface="Times New Roman"/>
              </a:rPr>
              <a:t>you a </a:t>
            </a:r>
            <a:r>
              <a:rPr dirty="0" sz="1450" spc="-10">
                <a:latin typeface="Times New Roman"/>
                <a:cs typeface="Times New Roman"/>
              </a:rPr>
              <a:t>wider berth. If once they come </a:t>
            </a:r>
            <a:r>
              <a:rPr dirty="0" sz="1450" spc="-5">
                <a:latin typeface="Times New Roman"/>
                <a:cs typeface="Times New Roman"/>
              </a:rPr>
              <a:t>out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they will  remain faithful, and with </a:t>
            </a:r>
            <a:r>
              <a:rPr dirty="0" sz="1450" spc="-5">
                <a:latin typeface="Times New Roman"/>
                <a:cs typeface="Times New Roman"/>
              </a:rPr>
              <a:t>you </a:t>
            </a:r>
            <a:r>
              <a:rPr dirty="0" sz="1450" spc="-10">
                <a:latin typeface="Times New Roman"/>
                <a:cs typeface="Times New Roman"/>
              </a:rPr>
              <a:t>return; although if </a:t>
            </a:r>
            <a:r>
              <a:rPr dirty="0" sz="1450" spc="-5">
                <a:latin typeface="Times New Roman"/>
                <a:cs typeface="Times New Roman"/>
              </a:rPr>
              <a:t>you </a:t>
            </a:r>
            <a:r>
              <a:rPr dirty="0" sz="1450" spc="-10">
                <a:latin typeface="Times New Roman"/>
                <a:cs typeface="Times New Roman"/>
              </a:rPr>
              <a:t>meet them next morning  in the street, it is as like as </a:t>
            </a:r>
            <a:r>
              <a:rPr dirty="0" sz="1450" spc="-5">
                <a:latin typeface="Times New Roman"/>
                <a:cs typeface="Times New Roman"/>
              </a:rPr>
              <a:t>not </a:t>
            </a:r>
            <a:r>
              <a:rPr dirty="0" sz="1450" spc="-10">
                <a:latin typeface="Times New Roman"/>
                <a:cs typeface="Times New Roman"/>
              </a:rPr>
              <a:t>they will cut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countenance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brass.</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The forest—a strange thing for an Englishman—is very destitute </a:t>
            </a:r>
            <a:r>
              <a:rPr dirty="0" sz="1450" spc="-5">
                <a:latin typeface="Times New Roman"/>
                <a:cs typeface="Times New Roman"/>
              </a:rPr>
              <a:t>of </a:t>
            </a:r>
            <a:r>
              <a:rPr dirty="0" sz="1450" spc="-10">
                <a:latin typeface="Times New Roman"/>
                <a:cs typeface="Times New Roman"/>
              </a:rPr>
              <a:t>birds.  This is </a:t>
            </a:r>
            <a:r>
              <a:rPr dirty="0" sz="1450" spc="-5">
                <a:latin typeface="Times New Roman"/>
                <a:cs typeface="Times New Roman"/>
              </a:rPr>
              <a:t>no </a:t>
            </a:r>
            <a:r>
              <a:rPr dirty="0" sz="1450" spc="-10">
                <a:latin typeface="Times New Roman"/>
                <a:cs typeface="Times New Roman"/>
              </a:rPr>
              <a:t>country where every patch </a:t>
            </a:r>
            <a:r>
              <a:rPr dirty="0" sz="1450" spc="-5">
                <a:latin typeface="Times New Roman"/>
                <a:cs typeface="Times New Roman"/>
              </a:rPr>
              <a:t>of </a:t>
            </a:r>
            <a:r>
              <a:rPr dirty="0" sz="1450" spc="-10">
                <a:latin typeface="Times New Roman"/>
                <a:cs typeface="Times New Roman"/>
              </a:rPr>
              <a:t>wood among the meadows gibes </a:t>
            </a:r>
            <a:r>
              <a:rPr dirty="0" sz="1450" spc="-5">
                <a:latin typeface="Times New Roman"/>
                <a:cs typeface="Times New Roman"/>
              </a:rPr>
              <a:t>up  </a:t>
            </a:r>
            <a:r>
              <a:rPr dirty="0" sz="1450" spc="-10">
                <a:latin typeface="Times New Roman"/>
                <a:cs typeface="Times New Roman"/>
              </a:rPr>
              <a:t>an increase </a:t>
            </a:r>
            <a:r>
              <a:rPr dirty="0" sz="1450" spc="-5">
                <a:latin typeface="Times New Roman"/>
                <a:cs typeface="Times New Roman"/>
              </a:rPr>
              <a:t>of song, </a:t>
            </a:r>
            <a:r>
              <a:rPr dirty="0" sz="1450" spc="-10">
                <a:latin typeface="Times New Roman"/>
                <a:cs typeface="Times New Roman"/>
              </a:rPr>
              <a:t>and every valley wandered through </a:t>
            </a:r>
            <a:r>
              <a:rPr dirty="0" sz="1450" spc="-5">
                <a:latin typeface="Times New Roman"/>
                <a:cs typeface="Times New Roman"/>
              </a:rPr>
              <a:t>by a </a:t>
            </a:r>
            <a:r>
              <a:rPr dirty="0" sz="1450" spc="-10">
                <a:latin typeface="Times New Roman"/>
                <a:cs typeface="Times New Roman"/>
              </a:rPr>
              <a:t>streamlet rings  and reverberates from side to with </a:t>
            </a:r>
            <a:r>
              <a:rPr dirty="0" sz="1450" spc="-5">
                <a:latin typeface="Times New Roman"/>
                <a:cs typeface="Times New Roman"/>
              </a:rPr>
              <a:t>a </a:t>
            </a:r>
            <a:r>
              <a:rPr dirty="0" sz="1450" spc="-10">
                <a:latin typeface="Times New Roman"/>
                <a:cs typeface="Times New Roman"/>
              </a:rPr>
              <a:t>profusion </a:t>
            </a:r>
            <a:r>
              <a:rPr dirty="0" sz="1450" spc="-5">
                <a:latin typeface="Times New Roman"/>
                <a:cs typeface="Times New Roman"/>
              </a:rPr>
              <a:t>of </a:t>
            </a:r>
            <a:r>
              <a:rPr dirty="0" sz="1450" spc="-10">
                <a:latin typeface="Times New Roman"/>
                <a:cs typeface="Times New Roman"/>
              </a:rPr>
              <a:t>clear notes. And this rarity  </a:t>
            </a:r>
            <a:r>
              <a:rPr dirty="0" sz="1450" spc="-5">
                <a:latin typeface="Times New Roman"/>
                <a:cs typeface="Times New Roman"/>
              </a:rPr>
              <a:t>of </a:t>
            </a:r>
            <a:r>
              <a:rPr dirty="0" sz="1450" spc="-10">
                <a:latin typeface="Times New Roman"/>
                <a:cs typeface="Times New Roman"/>
              </a:rPr>
              <a:t>birds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regretted </a:t>
            </a:r>
            <a:r>
              <a:rPr dirty="0" sz="1450" spc="-5">
                <a:latin typeface="Times New Roman"/>
                <a:cs typeface="Times New Roman"/>
              </a:rPr>
              <a:t>on </a:t>
            </a:r>
            <a:r>
              <a:rPr dirty="0" sz="1450" spc="-10">
                <a:latin typeface="Times New Roman"/>
                <a:cs typeface="Times New Roman"/>
              </a:rPr>
              <a:t>its own account </a:t>
            </a:r>
            <a:r>
              <a:rPr dirty="0" sz="1450" spc="-25">
                <a:latin typeface="Times New Roman"/>
                <a:cs typeface="Times New Roman"/>
              </a:rPr>
              <a:t>only. </a:t>
            </a:r>
            <a:r>
              <a:rPr dirty="0" sz="1450" spc="-10">
                <a:latin typeface="Times New Roman"/>
                <a:cs typeface="Times New Roman"/>
              </a:rPr>
              <a:t>For the insects prosper  in their absence, and become as </a:t>
            </a:r>
            <a:r>
              <a:rPr dirty="0" sz="1450" spc="-5">
                <a:latin typeface="Times New Roman"/>
                <a:cs typeface="Times New Roman"/>
              </a:rPr>
              <a:t>one of </a:t>
            </a:r>
            <a:r>
              <a:rPr dirty="0" sz="1450" spc="-10">
                <a:latin typeface="Times New Roman"/>
                <a:cs typeface="Times New Roman"/>
              </a:rPr>
              <a:t>the plagues </a:t>
            </a:r>
            <a:r>
              <a:rPr dirty="0" sz="1450" spc="-5">
                <a:latin typeface="Times New Roman"/>
                <a:cs typeface="Times New Roman"/>
              </a:rPr>
              <a:t>of </a:t>
            </a:r>
            <a:r>
              <a:rPr dirty="0" sz="1450" spc="-10">
                <a:latin typeface="Times New Roman"/>
                <a:cs typeface="Times New Roman"/>
              </a:rPr>
              <a:t>Egypt. Ants swarm in  the </a:t>
            </a:r>
            <a:r>
              <a:rPr dirty="0" sz="1450" spc="-5">
                <a:latin typeface="Times New Roman"/>
                <a:cs typeface="Times New Roman"/>
              </a:rPr>
              <a:t>hot </a:t>
            </a:r>
            <a:r>
              <a:rPr dirty="0" sz="1450" spc="-10">
                <a:latin typeface="Times New Roman"/>
                <a:cs typeface="Times New Roman"/>
              </a:rPr>
              <a:t>sand; mosquitos drone their nasal drone; wherever the sun finds </a:t>
            </a:r>
            <a:r>
              <a:rPr dirty="0" sz="1450" spc="-5">
                <a:latin typeface="Times New Roman"/>
                <a:cs typeface="Times New Roman"/>
              </a:rPr>
              <a:t>a </a:t>
            </a:r>
            <a:r>
              <a:rPr dirty="0" sz="1450" spc="-10">
                <a:latin typeface="Times New Roman"/>
                <a:cs typeface="Times New Roman"/>
              </a:rPr>
              <a:t>hole  in the roof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myriad transparent creatures coming and  going in the shaft </a:t>
            </a:r>
            <a:r>
              <a:rPr dirty="0" sz="1450" spc="-5">
                <a:latin typeface="Times New Roman"/>
                <a:cs typeface="Times New Roman"/>
              </a:rPr>
              <a:t>of </a:t>
            </a:r>
            <a:r>
              <a:rPr dirty="0" sz="1450" spc="-10">
                <a:latin typeface="Times New Roman"/>
                <a:cs typeface="Times New Roman"/>
              </a:rPr>
              <a:t>light; and even between-whiles, even where there is </a:t>
            </a:r>
            <a:r>
              <a:rPr dirty="0" sz="1450" spc="-5">
                <a:latin typeface="Times New Roman"/>
                <a:cs typeface="Times New Roman"/>
              </a:rPr>
              <a:t>no  </a:t>
            </a:r>
            <a:r>
              <a:rPr dirty="0" sz="1450" spc="-10">
                <a:latin typeface="Times New Roman"/>
                <a:cs typeface="Times New Roman"/>
              </a:rPr>
              <a:t>incursion </a:t>
            </a:r>
            <a:r>
              <a:rPr dirty="0" sz="1450" spc="-5">
                <a:latin typeface="Times New Roman"/>
                <a:cs typeface="Times New Roman"/>
              </a:rPr>
              <a:t>of </a:t>
            </a:r>
            <a:r>
              <a:rPr dirty="0" sz="1450" spc="-10">
                <a:latin typeface="Times New Roman"/>
                <a:cs typeface="Times New Roman"/>
              </a:rPr>
              <a:t>sun-rays into the dark arcade </a:t>
            </a:r>
            <a:r>
              <a:rPr dirty="0" sz="1450" spc="-5">
                <a:latin typeface="Times New Roman"/>
                <a:cs typeface="Times New Roman"/>
              </a:rPr>
              <a:t>of </a:t>
            </a:r>
            <a:r>
              <a:rPr dirty="0" sz="1450" spc="-10">
                <a:latin typeface="Times New Roman"/>
                <a:cs typeface="Times New Roman"/>
              </a:rPr>
              <a:t>the wood, </a:t>
            </a:r>
            <a:r>
              <a:rPr dirty="0" sz="1450" spc="-5">
                <a:latin typeface="Times New Roman"/>
                <a:cs typeface="Times New Roman"/>
              </a:rPr>
              <a:t>you </a:t>
            </a:r>
            <a:r>
              <a:rPr dirty="0" sz="1450" spc="-10">
                <a:latin typeface="Times New Roman"/>
                <a:cs typeface="Times New Roman"/>
              </a:rPr>
              <a:t>are conscious </a:t>
            </a:r>
            <a:r>
              <a:rPr dirty="0" sz="1450" spc="-5">
                <a:latin typeface="Times New Roman"/>
                <a:cs typeface="Times New Roman"/>
              </a:rPr>
              <a:t>of a  </a:t>
            </a:r>
            <a:r>
              <a:rPr dirty="0" sz="1450" spc="-10">
                <a:latin typeface="Times New Roman"/>
                <a:cs typeface="Times New Roman"/>
              </a:rPr>
              <a:t>continual drift </a:t>
            </a:r>
            <a:r>
              <a:rPr dirty="0" sz="1450" spc="-5">
                <a:latin typeface="Times New Roman"/>
                <a:cs typeface="Times New Roman"/>
              </a:rPr>
              <a:t>of </a:t>
            </a:r>
            <a:r>
              <a:rPr dirty="0" sz="1450" spc="-10">
                <a:latin typeface="Times New Roman"/>
                <a:cs typeface="Times New Roman"/>
              </a:rPr>
              <a:t>insects, an ebb and flow </a:t>
            </a:r>
            <a:r>
              <a:rPr dirty="0" sz="1450" spc="-5">
                <a:latin typeface="Times New Roman"/>
                <a:cs typeface="Times New Roman"/>
              </a:rPr>
              <a:t>of </a:t>
            </a:r>
            <a:r>
              <a:rPr dirty="0" sz="1450" spc="-10">
                <a:latin typeface="Times New Roman"/>
                <a:cs typeface="Times New Roman"/>
              </a:rPr>
              <a:t>infinitesimal living things  between the trees. Nor are insects the only evil creatures that haunt the forest.  For </a:t>
            </a:r>
            <a:r>
              <a:rPr dirty="0" sz="1450" spc="-5">
                <a:latin typeface="Times New Roman"/>
                <a:cs typeface="Times New Roman"/>
              </a:rPr>
              <a:t>you </a:t>
            </a:r>
            <a:r>
              <a:rPr dirty="0" sz="1450" spc="-10">
                <a:latin typeface="Times New Roman"/>
                <a:cs typeface="Times New Roman"/>
              </a:rPr>
              <a:t>may plump into </a:t>
            </a:r>
            <a:r>
              <a:rPr dirty="0" sz="1450" spc="-5">
                <a:latin typeface="Times New Roman"/>
                <a:cs typeface="Times New Roman"/>
              </a:rPr>
              <a:t>a </a:t>
            </a:r>
            <a:r>
              <a:rPr dirty="0" sz="1450" spc="-10">
                <a:latin typeface="Times New Roman"/>
                <a:cs typeface="Times New Roman"/>
              </a:rPr>
              <a:t>cave among the rocks, and find yourself face to face  with </a:t>
            </a:r>
            <a:r>
              <a:rPr dirty="0" sz="1450" spc="-5">
                <a:latin typeface="Times New Roman"/>
                <a:cs typeface="Times New Roman"/>
              </a:rPr>
              <a:t>a </a:t>
            </a:r>
            <a:r>
              <a:rPr dirty="0" sz="1450" spc="-10">
                <a:latin typeface="Times New Roman"/>
                <a:cs typeface="Times New Roman"/>
              </a:rPr>
              <a:t>wild </a:t>
            </a:r>
            <a:r>
              <a:rPr dirty="0" sz="1450" spc="-20">
                <a:latin typeface="Times New Roman"/>
                <a:cs typeface="Times New Roman"/>
              </a:rPr>
              <a:t>boar, </a:t>
            </a:r>
            <a:r>
              <a:rPr dirty="0" sz="1450" spc="-5">
                <a:latin typeface="Times New Roman"/>
                <a:cs typeface="Times New Roman"/>
              </a:rPr>
              <a:t>or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crooked viper slither across the</a:t>
            </a:r>
            <a:r>
              <a:rPr dirty="0" sz="1450" spc="65">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6985">
              <a:lnSpc>
                <a:spcPts val="1730"/>
              </a:lnSpc>
              <a:spcBef>
                <a:spcPts val="840"/>
              </a:spcBef>
            </a:pP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may set yourself down in the bay between two spreading beech-  roots</a:t>
            </a:r>
            <a:r>
              <a:rPr dirty="0" sz="1450" spc="40">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5">
                <a:latin typeface="Times New Roman"/>
                <a:cs typeface="Times New Roman"/>
              </a:rPr>
              <a:t>book</a:t>
            </a:r>
            <a:r>
              <a:rPr dirty="0" sz="1450" spc="45">
                <a:latin typeface="Times New Roman"/>
                <a:cs typeface="Times New Roman"/>
              </a:rPr>
              <a:t> </a:t>
            </a:r>
            <a:r>
              <a:rPr dirty="0" sz="1450" spc="-5">
                <a:latin typeface="Times New Roman"/>
                <a:cs typeface="Times New Roman"/>
              </a:rPr>
              <a:t>on</a:t>
            </a:r>
            <a:r>
              <a:rPr dirty="0" sz="1450" spc="50">
                <a:latin typeface="Times New Roman"/>
                <a:cs typeface="Times New Roman"/>
              </a:rPr>
              <a:t> </a:t>
            </a:r>
            <a:r>
              <a:rPr dirty="0" sz="1450" spc="-5">
                <a:latin typeface="Times New Roman"/>
                <a:cs typeface="Times New Roman"/>
              </a:rPr>
              <a:t>your</a:t>
            </a:r>
            <a:r>
              <a:rPr dirty="0" sz="1450" spc="40">
                <a:latin typeface="Times New Roman"/>
                <a:cs typeface="Times New Roman"/>
              </a:rPr>
              <a:t> </a:t>
            </a:r>
            <a:r>
              <a:rPr dirty="0" sz="1450" spc="-10">
                <a:latin typeface="Times New Roman"/>
                <a:cs typeface="Times New Roman"/>
              </a:rPr>
              <a:t>lap,</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awakened</a:t>
            </a:r>
            <a:r>
              <a:rPr dirty="0" sz="1450" spc="50">
                <a:latin typeface="Times New Roman"/>
                <a:cs typeface="Times New Roman"/>
              </a:rPr>
              <a:t> </a:t>
            </a:r>
            <a:r>
              <a:rPr dirty="0" sz="1450" spc="-10">
                <a:latin typeface="Times New Roman"/>
                <a:cs typeface="Times New Roman"/>
              </a:rPr>
              <a:t>all</a:t>
            </a:r>
            <a:r>
              <a:rPr dirty="0" sz="1450" spc="45">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sudden</a:t>
            </a:r>
            <a:r>
              <a:rPr dirty="0" sz="1450" spc="45">
                <a:latin typeface="Times New Roman"/>
                <a:cs typeface="Times New Roman"/>
              </a:rPr>
              <a:t> </a:t>
            </a:r>
            <a:r>
              <a:rPr dirty="0" sz="1450" spc="-5">
                <a:latin typeface="Times New Roman"/>
                <a:cs typeface="Times New Roman"/>
              </a:rPr>
              <a:t>by</a:t>
            </a:r>
            <a:r>
              <a:rPr dirty="0" sz="1450" spc="4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friend:</a:t>
            </a:r>
            <a:r>
              <a:rPr dirty="0" sz="1450" spc="45">
                <a:latin typeface="Times New Roman"/>
                <a:cs typeface="Times New Roman"/>
              </a:rPr>
              <a:t> </a:t>
            </a:r>
            <a:r>
              <a:rPr dirty="0" sz="1450" spc="-10">
                <a:latin typeface="Times New Roman"/>
                <a:cs typeface="Times New Roman"/>
              </a:rPr>
              <a:t>‘I</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30">
                <a:latin typeface="Times New Roman"/>
                <a:cs typeface="Times New Roman"/>
              </a:rPr>
              <a:t>say, </a:t>
            </a:r>
            <a:r>
              <a:rPr dirty="0" sz="1450" spc="-10">
                <a:latin typeface="Times New Roman"/>
                <a:cs typeface="Times New Roman"/>
              </a:rPr>
              <a:t>just keep where </a:t>
            </a:r>
            <a:r>
              <a:rPr dirty="0" sz="1450" spc="-5">
                <a:latin typeface="Times New Roman"/>
                <a:cs typeface="Times New Roman"/>
              </a:rPr>
              <a:t>you </a:t>
            </a:r>
            <a:r>
              <a:rPr dirty="0" sz="1450" spc="-10">
                <a:latin typeface="Times New Roman"/>
                <a:cs typeface="Times New Roman"/>
              </a:rPr>
              <a:t>are, will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make the jolliest motive.’ And  </a:t>
            </a:r>
            <a:r>
              <a:rPr dirty="0" sz="1450" spc="-5">
                <a:latin typeface="Times New Roman"/>
                <a:cs typeface="Times New Roman"/>
              </a:rPr>
              <a:t>you </a:t>
            </a:r>
            <a:r>
              <a:rPr dirty="0" sz="1450" spc="-10">
                <a:latin typeface="Times New Roman"/>
                <a:cs typeface="Times New Roman"/>
              </a:rPr>
              <a:t>reply: </a:t>
            </a: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don’t mind, if </a:t>
            </a:r>
            <a:r>
              <a:rPr dirty="0" sz="1450" spc="-5">
                <a:latin typeface="Times New Roman"/>
                <a:cs typeface="Times New Roman"/>
              </a:rPr>
              <a:t>I </a:t>
            </a:r>
            <a:r>
              <a:rPr dirty="0" sz="1450" spc="-10">
                <a:latin typeface="Times New Roman"/>
                <a:cs typeface="Times New Roman"/>
              </a:rPr>
              <a:t>may smoke.’ And thereafter the hours </a:t>
            </a:r>
            <a:r>
              <a:rPr dirty="0" sz="1450" spc="-5">
                <a:latin typeface="Times New Roman"/>
                <a:cs typeface="Times New Roman"/>
              </a:rPr>
              <a:t>go  </a:t>
            </a:r>
            <a:r>
              <a:rPr dirty="0" sz="1450" spc="-10">
                <a:latin typeface="Times New Roman"/>
                <a:cs typeface="Times New Roman"/>
              </a:rPr>
              <a:t>idly </a:t>
            </a:r>
            <a:r>
              <a:rPr dirty="0" sz="1450" spc="-40">
                <a:latin typeface="Times New Roman"/>
                <a:cs typeface="Times New Roman"/>
              </a:rPr>
              <a:t>by. </a:t>
            </a:r>
            <a:r>
              <a:rPr dirty="0" sz="1450" spc="-45">
                <a:latin typeface="Times New Roman"/>
                <a:cs typeface="Times New Roman"/>
              </a:rPr>
              <a:t>Your </a:t>
            </a:r>
            <a:r>
              <a:rPr dirty="0" sz="1450" spc="-10">
                <a:latin typeface="Times New Roman"/>
                <a:cs typeface="Times New Roman"/>
              </a:rPr>
              <a:t>friend at the easel labours doggedly </a:t>
            </a:r>
            <a:r>
              <a:rPr dirty="0" sz="1450" spc="-5">
                <a:latin typeface="Times New Roman"/>
                <a:cs typeface="Times New Roman"/>
              </a:rPr>
              <a:t>a </a:t>
            </a:r>
            <a:r>
              <a:rPr dirty="0" sz="1450" spc="-10">
                <a:latin typeface="Times New Roman"/>
                <a:cs typeface="Times New Roman"/>
              </a:rPr>
              <a:t>little way </a:t>
            </a:r>
            <a:r>
              <a:rPr dirty="0" sz="1450" spc="-15">
                <a:latin typeface="Times New Roman"/>
                <a:cs typeface="Times New Roman"/>
              </a:rPr>
              <a:t>off, </a:t>
            </a:r>
            <a:r>
              <a:rPr dirty="0" sz="1450" spc="-10">
                <a:latin typeface="Times New Roman"/>
                <a:cs typeface="Times New Roman"/>
              </a:rPr>
              <a:t>in the wide  shadow </a:t>
            </a:r>
            <a:r>
              <a:rPr dirty="0" sz="1450" spc="-5">
                <a:latin typeface="Times New Roman"/>
                <a:cs typeface="Times New Roman"/>
              </a:rPr>
              <a:t>of </a:t>
            </a:r>
            <a:r>
              <a:rPr dirty="0" sz="1450" spc="-10">
                <a:latin typeface="Times New Roman"/>
                <a:cs typeface="Times New Roman"/>
              </a:rPr>
              <a:t>the tree; and yet </a:t>
            </a:r>
            <a:r>
              <a:rPr dirty="0" sz="1450" spc="-15">
                <a:latin typeface="Times New Roman"/>
                <a:cs typeface="Times New Roman"/>
              </a:rPr>
              <a:t>farther, </a:t>
            </a:r>
            <a:r>
              <a:rPr dirty="0" sz="1450" spc="-10">
                <a:latin typeface="Times New Roman"/>
                <a:cs typeface="Times New Roman"/>
              </a:rPr>
              <a:t>across </a:t>
            </a:r>
            <a:r>
              <a:rPr dirty="0" sz="1450" spc="-5">
                <a:latin typeface="Times New Roman"/>
                <a:cs typeface="Times New Roman"/>
              </a:rPr>
              <a:t>a </a:t>
            </a:r>
            <a:r>
              <a:rPr dirty="0" sz="1450" spc="-10">
                <a:latin typeface="Times New Roman"/>
                <a:cs typeface="Times New Roman"/>
              </a:rPr>
              <a:t>strait </a:t>
            </a:r>
            <a:r>
              <a:rPr dirty="0" sz="1450" spc="-5">
                <a:latin typeface="Times New Roman"/>
                <a:cs typeface="Times New Roman"/>
              </a:rPr>
              <a:t>of </a:t>
            </a:r>
            <a:r>
              <a:rPr dirty="0" sz="1450" spc="-10">
                <a:latin typeface="Times New Roman"/>
                <a:cs typeface="Times New Roman"/>
              </a:rPr>
              <a:t>glaring sunshine, </a:t>
            </a:r>
            <a:r>
              <a:rPr dirty="0" sz="1450" spc="-5">
                <a:latin typeface="Times New Roman"/>
                <a:cs typeface="Times New Roman"/>
              </a:rPr>
              <a:t>you </a:t>
            </a:r>
            <a:r>
              <a:rPr dirty="0" sz="1450" spc="-10">
                <a:latin typeface="Times New Roman"/>
                <a:cs typeface="Times New Roman"/>
              </a:rPr>
              <a:t>see  another </a:t>
            </a:r>
            <a:r>
              <a:rPr dirty="0" sz="1450" spc="-15">
                <a:latin typeface="Times New Roman"/>
                <a:cs typeface="Times New Roman"/>
              </a:rPr>
              <a:t>painter, </a:t>
            </a:r>
            <a:r>
              <a:rPr dirty="0" sz="1450" spc="-10">
                <a:latin typeface="Times New Roman"/>
                <a:cs typeface="Times New Roman"/>
              </a:rPr>
              <a:t>encamped in the shadow </a:t>
            </a:r>
            <a:r>
              <a:rPr dirty="0" sz="1450" spc="-5">
                <a:latin typeface="Times New Roman"/>
                <a:cs typeface="Times New Roman"/>
              </a:rPr>
              <a:t>of </a:t>
            </a:r>
            <a:r>
              <a:rPr dirty="0" sz="1450" spc="-10">
                <a:latin typeface="Times New Roman"/>
                <a:cs typeface="Times New Roman"/>
              </a:rPr>
              <a:t>another tree, and </a:t>
            </a:r>
            <a:r>
              <a:rPr dirty="0" sz="1450" spc="-5">
                <a:latin typeface="Times New Roman"/>
                <a:cs typeface="Times New Roman"/>
              </a:rPr>
              <a:t>up </a:t>
            </a:r>
            <a:r>
              <a:rPr dirty="0" sz="1450" spc="-10">
                <a:latin typeface="Times New Roman"/>
                <a:cs typeface="Times New Roman"/>
              </a:rPr>
              <a:t>to his waist in  the fern. </a:t>
            </a:r>
            <a:r>
              <a:rPr dirty="0" sz="1450" spc="-60">
                <a:latin typeface="Times New Roman"/>
                <a:cs typeface="Times New Roman"/>
              </a:rPr>
              <a:t>You </a:t>
            </a:r>
            <a:r>
              <a:rPr dirty="0" sz="1450" spc="-10">
                <a:latin typeface="Times New Roman"/>
                <a:cs typeface="Times New Roman"/>
              </a:rPr>
              <a:t>cannot watch </a:t>
            </a:r>
            <a:r>
              <a:rPr dirty="0" sz="1450" spc="-5">
                <a:latin typeface="Times New Roman"/>
                <a:cs typeface="Times New Roman"/>
              </a:rPr>
              <a:t>your </a:t>
            </a:r>
            <a:r>
              <a:rPr dirty="0" sz="1450" spc="-10">
                <a:latin typeface="Times New Roman"/>
                <a:cs typeface="Times New Roman"/>
              </a:rPr>
              <a:t>own </a:t>
            </a:r>
            <a:r>
              <a:rPr dirty="0" sz="1450" spc="-15">
                <a:latin typeface="Times New Roman"/>
                <a:cs typeface="Times New Roman"/>
              </a:rPr>
              <a:t>effigy </a:t>
            </a:r>
            <a:r>
              <a:rPr dirty="0" sz="1450" spc="-10">
                <a:latin typeface="Times New Roman"/>
                <a:cs typeface="Times New Roman"/>
              </a:rPr>
              <a:t>growing </a:t>
            </a:r>
            <a:r>
              <a:rPr dirty="0" sz="1450" spc="-5">
                <a:latin typeface="Times New Roman"/>
                <a:cs typeface="Times New Roman"/>
              </a:rPr>
              <a:t>out of </a:t>
            </a:r>
            <a:r>
              <a:rPr dirty="0" sz="1450" spc="-10">
                <a:latin typeface="Times New Roman"/>
                <a:cs typeface="Times New Roman"/>
              </a:rPr>
              <a:t>the white trunk,  and the trunk beginning to stand forth from the rest </a:t>
            </a:r>
            <a:r>
              <a:rPr dirty="0" sz="1450" spc="-5">
                <a:latin typeface="Times New Roman"/>
                <a:cs typeface="Times New Roman"/>
              </a:rPr>
              <a:t>of </a:t>
            </a:r>
            <a:r>
              <a:rPr dirty="0" sz="1450" spc="-10">
                <a:latin typeface="Times New Roman"/>
                <a:cs typeface="Times New Roman"/>
              </a:rPr>
              <a:t>the wood, and the whole  picture getting dappled over with the flecks </a:t>
            </a:r>
            <a:r>
              <a:rPr dirty="0" sz="1450" spc="-5">
                <a:latin typeface="Times New Roman"/>
                <a:cs typeface="Times New Roman"/>
              </a:rPr>
              <a:t>of </a:t>
            </a:r>
            <a:r>
              <a:rPr dirty="0" sz="1450" spc="-10">
                <a:latin typeface="Times New Roman"/>
                <a:cs typeface="Times New Roman"/>
              </a:rPr>
              <a:t>sun that slip through the leaves  overhead, and, as </a:t>
            </a:r>
            <a:r>
              <a:rPr dirty="0" sz="1450" spc="-5">
                <a:latin typeface="Times New Roman"/>
                <a:cs typeface="Times New Roman"/>
              </a:rPr>
              <a:t>a </a:t>
            </a:r>
            <a:r>
              <a:rPr dirty="0" sz="1450" spc="-10">
                <a:latin typeface="Times New Roman"/>
                <a:cs typeface="Times New Roman"/>
              </a:rPr>
              <a:t>wind goes </a:t>
            </a:r>
            <a:r>
              <a:rPr dirty="0" sz="1450" spc="-5">
                <a:latin typeface="Times New Roman"/>
                <a:cs typeface="Times New Roman"/>
              </a:rPr>
              <a:t>by </a:t>
            </a:r>
            <a:r>
              <a:rPr dirty="0" sz="1450" spc="-10">
                <a:latin typeface="Times New Roman"/>
                <a:cs typeface="Times New Roman"/>
              </a:rPr>
              <a:t>and sets the trees a-talking, flicker hither and  thither like butterflies </a:t>
            </a:r>
            <a:r>
              <a:rPr dirty="0" sz="1450" spc="-5">
                <a:latin typeface="Times New Roman"/>
                <a:cs typeface="Times New Roman"/>
              </a:rPr>
              <a:t>of </a:t>
            </a:r>
            <a:r>
              <a:rPr dirty="0" sz="1450" spc="-10">
                <a:latin typeface="Times New Roman"/>
                <a:cs typeface="Times New Roman"/>
              </a:rPr>
              <a:t>light. But </a:t>
            </a:r>
            <a:r>
              <a:rPr dirty="0" sz="1450" spc="-5">
                <a:latin typeface="Times New Roman"/>
                <a:cs typeface="Times New Roman"/>
              </a:rPr>
              <a:t>you </a:t>
            </a:r>
            <a:r>
              <a:rPr dirty="0" sz="1450" spc="-10">
                <a:latin typeface="Times New Roman"/>
                <a:cs typeface="Times New Roman"/>
              </a:rPr>
              <a:t>know it is going forward; and, </a:t>
            </a:r>
            <a:r>
              <a:rPr dirty="0" sz="1450" spc="-5">
                <a:latin typeface="Times New Roman"/>
                <a:cs typeface="Times New Roman"/>
              </a:rPr>
              <a:t>out of  </a:t>
            </a:r>
            <a:r>
              <a:rPr dirty="0" sz="1450" spc="-10">
                <a:latin typeface="Times New Roman"/>
                <a:cs typeface="Times New Roman"/>
              </a:rPr>
              <a:t>emulation with the </a:t>
            </a:r>
            <a:r>
              <a:rPr dirty="0" sz="1450" spc="-15">
                <a:latin typeface="Times New Roman"/>
                <a:cs typeface="Times New Roman"/>
              </a:rPr>
              <a:t>painter, </a:t>
            </a:r>
            <a:r>
              <a:rPr dirty="0" sz="1450" spc="-10">
                <a:latin typeface="Times New Roman"/>
                <a:cs typeface="Times New Roman"/>
              </a:rPr>
              <a:t>get ready </a:t>
            </a:r>
            <a:r>
              <a:rPr dirty="0" sz="1450" spc="-5">
                <a:latin typeface="Times New Roman"/>
                <a:cs typeface="Times New Roman"/>
              </a:rPr>
              <a:t>your </a:t>
            </a:r>
            <a:r>
              <a:rPr dirty="0" sz="1450" spc="-10">
                <a:latin typeface="Times New Roman"/>
                <a:cs typeface="Times New Roman"/>
              </a:rPr>
              <a:t>own palette, and lay </a:t>
            </a:r>
            <a:r>
              <a:rPr dirty="0" sz="1450" spc="-5">
                <a:latin typeface="Times New Roman"/>
                <a:cs typeface="Times New Roman"/>
              </a:rPr>
              <a:t>out </a:t>
            </a:r>
            <a:r>
              <a:rPr dirty="0" sz="1450" spc="-10">
                <a:latin typeface="Times New Roman"/>
                <a:cs typeface="Times New Roman"/>
              </a:rPr>
              <a:t>the colour  for </a:t>
            </a:r>
            <a:r>
              <a:rPr dirty="0" sz="1450" spc="-5">
                <a:latin typeface="Times New Roman"/>
                <a:cs typeface="Times New Roman"/>
              </a:rPr>
              <a:t>a </a:t>
            </a:r>
            <a:r>
              <a:rPr dirty="0" sz="1450" spc="-10">
                <a:latin typeface="Times New Roman"/>
                <a:cs typeface="Times New Roman"/>
              </a:rPr>
              <a:t>woodland scene in</a:t>
            </a:r>
            <a:r>
              <a:rPr dirty="0" sz="1450" spc="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5080">
              <a:lnSpc>
                <a:spcPts val="1730"/>
              </a:lnSpc>
              <a:spcBef>
                <a:spcPts val="844"/>
              </a:spcBef>
            </a:pPr>
            <a:r>
              <a:rPr dirty="0" sz="1450" spc="-45">
                <a:latin typeface="Times New Roman"/>
                <a:cs typeface="Times New Roman"/>
              </a:rPr>
              <a:t>Your </a:t>
            </a:r>
            <a:r>
              <a:rPr dirty="0" sz="1450" spc="-10">
                <a:latin typeface="Times New Roman"/>
                <a:cs typeface="Times New Roman"/>
              </a:rPr>
              <a:t>tree stands in </a:t>
            </a:r>
            <a:r>
              <a:rPr dirty="0" sz="1450" spc="-5">
                <a:latin typeface="Times New Roman"/>
                <a:cs typeface="Times New Roman"/>
              </a:rPr>
              <a:t>a </a:t>
            </a:r>
            <a:r>
              <a:rPr dirty="0" sz="1450" spc="-10">
                <a:latin typeface="Times New Roman"/>
                <a:cs typeface="Times New Roman"/>
              </a:rPr>
              <a:t>hollow paved with fern and </a:t>
            </a:r>
            <a:r>
              <a:rPr dirty="0" sz="1450" spc="-15">
                <a:latin typeface="Times New Roman"/>
                <a:cs typeface="Times New Roman"/>
              </a:rPr>
              <a:t>heather, </a:t>
            </a:r>
            <a:r>
              <a:rPr dirty="0" sz="1450" spc="-10">
                <a:latin typeface="Times New Roman"/>
                <a:cs typeface="Times New Roman"/>
              </a:rPr>
              <a:t>set in </a:t>
            </a:r>
            <a:r>
              <a:rPr dirty="0" sz="1450" spc="-5">
                <a:latin typeface="Times New Roman"/>
                <a:cs typeface="Times New Roman"/>
              </a:rPr>
              <a:t>a </a:t>
            </a:r>
            <a:r>
              <a:rPr dirty="0" sz="1450" spc="-10">
                <a:latin typeface="Times New Roman"/>
                <a:cs typeface="Times New Roman"/>
              </a:rPr>
              <a:t>basin </a:t>
            </a:r>
            <a:r>
              <a:rPr dirty="0" sz="1450" spc="-5">
                <a:latin typeface="Times New Roman"/>
                <a:cs typeface="Times New Roman"/>
              </a:rPr>
              <a:t>of </a:t>
            </a:r>
            <a:r>
              <a:rPr dirty="0" sz="1450" spc="-10">
                <a:latin typeface="Times New Roman"/>
                <a:cs typeface="Times New Roman"/>
              </a:rPr>
              <a:t>low  hills, and scattered over with rocks and junipers. All the open is steeped in  pitiless sunlight. Everything stands </a:t>
            </a:r>
            <a:r>
              <a:rPr dirty="0" sz="1450" spc="-5">
                <a:latin typeface="Times New Roman"/>
                <a:cs typeface="Times New Roman"/>
              </a:rPr>
              <a:t>out </a:t>
            </a:r>
            <a:r>
              <a:rPr dirty="0" sz="1450" spc="-10">
                <a:latin typeface="Times New Roman"/>
                <a:cs typeface="Times New Roman"/>
              </a:rPr>
              <a:t>as though it were cut in cardboard,  every colour is strained into its highest </a:t>
            </a:r>
            <a:r>
              <a:rPr dirty="0" sz="1450" spc="-30">
                <a:latin typeface="Times New Roman"/>
                <a:cs typeface="Times New Roman"/>
              </a:rPr>
              <a:t>key. </a:t>
            </a:r>
            <a:r>
              <a:rPr dirty="0" sz="1450" spc="-10">
                <a:latin typeface="Times New Roman"/>
                <a:cs typeface="Times New Roman"/>
              </a:rPr>
              <a:t>The boulders are some </a:t>
            </a:r>
            <a:r>
              <a:rPr dirty="0" sz="1450" spc="-5">
                <a:latin typeface="Times New Roman"/>
                <a:cs typeface="Times New Roman"/>
              </a:rPr>
              <a:t>of </a:t>
            </a:r>
            <a:r>
              <a:rPr dirty="0" sz="1450" spc="-10">
                <a:latin typeface="Times New Roman"/>
                <a:cs typeface="Times New Roman"/>
              </a:rPr>
              <a:t>them  upright and dead like monolithic castles, some </a:t>
            </a:r>
            <a:r>
              <a:rPr dirty="0" sz="1450" spc="-5">
                <a:latin typeface="Times New Roman"/>
                <a:cs typeface="Times New Roman"/>
              </a:rPr>
              <a:t>of </a:t>
            </a:r>
            <a:r>
              <a:rPr dirty="0" sz="1450" spc="-10">
                <a:latin typeface="Times New Roman"/>
                <a:cs typeface="Times New Roman"/>
              </a:rPr>
              <a:t>them prone like sleeping  cattle. The junipers—looking, in their soiled and ragged mourning, like some  funeral procession that has </a:t>
            </a:r>
            <a:r>
              <a:rPr dirty="0" sz="1450" spc="-5">
                <a:latin typeface="Times New Roman"/>
                <a:cs typeface="Times New Roman"/>
              </a:rPr>
              <a:t>gone </a:t>
            </a:r>
            <a:r>
              <a:rPr dirty="0" sz="1450" spc="-10">
                <a:latin typeface="Times New Roman"/>
                <a:cs typeface="Times New Roman"/>
              </a:rPr>
              <a:t>seeking the place </a:t>
            </a:r>
            <a:r>
              <a:rPr dirty="0" sz="1450" spc="-5">
                <a:latin typeface="Times New Roman"/>
                <a:cs typeface="Times New Roman"/>
              </a:rPr>
              <a:t>of </a:t>
            </a:r>
            <a:r>
              <a:rPr dirty="0" sz="1450" spc="-10">
                <a:latin typeface="Times New Roman"/>
                <a:cs typeface="Times New Roman"/>
              </a:rPr>
              <a:t>sepulchre three hundred  years and more in wind and rain—are daubed in forcibly against the glowing  ferns and </a:t>
            </a:r>
            <a:r>
              <a:rPr dirty="0" sz="1450" spc="-20">
                <a:latin typeface="Times New Roman"/>
                <a:cs typeface="Times New Roman"/>
              </a:rPr>
              <a:t>heather.</a:t>
            </a:r>
            <a:r>
              <a:rPr dirty="0" sz="1450" spc="320">
                <a:latin typeface="Times New Roman"/>
                <a:cs typeface="Times New Roman"/>
              </a:rPr>
              <a:t> </a:t>
            </a:r>
            <a:r>
              <a:rPr dirty="0" sz="1450" spc="-10">
                <a:latin typeface="Times New Roman"/>
                <a:cs typeface="Times New Roman"/>
              </a:rPr>
              <a:t>Every tassel </a:t>
            </a:r>
            <a:r>
              <a:rPr dirty="0" sz="1450" spc="-5">
                <a:latin typeface="Times New Roman"/>
                <a:cs typeface="Times New Roman"/>
              </a:rPr>
              <a:t>of </a:t>
            </a:r>
            <a:r>
              <a:rPr dirty="0" sz="1450" spc="-10">
                <a:latin typeface="Times New Roman"/>
                <a:cs typeface="Times New Roman"/>
              </a:rPr>
              <a:t>their rusty foliage is defined with pre-  Raphaelite minuteness. And </a:t>
            </a:r>
            <a:r>
              <a:rPr dirty="0" sz="1450" spc="-5">
                <a:latin typeface="Times New Roman"/>
                <a:cs typeface="Times New Roman"/>
              </a:rPr>
              <a:t>a </a:t>
            </a:r>
            <a:r>
              <a:rPr dirty="0" sz="1450" spc="-10">
                <a:latin typeface="Times New Roman"/>
                <a:cs typeface="Times New Roman"/>
              </a:rPr>
              <a:t>sorry figure they make </a:t>
            </a:r>
            <a:r>
              <a:rPr dirty="0" sz="1450" spc="-5">
                <a:latin typeface="Times New Roman"/>
                <a:cs typeface="Times New Roman"/>
              </a:rPr>
              <a:t>out </a:t>
            </a:r>
            <a:r>
              <a:rPr dirty="0" sz="1450" spc="-10">
                <a:latin typeface="Times New Roman"/>
                <a:cs typeface="Times New Roman"/>
              </a:rPr>
              <a:t>there in the </a:t>
            </a:r>
            <a:r>
              <a:rPr dirty="0" sz="1450" spc="-5">
                <a:latin typeface="Times New Roman"/>
                <a:cs typeface="Times New Roman"/>
              </a:rPr>
              <a:t>sun, </a:t>
            </a:r>
            <a:r>
              <a:rPr dirty="0" sz="1450" spc="-10">
                <a:latin typeface="Times New Roman"/>
                <a:cs typeface="Times New Roman"/>
              </a:rPr>
              <a:t>like  misbegotten yew-trees! The scene is all pitched in </a:t>
            </a:r>
            <a:r>
              <a:rPr dirty="0" sz="1450" spc="-5">
                <a:latin typeface="Times New Roman"/>
                <a:cs typeface="Times New Roman"/>
              </a:rPr>
              <a:t>a </a:t>
            </a:r>
            <a:r>
              <a:rPr dirty="0" sz="1450" spc="-10">
                <a:latin typeface="Times New Roman"/>
                <a:cs typeface="Times New Roman"/>
              </a:rPr>
              <a:t>key </a:t>
            </a:r>
            <a:r>
              <a:rPr dirty="0" sz="1450" spc="-5">
                <a:latin typeface="Times New Roman"/>
                <a:cs typeface="Times New Roman"/>
              </a:rPr>
              <a:t>of </a:t>
            </a:r>
            <a:r>
              <a:rPr dirty="0" sz="1450" spc="-10">
                <a:latin typeface="Times New Roman"/>
                <a:cs typeface="Times New Roman"/>
              </a:rPr>
              <a:t>colour so </a:t>
            </a:r>
            <a:r>
              <a:rPr dirty="0" sz="1450" spc="-15">
                <a:latin typeface="Times New Roman"/>
                <a:cs typeface="Times New Roman"/>
              </a:rPr>
              <a:t>peculiar,  </a:t>
            </a:r>
            <a:r>
              <a:rPr dirty="0" sz="1450" spc="-10">
                <a:latin typeface="Times New Roman"/>
                <a:cs typeface="Times New Roman"/>
              </a:rPr>
              <a:t>and lit </a:t>
            </a:r>
            <a:r>
              <a:rPr dirty="0" sz="1450" spc="-5">
                <a:latin typeface="Times New Roman"/>
                <a:cs typeface="Times New Roman"/>
              </a:rPr>
              <a:t>up </a:t>
            </a:r>
            <a:r>
              <a:rPr dirty="0" sz="1450" spc="-10">
                <a:latin typeface="Times New Roman"/>
                <a:cs typeface="Times New Roman"/>
              </a:rPr>
              <a:t>with such </a:t>
            </a:r>
            <a:r>
              <a:rPr dirty="0" sz="1450" spc="-5">
                <a:latin typeface="Times New Roman"/>
                <a:cs typeface="Times New Roman"/>
              </a:rPr>
              <a:t>a </a:t>
            </a:r>
            <a:r>
              <a:rPr dirty="0" sz="1450" spc="-10">
                <a:latin typeface="Times New Roman"/>
                <a:cs typeface="Times New Roman"/>
              </a:rPr>
              <a:t>discharge </a:t>
            </a:r>
            <a:r>
              <a:rPr dirty="0" sz="1450" spc="-5">
                <a:latin typeface="Times New Roman"/>
                <a:cs typeface="Times New Roman"/>
              </a:rPr>
              <a:t>of </a:t>
            </a:r>
            <a:r>
              <a:rPr dirty="0" sz="1450" spc="-10">
                <a:latin typeface="Times New Roman"/>
                <a:cs typeface="Times New Roman"/>
              </a:rPr>
              <a:t>violent sunlight, as </a:t>
            </a:r>
            <a:r>
              <a:rPr dirty="0" sz="1450" spc="-5">
                <a:latin typeface="Times New Roman"/>
                <a:cs typeface="Times New Roman"/>
              </a:rPr>
              <a:t>a </a:t>
            </a:r>
            <a:r>
              <a:rPr dirty="0" sz="1450" spc="-10">
                <a:latin typeface="Times New Roman"/>
                <a:cs typeface="Times New Roman"/>
              </a:rPr>
              <a:t>man might live fifty  years in England and </a:t>
            </a:r>
            <a:r>
              <a:rPr dirty="0" sz="1450" spc="-5">
                <a:latin typeface="Times New Roman"/>
                <a:cs typeface="Times New Roman"/>
              </a:rPr>
              <a:t>not</a:t>
            </a:r>
            <a:r>
              <a:rPr dirty="0" sz="1450" spc="1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Meanwhile at </a:t>
            </a:r>
            <a:r>
              <a:rPr dirty="0" sz="1450" spc="-5">
                <a:latin typeface="Times New Roman"/>
                <a:cs typeface="Times New Roman"/>
              </a:rPr>
              <a:t>your </a:t>
            </a:r>
            <a:r>
              <a:rPr dirty="0" sz="1450" spc="-10">
                <a:latin typeface="Times New Roman"/>
                <a:cs typeface="Times New Roman"/>
              </a:rPr>
              <a:t>elbow some </a:t>
            </a:r>
            <a:r>
              <a:rPr dirty="0" sz="1450" spc="-5">
                <a:latin typeface="Times New Roman"/>
                <a:cs typeface="Times New Roman"/>
              </a:rPr>
              <a:t>one </a:t>
            </a:r>
            <a:r>
              <a:rPr dirty="0" sz="1450" spc="-10">
                <a:latin typeface="Times New Roman"/>
                <a:cs typeface="Times New Roman"/>
              </a:rPr>
              <a:t>tunes </a:t>
            </a:r>
            <a:r>
              <a:rPr dirty="0" sz="1450" spc="-5">
                <a:latin typeface="Times New Roman"/>
                <a:cs typeface="Times New Roman"/>
              </a:rPr>
              <a:t>up a song, </a:t>
            </a:r>
            <a:r>
              <a:rPr dirty="0" sz="1450" spc="-10">
                <a:latin typeface="Times New Roman"/>
                <a:cs typeface="Times New Roman"/>
              </a:rPr>
              <a:t>words </a:t>
            </a:r>
            <a:r>
              <a:rPr dirty="0" sz="1450" spc="-5">
                <a:latin typeface="Times New Roman"/>
                <a:cs typeface="Times New Roman"/>
              </a:rPr>
              <a:t>of </a:t>
            </a:r>
            <a:r>
              <a:rPr dirty="0" sz="1450" spc="-10">
                <a:latin typeface="Times New Roman"/>
                <a:cs typeface="Times New Roman"/>
              </a:rPr>
              <a:t>Ronsard to </a:t>
            </a:r>
            <a:r>
              <a:rPr dirty="0" sz="1450" spc="-5">
                <a:latin typeface="Times New Roman"/>
                <a:cs typeface="Times New Roman"/>
              </a:rPr>
              <a:t>a  </a:t>
            </a:r>
            <a:r>
              <a:rPr dirty="0" sz="1450" spc="-10">
                <a:latin typeface="Times New Roman"/>
                <a:cs typeface="Times New Roman"/>
              </a:rPr>
              <a:t>pathetic tremulous </a:t>
            </a:r>
            <a:r>
              <a:rPr dirty="0" sz="1450" spc="-25">
                <a:latin typeface="Times New Roman"/>
                <a:cs typeface="Times New Roman"/>
              </a:rPr>
              <a:t>air, </a:t>
            </a:r>
            <a:r>
              <a:rPr dirty="0" sz="1450" spc="-5">
                <a:latin typeface="Times New Roman"/>
                <a:cs typeface="Times New Roman"/>
              </a:rPr>
              <a:t>of </a:t>
            </a:r>
            <a:r>
              <a:rPr dirty="0" sz="1450" spc="-10">
                <a:latin typeface="Times New Roman"/>
                <a:cs typeface="Times New Roman"/>
              </a:rPr>
              <a:t>how the poet loved his mistress long ago, and  pressed </a:t>
            </a:r>
            <a:r>
              <a:rPr dirty="0" sz="1450" spc="-5">
                <a:latin typeface="Times New Roman"/>
                <a:cs typeface="Times New Roman"/>
              </a:rPr>
              <a:t>on </a:t>
            </a:r>
            <a:r>
              <a:rPr dirty="0" sz="1450" spc="-10">
                <a:latin typeface="Times New Roman"/>
                <a:cs typeface="Times New Roman"/>
              </a:rPr>
              <a:t>her the flight </a:t>
            </a:r>
            <a:r>
              <a:rPr dirty="0" sz="1450" spc="-5">
                <a:latin typeface="Times New Roman"/>
                <a:cs typeface="Times New Roman"/>
              </a:rPr>
              <a:t>of </a:t>
            </a:r>
            <a:r>
              <a:rPr dirty="0" sz="1450" spc="-10">
                <a:latin typeface="Times New Roman"/>
                <a:cs typeface="Times New Roman"/>
              </a:rPr>
              <a:t>time, and told her how white and quiet the dead lay  under the stones, and how the boat dipped and pitched as the shades embarked  for the passionless land. </a:t>
            </a:r>
            <a:r>
              <a:rPr dirty="0" sz="1450" spc="-60">
                <a:latin typeface="Times New Roman"/>
                <a:cs typeface="Times New Roman"/>
              </a:rPr>
              <a:t>Yet </a:t>
            </a:r>
            <a:r>
              <a:rPr dirty="0" sz="1450" spc="-5">
                <a:latin typeface="Times New Roman"/>
                <a:cs typeface="Times New Roman"/>
              </a:rPr>
              <a:t>a </a:t>
            </a:r>
            <a:r>
              <a:rPr dirty="0" sz="1450" spc="-10">
                <a:latin typeface="Times New Roman"/>
                <a:cs typeface="Times New Roman"/>
              </a:rPr>
              <a:t>little while, sang the poet, and there shall </a:t>
            </a:r>
            <a:r>
              <a:rPr dirty="0" sz="1450" spc="-5">
                <a:latin typeface="Times New Roman"/>
                <a:cs typeface="Times New Roman"/>
              </a:rPr>
              <a:t>be no  </a:t>
            </a:r>
            <a:r>
              <a:rPr dirty="0" sz="1450" spc="-10">
                <a:latin typeface="Times New Roman"/>
                <a:cs typeface="Times New Roman"/>
              </a:rPr>
              <a:t>more love; only to sit and remember loves that might have been. There is </a:t>
            </a:r>
            <a:r>
              <a:rPr dirty="0" sz="1450" spc="-5">
                <a:latin typeface="Times New Roman"/>
                <a:cs typeface="Times New Roman"/>
              </a:rPr>
              <a:t>a  </a:t>
            </a:r>
            <a:r>
              <a:rPr dirty="0" sz="1450" spc="-10">
                <a:latin typeface="Times New Roman"/>
                <a:cs typeface="Times New Roman"/>
              </a:rPr>
              <a:t>falling flourish in the air that remains in the memory and comes back in  incongruous places, </a:t>
            </a:r>
            <a:r>
              <a:rPr dirty="0" sz="1450" spc="-5">
                <a:latin typeface="Times New Roman"/>
                <a:cs typeface="Times New Roman"/>
              </a:rPr>
              <a:t>on </a:t>
            </a:r>
            <a:r>
              <a:rPr dirty="0" sz="1450" spc="-10">
                <a:latin typeface="Times New Roman"/>
                <a:cs typeface="Times New Roman"/>
              </a:rPr>
              <a:t>the seat </a:t>
            </a:r>
            <a:r>
              <a:rPr dirty="0" sz="1450" spc="-5">
                <a:latin typeface="Times New Roman"/>
                <a:cs typeface="Times New Roman"/>
              </a:rPr>
              <a:t>of </a:t>
            </a:r>
            <a:r>
              <a:rPr dirty="0" sz="1450" spc="-10">
                <a:latin typeface="Times New Roman"/>
                <a:cs typeface="Times New Roman"/>
              </a:rPr>
              <a:t>hansoms </a:t>
            </a:r>
            <a:r>
              <a:rPr dirty="0" sz="1450" spc="-5">
                <a:latin typeface="Times New Roman"/>
                <a:cs typeface="Times New Roman"/>
              </a:rPr>
              <a:t>or </a:t>
            </a:r>
            <a:r>
              <a:rPr dirty="0" sz="1450" spc="-10">
                <a:latin typeface="Times New Roman"/>
                <a:cs typeface="Times New Roman"/>
              </a:rPr>
              <a:t>in the warm bed at night, with  something </a:t>
            </a:r>
            <a:r>
              <a:rPr dirty="0" sz="1450" spc="-5">
                <a:latin typeface="Times New Roman"/>
                <a:cs typeface="Times New Roman"/>
              </a:rPr>
              <a:t>of a </a:t>
            </a:r>
            <a:r>
              <a:rPr dirty="0" sz="1450" spc="-10">
                <a:latin typeface="Times New Roman"/>
                <a:cs typeface="Times New Roman"/>
              </a:rPr>
              <a:t>forest</a:t>
            </a:r>
            <a:r>
              <a:rPr dirty="0" sz="1450" spc="-5">
                <a:latin typeface="Times New Roman"/>
                <a:cs typeface="Times New Roman"/>
              </a:rPr>
              <a:t> </a:t>
            </a:r>
            <a:r>
              <a:rPr dirty="0" sz="1450" spc="-20">
                <a:latin typeface="Times New Roman"/>
                <a:cs typeface="Times New Roman"/>
              </a:rPr>
              <a:t>savour.</a:t>
            </a:r>
            <a:endParaRPr sz="1450">
              <a:latin typeface="Times New Roman"/>
              <a:cs typeface="Times New Roman"/>
            </a:endParaRPr>
          </a:p>
          <a:p>
            <a:pPr algn="just" marL="12700">
              <a:lnSpc>
                <a:spcPct val="100000"/>
              </a:lnSpc>
              <a:spcBef>
                <a:spcPts val="785"/>
              </a:spcBef>
            </a:pPr>
            <a:r>
              <a:rPr dirty="0" sz="1450" spc="-45">
                <a:latin typeface="Times New Roman"/>
                <a:cs typeface="Times New Roman"/>
              </a:rPr>
              <a:t>‘You </a:t>
            </a:r>
            <a:r>
              <a:rPr dirty="0" sz="1450" spc="-10">
                <a:latin typeface="Times New Roman"/>
                <a:cs typeface="Times New Roman"/>
              </a:rPr>
              <a:t>can get </a:t>
            </a:r>
            <a:r>
              <a:rPr dirty="0" sz="1450" spc="-5">
                <a:latin typeface="Times New Roman"/>
                <a:cs typeface="Times New Roman"/>
              </a:rPr>
              <a:t>up </a:t>
            </a:r>
            <a:r>
              <a:rPr dirty="0" sz="1450" spc="-25">
                <a:latin typeface="Times New Roman"/>
                <a:cs typeface="Times New Roman"/>
              </a:rPr>
              <a:t>now,’ </a:t>
            </a:r>
            <a:r>
              <a:rPr dirty="0" sz="1450" spc="-10">
                <a:latin typeface="Times New Roman"/>
                <a:cs typeface="Times New Roman"/>
              </a:rPr>
              <a:t>says the painter; ‘I’m at the</a:t>
            </a:r>
            <a:r>
              <a:rPr dirty="0" sz="1450" spc="5">
                <a:latin typeface="Times New Roman"/>
                <a:cs typeface="Times New Roman"/>
              </a:rPr>
              <a:t> </a:t>
            </a:r>
            <a:r>
              <a:rPr dirty="0" sz="1450" spc="-10">
                <a:latin typeface="Times New Roman"/>
                <a:cs typeface="Times New Roman"/>
              </a:rPr>
              <a:t>background.’</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And so </a:t>
            </a:r>
            <a:r>
              <a:rPr dirty="0" sz="1450" spc="-5">
                <a:latin typeface="Times New Roman"/>
                <a:cs typeface="Times New Roman"/>
              </a:rPr>
              <a:t>up you </a:t>
            </a:r>
            <a:r>
              <a:rPr dirty="0" sz="1450" spc="-10">
                <a:latin typeface="Times New Roman"/>
                <a:cs typeface="Times New Roman"/>
              </a:rPr>
              <a:t>get, stretching yourself, and </a:t>
            </a:r>
            <a:r>
              <a:rPr dirty="0" sz="1450" spc="-5">
                <a:latin typeface="Times New Roman"/>
                <a:cs typeface="Times New Roman"/>
              </a:rPr>
              <a:t>go your </a:t>
            </a:r>
            <a:r>
              <a:rPr dirty="0" sz="1450" spc="-10">
                <a:latin typeface="Times New Roman"/>
                <a:cs typeface="Times New Roman"/>
              </a:rPr>
              <a:t>way into the wood, the  daylight becoming richer and more golden, and the shadows stretching farther  into the open. A cool air comes along the highways, and the scents awaken.  The </a:t>
            </a:r>
            <a:r>
              <a:rPr dirty="0" sz="1450" spc="-15">
                <a:latin typeface="Times New Roman"/>
                <a:cs typeface="Times New Roman"/>
              </a:rPr>
              <a:t>fir-trees </a:t>
            </a:r>
            <a:r>
              <a:rPr dirty="0" sz="1450" spc="-10">
                <a:latin typeface="Times New Roman"/>
                <a:cs typeface="Times New Roman"/>
              </a:rPr>
              <a:t>breathe abroad their ozone. Out </a:t>
            </a:r>
            <a:r>
              <a:rPr dirty="0" sz="1450" spc="-5">
                <a:latin typeface="Times New Roman"/>
                <a:cs typeface="Times New Roman"/>
              </a:rPr>
              <a:t>of </a:t>
            </a:r>
            <a:r>
              <a:rPr dirty="0" sz="1450" spc="-10">
                <a:latin typeface="Times New Roman"/>
                <a:cs typeface="Times New Roman"/>
              </a:rPr>
              <a:t>unknown thickets comes forth  the</a:t>
            </a:r>
            <a:r>
              <a:rPr dirty="0" sz="1450" spc="285">
                <a:latin typeface="Times New Roman"/>
                <a:cs typeface="Times New Roman"/>
              </a:rPr>
              <a:t> </a:t>
            </a:r>
            <a:r>
              <a:rPr dirty="0" sz="1450" spc="-10">
                <a:latin typeface="Times New Roman"/>
                <a:cs typeface="Times New Roman"/>
              </a:rPr>
              <a:t>soft,</a:t>
            </a:r>
            <a:r>
              <a:rPr dirty="0" sz="1450" spc="285">
                <a:latin typeface="Times New Roman"/>
                <a:cs typeface="Times New Roman"/>
              </a:rPr>
              <a:t> </a:t>
            </a:r>
            <a:r>
              <a:rPr dirty="0" sz="1450" spc="-10">
                <a:latin typeface="Times New Roman"/>
                <a:cs typeface="Times New Roman"/>
              </a:rPr>
              <a:t>secret,</a:t>
            </a:r>
            <a:r>
              <a:rPr dirty="0" sz="1450" spc="290">
                <a:latin typeface="Times New Roman"/>
                <a:cs typeface="Times New Roman"/>
              </a:rPr>
              <a:t> </a:t>
            </a:r>
            <a:r>
              <a:rPr dirty="0" sz="1450" spc="-10">
                <a:latin typeface="Times New Roman"/>
                <a:cs typeface="Times New Roman"/>
              </a:rPr>
              <a:t>aromatic</a:t>
            </a:r>
            <a:r>
              <a:rPr dirty="0" sz="1450" spc="285">
                <a:latin typeface="Times New Roman"/>
                <a:cs typeface="Times New Roman"/>
              </a:rPr>
              <a:t> </a:t>
            </a:r>
            <a:r>
              <a:rPr dirty="0" sz="1450" spc="-5">
                <a:latin typeface="Times New Roman"/>
                <a:cs typeface="Times New Roman"/>
              </a:rPr>
              <a:t>odour</a:t>
            </a:r>
            <a:r>
              <a:rPr dirty="0" sz="1450" spc="290">
                <a:latin typeface="Times New Roman"/>
                <a:cs typeface="Times New Roman"/>
              </a:rPr>
              <a:t> </a:t>
            </a:r>
            <a:r>
              <a:rPr dirty="0" sz="1450" spc="-5">
                <a:latin typeface="Times New Roman"/>
                <a:cs typeface="Times New Roman"/>
              </a:rPr>
              <a:t>of</a:t>
            </a:r>
            <a:r>
              <a:rPr dirty="0" sz="1450" spc="285">
                <a:latin typeface="Times New Roman"/>
                <a:cs typeface="Times New Roman"/>
              </a:rPr>
              <a:t> </a:t>
            </a:r>
            <a:r>
              <a:rPr dirty="0" sz="1450" spc="-10">
                <a:latin typeface="Times New Roman"/>
                <a:cs typeface="Times New Roman"/>
              </a:rPr>
              <a:t>the</a:t>
            </a:r>
            <a:r>
              <a:rPr dirty="0" sz="1450" spc="285">
                <a:latin typeface="Times New Roman"/>
                <a:cs typeface="Times New Roman"/>
              </a:rPr>
              <a:t> </a:t>
            </a:r>
            <a:r>
              <a:rPr dirty="0" sz="1450" spc="-10">
                <a:latin typeface="Times New Roman"/>
                <a:cs typeface="Times New Roman"/>
              </a:rPr>
              <a:t>woods,</a:t>
            </a:r>
            <a:r>
              <a:rPr dirty="0" sz="1450" spc="290">
                <a:latin typeface="Times New Roman"/>
                <a:cs typeface="Times New Roman"/>
              </a:rPr>
              <a:t> </a:t>
            </a:r>
            <a:r>
              <a:rPr dirty="0" sz="1450" spc="-5">
                <a:latin typeface="Times New Roman"/>
                <a:cs typeface="Times New Roman"/>
              </a:rPr>
              <a:t>not</a:t>
            </a:r>
            <a:r>
              <a:rPr dirty="0" sz="1450" spc="285">
                <a:latin typeface="Times New Roman"/>
                <a:cs typeface="Times New Roman"/>
              </a:rPr>
              <a:t> </a:t>
            </a:r>
            <a:r>
              <a:rPr dirty="0" sz="1450" spc="-10">
                <a:latin typeface="Times New Roman"/>
                <a:cs typeface="Times New Roman"/>
              </a:rPr>
              <a:t>like</a:t>
            </a:r>
            <a:r>
              <a:rPr dirty="0" sz="1450" spc="290">
                <a:latin typeface="Times New Roman"/>
                <a:cs typeface="Times New Roman"/>
              </a:rPr>
              <a:t> </a:t>
            </a:r>
            <a:r>
              <a:rPr dirty="0" sz="1450" spc="-5">
                <a:latin typeface="Times New Roman"/>
                <a:cs typeface="Times New Roman"/>
              </a:rPr>
              <a:t>a</a:t>
            </a:r>
            <a:r>
              <a:rPr dirty="0" sz="1450" spc="285">
                <a:latin typeface="Times New Roman"/>
                <a:cs typeface="Times New Roman"/>
              </a:rPr>
              <a:t> </a:t>
            </a:r>
            <a:r>
              <a:rPr dirty="0" sz="1450" spc="-10">
                <a:latin typeface="Times New Roman"/>
                <a:cs typeface="Times New Roman"/>
              </a:rPr>
              <a:t>smell</a:t>
            </a:r>
            <a:r>
              <a:rPr dirty="0" sz="1450" spc="290">
                <a:latin typeface="Times New Roman"/>
                <a:cs typeface="Times New Roman"/>
              </a:rPr>
              <a:t> </a:t>
            </a:r>
            <a:r>
              <a:rPr dirty="0" sz="1450" spc="-5">
                <a:latin typeface="Times New Roman"/>
                <a:cs typeface="Times New Roman"/>
              </a:rPr>
              <a:t>of</a:t>
            </a:r>
            <a:r>
              <a:rPr dirty="0" sz="1450" spc="285">
                <a:latin typeface="Times New Roman"/>
                <a:cs typeface="Times New Roman"/>
              </a:rPr>
              <a:t> </a:t>
            </a:r>
            <a:r>
              <a:rPr dirty="0" sz="1450" spc="-10">
                <a:latin typeface="Times New Roman"/>
                <a:cs typeface="Times New Roman"/>
              </a:rPr>
              <a:t>the</a:t>
            </a:r>
            <a:r>
              <a:rPr dirty="0" sz="1450" spc="285">
                <a:latin typeface="Times New Roman"/>
                <a:cs typeface="Times New Roman"/>
              </a:rPr>
              <a:t> </a:t>
            </a:r>
            <a:r>
              <a:rPr dirty="0" sz="1450" spc="-10">
                <a:latin typeface="Times New Roman"/>
                <a:cs typeface="Times New Roman"/>
              </a:rPr>
              <a:t>free</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13430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heaven, </a:t>
            </a:r>
            <a:r>
              <a:rPr dirty="0" sz="1450" spc="-5">
                <a:latin typeface="Times New Roman"/>
                <a:cs typeface="Times New Roman"/>
              </a:rPr>
              <a:t>but </a:t>
            </a:r>
            <a:r>
              <a:rPr dirty="0" sz="1450" spc="-10">
                <a:latin typeface="Times New Roman"/>
                <a:cs typeface="Times New Roman"/>
              </a:rPr>
              <a:t>as though court ladies, who had known these paths in ages long  </a:t>
            </a:r>
            <a:r>
              <a:rPr dirty="0" sz="1450" spc="-5">
                <a:latin typeface="Times New Roman"/>
                <a:cs typeface="Times New Roman"/>
              </a:rPr>
              <a:t>gone </a:t>
            </a:r>
            <a:r>
              <a:rPr dirty="0" sz="1450" spc="-40">
                <a:latin typeface="Times New Roman"/>
                <a:cs typeface="Times New Roman"/>
              </a:rPr>
              <a:t>by, </a:t>
            </a:r>
            <a:r>
              <a:rPr dirty="0" sz="1450" spc="-10">
                <a:latin typeface="Times New Roman"/>
                <a:cs typeface="Times New Roman"/>
              </a:rPr>
              <a:t>still walked in the summer evenings, and shed from their brocades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of </a:t>
            </a:r>
            <a:r>
              <a:rPr dirty="0" sz="1450" spc="-10">
                <a:latin typeface="Times New Roman"/>
                <a:cs typeface="Times New Roman"/>
              </a:rPr>
              <a:t>musk </a:t>
            </a:r>
            <a:r>
              <a:rPr dirty="0" sz="1450" spc="-5">
                <a:latin typeface="Times New Roman"/>
                <a:cs typeface="Times New Roman"/>
              </a:rPr>
              <a:t>or </a:t>
            </a:r>
            <a:r>
              <a:rPr dirty="0" sz="1450" spc="-10">
                <a:latin typeface="Times New Roman"/>
                <a:cs typeface="Times New Roman"/>
              </a:rPr>
              <a:t>bergamot </a:t>
            </a:r>
            <a:r>
              <a:rPr dirty="0" sz="1450" spc="-5">
                <a:latin typeface="Times New Roman"/>
                <a:cs typeface="Times New Roman"/>
              </a:rPr>
              <a:t>upon </a:t>
            </a:r>
            <a:r>
              <a:rPr dirty="0" sz="1450" spc="-10">
                <a:latin typeface="Times New Roman"/>
                <a:cs typeface="Times New Roman"/>
              </a:rPr>
              <a:t>the woodland winds. One side </a:t>
            </a:r>
            <a:r>
              <a:rPr dirty="0" sz="1450" spc="-5">
                <a:latin typeface="Times New Roman"/>
                <a:cs typeface="Times New Roman"/>
              </a:rPr>
              <a:t>of </a:t>
            </a:r>
            <a:r>
              <a:rPr dirty="0" sz="1450" spc="-10">
                <a:latin typeface="Times New Roman"/>
                <a:cs typeface="Times New Roman"/>
              </a:rPr>
              <a:t>the long  avenues is still kindled with the </a:t>
            </a:r>
            <a:r>
              <a:rPr dirty="0" sz="1450" spc="-5">
                <a:latin typeface="Times New Roman"/>
                <a:cs typeface="Times New Roman"/>
              </a:rPr>
              <a:t>sun, </a:t>
            </a:r>
            <a:r>
              <a:rPr dirty="0" sz="1450" spc="-10">
                <a:latin typeface="Times New Roman"/>
                <a:cs typeface="Times New Roman"/>
              </a:rPr>
              <a:t>the other is plunged in transparent  </a:t>
            </a:r>
            <a:r>
              <a:rPr dirty="0" sz="1450" spc="-20">
                <a:latin typeface="Times New Roman"/>
                <a:cs typeface="Times New Roman"/>
              </a:rPr>
              <a:t>shadow. </a:t>
            </a:r>
            <a:r>
              <a:rPr dirty="0" sz="1450" spc="-10">
                <a:latin typeface="Times New Roman"/>
                <a:cs typeface="Times New Roman"/>
              </a:rPr>
              <a:t>Over the trees the west begins to burn like </a:t>
            </a:r>
            <a:r>
              <a:rPr dirty="0" sz="1450" spc="-5">
                <a:latin typeface="Times New Roman"/>
                <a:cs typeface="Times New Roman"/>
              </a:rPr>
              <a:t>a </a:t>
            </a:r>
            <a:r>
              <a:rPr dirty="0" sz="1450" spc="-10">
                <a:latin typeface="Times New Roman"/>
                <a:cs typeface="Times New Roman"/>
              </a:rPr>
              <a:t>furnace; and the painters  gather </a:t>
            </a:r>
            <a:r>
              <a:rPr dirty="0" sz="1450" spc="-5">
                <a:latin typeface="Times New Roman"/>
                <a:cs typeface="Times New Roman"/>
              </a:rPr>
              <a:t>up </a:t>
            </a:r>
            <a:r>
              <a:rPr dirty="0" sz="1450" spc="-10">
                <a:latin typeface="Times New Roman"/>
                <a:cs typeface="Times New Roman"/>
              </a:rPr>
              <a:t>their chattels, and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by </a:t>
            </a:r>
            <a:r>
              <a:rPr dirty="0" sz="1450" spc="-10">
                <a:latin typeface="Times New Roman"/>
                <a:cs typeface="Times New Roman"/>
              </a:rPr>
              <a:t>avenue </a:t>
            </a:r>
            <a:r>
              <a:rPr dirty="0" sz="1450" spc="-5">
                <a:latin typeface="Times New Roman"/>
                <a:cs typeface="Times New Roman"/>
              </a:rPr>
              <a:t>or </a:t>
            </a:r>
            <a:r>
              <a:rPr dirty="0" sz="1450" spc="-10">
                <a:latin typeface="Times New Roman"/>
                <a:cs typeface="Times New Roman"/>
              </a:rPr>
              <a:t>footpath, to the</a:t>
            </a:r>
            <a:r>
              <a:rPr dirty="0" sz="1450" spc="95">
                <a:latin typeface="Times New Roman"/>
                <a:cs typeface="Times New Roman"/>
              </a:rPr>
              <a:t> </a:t>
            </a:r>
            <a:r>
              <a:rPr dirty="0" sz="1450" spc="-10">
                <a:latin typeface="Times New Roman"/>
                <a:cs typeface="Times New Roman"/>
              </a:rPr>
              <a:t>plain.</a:t>
            </a:r>
            <a:endParaRPr sz="1450">
              <a:latin typeface="Times New Roman"/>
              <a:cs typeface="Times New Roman"/>
            </a:endParaRPr>
          </a:p>
        </p:txBody>
      </p:sp>
      <p:sp>
        <p:nvSpPr>
          <p:cNvPr id="3" name="object 3"/>
          <p:cNvSpPr txBox="1"/>
          <p:nvPr/>
        </p:nvSpPr>
        <p:spPr>
          <a:xfrm>
            <a:off x="876300" y="2575695"/>
            <a:ext cx="5807710" cy="743394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A</a:t>
            </a:r>
            <a:r>
              <a:rPr dirty="0" sz="1450" spc="-90" b="1">
                <a:latin typeface="Times New Roman"/>
                <a:cs typeface="Times New Roman"/>
              </a:rPr>
              <a:t> </a:t>
            </a:r>
            <a:r>
              <a:rPr dirty="0" sz="1450" spc="-25" b="1">
                <a:latin typeface="Times New Roman"/>
                <a:cs typeface="Times New Roman"/>
              </a:rPr>
              <a:t>PLEASURE-PARTY</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As this excursion is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some length, and, </a:t>
            </a:r>
            <a:r>
              <a:rPr dirty="0" sz="1450" spc="-15">
                <a:latin typeface="Times New Roman"/>
                <a:cs typeface="Times New Roman"/>
              </a:rPr>
              <a:t>moreover, </a:t>
            </a:r>
            <a:r>
              <a:rPr dirty="0" sz="1450" spc="-10">
                <a:latin typeface="Times New Roman"/>
                <a:cs typeface="Times New Roman"/>
              </a:rPr>
              <a:t>we </a:t>
            </a:r>
            <a:r>
              <a:rPr dirty="0" sz="1450" spc="-5">
                <a:latin typeface="Times New Roman"/>
                <a:cs typeface="Times New Roman"/>
              </a:rPr>
              <a:t>go </a:t>
            </a:r>
            <a:r>
              <a:rPr dirty="0" sz="1450" spc="-10">
                <a:latin typeface="Times New Roman"/>
                <a:cs typeface="Times New Roman"/>
              </a:rPr>
              <a:t>in force,  we have set aside </a:t>
            </a:r>
            <a:r>
              <a:rPr dirty="0" sz="1450" spc="-5">
                <a:latin typeface="Times New Roman"/>
                <a:cs typeface="Times New Roman"/>
              </a:rPr>
              <a:t>our </a:t>
            </a:r>
            <a:r>
              <a:rPr dirty="0" sz="1450" spc="-10">
                <a:latin typeface="Times New Roman"/>
                <a:cs typeface="Times New Roman"/>
              </a:rPr>
              <a:t>usual vehicle, the pony-cart, and ordered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wagonette from </a:t>
            </a:r>
            <a:r>
              <a:rPr dirty="0" sz="1450" spc="-20">
                <a:latin typeface="Times New Roman"/>
                <a:cs typeface="Times New Roman"/>
              </a:rPr>
              <a:t>Lejosne’s.</a:t>
            </a:r>
            <a:r>
              <a:rPr dirty="0" sz="1450" spc="320">
                <a:latin typeface="Times New Roman"/>
                <a:cs typeface="Times New Roman"/>
              </a:rPr>
              <a:t> </a:t>
            </a:r>
            <a:r>
              <a:rPr dirty="0" sz="1450" spc="-10">
                <a:latin typeface="Times New Roman"/>
                <a:cs typeface="Times New Roman"/>
              </a:rPr>
              <a:t>It has been waiting for near an </a:t>
            </a:r>
            <a:r>
              <a:rPr dirty="0" sz="1450" spc="-20">
                <a:latin typeface="Times New Roman"/>
                <a:cs typeface="Times New Roman"/>
              </a:rPr>
              <a:t>hour, </a:t>
            </a:r>
            <a:r>
              <a:rPr dirty="0" sz="1450" spc="-10">
                <a:latin typeface="Times New Roman"/>
                <a:cs typeface="Times New Roman"/>
              </a:rPr>
              <a:t>while </a:t>
            </a:r>
            <a:r>
              <a:rPr dirty="0" sz="1450" spc="-5">
                <a:latin typeface="Times New Roman"/>
                <a:cs typeface="Times New Roman"/>
              </a:rPr>
              <a:t>one  </a:t>
            </a:r>
            <a:r>
              <a:rPr dirty="0" sz="1450" spc="-10">
                <a:latin typeface="Times New Roman"/>
                <a:cs typeface="Times New Roman"/>
              </a:rPr>
              <a:t>went to pack </a:t>
            </a:r>
            <a:r>
              <a:rPr dirty="0" sz="1450" spc="-5">
                <a:latin typeface="Times New Roman"/>
                <a:cs typeface="Times New Roman"/>
              </a:rPr>
              <a:t>a </a:t>
            </a:r>
            <a:r>
              <a:rPr dirty="0" sz="1450" spc="-10">
                <a:latin typeface="Times New Roman"/>
                <a:cs typeface="Times New Roman"/>
              </a:rPr>
              <a:t>knapsack, and t’other hurried over his toilette and </a:t>
            </a:r>
            <a:r>
              <a:rPr dirty="0" sz="1450" spc="-15">
                <a:latin typeface="Times New Roman"/>
                <a:cs typeface="Times New Roman"/>
              </a:rPr>
              <a:t>coffee; </a:t>
            </a:r>
            <a:r>
              <a:rPr dirty="0" sz="1450" spc="-5">
                <a:latin typeface="Times New Roman"/>
                <a:cs typeface="Times New Roman"/>
              </a:rPr>
              <a:t>but  </a:t>
            </a:r>
            <a:r>
              <a:rPr dirty="0" sz="1450" spc="-10">
                <a:latin typeface="Times New Roman"/>
                <a:cs typeface="Times New Roman"/>
              </a:rPr>
              <a:t>now it is filled from end to end with merry folk in summer attire, the  coachman cracks his whip, and amid much applause from round the inn </a:t>
            </a:r>
            <a:r>
              <a:rPr dirty="0" sz="1450" spc="-5">
                <a:latin typeface="Times New Roman"/>
                <a:cs typeface="Times New Roman"/>
              </a:rPr>
              <a:t>door  </a:t>
            </a:r>
            <a:r>
              <a:rPr dirty="0" sz="1450" spc="-15">
                <a:latin typeface="Times New Roman"/>
                <a:cs typeface="Times New Roman"/>
              </a:rPr>
              <a:t>off </a:t>
            </a:r>
            <a:r>
              <a:rPr dirty="0" sz="1450" spc="-10">
                <a:latin typeface="Times New Roman"/>
                <a:cs typeface="Times New Roman"/>
              </a:rPr>
              <a:t>we rattle at </a:t>
            </a:r>
            <a:r>
              <a:rPr dirty="0" sz="1450" spc="-5">
                <a:latin typeface="Times New Roman"/>
                <a:cs typeface="Times New Roman"/>
              </a:rPr>
              <a:t>a </a:t>
            </a:r>
            <a:r>
              <a:rPr dirty="0" sz="1450" spc="-10">
                <a:latin typeface="Times New Roman"/>
                <a:cs typeface="Times New Roman"/>
              </a:rPr>
              <a:t>spanking trot. The way lies through the forest, </a:t>
            </a:r>
            <a:r>
              <a:rPr dirty="0" sz="1450" spc="-5">
                <a:latin typeface="Times New Roman"/>
                <a:cs typeface="Times New Roman"/>
              </a:rPr>
              <a:t>up </a:t>
            </a:r>
            <a:r>
              <a:rPr dirty="0" sz="1450" spc="-10">
                <a:latin typeface="Times New Roman"/>
                <a:cs typeface="Times New Roman"/>
              </a:rPr>
              <a:t>hill and  down dale, and </a:t>
            </a:r>
            <a:r>
              <a:rPr dirty="0" sz="1450" spc="-5">
                <a:latin typeface="Times New Roman"/>
                <a:cs typeface="Times New Roman"/>
              </a:rPr>
              <a:t>by </a:t>
            </a:r>
            <a:r>
              <a:rPr dirty="0" sz="1450" spc="-10">
                <a:latin typeface="Times New Roman"/>
                <a:cs typeface="Times New Roman"/>
              </a:rPr>
              <a:t>beech and pine wood, in the cheerful morning sunshine.  The English get down at all the ascents and walk </a:t>
            </a:r>
            <a:r>
              <a:rPr dirty="0" sz="1450" spc="-5">
                <a:latin typeface="Times New Roman"/>
                <a:cs typeface="Times New Roman"/>
              </a:rPr>
              <a:t>on </a:t>
            </a:r>
            <a:r>
              <a:rPr dirty="0" sz="1450" spc="-10">
                <a:latin typeface="Times New Roman"/>
                <a:cs typeface="Times New Roman"/>
              </a:rPr>
              <a:t>ahead for exercise; the  French are mightily entertained at this, and keep coyly underneath the tilt. As  we </a:t>
            </a:r>
            <a:r>
              <a:rPr dirty="0" sz="1450" spc="-5">
                <a:latin typeface="Times New Roman"/>
                <a:cs typeface="Times New Roman"/>
              </a:rPr>
              <a:t>go </a:t>
            </a:r>
            <a:r>
              <a:rPr dirty="0" sz="1450" spc="-10">
                <a:latin typeface="Times New Roman"/>
                <a:cs typeface="Times New Roman"/>
              </a:rPr>
              <a:t>we carry with </a:t>
            </a:r>
            <a:r>
              <a:rPr dirty="0" sz="1450" spc="-5">
                <a:latin typeface="Times New Roman"/>
                <a:cs typeface="Times New Roman"/>
              </a:rPr>
              <a:t>us a </a:t>
            </a:r>
            <a:r>
              <a:rPr dirty="0" sz="1450" spc="-10">
                <a:latin typeface="Times New Roman"/>
                <a:cs typeface="Times New Roman"/>
              </a:rPr>
              <a:t>pleasant noise </a:t>
            </a:r>
            <a:r>
              <a:rPr dirty="0" sz="1450" spc="-5">
                <a:latin typeface="Times New Roman"/>
                <a:cs typeface="Times New Roman"/>
              </a:rPr>
              <a:t>of </a:t>
            </a:r>
            <a:r>
              <a:rPr dirty="0" sz="1450" spc="-10">
                <a:latin typeface="Times New Roman"/>
                <a:cs typeface="Times New Roman"/>
              </a:rPr>
              <a:t>laughter and light speech, and some  </a:t>
            </a:r>
            <a:r>
              <a:rPr dirty="0" sz="1450" spc="-5">
                <a:latin typeface="Times New Roman"/>
                <a:cs typeface="Times New Roman"/>
              </a:rPr>
              <a:t>one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always breaking </a:t>
            </a:r>
            <a:r>
              <a:rPr dirty="0" sz="1450" spc="-5">
                <a:latin typeface="Times New Roman"/>
                <a:cs typeface="Times New Roman"/>
              </a:rPr>
              <a:t>out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bar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opera bouffe. Before we  get to the Route Ronde here comes Desprez, the colourman from  Fontainebleau, trudging across </a:t>
            </a:r>
            <a:r>
              <a:rPr dirty="0" sz="1450" spc="-5">
                <a:latin typeface="Times New Roman"/>
                <a:cs typeface="Times New Roman"/>
              </a:rPr>
              <a:t>on </a:t>
            </a:r>
            <a:r>
              <a:rPr dirty="0" sz="1450" spc="-10">
                <a:latin typeface="Times New Roman"/>
                <a:cs typeface="Times New Roman"/>
              </a:rPr>
              <a:t>his weekly peddle with </a:t>
            </a:r>
            <a:r>
              <a:rPr dirty="0" sz="1450" spc="-5">
                <a:latin typeface="Times New Roman"/>
                <a:cs typeface="Times New Roman"/>
              </a:rPr>
              <a:t>a </a:t>
            </a:r>
            <a:r>
              <a:rPr dirty="0" sz="1450" spc="-10">
                <a:latin typeface="Times New Roman"/>
                <a:cs typeface="Times New Roman"/>
              </a:rPr>
              <a:t>case </a:t>
            </a:r>
            <a:r>
              <a:rPr dirty="0" sz="1450" spc="-5">
                <a:latin typeface="Times New Roman"/>
                <a:cs typeface="Times New Roman"/>
              </a:rPr>
              <a:t>of  </a:t>
            </a:r>
            <a:r>
              <a:rPr dirty="0" sz="1450" spc="-10">
                <a:latin typeface="Times New Roman"/>
                <a:cs typeface="Times New Roman"/>
              </a:rPr>
              <a:t>merchandise; and it is ‘Desprez, leave me some malachite green’; ‘Desprez,  leave me so much canvas’; ‘Desprez, leave me this, </a:t>
            </a:r>
            <a:r>
              <a:rPr dirty="0" sz="1450" spc="-5">
                <a:latin typeface="Times New Roman"/>
                <a:cs typeface="Times New Roman"/>
              </a:rPr>
              <a:t>or </a:t>
            </a:r>
            <a:r>
              <a:rPr dirty="0" sz="1450" spc="-10">
                <a:latin typeface="Times New Roman"/>
                <a:cs typeface="Times New Roman"/>
              </a:rPr>
              <a:t>leave me that’; M.  Desprez standing the while in the sunlight with grave face and many  salutations. The next interruption is more important. For some time back we  have had the sound </a:t>
            </a:r>
            <a:r>
              <a:rPr dirty="0" sz="1450" spc="-5">
                <a:latin typeface="Times New Roman"/>
                <a:cs typeface="Times New Roman"/>
              </a:rPr>
              <a:t>of </a:t>
            </a:r>
            <a:r>
              <a:rPr dirty="0" sz="1450" spc="-10">
                <a:latin typeface="Times New Roman"/>
                <a:cs typeface="Times New Roman"/>
              </a:rPr>
              <a:t>cannon in </a:t>
            </a:r>
            <a:r>
              <a:rPr dirty="0" sz="1450" spc="-5">
                <a:latin typeface="Times New Roman"/>
                <a:cs typeface="Times New Roman"/>
              </a:rPr>
              <a:t>our </a:t>
            </a:r>
            <a:r>
              <a:rPr dirty="0" sz="1450" spc="-10">
                <a:latin typeface="Times New Roman"/>
                <a:cs typeface="Times New Roman"/>
              </a:rPr>
              <a:t>ears; and </a:t>
            </a:r>
            <a:r>
              <a:rPr dirty="0" sz="1450" spc="-30">
                <a:latin typeface="Times New Roman"/>
                <a:cs typeface="Times New Roman"/>
              </a:rPr>
              <a:t>now, </a:t>
            </a:r>
            <a:r>
              <a:rPr dirty="0" sz="1450" spc="-5">
                <a:latin typeface="Times New Roman"/>
                <a:cs typeface="Times New Roman"/>
              </a:rPr>
              <a:t>a </a:t>
            </a:r>
            <a:r>
              <a:rPr dirty="0" sz="1450" spc="-10">
                <a:latin typeface="Times New Roman"/>
                <a:cs typeface="Times New Roman"/>
              </a:rPr>
              <a:t>little past Franchard, we  find </a:t>
            </a:r>
            <a:r>
              <a:rPr dirty="0" sz="1450" spc="-5">
                <a:latin typeface="Times New Roman"/>
                <a:cs typeface="Times New Roman"/>
              </a:rPr>
              <a:t>a </a:t>
            </a:r>
            <a:r>
              <a:rPr dirty="0" sz="1450" spc="-10">
                <a:latin typeface="Times New Roman"/>
                <a:cs typeface="Times New Roman"/>
              </a:rPr>
              <a:t>mounted trooper holding </a:t>
            </a:r>
            <a:r>
              <a:rPr dirty="0" sz="1450" spc="-5">
                <a:latin typeface="Times New Roman"/>
                <a:cs typeface="Times New Roman"/>
              </a:rPr>
              <a:t>a </a:t>
            </a:r>
            <a:r>
              <a:rPr dirty="0" sz="1450" spc="-10">
                <a:latin typeface="Times New Roman"/>
                <a:cs typeface="Times New Roman"/>
              </a:rPr>
              <a:t>led horse, who brings the wagonette to </a:t>
            </a:r>
            <a:r>
              <a:rPr dirty="0" sz="1450" spc="-5">
                <a:latin typeface="Times New Roman"/>
                <a:cs typeface="Times New Roman"/>
              </a:rPr>
              <a:t>a  </a:t>
            </a:r>
            <a:r>
              <a:rPr dirty="0" sz="1450" spc="-10">
                <a:latin typeface="Times New Roman"/>
                <a:cs typeface="Times New Roman"/>
              </a:rPr>
              <a:t>stand. The artillery is practising in the Quadrilateral, it appears; passage along  the Route Ronde formally interdicted for the moment. There is nothing for it  </a:t>
            </a:r>
            <a:r>
              <a:rPr dirty="0" sz="1450" spc="-5">
                <a:latin typeface="Times New Roman"/>
                <a:cs typeface="Times New Roman"/>
              </a:rPr>
              <a:t>but </a:t>
            </a:r>
            <a:r>
              <a:rPr dirty="0" sz="1450" spc="-10">
                <a:latin typeface="Times New Roman"/>
                <a:cs typeface="Times New Roman"/>
              </a:rPr>
              <a:t>to draw </a:t>
            </a:r>
            <a:r>
              <a:rPr dirty="0" sz="1450" spc="-5">
                <a:latin typeface="Times New Roman"/>
                <a:cs typeface="Times New Roman"/>
              </a:rPr>
              <a:t>up </a:t>
            </a:r>
            <a:r>
              <a:rPr dirty="0" sz="1450" spc="-10">
                <a:latin typeface="Times New Roman"/>
                <a:cs typeface="Times New Roman"/>
              </a:rPr>
              <a:t>at the glaring cross-roads and get down to make fun with the  notorious Cocardon, the most ungainly and ill-bred </a:t>
            </a:r>
            <a:r>
              <a:rPr dirty="0" sz="1450" spc="-5">
                <a:latin typeface="Times New Roman"/>
                <a:cs typeface="Times New Roman"/>
              </a:rPr>
              <a:t>dog of </a:t>
            </a:r>
            <a:r>
              <a:rPr dirty="0" sz="1450" spc="-10">
                <a:latin typeface="Times New Roman"/>
                <a:cs typeface="Times New Roman"/>
              </a:rPr>
              <a:t>all the ungainly and  ill-bred </a:t>
            </a:r>
            <a:r>
              <a:rPr dirty="0" sz="1450" spc="-5">
                <a:latin typeface="Times New Roman"/>
                <a:cs typeface="Times New Roman"/>
              </a:rPr>
              <a:t>dogs of </a:t>
            </a:r>
            <a:r>
              <a:rPr dirty="0" sz="1450" spc="-10">
                <a:latin typeface="Times New Roman"/>
                <a:cs typeface="Times New Roman"/>
              </a:rPr>
              <a:t>Barbizon, </a:t>
            </a:r>
            <a:r>
              <a:rPr dirty="0" sz="1450" spc="-5">
                <a:latin typeface="Times New Roman"/>
                <a:cs typeface="Times New Roman"/>
              </a:rPr>
              <a:t>or </a:t>
            </a:r>
            <a:r>
              <a:rPr dirty="0" sz="1450" spc="-10">
                <a:latin typeface="Times New Roman"/>
                <a:cs typeface="Times New Roman"/>
              </a:rPr>
              <a:t>clamber about the sandy banks. And meanwhile  the </a:t>
            </a:r>
            <a:r>
              <a:rPr dirty="0" sz="1450" spc="-15">
                <a:latin typeface="Times New Roman"/>
                <a:cs typeface="Times New Roman"/>
              </a:rPr>
              <a:t>doctor, </a:t>
            </a:r>
            <a:r>
              <a:rPr dirty="0" sz="1450" spc="-10">
                <a:latin typeface="Times New Roman"/>
                <a:cs typeface="Times New Roman"/>
              </a:rPr>
              <a:t>with sun umbrella, wide Panama, and patriarchal beard, is busy  wheedling and (for aught the rest </a:t>
            </a:r>
            <a:r>
              <a:rPr dirty="0" sz="1450" spc="-5">
                <a:latin typeface="Times New Roman"/>
                <a:cs typeface="Times New Roman"/>
              </a:rPr>
              <a:t>of us </a:t>
            </a:r>
            <a:r>
              <a:rPr dirty="0" sz="1450" spc="-10">
                <a:latin typeface="Times New Roman"/>
                <a:cs typeface="Times New Roman"/>
              </a:rPr>
              <a:t>know) bribing the too facile </a:t>
            </a:r>
            <a:r>
              <a:rPr dirty="0" sz="1450" spc="-20">
                <a:latin typeface="Times New Roman"/>
                <a:cs typeface="Times New Roman"/>
              </a:rPr>
              <a:t>sentry.  </a:t>
            </a:r>
            <a:r>
              <a:rPr dirty="0" sz="1450" spc="-10">
                <a:latin typeface="Times New Roman"/>
                <a:cs typeface="Times New Roman"/>
              </a:rPr>
              <a:t>His speech is smooth and dulcet, his manner dignified and insinuating. It is  </a:t>
            </a:r>
            <a:r>
              <a:rPr dirty="0" sz="1450" spc="-5">
                <a:latin typeface="Times New Roman"/>
                <a:cs typeface="Times New Roman"/>
              </a:rPr>
              <a:t>not </a:t>
            </a:r>
            <a:r>
              <a:rPr dirty="0" sz="1450" spc="-10">
                <a:latin typeface="Times New Roman"/>
                <a:cs typeface="Times New Roman"/>
              </a:rPr>
              <a:t>for nothing that the Doctor has voyaged all the world </a:t>
            </a:r>
            <a:r>
              <a:rPr dirty="0" sz="1450" spc="-20">
                <a:latin typeface="Times New Roman"/>
                <a:cs typeface="Times New Roman"/>
              </a:rPr>
              <a:t>over, </a:t>
            </a:r>
            <a:r>
              <a:rPr dirty="0" sz="1450" spc="-10">
                <a:latin typeface="Times New Roman"/>
                <a:cs typeface="Times New Roman"/>
              </a:rPr>
              <a:t>and speaks all  languages from French to Patagonian. He has </a:t>
            </a:r>
            <a:r>
              <a:rPr dirty="0" sz="1450" spc="-5">
                <a:latin typeface="Times New Roman"/>
                <a:cs typeface="Times New Roman"/>
              </a:rPr>
              <a:t>not </a:t>
            </a:r>
            <a:r>
              <a:rPr dirty="0" sz="1450" spc="-10">
                <a:latin typeface="Times New Roman"/>
                <a:cs typeface="Times New Roman"/>
              </a:rPr>
              <a:t>come borne from perilous  journeys to </a:t>
            </a:r>
            <a:r>
              <a:rPr dirty="0" sz="1450" spc="-5">
                <a:latin typeface="Times New Roman"/>
                <a:cs typeface="Times New Roman"/>
              </a:rPr>
              <a:t>be </a:t>
            </a:r>
            <a:r>
              <a:rPr dirty="0" sz="1450" spc="-10">
                <a:latin typeface="Times New Roman"/>
                <a:cs typeface="Times New Roman"/>
              </a:rPr>
              <a:t>thwarted </a:t>
            </a:r>
            <a:r>
              <a:rPr dirty="0" sz="1450" spc="-5">
                <a:latin typeface="Times New Roman"/>
                <a:cs typeface="Times New Roman"/>
              </a:rPr>
              <a:t>by a </a:t>
            </a:r>
            <a:r>
              <a:rPr dirty="0" sz="1450" spc="-10">
                <a:latin typeface="Times New Roman"/>
                <a:cs typeface="Times New Roman"/>
              </a:rPr>
              <a:t>corporal </a:t>
            </a:r>
            <a:r>
              <a:rPr dirty="0" sz="1450" spc="-5">
                <a:latin typeface="Times New Roman"/>
                <a:cs typeface="Times New Roman"/>
              </a:rPr>
              <a:t>of </a:t>
            </a:r>
            <a:r>
              <a:rPr dirty="0" sz="1450" spc="-10">
                <a:latin typeface="Times New Roman"/>
                <a:cs typeface="Times New Roman"/>
              </a:rPr>
              <a:t>horse. And so we soon see</a:t>
            </a:r>
            <a:r>
              <a:rPr dirty="0" sz="1450" spc="-17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soldier’s mouth relax, and his shoulders imitate </a:t>
            </a:r>
            <a:r>
              <a:rPr dirty="0" sz="1450" spc="-5">
                <a:latin typeface="Times New Roman"/>
                <a:cs typeface="Times New Roman"/>
              </a:rPr>
              <a:t>a </a:t>
            </a:r>
            <a:r>
              <a:rPr dirty="0" sz="1450" spc="-10">
                <a:latin typeface="Times New Roman"/>
                <a:cs typeface="Times New Roman"/>
              </a:rPr>
              <a:t>relenting heart. ‘</a:t>
            </a:r>
            <a:r>
              <a:rPr dirty="0" sz="1450" spc="-10" i="1">
                <a:latin typeface="Times New Roman"/>
                <a:cs typeface="Times New Roman"/>
              </a:rPr>
              <a:t>En  </a:t>
            </a:r>
            <a:r>
              <a:rPr dirty="0" sz="1450" spc="-15" i="1">
                <a:latin typeface="Times New Roman"/>
                <a:cs typeface="Times New Roman"/>
              </a:rPr>
              <a:t>voiture</a:t>
            </a:r>
            <a:r>
              <a:rPr dirty="0" sz="1450" spc="-15">
                <a:latin typeface="Times New Roman"/>
                <a:cs typeface="Times New Roman"/>
              </a:rPr>
              <a:t>, </a:t>
            </a:r>
            <a:r>
              <a:rPr dirty="0" sz="1450" spc="-10" i="1">
                <a:latin typeface="Times New Roman"/>
                <a:cs typeface="Times New Roman"/>
              </a:rPr>
              <a:t>Messieurs</a:t>
            </a:r>
            <a:r>
              <a:rPr dirty="0" sz="1450" spc="-10">
                <a:latin typeface="Times New Roman"/>
                <a:cs typeface="Times New Roman"/>
              </a:rPr>
              <a:t>,</a:t>
            </a:r>
            <a:r>
              <a:rPr dirty="0" sz="1450" spc="-10" i="1">
                <a:latin typeface="Times New Roman"/>
                <a:cs typeface="Times New Roman"/>
              </a:rPr>
              <a:t>Mesdames</a:t>
            </a:r>
            <a:r>
              <a:rPr dirty="0" sz="1450" spc="-10">
                <a:latin typeface="Times New Roman"/>
                <a:cs typeface="Times New Roman"/>
              </a:rPr>
              <a:t>,’ sings the Doctor; and </a:t>
            </a:r>
            <a:r>
              <a:rPr dirty="0" sz="1450" spc="-5">
                <a:latin typeface="Times New Roman"/>
                <a:cs typeface="Times New Roman"/>
              </a:rPr>
              <a:t>on </a:t>
            </a:r>
            <a:r>
              <a:rPr dirty="0" sz="1450" spc="-10">
                <a:latin typeface="Times New Roman"/>
                <a:cs typeface="Times New Roman"/>
              </a:rPr>
              <a:t>we </a:t>
            </a:r>
            <a:r>
              <a:rPr dirty="0" sz="1450" spc="-5">
                <a:latin typeface="Times New Roman"/>
                <a:cs typeface="Times New Roman"/>
              </a:rPr>
              <a:t>go </a:t>
            </a:r>
            <a:r>
              <a:rPr dirty="0" sz="1450" spc="-10">
                <a:latin typeface="Times New Roman"/>
                <a:cs typeface="Times New Roman"/>
              </a:rPr>
              <a:t>again at </a:t>
            </a:r>
            <a:r>
              <a:rPr dirty="0" sz="1450" spc="-5">
                <a:latin typeface="Times New Roman"/>
                <a:cs typeface="Times New Roman"/>
              </a:rPr>
              <a:t>a good  </a:t>
            </a:r>
            <a:r>
              <a:rPr dirty="0" sz="1450" spc="-10">
                <a:latin typeface="Times New Roman"/>
                <a:cs typeface="Times New Roman"/>
              </a:rPr>
              <a:t>round pace, for black care follows hard after us, and discretion prevails </a:t>
            </a:r>
            <a:r>
              <a:rPr dirty="0" sz="1450" spc="-5">
                <a:latin typeface="Times New Roman"/>
                <a:cs typeface="Times New Roman"/>
              </a:rPr>
              <a:t>not a  </a:t>
            </a:r>
            <a:r>
              <a:rPr dirty="0" sz="1450" spc="-10">
                <a:latin typeface="Times New Roman"/>
                <a:cs typeface="Times New Roman"/>
              </a:rPr>
              <a:t>little over valour in some timorous spirits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party. </a:t>
            </a:r>
            <a:r>
              <a:rPr dirty="0" sz="1450" spc="-10">
                <a:latin typeface="Times New Roman"/>
                <a:cs typeface="Times New Roman"/>
              </a:rPr>
              <a:t>At any moment we  may meet the sergeant, who will send </a:t>
            </a:r>
            <a:r>
              <a:rPr dirty="0" sz="1450" spc="-5">
                <a:latin typeface="Times New Roman"/>
                <a:cs typeface="Times New Roman"/>
              </a:rPr>
              <a:t>us </a:t>
            </a:r>
            <a:r>
              <a:rPr dirty="0" sz="1450" spc="-10">
                <a:latin typeface="Times New Roman"/>
                <a:cs typeface="Times New Roman"/>
              </a:rPr>
              <a:t>back. At any moment we may  encounter </a:t>
            </a:r>
            <a:r>
              <a:rPr dirty="0" sz="1450" spc="-5">
                <a:latin typeface="Times New Roman"/>
                <a:cs typeface="Times New Roman"/>
              </a:rPr>
              <a:t>a </a:t>
            </a:r>
            <a:r>
              <a:rPr dirty="0" sz="1450" spc="-10">
                <a:latin typeface="Times New Roman"/>
                <a:cs typeface="Times New Roman"/>
              </a:rPr>
              <a:t>flying shell, which will send </a:t>
            </a:r>
            <a:r>
              <a:rPr dirty="0" sz="1450" spc="-5">
                <a:latin typeface="Times New Roman"/>
                <a:cs typeface="Times New Roman"/>
              </a:rPr>
              <a:t>us </a:t>
            </a:r>
            <a:r>
              <a:rPr dirty="0" sz="1450" spc="-10">
                <a:latin typeface="Times New Roman"/>
                <a:cs typeface="Times New Roman"/>
              </a:rPr>
              <a:t>somewhere farther </a:t>
            </a:r>
            <a:r>
              <a:rPr dirty="0" sz="1450" spc="-15">
                <a:latin typeface="Times New Roman"/>
                <a:cs typeface="Times New Roman"/>
              </a:rPr>
              <a:t>off </a:t>
            </a:r>
            <a:r>
              <a:rPr dirty="0" sz="1450" spc="-10">
                <a:latin typeface="Times New Roman"/>
                <a:cs typeface="Times New Roman"/>
              </a:rPr>
              <a:t>than</a:t>
            </a:r>
            <a:r>
              <a:rPr dirty="0" sz="1450" spc="105">
                <a:latin typeface="Times New Roman"/>
                <a:cs typeface="Times New Roman"/>
              </a:rPr>
              <a:t> </a:t>
            </a:r>
            <a:r>
              <a:rPr dirty="0" sz="1450" spc="-10">
                <a:latin typeface="Times New Roman"/>
                <a:cs typeface="Times New Roman"/>
              </a:rPr>
              <a:t>Grez.</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Grez—for that is </a:t>
            </a:r>
            <a:r>
              <a:rPr dirty="0" sz="1450" spc="-5">
                <a:latin typeface="Times New Roman"/>
                <a:cs typeface="Times New Roman"/>
              </a:rPr>
              <a:t>our </a:t>
            </a:r>
            <a:r>
              <a:rPr dirty="0" sz="1450" spc="-10">
                <a:latin typeface="Times New Roman"/>
                <a:cs typeface="Times New Roman"/>
              </a:rPr>
              <a:t>destination—has been highly recommended for its  </a:t>
            </a:r>
            <a:r>
              <a:rPr dirty="0" sz="1450" spc="-20">
                <a:latin typeface="Times New Roman"/>
                <a:cs typeface="Times New Roman"/>
              </a:rPr>
              <a:t>beauty. </a:t>
            </a:r>
            <a:r>
              <a:rPr dirty="0" sz="1450" spc="-5">
                <a:latin typeface="Times New Roman"/>
                <a:cs typeface="Times New Roman"/>
              </a:rPr>
              <a:t>‘</a:t>
            </a:r>
            <a:r>
              <a:rPr dirty="0" sz="1450" spc="-5" i="1">
                <a:latin typeface="Times New Roman"/>
                <a:cs typeface="Times New Roman"/>
              </a:rPr>
              <a:t>Il y a de </a:t>
            </a:r>
            <a:r>
              <a:rPr dirty="0" sz="1450" spc="-10" i="1">
                <a:latin typeface="Times New Roman"/>
                <a:cs typeface="Times New Roman"/>
              </a:rPr>
              <a:t>l’eau</a:t>
            </a:r>
            <a:r>
              <a:rPr dirty="0" sz="1450" spc="-10">
                <a:latin typeface="Times New Roman"/>
                <a:cs typeface="Times New Roman"/>
              </a:rPr>
              <a:t>,’ people have said, with an emphasis, as if that settled  the question, which, for </a:t>
            </a:r>
            <a:r>
              <a:rPr dirty="0" sz="1450" spc="-5">
                <a:latin typeface="Times New Roman"/>
                <a:cs typeface="Times New Roman"/>
              </a:rPr>
              <a:t>a </a:t>
            </a:r>
            <a:r>
              <a:rPr dirty="0" sz="1450" spc="-10">
                <a:latin typeface="Times New Roman"/>
                <a:cs typeface="Times New Roman"/>
              </a:rPr>
              <a:t>French mind, </a:t>
            </a:r>
            <a:r>
              <a:rPr dirty="0" sz="1450" spc="-5">
                <a:latin typeface="Times New Roman"/>
                <a:cs typeface="Times New Roman"/>
              </a:rPr>
              <a:t>I </a:t>
            </a:r>
            <a:r>
              <a:rPr dirty="0" sz="1450" spc="-10">
                <a:latin typeface="Times New Roman"/>
                <a:cs typeface="Times New Roman"/>
              </a:rPr>
              <a:t>am rather led to think it does. And  Grez, when we get there, is indeed </a:t>
            </a:r>
            <a:r>
              <a:rPr dirty="0" sz="1450" spc="-5">
                <a:latin typeface="Times New Roman"/>
                <a:cs typeface="Times New Roman"/>
              </a:rPr>
              <a:t>a </a:t>
            </a:r>
            <a:r>
              <a:rPr dirty="0" sz="1450" spc="-10">
                <a:latin typeface="Times New Roman"/>
                <a:cs typeface="Times New Roman"/>
              </a:rPr>
              <a:t>place worthy </a:t>
            </a:r>
            <a:r>
              <a:rPr dirty="0" sz="1450" spc="-5">
                <a:latin typeface="Times New Roman"/>
                <a:cs typeface="Times New Roman"/>
              </a:rPr>
              <a:t>of </a:t>
            </a:r>
            <a:r>
              <a:rPr dirty="0" sz="1450" spc="-10">
                <a:latin typeface="Times New Roman"/>
                <a:cs typeface="Times New Roman"/>
              </a:rPr>
              <a:t>some praise. It lies </a:t>
            </a:r>
            <a:r>
              <a:rPr dirty="0" sz="1450" spc="-5">
                <a:latin typeface="Times New Roman"/>
                <a:cs typeface="Times New Roman"/>
              </a:rPr>
              <a:t>out  of </a:t>
            </a:r>
            <a:r>
              <a:rPr dirty="0" sz="1450" spc="-10">
                <a:latin typeface="Times New Roman"/>
                <a:cs typeface="Times New Roman"/>
              </a:rPr>
              <a:t>the forest, </a:t>
            </a:r>
            <a:r>
              <a:rPr dirty="0" sz="1450" spc="-5">
                <a:latin typeface="Times New Roman"/>
                <a:cs typeface="Times New Roman"/>
              </a:rPr>
              <a:t>a </a:t>
            </a:r>
            <a:r>
              <a:rPr dirty="0" sz="1450" spc="-10">
                <a:latin typeface="Times New Roman"/>
                <a:cs typeface="Times New Roman"/>
              </a:rPr>
              <a:t>cluster </a:t>
            </a:r>
            <a:r>
              <a:rPr dirty="0" sz="1450" spc="-5">
                <a:latin typeface="Times New Roman"/>
                <a:cs typeface="Times New Roman"/>
              </a:rPr>
              <a:t>of </a:t>
            </a:r>
            <a:r>
              <a:rPr dirty="0" sz="1450" spc="-10">
                <a:latin typeface="Times New Roman"/>
                <a:cs typeface="Times New Roman"/>
              </a:rPr>
              <a:t>houses, with an old bridge, an old castle in ruin, and </a:t>
            </a:r>
            <a:r>
              <a:rPr dirty="0" sz="1450" spc="-5">
                <a:latin typeface="Times New Roman"/>
                <a:cs typeface="Times New Roman"/>
              </a:rPr>
              <a:t>a  </a:t>
            </a:r>
            <a:r>
              <a:rPr dirty="0" sz="1450" spc="-10">
                <a:latin typeface="Times New Roman"/>
                <a:cs typeface="Times New Roman"/>
              </a:rPr>
              <a:t>quaint old church. The inn garden descends in terraces to the river; stable-  yard, kailyard, orchard, and </a:t>
            </a:r>
            <a:r>
              <a:rPr dirty="0" sz="1450" spc="-5">
                <a:latin typeface="Times New Roman"/>
                <a:cs typeface="Times New Roman"/>
              </a:rPr>
              <a:t>a </a:t>
            </a:r>
            <a:r>
              <a:rPr dirty="0" sz="1450" spc="-10">
                <a:latin typeface="Times New Roman"/>
                <a:cs typeface="Times New Roman"/>
              </a:rPr>
              <a:t>space </a:t>
            </a:r>
            <a:r>
              <a:rPr dirty="0" sz="1450" spc="-5">
                <a:latin typeface="Times New Roman"/>
                <a:cs typeface="Times New Roman"/>
              </a:rPr>
              <a:t>of </a:t>
            </a:r>
            <a:r>
              <a:rPr dirty="0" sz="1450" spc="-10">
                <a:latin typeface="Times New Roman"/>
                <a:cs typeface="Times New Roman"/>
              </a:rPr>
              <a:t>lawn, fringed with rushes and  embellished with </a:t>
            </a:r>
            <a:r>
              <a:rPr dirty="0" sz="1450" spc="-5">
                <a:latin typeface="Times New Roman"/>
                <a:cs typeface="Times New Roman"/>
              </a:rPr>
              <a:t>a </a:t>
            </a:r>
            <a:r>
              <a:rPr dirty="0" sz="1450" spc="-10">
                <a:latin typeface="Times New Roman"/>
                <a:cs typeface="Times New Roman"/>
              </a:rPr>
              <a:t>green </a:t>
            </a:r>
            <a:r>
              <a:rPr dirty="0" sz="1450" spc="-20">
                <a:latin typeface="Times New Roman"/>
                <a:cs typeface="Times New Roman"/>
              </a:rPr>
              <a:t>arbour.</a:t>
            </a:r>
            <a:r>
              <a:rPr dirty="0" sz="1450" spc="320">
                <a:latin typeface="Times New Roman"/>
                <a:cs typeface="Times New Roman"/>
              </a:rPr>
              <a:t> </a:t>
            </a:r>
            <a:r>
              <a:rPr dirty="0" sz="1450" spc="-10">
                <a:latin typeface="Times New Roman"/>
                <a:cs typeface="Times New Roman"/>
              </a:rPr>
              <a:t>On the opposite bank there is </a:t>
            </a:r>
            <a:r>
              <a:rPr dirty="0" sz="1450" spc="-5">
                <a:latin typeface="Times New Roman"/>
                <a:cs typeface="Times New Roman"/>
              </a:rPr>
              <a:t>a </a:t>
            </a:r>
            <a:r>
              <a:rPr dirty="0" sz="1450" spc="-10">
                <a:latin typeface="Times New Roman"/>
                <a:cs typeface="Times New Roman"/>
              </a:rPr>
              <a:t>reach </a:t>
            </a:r>
            <a:r>
              <a:rPr dirty="0" sz="1450" spc="-5">
                <a:latin typeface="Times New Roman"/>
                <a:cs typeface="Times New Roman"/>
              </a:rPr>
              <a:t>of  </a:t>
            </a:r>
            <a:r>
              <a:rPr dirty="0" sz="1450" spc="-10">
                <a:latin typeface="Times New Roman"/>
                <a:cs typeface="Times New Roman"/>
              </a:rPr>
              <a:t>English-looking plain, set thickly with willows and poplars. And between the  two lies the </a:t>
            </a:r>
            <a:r>
              <a:rPr dirty="0" sz="1450" spc="-20">
                <a:latin typeface="Times New Roman"/>
                <a:cs typeface="Times New Roman"/>
              </a:rPr>
              <a:t>river, </a:t>
            </a:r>
            <a:r>
              <a:rPr dirty="0" sz="1450" spc="-10">
                <a:latin typeface="Times New Roman"/>
                <a:cs typeface="Times New Roman"/>
              </a:rPr>
              <a:t>clear and deep, and full </a:t>
            </a:r>
            <a:r>
              <a:rPr dirty="0" sz="1450" spc="-5">
                <a:latin typeface="Times New Roman"/>
                <a:cs typeface="Times New Roman"/>
              </a:rPr>
              <a:t>of </a:t>
            </a:r>
            <a:r>
              <a:rPr dirty="0" sz="1450" spc="-10">
                <a:latin typeface="Times New Roman"/>
                <a:cs typeface="Times New Roman"/>
              </a:rPr>
              <a:t>reeds and floating lilies. </a:t>
            </a:r>
            <a:r>
              <a:rPr dirty="0" sz="1450" spc="-35">
                <a:latin typeface="Times New Roman"/>
                <a:cs typeface="Times New Roman"/>
              </a:rPr>
              <a:t>Water-  </a:t>
            </a:r>
            <a:r>
              <a:rPr dirty="0" sz="1450" spc="-10">
                <a:latin typeface="Times New Roman"/>
                <a:cs typeface="Times New Roman"/>
              </a:rPr>
              <a:t>plants cluster about the starlings </a:t>
            </a:r>
            <a:r>
              <a:rPr dirty="0" sz="1450" spc="-5">
                <a:latin typeface="Times New Roman"/>
                <a:cs typeface="Times New Roman"/>
              </a:rPr>
              <a:t>of </a:t>
            </a:r>
            <a:r>
              <a:rPr dirty="0" sz="1450" spc="-10">
                <a:latin typeface="Times New Roman"/>
                <a:cs typeface="Times New Roman"/>
              </a:rPr>
              <a:t>the long low bridge, and stand half-way </a:t>
            </a:r>
            <a:r>
              <a:rPr dirty="0" sz="1450" spc="-5">
                <a:latin typeface="Times New Roman"/>
                <a:cs typeface="Times New Roman"/>
              </a:rPr>
              <a:t>up  upon </a:t>
            </a:r>
            <a:r>
              <a:rPr dirty="0" sz="1450" spc="-10">
                <a:latin typeface="Times New Roman"/>
                <a:cs typeface="Times New Roman"/>
              </a:rPr>
              <a:t>the piers in green luxuriance. They catch the dipped oar with long  antennæ, and chequer the slimy bottom with the shadow </a:t>
            </a:r>
            <a:r>
              <a:rPr dirty="0" sz="1450" spc="-5">
                <a:latin typeface="Times New Roman"/>
                <a:cs typeface="Times New Roman"/>
              </a:rPr>
              <a:t>of </a:t>
            </a:r>
            <a:r>
              <a:rPr dirty="0" sz="1450" spc="-10">
                <a:latin typeface="Times New Roman"/>
                <a:cs typeface="Times New Roman"/>
              </a:rPr>
              <a:t>their leaves. And  the river wanders and thither hither among the islets, and is smothered and  broken </a:t>
            </a:r>
            <a:r>
              <a:rPr dirty="0" sz="1450" spc="-5">
                <a:latin typeface="Times New Roman"/>
                <a:cs typeface="Times New Roman"/>
              </a:rPr>
              <a:t>up by </a:t>
            </a:r>
            <a:r>
              <a:rPr dirty="0" sz="1450" spc="-10">
                <a:latin typeface="Times New Roman"/>
                <a:cs typeface="Times New Roman"/>
              </a:rPr>
              <a:t>the reeds, like an old building in the lithe, hardy arms </a:t>
            </a:r>
            <a:r>
              <a:rPr dirty="0" sz="1450" spc="-5">
                <a:latin typeface="Times New Roman"/>
                <a:cs typeface="Times New Roman"/>
              </a:rPr>
              <a:t>of </a:t>
            </a:r>
            <a:r>
              <a:rPr dirty="0" sz="1450" spc="-10">
                <a:latin typeface="Times New Roman"/>
                <a:cs typeface="Times New Roman"/>
              </a:rPr>
              <a:t>the  climbing </a:t>
            </a:r>
            <a:r>
              <a:rPr dirty="0" sz="1450" spc="-30">
                <a:latin typeface="Times New Roman"/>
                <a:cs typeface="Times New Roman"/>
              </a:rPr>
              <a:t>ivy. </a:t>
            </a:r>
            <a:r>
              <a:rPr dirty="0" sz="1450" spc="-60">
                <a:latin typeface="Times New Roman"/>
                <a:cs typeface="Times New Roman"/>
              </a:rPr>
              <a:t>You </a:t>
            </a:r>
            <a:r>
              <a:rPr dirty="0" sz="1450" spc="-10">
                <a:latin typeface="Times New Roman"/>
                <a:cs typeface="Times New Roman"/>
              </a:rPr>
              <a:t>may watch the </a:t>
            </a:r>
            <a:r>
              <a:rPr dirty="0" sz="1450" spc="-5">
                <a:latin typeface="Times New Roman"/>
                <a:cs typeface="Times New Roman"/>
              </a:rPr>
              <a:t>box </a:t>
            </a:r>
            <a:r>
              <a:rPr dirty="0" sz="1450" spc="-10">
                <a:latin typeface="Times New Roman"/>
                <a:cs typeface="Times New Roman"/>
              </a:rPr>
              <a:t>where the </a:t>
            </a:r>
            <a:r>
              <a:rPr dirty="0" sz="1450" spc="-5">
                <a:latin typeface="Times New Roman"/>
                <a:cs typeface="Times New Roman"/>
              </a:rPr>
              <a:t>good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inn keeps  fish alive for his kitchen, </a:t>
            </a:r>
            <a:r>
              <a:rPr dirty="0" sz="1450" spc="-5">
                <a:latin typeface="Times New Roman"/>
                <a:cs typeface="Times New Roman"/>
              </a:rPr>
              <a:t>one </a:t>
            </a:r>
            <a:r>
              <a:rPr dirty="0" sz="1450" spc="-10">
                <a:latin typeface="Times New Roman"/>
                <a:cs typeface="Times New Roman"/>
              </a:rPr>
              <a:t>oily ripple following another over the top </a:t>
            </a:r>
            <a:r>
              <a:rPr dirty="0" sz="1450" spc="-5">
                <a:latin typeface="Times New Roman"/>
                <a:cs typeface="Times New Roman"/>
              </a:rPr>
              <a:t>of </a:t>
            </a:r>
            <a:r>
              <a:rPr dirty="0" sz="1450" spc="-10">
                <a:latin typeface="Times New Roman"/>
                <a:cs typeface="Times New Roman"/>
              </a:rPr>
              <a:t>the  yellow deal. And </a:t>
            </a:r>
            <a:r>
              <a:rPr dirty="0" sz="1450" spc="-5">
                <a:latin typeface="Times New Roman"/>
                <a:cs typeface="Times New Roman"/>
              </a:rPr>
              <a:t>you </a:t>
            </a:r>
            <a:r>
              <a:rPr dirty="0" sz="1450" spc="-10">
                <a:latin typeface="Times New Roman"/>
                <a:cs typeface="Times New Roman"/>
              </a:rPr>
              <a:t>can hear </a:t>
            </a:r>
            <a:r>
              <a:rPr dirty="0" sz="1450" spc="-5">
                <a:latin typeface="Times New Roman"/>
                <a:cs typeface="Times New Roman"/>
              </a:rPr>
              <a:t>a </a:t>
            </a:r>
            <a:r>
              <a:rPr dirty="0" sz="1450" spc="-10">
                <a:latin typeface="Times New Roman"/>
                <a:cs typeface="Times New Roman"/>
              </a:rPr>
              <a:t>splashing and </a:t>
            </a:r>
            <a:r>
              <a:rPr dirty="0" sz="1450" spc="-5">
                <a:latin typeface="Times New Roman"/>
                <a:cs typeface="Times New Roman"/>
              </a:rPr>
              <a:t>a </a:t>
            </a:r>
            <a:r>
              <a:rPr dirty="0" sz="1450" spc="-10">
                <a:latin typeface="Times New Roman"/>
                <a:cs typeface="Times New Roman"/>
              </a:rPr>
              <a:t>prattle </a:t>
            </a:r>
            <a:r>
              <a:rPr dirty="0" sz="1450" spc="-5">
                <a:latin typeface="Times New Roman"/>
                <a:cs typeface="Times New Roman"/>
              </a:rPr>
              <a:t>of </a:t>
            </a:r>
            <a:r>
              <a:rPr dirty="0" sz="1450" spc="-10">
                <a:latin typeface="Times New Roman"/>
                <a:cs typeface="Times New Roman"/>
              </a:rPr>
              <a:t>voices from the  shed under the old kirk, where the village women wash and wash all day  among the fish and water-lilies. It seems as if linen washed there should </a:t>
            </a:r>
            <a:r>
              <a:rPr dirty="0" sz="1450" spc="-5">
                <a:latin typeface="Times New Roman"/>
                <a:cs typeface="Times New Roman"/>
              </a:rPr>
              <a:t>be  </a:t>
            </a:r>
            <a:r>
              <a:rPr dirty="0" sz="1450" spc="-10">
                <a:latin typeface="Times New Roman"/>
                <a:cs typeface="Times New Roman"/>
              </a:rPr>
              <a:t>specially cool and</a:t>
            </a:r>
            <a:r>
              <a:rPr dirty="0" sz="1450">
                <a:latin typeface="Times New Roman"/>
                <a:cs typeface="Times New Roman"/>
              </a:rPr>
              <a:t> </a:t>
            </a:r>
            <a:r>
              <a:rPr dirty="0" sz="1450" spc="-10">
                <a:latin typeface="Times New Roman"/>
                <a:cs typeface="Times New Roman"/>
              </a:rPr>
              <a:t>sweet.</a:t>
            </a:r>
            <a:endParaRPr sz="1450">
              <a:latin typeface="Times New Roman"/>
              <a:cs typeface="Times New Roman"/>
            </a:endParaRPr>
          </a:p>
          <a:p>
            <a:pPr algn="just" marL="12700" marR="6350">
              <a:lnSpc>
                <a:spcPts val="1730"/>
              </a:lnSpc>
              <a:spcBef>
                <a:spcPts val="830"/>
              </a:spcBef>
            </a:pPr>
            <a:r>
              <a:rPr dirty="0" sz="1450" spc="-70">
                <a:latin typeface="Times New Roman"/>
                <a:cs typeface="Times New Roman"/>
              </a:rPr>
              <a:t>We </a:t>
            </a:r>
            <a:r>
              <a:rPr dirty="0" sz="1450" spc="-10">
                <a:latin typeface="Times New Roman"/>
                <a:cs typeface="Times New Roman"/>
              </a:rPr>
              <a:t>have come here for the </a:t>
            </a:r>
            <a:r>
              <a:rPr dirty="0" sz="1450" spc="-20">
                <a:latin typeface="Times New Roman"/>
                <a:cs typeface="Times New Roman"/>
              </a:rPr>
              <a:t>river.</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sooner have we all bathed than we  board the two shallops and push </a:t>
            </a:r>
            <a:r>
              <a:rPr dirty="0" sz="1450" spc="-15">
                <a:latin typeface="Times New Roman"/>
                <a:cs typeface="Times New Roman"/>
              </a:rPr>
              <a:t>off </a:t>
            </a:r>
            <a:r>
              <a:rPr dirty="0" sz="1450" spc="-25">
                <a:latin typeface="Times New Roman"/>
                <a:cs typeface="Times New Roman"/>
              </a:rPr>
              <a:t>gaily, </a:t>
            </a:r>
            <a:r>
              <a:rPr dirty="0" sz="1450" spc="-10">
                <a:latin typeface="Times New Roman"/>
                <a:cs typeface="Times New Roman"/>
              </a:rPr>
              <a:t>and </a:t>
            </a:r>
            <a:r>
              <a:rPr dirty="0" sz="1450" spc="-5">
                <a:latin typeface="Times New Roman"/>
                <a:cs typeface="Times New Roman"/>
              </a:rPr>
              <a:t>go </a:t>
            </a:r>
            <a:r>
              <a:rPr dirty="0" sz="1450" spc="-10">
                <a:latin typeface="Times New Roman"/>
                <a:cs typeface="Times New Roman"/>
              </a:rPr>
              <a:t>gliding under the trees and  gathering </a:t>
            </a:r>
            <a:r>
              <a:rPr dirty="0" sz="1450" spc="-5">
                <a:latin typeface="Times New Roman"/>
                <a:cs typeface="Times New Roman"/>
              </a:rPr>
              <a:t>a </a:t>
            </a:r>
            <a:r>
              <a:rPr dirty="0" sz="1450" spc="-10">
                <a:latin typeface="Times New Roman"/>
                <a:cs typeface="Times New Roman"/>
              </a:rPr>
              <a:t>great treasure </a:t>
            </a:r>
            <a:r>
              <a:rPr dirty="0" sz="1450" spc="-5">
                <a:latin typeface="Times New Roman"/>
                <a:cs typeface="Times New Roman"/>
              </a:rPr>
              <a:t>of </a:t>
            </a:r>
            <a:r>
              <a:rPr dirty="0" sz="1450" spc="-10">
                <a:latin typeface="Times New Roman"/>
                <a:cs typeface="Times New Roman"/>
              </a:rPr>
              <a:t>water-lilies. Some </a:t>
            </a:r>
            <a:r>
              <a:rPr dirty="0" sz="1450" spc="-5">
                <a:latin typeface="Times New Roman"/>
                <a:cs typeface="Times New Roman"/>
              </a:rPr>
              <a:t>one </a:t>
            </a:r>
            <a:r>
              <a:rPr dirty="0" sz="1450" spc="-10">
                <a:latin typeface="Times New Roman"/>
                <a:cs typeface="Times New Roman"/>
              </a:rPr>
              <a:t>sings; some trail their  hands in the cool water; some lean over the gunwale to see the image </a:t>
            </a:r>
            <a:r>
              <a:rPr dirty="0" sz="1450" spc="-5">
                <a:latin typeface="Times New Roman"/>
                <a:cs typeface="Times New Roman"/>
              </a:rPr>
              <a:t>of </a:t>
            </a:r>
            <a:r>
              <a:rPr dirty="0" sz="1450" spc="-10">
                <a:latin typeface="Times New Roman"/>
                <a:cs typeface="Times New Roman"/>
              </a:rPr>
              <a:t>the  tall poplars far </a:t>
            </a:r>
            <a:r>
              <a:rPr dirty="0" sz="1450" spc="-25">
                <a:latin typeface="Times New Roman"/>
                <a:cs typeface="Times New Roman"/>
              </a:rPr>
              <a:t>below, </a:t>
            </a:r>
            <a:r>
              <a:rPr dirty="0" sz="1450" spc="-10">
                <a:latin typeface="Times New Roman"/>
                <a:cs typeface="Times New Roman"/>
              </a:rPr>
              <a:t>and the shadow </a:t>
            </a:r>
            <a:r>
              <a:rPr dirty="0" sz="1450" spc="-5">
                <a:latin typeface="Times New Roman"/>
                <a:cs typeface="Times New Roman"/>
              </a:rPr>
              <a:t>of </a:t>
            </a:r>
            <a:r>
              <a:rPr dirty="0" sz="1450" spc="-10">
                <a:latin typeface="Times New Roman"/>
                <a:cs typeface="Times New Roman"/>
              </a:rPr>
              <a:t>the boat, with the balanced oars and  their own head protruded, glide smoothly over the yellow floor </a:t>
            </a:r>
            <a:r>
              <a:rPr dirty="0" sz="1450" spc="-5">
                <a:latin typeface="Times New Roman"/>
                <a:cs typeface="Times New Roman"/>
              </a:rPr>
              <a:t>of </a:t>
            </a:r>
            <a:r>
              <a:rPr dirty="0" sz="1450" spc="-10">
                <a:latin typeface="Times New Roman"/>
                <a:cs typeface="Times New Roman"/>
              </a:rPr>
              <a:t>the stream.  At last, the day declining—all silent and </a:t>
            </a:r>
            <a:r>
              <a:rPr dirty="0" sz="1450" spc="-25">
                <a:latin typeface="Times New Roman"/>
                <a:cs typeface="Times New Roman"/>
              </a:rPr>
              <a:t>happy, </a:t>
            </a:r>
            <a:r>
              <a:rPr dirty="0" sz="1450" spc="-10">
                <a:latin typeface="Times New Roman"/>
                <a:cs typeface="Times New Roman"/>
              </a:rPr>
              <a:t>and </a:t>
            </a:r>
            <a:r>
              <a:rPr dirty="0" sz="1450" spc="-5">
                <a:latin typeface="Times New Roman"/>
                <a:cs typeface="Times New Roman"/>
              </a:rPr>
              <a:t>up </a:t>
            </a:r>
            <a:r>
              <a:rPr dirty="0" sz="1450" spc="-10">
                <a:latin typeface="Times New Roman"/>
                <a:cs typeface="Times New Roman"/>
              </a:rPr>
              <a:t>to the knees in the wet  lilies—we </a:t>
            </a:r>
            <a:r>
              <a:rPr dirty="0" sz="1450" spc="-5">
                <a:latin typeface="Times New Roman"/>
                <a:cs typeface="Times New Roman"/>
              </a:rPr>
              <a:t>punt </a:t>
            </a:r>
            <a:r>
              <a:rPr dirty="0" sz="1450" spc="-10">
                <a:latin typeface="Times New Roman"/>
                <a:cs typeface="Times New Roman"/>
              </a:rPr>
              <a:t>slowly back again to the landing-place beside the bridge.  There is </a:t>
            </a:r>
            <a:r>
              <a:rPr dirty="0" sz="1450" spc="-5">
                <a:latin typeface="Times New Roman"/>
                <a:cs typeface="Times New Roman"/>
              </a:rPr>
              <a:t>a </a:t>
            </a:r>
            <a:r>
              <a:rPr dirty="0" sz="1450" spc="-10">
                <a:latin typeface="Times New Roman"/>
                <a:cs typeface="Times New Roman"/>
              </a:rPr>
              <a:t>wish for solitude </a:t>
            </a:r>
            <a:r>
              <a:rPr dirty="0" sz="1450" spc="-5">
                <a:latin typeface="Times New Roman"/>
                <a:cs typeface="Times New Roman"/>
              </a:rPr>
              <a:t>on </a:t>
            </a:r>
            <a:r>
              <a:rPr dirty="0" sz="1450" spc="-10">
                <a:latin typeface="Times New Roman"/>
                <a:cs typeface="Times New Roman"/>
              </a:rPr>
              <a:t>all. One hides himself in the arbour with </a:t>
            </a:r>
            <a:r>
              <a:rPr dirty="0" sz="1450" spc="-5">
                <a:latin typeface="Times New Roman"/>
                <a:cs typeface="Times New Roman"/>
              </a:rPr>
              <a:t>a  </a:t>
            </a:r>
            <a:r>
              <a:rPr dirty="0" sz="1450" spc="-10">
                <a:latin typeface="Times New Roman"/>
                <a:cs typeface="Times New Roman"/>
              </a:rPr>
              <a:t>cigarette; another goes </a:t>
            </a:r>
            <a:r>
              <a:rPr dirty="0" sz="1450" spc="-5">
                <a:latin typeface="Times New Roman"/>
                <a:cs typeface="Times New Roman"/>
              </a:rPr>
              <a:t>a </a:t>
            </a:r>
            <a:r>
              <a:rPr dirty="0" sz="1450" spc="-10">
                <a:latin typeface="Times New Roman"/>
                <a:cs typeface="Times New Roman"/>
              </a:rPr>
              <a:t>walk in the country with Cocardon; </a:t>
            </a:r>
            <a:r>
              <a:rPr dirty="0" sz="1450" spc="-5">
                <a:latin typeface="Times New Roman"/>
                <a:cs typeface="Times New Roman"/>
              </a:rPr>
              <a:t>a </a:t>
            </a:r>
            <a:r>
              <a:rPr dirty="0" sz="1450" spc="-10">
                <a:latin typeface="Times New Roman"/>
                <a:cs typeface="Times New Roman"/>
              </a:rPr>
              <a:t>third inspects  the church. And it is </a:t>
            </a:r>
            <a:r>
              <a:rPr dirty="0" sz="1450" spc="-5">
                <a:latin typeface="Times New Roman"/>
                <a:cs typeface="Times New Roman"/>
              </a:rPr>
              <a:t>not </a:t>
            </a:r>
            <a:r>
              <a:rPr dirty="0" sz="1450" spc="-10">
                <a:latin typeface="Times New Roman"/>
                <a:cs typeface="Times New Roman"/>
              </a:rPr>
              <a:t>till dinner is </a:t>
            </a:r>
            <a:r>
              <a:rPr dirty="0" sz="1450" spc="-5">
                <a:latin typeface="Times New Roman"/>
                <a:cs typeface="Times New Roman"/>
              </a:rPr>
              <a:t>on </a:t>
            </a:r>
            <a:r>
              <a:rPr dirty="0" sz="1450" spc="-10">
                <a:latin typeface="Times New Roman"/>
                <a:cs typeface="Times New Roman"/>
              </a:rPr>
              <a:t>the table, and the </a:t>
            </a:r>
            <a:r>
              <a:rPr dirty="0" sz="1450" spc="-25">
                <a:latin typeface="Times New Roman"/>
                <a:cs typeface="Times New Roman"/>
              </a:rPr>
              <a:t>inn’s </a:t>
            </a:r>
            <a:r>
              <a:rPr dirty="0" sz="1450" spc="-10">
                <a:latin typeface="Times New Roman"/>
                <a:cs typeface="Times New Roman"/>
              </a:rPr>
              <a:t>best wine  goes round from glass to glass, that we begin to throw </a:t>
            </a:r>
            <a:r>
              <a:rPr dirty="0" sz="1450" spc="-15">
                <a:latin typeface="Times New Roman"/>
                <a:cs typeface="Times New Roman"/>
              </a:rPr>
              <a:t>off </a:t>
            </a:r>
            <a:r>
              <a:rPr dirty="0" sz="1450" spc="-10">
                <a:latin typeface="Times New Roman"/>
                <a:cs typeface="Times New Roman"/>
              </a:rPr>
              <a:t>the restraint and  fuse once more into </a:t>
            </a:r>
            <a:r>
              <a:rPr dirty="0" sz="1450" spc="-5">
                <a:latin typeface="Times New Roman"/>
                <a:cs typeface="Times New Roman"/>
              </a:rPr>
              <a:t>a </a:t>
            </a:r>
            <a:r>
              <a:rPr dirty="0" sz="1450" spc="-10">
                <a:latin typeface="Times New Roman"/>
                <a:cs typeface="Times New Roman"/>
              </a:rPr>
              <a:t>jolly</a:t>
            </a:r>
            <a:r>
              <a:rPr dirty="0" sz="1450" spc="15">
                <a:latin typeface="Times New Roman"/>
                <a:cs typeface="Times New Roman"/>
              </a:rPr>
              <a:t> </a:t>
            </a:r>
            <a:r>
              <a:rPr dirty="0" sz="1450" spc="-10">
                <a:latin typeface="Times New Roman"/>
                <a:cs typeface="Times New Roman"/>
              </a:rPr>
              <a:t>fellowship.</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Half the party are to return to-night with the wagonette; and some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others, loath to break </a:t>
            </a:r>
            <a:r>
              <a:rPr dirty="0" sz="1450" spc="-5">
                <a:latin typeface="Times New Roman"/>
                <a:cs typeface="Times New Roman"/>
              </a:rPr>
              <a:t>up </a:t>
            </a:r>
            <a:r>
              <a:rPr dirty="0" sz="1450" spc="-20">
                <a:latin typeface="Times New Roman"/>
                <a:cs typeface="Times New Roman"/>
              </a:rPr>
              <a:t>company,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with them </a:t>
            </a:r>
            <a:r>
              <a:rPr dirty="0" sz="1450" spc="-5">
                <a:latin typeface="Times New Roman"/>
                <a:cs typeface="Times New Roman"/>
              </a:rPr>
              <a:t>a bit of </a:t>
            </a:r>
            <a:r>
              <a:rPr dirty="0" sz="1450" spc="-10">
                <a:latin typeface="Times New Roman"/>
                <a:cs typeface="Times New Roman"/>
              </a:rPr>
              <a:t>the way and  drink </a:t>
            </a:r>
            <a:r>
              <a:rPr dirty="0" sz="1450" spc="-5">
                <a:latin typeface="Times New Roman"/>
                <a:cs typeface="Times New Roman"/>
              </a:rPr>
              <a:t>a </a:t>
            </a:r>
            <a:r>
              <a:rPr dirty="0" sz="1450" spc="-10">
                <a:latin typeface="Times New Roman"/>
                <a:cs typeface="Times New Roman"/>
              </a:rPr>
              <a:t>stirrup-cup at Marlotte. It is dark in the wagonette, and </a:t>
            </a:r>
            <a:r>
              <a:rPr dirty="0" sz="1450" spc="-5">
                <a:latin typeface="Times New Roman"/>
                <a:cs typeface="Times New Roman"/>
              </a:rPr>
              <a:t>not </a:t>
            </a:r>
            <a:r>
              <a:rPr dirty="0" sz="1450" spc="-10">
                <a:latin typeface="Times New Roman"/>
                <a:cs typeface="Times New Roman"/>
              </a:rPr>
              <a:t>so merry as  it might have been. The coachman loses the road. So-and-so tries to light  fireworks with the most indifferent success. Some sing, </a:t>
            </a:r>
            <a:r>
              <a:rPr dirty="0" sz="1450" spc="-5">
                <a:latin typeface="Times New Roman"/>
                <a:cs typeface="Times New Roman"/>
              </a:rPr>
              <a:t>but </a:t>
            </a:r>
            <a:r>
              <a:rPr dirty="0" sz="1450" spc="-10">
                <a:latin typeface="Times New Roman"/>
                <a:cs typeface="Times New Roman"/>
              </a:rPr>
              <a:t>the rest are too  weary to applaud; and it seems as if the festival were fairly at an</a:t>
            </a:r>
            <a:r>
              <a:rPr dirty="0" sz="1450" spc="100">
                <a:latin typeface="Times New Roman"/>
                <a:cs typeface="Times New Roman"/>
              </a:rPr>
              <a:t> </a:t>
            </a:r>
            <a:r>
              <a:rPr dirty="0" sz="1450" spc="-10">
                <a:latin typeface="Times New Roman"/>
                <a:cs typeface="Times New Roman"/>
              </a:rPr>
              <a:t>end—</a:t>
            </a:r>
            <a:endParaRPr sz="1450">
              <a:latin typeface="Times New Roman"/>
              <a:cs typeface="Times New Roman"/>
            </a:endParaRPr>
          </a:p>
          <a:p>
            <a:pPr algn="just" marL="12700" marR="3963035">
              <a:lnSpc>
                <a:spcPts val="1730"/>
              </a:lnSpc>
              <a:spcBef>
                <a:spcPts val="855"/>
              </a:spcBef>
            </a:pPr>
            <a:r>
              <a:rPr dirty="0" sz="1450" spc="-10">
                <a:latin typeface="Times New Roman"/>
                <a:cs typeface="Times New Roman"/>
              </a:rPr>
              <a:t>‘Nous avons fait la noce,  Rentrons </a:t>
            </a:r>
            <a:r>
              <a:rPr dirty="0" sz="1450" spc="-5">
                <a:latin typeface="Times New Roman"/>
                <a:cs typeface="Times New Roman"/>
              </a:rPr>
              <a:t>à nos</a:t>
            </a:r>
            <a:r>
              <a:rPr dirty="0" sz="1450" spc="-25">
                <a:latin typeface="Times New Roman"/>
                <a:cs typeface="Times New Roman"/>
              </a:rPr>
              <a:t> </a:t>
            </a:r>
            <a:r>
              <a:rPr dirty="0" sz="1450" spc="-10">
                <a:latin typeface="Times New Roman"/>
                <a:cs typeface="Times New Roman"/>
              </a:rPr>
              <a:t>foyers!’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such is the burthen, even after we have come to Marlotte and taken </a:t>
            </a:r>
            <a:r>
              <a:rPr dirty="0" sz="1450" spc="-5">
                <a:latin typeface="Times New Roman"/>
                <a:cs typeface="Times New Roman"/>
              </a:rPr>
              <a:t>our  </a:t>
            </a:r>
            <a:r>
              <a:rPr dirty="0" sz="1450" spc="-10">
                <a:latin typeface="Times New Roman"/>
                <a:cs typeface="Times New Roman"/>
              </a:rPr>
              <a:t>places in the court at Mother </a:t>
            </a:r>
            <a:r>
              <a:rPr dirty="0" sz="1450" spc="-15">
                <a:latin typeface="Times New Roman"/>
                <a:cs typeface="Times New Roman"/>
              </a:rPr>
              <a:t>Antonine’s. </a:t>
            </a:r>
            <a:r>
              <a:rPr dirty="0" sz="1450" spc="-10">
                <a:latin typeface="Times New Roman"/>
                <a:cs typeface="Times New Roman"/>
              </a:rPr>
              <a:t>There is punch </a:t>
            </a:r>
            <a:r>
              <a:rPr dirty="0" sz="1450" spc="-5">
                <a:latin typeface="Times New Roman"/>
                <a:cs typeface="Times New Roman"/>
              </a:rPr>
              <a:t>on </a:t>
            </a:r>
            <a:r>
              <a:rPr dirty="0" sz="1450" spc="-10">
                <a:latin typeface="Times New Roman"/>
                <a:cs typeface="Times New Roman"/>
              </a:rPr>
              <a:t>the long table </a:t>
            </a:r>
            <a:r>
              <a:rPr dirty="0" sz="1450" spc="-5">
                <a:latin typeface="Times New Roman"/>
                <a:cs typeface="Times New Roman"/>
              </a:rPr>
              <a:t>out  </a:t>
            </a:r>
            <a:r>
              <a:rPr dirty="0" sz="1450" spc="-10">
                <a:latin typeface="Times New Roman"/>
                <a:cs typeface="Times New Roman"/>
              </a:rPr>
              <a:t>in the open </a:t>
            </a:r>
            <a:r>
              <a:rPr dirty="0" sz="1450" spc="-25">
                <a:latin typeface="Times New Roman"/>
                <a:cs typeface="Times New Roman"/>
              </a:rPr>
              <a:t>air, </a:t>
            </a:r>
            <a:r>
              <a:rPr dirty="0" sz="1450" spc="-10">
                <a:latin typeface="Times New Roman"/>
                <a:cs typeface="Times New Roman"/>
              </a:rPr>
              <a:t>where the guests dine in summer </a:t>
            </a:r>
            <a:r>
              <a:rPr dirty="0" sz="1450" spc="-20">
                <a:latin typeface="Times New Roman"/>
                <a:cs typeface="Times New Roman"/>
              </a:rPr>
              <a:t>weather. </a:t>
            </a:r>
            <a:r>
              <a:rPr dirty="0" sz="1450" spc="-10">
                <a:latin typeface="Times New Roman"/>
                <a:cs typeface="Times New Roman"/>
              </a:rPr>
              <a:t>The candles flare in  the </a:t>
            </a:r>
            <a:r>
              <a:rPr dirty="0" sz="1450" spc="-5">
                <a:latin typeface="Times New Roman"/>
                <a:cs typeface="Times New Roman"/>
              </a:rPr>
              <a:t>night </a:t>
            </a:r>
            <a:r>
              <a:rPr dirty="0" sz="1450" spc="-10">
                <a:latin typeface="Times New Roman"/>
                <a:cs typeface="Times New Roman"/>
              </a:rPr>
              <a:t>wind, and the faces round the punch are lit </a:t>
            </a:r>
            <a:r>
              <a:rPr dirty="0" sz="1450" spc="-5">
                <a:latin typeface="Times New Roman"/>
                <a:cs typeface="Times New Roman"/>
              </a:rPr>
              <a:t>up, </a:t>
            </a:r>
            <a:r>
              <a:rPr dirty="0" sz="1450" spc="-10">
                <a:latin typeface="Times New Roman"/>
                <a:cs typeface="Times New Roman"/>
              </a:rPr>
              <a:t>with shifting  emphasis, against </a:t>
            </a:r>
            <a:r>
              <a:rPr dirty="0" sz="1450" spc="-5">
                <a:latin typeface="Times New Roman"/>
                <a:cs typeface="Times New Roman"/>
              </a:rPr>
              <a:t>a </a:t>
            </a:r>
            <a:r>
              <a:rPr dirty="0" sz="1450" spc="-10">
                <a:latin typeface="Times New Roman"/>
                <a:cs typeface="Times New Roman"/>
              </a:rPr>
              <a:t>background </a:t>
            </a:r>
            <a:r>
              <a:rPr dirty="0" sz="1450" spc="-5">
                <a:latin typeface="Times New Roman"/>
                <a:cs typeface="Times New Roman"/>
              </a:rPr>
              <a:t>of </a:t>
            </a:r>
            <a:r>
              <a:rPr dirty="0" sz="1450" spc="-10">
                <a:latin typeface="Times New Roman"/>
                <a:cs typeface="Times New Roman"/>
              </a:rPr>
              <a:t>complete and solid darkness. It is all  picturesque </a:t>
            </a:r>
            <a:r>
              <a:rPr dirty="0" sz="1450" spc="-5">
                <a:latin typeface="Times New Roman"/>
                <a:cs typeface="Times New Roman"/>
              </a:rPr>
              <a:t>enough; but </a:t>
            </a:r>
            <a:r>
              <a:rPr dirty="0" sz="1450" spc="-10">
                <a:latin typeface="Times New Roman"/>
                <a:cs typeface="Times New Roman"/>
              </a:rPr>
              <a:t>the fact is, we are </a:t>
            </a:r>
            <a:r>
              <a:rPr dirty="0" sz="1450" spc="-25">
                <a:latin typeface="Times New Roman"/>
                <a:cs typeface="Times New Roman"/>
              </a:rPr>
              <a:t>aweary. </a:t>
            </a:r>
            <a:r>
              <a:rPr dirty="0" sz="1450" spc="-70">
                <a:latin typeface="Times New Roman"/>
                <a:cs typeface="Times New Roman"/>
              </a:rPr>
              <a:t>We </a:t>
            </a:r>
            <a:r>
              <a:rPr dirty="0" sz="1450" spc="-10">
                <a:latin typeface="Times New Roman"/>
                <a:cs typeface="Times New Roman"/>
              </a:rPr>
              <a:t>yawn; we are </a:t>
            </a:r>
            <a:r>
              <a:rPr dirty="0" sz="1450" spc="-5">
                <a:latin typeface="Times New Roman"/>
                <a:cs typeface="Times New Roman"/>
              </a:rPr>
              <a:t>out of  </a:t>
            </a:r>
            <a:r>
              <a:rPr dirty="0" sz="1450" spc="-10">
                <a:latin typeface="Times New Roman"/>
                <a:cs typeface="Times New Roman"/>
              </a:rPr>
              <a:t>the vein; we have made the wedding, as the song says, and </a:t>
            </a:r>
            <a:r>
              <a:rPr dirty="0" sz="1450" spc="-30">
                <a:latin typeface="Times New Roman"/>
                <a:cs typeface="Times New Roman"/>
              </a:rPr>
              <a:t>now, </a:t>
            </a:r>
            <a:r>
              <a:rPr dirty="0" sz="1450" spc="-10">
                <a:latin typeface="Times New Roman"/>
                <a:cs typeface="Times New Roman"/>
              </a:rPr>
              <a:t>for </a:t>
            </a:r>
            <a:r>
              <a:rPr dirty="0" sz="1450" spc="-20">
                <a:latin typeface="Times New Roman"/>
                <a:cs typeface="Times New Roman"/>
              </a:rPr>
              <a:t>pleasure’s  </a:t>
            </a:r>
            <a:r>
              <a:rPr dirty="0" sz="1450" spc="-10">
                <a:latin typeface="Times New Roman"/>
                <a:cs typeface="Times New Roman"/>
              </a:rPr>
              <a:t>sake, </a:t>
            </a:r>
            <a:r>
              <a:rPr dirty="0" sz="1450" spc="-25">
                <a:latin typeface="Times New Roman"/>
                <a:cs typeface="Times New Roman"/>
              </a:rPr>
              <a:t>let’s </a:t>
            </a:r>
            <a:r>
              <a:rPr dirty="0" sz="1450" spc="-10">
                <a:latin typeface="Times New Roman"/>
                <a:cs typeface="Times New Roman"/>
              </a:rPr>
              <a:t>make an end </a:t>
            </a:r>
            <a:r>
              <a:rPr dirty="0" sz="1450" spc="-15">
                <a:latin typeface="Times New Roman"/>
                <a:cs typeface="Times New Roman"/>
              </a:rPr>
              <a:t>on’t. </a:t>
            </a:r>
            <a:r>
              <a:rPr dirty="0" sz="1450" spc="-10">
                <a:latin typeface="Times New Roman"/>
                <a:cs typeface="Times New Roman"/>
              </a:rPr>
              <a:t>When here comes striding into the court, booted  to mid-thigh, spurred and splashed, in </a:t>
            </a:r>
            <a:r>
              <a:rPr dirty="0" sz="1450" spc="-5">
                <a:latin typeface="Times New Roman"/>
                <a:cs typeface="Times New Roman"/>
              </a:rPr>
              <a:t>a </a:t>
            </a:r>
            <a:r>
              <a:rPr dirty="0" sz="1450" spc="-10">
                <a:latin typeface="Times New Roman"/>
                <a:cs typeface="Times New Roman"/>
              </a:rPr>
              <a:t>jacket </a:t>
            </a:r>
            <a:r>
              <a:rPr dirty="0" sz="1450" spc="-5">
                <a:latin typeface="Times New Roman"/>
                <a:cs typeface="Times New Roman"/>
              </a:rPr>
              <a:t>of </a:t>
            </a:r>
            <a:r>
              <a:rPr dirty="0" sz="1450" spc="-10">
                <a:latin typeface="Times New Roman"/>
                <a:cs typeface="Times New Roman"/>
              </a:rPr>
              <a:t>green cord, the great,  famous, and redoubtable Blank; and in </a:t>
            </a:r>
            <a:r>
              <a:rPr dirty="0" sz="1450" spc="-5">
                <a:latin typeface="Times New Roman"/>
                <a:cs typeface="Times New Roman"/>
              </a:rPr>
              <a:t>a </a:t>
            </a:r>
            <a:r>
              <a:rPr dirty="0" sz="1450" spc="-10">
                <a:latin typeface="Times New Roman"/>
                <a:cs typeface="Times New Roman"/>
              </a:rPr>
              <a:t>moment the fire kindles again, and  the </a:t>
            </a:r>
            <a:r>
              <a:rPr dirty="0" sz="1450" spc="-5">
                <a:latin typeface="Times New Roman"/>
                <a:cs typeface="Times New Roman"/>
              </a:rPr>
              <a:t>night </a:t>
            </a:r>
            <a:r>
              <a:rPr dirty="0" sz="1450" spc="-10">
                <a:latin typeface="Times New Roman"/>
                <a:cs typeface="Times New Roman"/>
              </a:rPr>
              <a:t>is witness </a:t>
            </a:r>
            <a:r>
              <a:rPr dirty="0" sz="1450" spc="-5">
                <a:latin typeface="Times New Roman"/>
                <a:cs typeface="Times New Roman"/>
              </a:rPr>
              <a:t>of our </a:t>
            </a:r>
            <a:r>
              <a:rPr dirty="0" sz="1450" spc="-10">
                <a:latin typeface="Times New Roman"/>
                <a:cs typeface="Times New Roman"/>
              </a:rPr>
              <a:t>laughter as </a:t>
            </a:r>
            <a:r>
              <a:rPr dirty="0" sz="1450" spc="-5">
                <a:latin typeface="Times New Roman"/>
                <a:cs typeface="Times New Roman"/>
              </a:rPr>
              <a:t>he </a:t>
            </a:r>
            <a:r>
              <a:rPr dirty="0" sz="1450" spc="-10">
                <a:latin typeface="Times New Roman"/>
                <a:cs typeface="Times New Roman"/>
              </a:rPr>
              <a:t>imitates Spaniards, Germans,  Englishmen, picture-dealers, all eccentric ways </a:t>
            </a:r>
            <a:r>
              <a:rPr dirty="0" sz="1450" spc="-5">
                <a:latin typeface="Times New Roman"/>
                <a:cs typeface="Times New Roman"/>
              </a:rPr>
              <a:t>of </a:t>
            </a:r>
            <a:r>
              <a:rPr dirty="0" sz="1450" spc="-10">
                <a:latin typeface="Times New Roman"/>
                <a:cs typeface="Times New Roman"/>
              </a:rPr>
              <a:t>speaking and thinking, with  </a:t>
            </a:r>
            <a:r>
              <a:rPr dirty="0" sz="1450" spc="-5">
                <a:latin typeface="Times New Roman"/>
                <a:cs typeface="Times New Roman"/>
              </a:rPr>
              <a:t>a </a:t>
            </a:r>
            <a:r>
              <a:rPr dirty="0" sz="1450" spc="-10">
                <a:latin typeface="Times New Roman"/>
                <a:cs typeface="Times New Roman"/>
              </a:rPr>
              <a:t>possession, </a:t>
            </a:r>
            <a:r>
              <a:rPr dirty="0" sz="1450" spc="-5">
                <a:latin typeface="Times New Roman"/>
                <a:cs typeface="Times New Roman"/>
              </a:rPr>
              <a:t>a </a:t>
            </a:r>
            <a:r>
              <a:rPr dirty="0" sz="1450" spc="-25">
                <a:latin typeface="Times New Roman"/>
                <a:cs typeface="Times New Roman"/>
              </a:rPr>
              <a:t>fury, </a:t>
            </a:r>
            <a:r>
              <a:rPr dirty="0" sz="1450" spc="-5">
                <a:latin typeface="Times New Roman"/>
                <a:cs typeface="Times New Roman"/>
              </a:rPr>
              <a:t>a </a:t>
            </a:r>
            <a:r>
              <a:rPr dirty="0" sz="1450" spc="-10">
                <a:latin typeface="Times New Roman"/>
                <a:cs typeface="Times New Roman"/>
              </a:rPr>
              <a:t>strain </a:t>
            </a:r>
            <a:r>
              <a:rPr dirty="0" sz="1450" spc="-5">
                <a:latin typeface="Times New Roman"/>
                <a:cs typeface="Times New Roman"/>
              </a:rPr>
              <a:t>of </a:t>
            </a:r>
            <a:r>
              <a:rPr dirty="0" sz="1450" spc="-10">
                <a:latin typeface="Times New Roman"/>
                <a:cs typeface="Times New Roman"/>
              </a:rPr>
              <a:t>mind and voice, that would rather suggest </a:t>
            </a:r>
            <a:r>
              <a:rPr dirty="0" sz="1450" spc="-5">
                <a:latin typeface="Times New Roman"/>
                <a:cs typeface="Times New Roman"/>
              </a:rPr>
              <a:t>a  </a:t>
            </a:r>
            <a:r>
              <a:rPr dirty="0" sz="1450" spc="-10">
                <a:latin typeface="Times New Roman"/>
                <a:cs typeface="Times New Roman"/>
              </a:rPr>
              <a:t>nervous crisis than </a:t>
            </a:r>
            <a:r>
              <a:rPr dirty="0" sz="1450" spc="-5">
                <a:latin typeface="Times New Roman"/>
                <a:cs typeface="Times New Roman"/>
              </a:rPr>
              <a:t>a </a:t>
            </a:r>
            <a:r>
              <a:rPr dirty="0" sz="1450" spc="-10">
                <a:latin typeface="Times New Roman"/>
                <a:cs typeface="Times New Roman"/>
              </a:rPr>
              <a:t>desire to please. </a:t>
            </a:r>
            <a:r>
              <a:rPr dirty="0" sz="1450" spc="-70">
                <a:latin typeface="Times New Roman"/>
                <a:cs typeface="Times New Roman"/>
              </a:rPr>
              <a:t>We </a:t>
            </a:r>
            <a:r>
              <a:rPr dirty="0" sz="1450" spc="-10">
                <a:latin typeface="Times New Roman"/>
                <a:cs typeface="Times New Roman"/>
              </a:rPr>
              <a:t>are as merry as ever when the trap  sets forth again, and say farewell noisily to all the </a:t>
            </a:r>
            <a:r>
              <a:rPr dirty="0" sz="1450" spc="-5">
                <a:latin typeface="Times New Roman"/>
                <a:cs typeface="Times New Roman"/>
              </a:rPr>
              <a:t>good </a:t>
            </a:r>
            <a:r>
              <a:rPr dirty="0" sz="1450" spc="-10">
                <a:latin typeface="Times New Roman"/>
                <a:cs typeface="Times New Roman"/>
              </a:rPr>
              <a:t>folk going </a:t>
            </a:r>
            <a:r>
              <a:rPr dirty="0" sz="1450" spc="-20">
                <a:latin typeface="Times New Roman"/>
                <a:cs typeface="Times New Roman"/>
              </a:rPr>
              <a:t>farther.  </a:t>
            </a:r>
            <a:r>
              <a:rPr dirty="0" sz="1450" spc="-10">
                <a:latin typeface="Times New Roman"/>
                <a:cs typeface="Times New Roman"/>
              </a:rPr>
              <a:t>Then, as we are far enough from thoughts </a:t>
            </a:r>
            <a:r>
              <a:rPr dirty="0" sz="1450" spc="-5">
                <a:latin typeface="Times New Roman"/>
                <a:cs typeface="Times New Roman"/>
              </a:rPr>
              <a:t>of </a:t>
            </a:r>
            <a:r>
              <a:rPr dirty="0" sz="1450" spc="-10">
                <a:latin typeface="Times New Roman"/>
                <a:cs typeface="Times New Roman"/>
              </a:rPr>
              <a:t>sleep, we visit Blank in his quaint  house, and sit an </a:t>
            </a:r>
            <a:r>
              <a:rPr dirty="0" sz="1450" spc="-5">
                <a:latin typeface="Times New Roman"/>
                <a:cs typeface="Times New Roman"/>
              </a:rPr>
              <a:t>hour or </a:t>
            </a:r>
            <a:r>
              <a:rPr dirty="0" sz="1450" spc="-10">
                <a:latin typeface="Times New Roman"/>
                <a:cs typeface="Times New Roman"/>
              </a:rPr>
              <a:t>so in </a:t>
            </a:r>
            <a:r>
              <a:rPr dirty="0" sz="1450" spc="-5">
                <a:latin typeface="Times New Roman"/>
                <a:cs typeface="Times New Roman"/>
              </a:rPr>
              <a:t>a </a:t>
            </a:r>
            <a:r>
              <a:rPr dirty="0" sz="1450" spc="-10">
                <a:latin typeface="Times New Roman"/>
                <a:cs typeface="Times New Roman"/>
              </a:rPr>
              <a:t>great tapestried </a:t>
            </a:r>
            <a:r>
              <a:rPr dirty="0" sz="1450" spc="-15">
                <a:latin typeface="Times New Roman"/>
                <a:cs typeface="Times New Roman"/>
              </a:rPr>
              <a:t>chamber, </a:t>
            </a:r>
            <a:r>
              <a:rPr dirty="0" sz="1450" spc="-10">
                <a:latin typeface="Times New Roman"/>
                <a:cs typeface="Times New Roman"/>
              </a:rPr>
              <a:t>laid with furs,  littered with sleeping </a:t>
            </a:r>
            <a:r>
              <a:rPr dirty="0" sz="1450" spc="-5">
                <a:latin typeface="Times New Roman"/>
                <a:cs typeface="Times New Roman"/>
              </a:rPr>
              <a:t>hounds, </a:t>
            </a:r>
            <a:r>
              <a:rPr dirty="0" sz="1450" spc="-10">
                <a:latin typeface="Times New Roman"/>
                <a:cs typeface="Times New Roman"/>
              </a:rPr>
              <a:t>and lit </a:t>
            </a:r>
            <a:r>
              <a:rPr dirty="0" sz="1450" spc="-5">
                <a:latin typeface="Times New Roman"/>
                <a:cs typeface="Times New Roman"/>
              </a:rPr>
              <a:t>up, </a:t>
            </a:r>
            <a:r>
              <a:rPr dirty="0" sz="1450" spc="-10">
                <a:latin typeface="Times New Roman"/>
                <a:cs typeface="Times New Roman"/>
              </a:rPr>
              <a:t>in fantastic shadow and shine, </a:t>
            </a:r>
            <a:r>
              <a:rPr dirty="0" sz="1450" spc="-5">
                <a:latin typeface="Times New Roman"/>
                <a:cs typeface="Times New Roman"/>
              </a:rPr>
              <a:t>by a  </a:t>
            </a:r>
            <a:r>
              <a:rPr dirty="0" sz="1450" spc="-10">
                <a:latin typeface="Times New Roman"/>
                <a:cs typeface="Times New Roman"/>
              </a:rPr>
              <a:t>wood fire in </a:t>
            </a:r>
            <a:r>
              <a:rPr dirty="0" sz="1450" spc="-5">
                <a:latin typeface="Times New Roman"/>
                <a:cs typeface="Times New Roman"/>
              </a:rPr>
              <a:t>a </a:t>
            </a:r>
            <a:r>
              <a:rPr dirty="0" sz="1450" spc="-10">
                <a:latin typeface="Times New Roman"/>
                <a:cs typeface="Times New Roman"/>
              </a:rPr>
              <a:t>mediæval </a:t>
            </a:r>
            <a:r>
              <a:rPr dirty="0" sz="1450" spc="-20">
                <a:latin typeface="Times New Roman"/>
                <a:cs typeface="Times New Roman"/>
              </a:rPr>
              <a:t>chimney. </a:t>
            </a:r>
            <a:r>
              <a:rPr dirty="0" sz="1450" spc="-10">
                <a:latin typeface="Times New Roman"/>
                <a:cs typeface="Times New Roman"/>
              </a:rPr>
              <a:t>And then we plod back through the  darkness to the inn beside the</a:t>
            </a:r>
            <a:r>
              <a:rPr dirty="0" sz="1450" spc="15">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5715">
              <a:lnSpc>
                <a:spcPts val="1730"/>
              </a:lnSpc>
              <a:spcBef>
                <a:spcPts val="835"/>
              </a:spcBef>
            </a:pPr>
            <a:r>
              <a:rPr dirty="0" sz="1450" spc="-10">
                <a:latin typeface="Times New Roman"/>
                <a:cs typeface="Times New Roman"/>
              </a:rPr>
              <a:t>How quick bright things come to confusion! When we arise next morning, the  grey showers fall </a:t>
            </a:r>
            <a:r>
              <a:rPr dirty="0" sz="1450" spc="-20">
                <a:latin typeface="Times New Roman"/>
                <a:cs typeface="Times New Roman"/>
              </a:rPr>
              <a:t>steadily, </a:t>
            </a:r>
            <a:r>
              <a:rPr dirty="0" sz="1450" spc="-10">
                <a:latin typeface="Times New Roman"/>
                <a:cs typeface="Times New Roman"/>
              </a:rPr>
              <a:t>the trees hang limp, and the face </a:t>
            </a:r>
            <a:r>
              <a:rPr dirty="0" sz="1450" spc="-5">
                <a:latin typeface="Times New Roman"/>
                <a:cs typeface="Times New Roman"/>
              </a:rPr>
              <a:t>of </a:t>
            </a:r>
            <a:r>
              <a:rPr dirty="0" sz="1450" spc="-10">
                <a:latin typeface="Times New Roman"/>
                <a:cs typeface="Times New Roman"/>
              </a:rPr>
              <a:t>the stream is  spoiled with dimpling raindrops. </a:t>
            </a:r>
            <a:r>
              <a:rPr dirty="0" sz="1450" spc="-30">
                <a:latin typeface="Times New Roman"/>
                <a:cs typeface="Times New Roman"/>
              </a:rPr>
              <a:t>Yesterday’s </a:t>
            </a:r>
            <a:r>
              <a:rPr dirty="0" sz="1450" spc="-10">
                <a:latin typeface="Times New Roman"/>
                <a:cs typeface="Times New Roman"/>
              </a:rPr>
              <a:t>lilies encumber the garden walk,  </a:t>
            </a:r>
            <a:r>
              <a:rPr dirty="0" sz="1450" spc="-5">
                <a:latin typeface="Times New Roman"/>
                <a:cs typeface="Times New Roman"/>
              </a:rPr>
              <a:t>or </a:t>
            </a:r>
            <a:r>
              <a:rPr dirty="0" sz="1450" spc="-10">
                <a:latin typeface="Times New Roman"/>
                <a:cs typeface="Times New Roman"/>
              </a:rPr>
              <a:t>begin, dismally </a:t>
            </a:r>
            <a:r>
              <a:rPr dirty="0" sz="1450" spc="-5">
                <a:latin typeface="Times New Roman"/>
                <a:cs typeface="Times New Roman"/>
              </a:rPr>
              <a:t>enough, </a:t>
            </a:r>
            <a:r>
              <a:rPr dirty="0" sz="1450" spc="-10">
                <a:latin typeface="Times New Roman"/>
                <a:cs typeface="Times New Roman"/>
              </a:rPr>
              <a:t>their voyage towards the Seine and the salt sea. A  sickly shimmer lies </a:t>
            </a:r>
            <a:r>
              <a:rPr dirty="0" sz="1450" spc="-5">
                <a:latin typeface="Times New Roman"/>
                <a:cs typeface="Times New Roman"/>
              </a:rPr>
              <a:t>upon </a:t>
            </a:r>
            <a:r>
              <a:rPr dirty="0" sz="1450" spc="-10">
                <a:latin typeface="Times New Roman"/>
                <a:cs typeface="Times New Roman"/>
              </a:rPr>
              <a:t>the dripping house-roofs, and all the colour is  washed </a:t>
            </a:r>
            <a:r>
              <a:rPr dirty="0" sz="1450" spc="-5">
                <a:latin typeface="Times New Roman"/>
                <a:cs typeface="Times New Roman"/>
              </a:rPr>
              <a:t>out of </a:t>
            </a:r>
            <a:r>
              <a:rPr dirty="0" sz="1450" spc="-10">
                <a:latin typeface="Times New Roman"/>
                <a:cs typeface="Times New Roman"/>
              </a:rPr>
              <a:t>the green and golden landscape </a:t>
            </a:r>
            <a:r>
              <a:rPr dirty="0" sz="1450" spc="-5">
                <a:latin typeface="Times New Roman"/>
                <a:cs typeface="Times New Roman"/>
              </a:rPr>
              <a:t>of </a:t>
            </a:r>
            <a:r>
              <a:rPr dirty="0" sz="1450" spc="-10">
                <a:latin typeface="Times New Roman"/>
                <a:cs typeface="Times New Roman"/>
              </a:rPr>
              <a:t>last night, as though an  envious man had taken </a:t>
            </a:r>
            <a:r>
              <a:rPr dirty="0" sz="1450" spc="-5">
                <a:latin typeface="Times New Roman"/>
                <a:cs typeface="Times New Roman"/>
              </a:rPr>
              <a:t>a </a:t>
            </a:r>
            <a:r>
              <a:rPr dirty="0" sz="1450" spc="-10">
                <a:latin typeface="Times New Roman"/>
                <a:cs typeface="Times New Roman"/>
              </a:rPr>
              <a:t>water-colour sketch and blotted it together with </a:t>
            </a:r>
            <a:r>
              <a:rPr dirty="0" sz="1450" spc="-5">
                <a:latin typeface="Times New Roman"/>
                <a:cs typeface="Times New Roman"/>
              </a:rPr>
              <a:t>a  </a:t>
            </a:r>
            <a:r>
              <a:rPr dirty="0" sz="1450" spc="-10">
                <a:latin typeface="Times New Roman"/>
                <a:cs typeface="Times New Roman"/>
              </a:rPr>
              <a:t>sponge. </a:t>
            </a:r>
            <a:r>
              <a:rPr dirty="0" sz="1450" spc="-70">
                <a:latin typeface="Times New Roman"/>
                <a:cs typeface="Times New Roman"/>
              </a:rPr>
              <a:t>We </a:t>
            </a:r>
            <a:r>
              <a:rPr dirty="0" sz="1450" spc="-5">
                <a:latin typeface="Times New Roman"/>
                <a:cs typeface="Times New Roman"/>
              </a:rPr>
              <a:t>go out </a:t>
            </a:r>
            <a:r>
              <a:rPr dirty="0" sz="1450" spc="-10">
                <a:latin typeface="Times New Roman"/>
                <a:cs typeface="Times New Roman"/>
              </a:rPr>
              <a:t>a-walking in the wet roads. But the roads about Grez have  </a:t>
            </a:r>
            <a:r>
              <a:rPr dirty="0" sz="1450" spc="-5">
                <a:latin typeface="Times New Roman"/>
                <a:cs typeface="Times New Roman"/>
              </a:rPr>
              <a:t>a </a:t>
            </a:r>
            <a:r>
              <a:rPr dirty="0" sz="1450" spc="-10">
                <a:latin typeface="Times New Roman"/>
                <a:cs typeface="Times New Roman"/>
              </a:rPr>
              <a:t>trick </a:t>
            </a:r>
            <a:r>
              <a:rPr dirty="0" sz="1450" spc="-5">
                <a:latin typeface="Times New Roman"/>
                <a:cs typeface="Times New Roman"/>
              </a:rPr>
              <a:t>of </a:t>
            </a:r>
            <a:r>
              <a:rPr dirty="0" sz="1450" spc="-10">
                <a:latin typeface="Times New Roman"/>
                <a:cs typeface="Times New Roman"/>
              </a:rPr>
              <a:t>their own. They </a:t>
            </a:r>
            <a:r>
              <a:rPr dirty="0" sz="1450" spc="-5">
                <a:latin typeface="Times New Roman"/>
                <a:cs typeface="Times New Roman"/>
              </a:rPr>
              <a:t>go on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among clumps </a:t>
            </a:r>
            <a:r>
              <a:rPr dirty="0" sz="1450" spc="-5">
                <a:latin typeface="Times New Roman"/>
                <a:cs typeface="Times New Roman"/>
              </a:rPr>
              <a:t>of </a:t>
            </a:r>
            <a:r>
              <a:rPr dirty="0" sz="1450" spc="-10">
                <a:latin typeface="Times New Roman"/>
                <a:cs typeface="Times New Roman"/>
              </a:rPr>
              <a:t>willows and  patches </a:t>
            </a:r>
            <a:r>
              <a:rPr dirty="0" sz="1450" spc="-5">
                <a:latin typeface="Times New Roman"/>
                <a:cs typeface="Times New Roman"/>
              </a:rPr>
              <a:t>of </a:t>
            </a:r>
            <a:r>
              <a:rPr dirty="0" sz="1450" spc="-10">
                <a:latin typeface="Times New Roman"/>
                <a:cs typeface="Times New Roman"/>
              </a:rPr>
              <a:t>vine, and then, suddenly and without any warning, cease and  determine in some miry hollow </a:t>
            </a:r>
            <a:r>
              <a:rPr dirty="0" sz="1450" spc="-5">
                <a:latin typeface="Times New Roman"/>
                <a:cs typeface="Times New Roman"/>
              </a:rPr>
              <a:t>or upon </a:t>
            </a:r>
            <a:r>
              <a:rPr dirty="0" sz="1450" spc="-10">
                <a:latin typeface="Times New Roman"/>
                <a:cs typeface="Times New Roman"/>
              </a:rPr>
              <a:t>some bald knowe; and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short period </a:t>
            </a:r>
            <a:r>
              <a:rPr dirty="0" sz="1450" spc="-5">
                <a:latin typeface="Times New Roman"/>
                <a:cs typeface="Times New Roman"/>
              </a:rPr>
              <a:t>of </a:t>
            </a:r>
            <a:r>
              <a:rPr dirty="0" sz="1450" spc="-10">
                <a:latin typeface="Times New Roman"/>
                <a:cs typeface="Times New Roman"/>
              </a:rPr>
              <a:t>hope, then right-about face, and back the way </a:t>
            </a:r>
            <a:r>
              <a:rPr dirty="0" sz="1450" spc="-5">
                <a:latin typeface="Times New Roman"/>
                <a:cs typeface="Times New Roman"/>
              </a:rPr>
              <a:t>you </a:t>
            </a:r>
            <a:r>
              <a:rPr dirty="0" sz="1450" spc="-10">
                <a:latin typeface="Times New Roman"/>
                <a:cs typeface="Times New Roman"/>
              </a:rPr>
              <a:t>came! So  we draw about the kitchen fire and play </a:t>
            </a:r>
            <a:r>
              <a:rPr dirty="0" sz="1450" spc="-5">
                <a:latin typeface="Times New Roman"/>
                <a:cs typeface="Times New Roman"/>
              </a:rPr>
              <a:t>a </a:t>
            </a:r>
            <a:r>
              <a:rPr dirty="0" sz="1450" spc="-10">
                <a:latin typeface="Times New Roman"/>
                <a:cs typeface="Times New Roman"/>
              </a:rPr>
              <a:t>round game </a:t>
            </a:r>
            <a:r>
              <a:rPr dirty="0" sz="1450" spc="-5">
                <a:latin typeface="Times New Roman"/>
                <a:cs typeface="Times New Roman"/>
              </a:rPr>
              <a:t>of </a:t>
            </a:r>
            <a:r>
              <a:rPr dirty="0" sz="1450" spc="-10">
                <a:latin typeface="Times New Roman"/>
                <a:cs typeface="Times New Roman"/>
              </a:rPr>
              <a:t>cards for ha’pence, </a:t>
            </a:r>
            <a:r>
              <a:rPr dirty="0" sz="1450" spc="-5">
                <a:latin typeface="Times New Roman"/>
                <a:cs typeface="Times New Roman"/>
              </a:rPr>
              <a:t>or  go </a:t>
            </a:r>
            <a:r>
              <a:rPr dirty="0" sz="1450" spc="-10">
                <a:latin typeface="Times New Roman"/>
                <a:cs typeface="Times New Roman"/>
              </a:rPr>
              <a:t>to the billiard-room, for </a:t>
            </a:r>
            <a:r>
              <a:rPr dirty="0" sz="1450" spc="-5">
                <a:latin typeface="Times New Roman"/>
                <a:cs typeface="Times New Roman"/>
              </a:rPr>
              <a:t>a </a:t>
            </a:r>
            <a:r>
              <a:rPr dirty="0" sz="1450" spc="-10">
                <a:latin typeface="Times New Roman"/>
                <a:cs typeface="Times New Roman"/>
              </a:rPr>
              <a:t>match at corks and </a:t>
            </a:r>
            <a:r>
              <a:rPr dirty="0" sz="1450" spc="-5">
                <a:latin typeface="Times New Roman"/>
                <a:cs typeface="Times New Roman"/>
              </a:rPr>
              <a:t>by one </a:t>
            </a:r>
            <a:r>
              <a:rPr dirty="0" sz="1450" spc="-10">
                <a:latin typeface="Times New Roman"/>
                <a:cs typeface="Times New Roman"/>
              </a:rPr>
              <a:t>consent </a:t>
            </a:r>
            <a:r>
              <a:rPr dirty="0" sz="1450" spc="-5">
                <a:latin typeface="Times New Roman"/>
                <a:cs typeface="Times New Roman"/>
              </a:rPr>
              <a:t>a </a:t>
            </a:r>
            <a:r>
              <a:rPr dirty="0" sz="1450" spc="-10">
                <a:latin typeface="Times New Roman"/>
                <a:cs typeface="Times New Roman"/>
              </a:rPr>
              <a:t>messenger</a:t>
            </a:r>
            <a:r>
              <a:rPr dirty="0" sz="1450" spc="195">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sent over for the wagonette—Grez shall </a:t>
            </a:r>
            <a:r>
              <a:rPr dirty="0" sz="1450" spc="-5">
                <a:latin typeface="Times New Roman"/>
                <a:cs typeface="Times New Roman"/>
              </a:rPr>
              <a:t>be </a:t>
            </a:r>
            <a:r>
              <a:rPr dirty="0" sz="1450" spc="-10">
                <a:latin typeface="Times New Roman"/>
                <a:cs typeface="Times New Roman"/>
              </a:rPr>
              <a:t>left</a:t>
            </a:r>
            <a:r>
              <a:rPr dirty="0" sz="1450" spc="35">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12700" marR="5080">
              <a:lnSpc>
                <a:spcPts val="1730"/>
              </a:lnSpc>
              <a:spcBef>
                <a:spcPts val="915"/>
              </a:spcBef>
            </a:pPr>
            <a:r>
              <a:rPr dirty="0" sz="1450" spc="-20">
                <a:latin typeface="Times New Roman"/>
                <a:cs typeface="Times New Roman"/>
              </a:rPr>
              <a:t>To-morrow </a:t>
            </a:r>
            <a:r>
              <a:rPr dirty="0" sz="1450" spc="-10">
                <a:latin typeface="Times New Roman"/>
                <a:cs typeface="Times New Roman"/>
              </a:rPr>
              <a:t>dawns so fair that two </a:t>
            </a:r>
            <a:r>
              <a:rPr dirty="0" sz="1450" spc="-5">
                <a:latin typeface="Times New Roman"/>
                <a:cs typeface="Times New Roman"/>
              </a:rPr>
              <a:t>of </a:t>
            </a:r>
            <a:r>
              <a:rPr dirty="0" sz="1450" spc="-10">
                <a:latin typeface="Times New Roman"/>
                <a:cs typeface="Times New Roman"/>
              </a:rPr>
              <a:t>the party agree to walk back for exercise,  and let their kidnap-sacks follow </a:t>
            </a:r>
            <a:r>
              <a:rPr dirty="0" sz="1450" spc="-5">
                <a:latin typeface="Times New Roman"/>
                <a:cs typeface="Times New Roman"/>
              </a:rPr>
              <a:t>by </a:t>
            </a:r>
            <a:r>
              <a:rPr dirty="0" sz="1450" spc="-10">
                <a:latin typeface="Times New Roman"/>
                <a:cs typeface="Times New Roman"/>
              </a:rPr>
              <a:t>the trap. </a:t>
            </a:r>
            <a:r>
              <a:rPr dirty="0" sz="1450" spc="-5">
                <a:latin typeface="Times New Roman"/>
                <a:cs typeface="Times New Roman"/>
              </a:rPr>
              <a:t>I </a:t>
            </a:r>
            <a:r>
              <a:rPr dirty="0" sz="1450" spc="-10">
                <a:latin typeface="Times New Roman"/>
                <a:cs typeface="Times New Roman"/>
              </a:rPr>
              <a:t>need hardly say they are  neither </a:t>
            </a:r>
            <a:r>
              <a:rPr dirty="0" sz="1450" spc="-5">
                <a:latin typeface="Times New Roman"/>
                <a:cs typeface="Times New Roman"/>
              </a:rPr>
              <a:t>of </a:t>
            </a:r>
            <a:r>
              <a:rPr dirty="0" sz="1450" spc="-10">
                <a:latin typeface="Times New Roman"/>
                <a:cs typeface="Times New Roman"/>
              </a:rPr>
              <a:t>them French; </a:t>
            </a:r>
            <a:r>
              <a:rPr dirty="0" sz="1450" spc="-20">
                <a:latin typeface="Times New Roman"/>
                <a:cs typeface="Times New Roman"/>
              </a:rPr>
              <a:t>for, </a:t>
            </a:r>
            <a:r>
              <a:rPr dirty="0" sz="1450" spc="-5">
                <a:latin typeface="Times New Roman"/>
                <a:cs typeface="Times New Roman"/>
              </a:rPr>
              <a:t>of </a:t>
            </a:r>
            <a:r>
              <a:rPr dirty="0" sz="1450" spc="-10">
                <a:latin typeface="Times New Roman"/>
                <a:cs typeface="Times New Roman"/>
              </a:rPr>
              <a:t>all English phrases, the phrase ‘for exercise’ is  the least comprehensible across the Straits </a:t>
            </a:r>
            <a:r>
              <a:rPr dirty="0" sz="1450" spc="-5">
                <a:latin typeface="Times New Roman"/>
                <a:cs typeface="Times New Roman"/>
              </a:rPr>
              <a:t>of </a:t>
            </a:r>
            <a:r>
              <a:rPr dirty="0" sz="1450" spc="-25">
                <a:latin typeface="Times New Roman"/>
                <a:cs typeface="Times New Roman"/>
              </a:rPr>
              <a:t>Dover. </a:t>
            </a:r>
            <a:r>
              <a:rPr dirty="0" sz="1450" spc="-10">
                <a:latin typeface="Times New Roman"/>
                <a:cs typeface="Times New Roman"/>
              </a:rPr>
              <a:t>All goes well for </a:t>
            </a:r>
            <a:r>
              <a:rPr dirty="0" sz="1450" spc="-5">
                <a:latin typeface="Times New Roman"/>
                <a:cs typeface="Times New Roman"/>
              </a:rPr>
              <a:t>a </a:t>
            </a:r>
            <a:r>
              <a:rPr dirty="0" sz="1450" spc="-10">
                <a:latin typeface="Times New Roman"/>
                <a:cs typeface="Times New Roman"/>
              </a:rPr>
              <a:t>while  with the pedestrians. The wet woods are full </a:t>
            </a:r>
            <a:r>
              <a:rPr dirty="0" sz="1450" spc="-5">
                <a:latin typeface="Times New Roman"/>
                <a:cs typeface="Times New Roman"/>
              </a:rPr>
              <a:t>of </a:t>
            </a:r>
            <a:r>
              <a:rPr dirty="0" sz="1450" spc="-10">
                <a:latin typeface="Times New Roman"/>
                <a:cs typeface="Times New Roman"/>
              </a:rPr>
              <a:t>scents in the noontide. At </a:t>
            </a:r>
            <a:r>
              <a:rPr dirty="0" sz="1450" spc="-5">
                <a:latin typeface="Times New Roman"/>
                <a:cs typeface="Times New Roman"/>
              </a:rPr>
              <a:t>a  </a:t>
            </a:r>
            <a:r>
              <a:rPr dirty="0" sz="1450" spc="-10">
                <a:latin typeface="Times New Roman"/>
                <a:cs typeface="Times New Roman"/>
              </a:rPr>
              <a:t>certain cross, where there is </a:t>
            </a:r>
            <a:r>
              <a:rPr dirty="0" sz="1450" spc="-5">
                <a:latin typeface="Times New Roman"/>
                <a:cs typeface="Times New Roman"/>
              </a:rPr>
              <a:t>a </a:t>
            </a:r>
            <a:r>
              <a:rPr dirty="0" sz="1450" spc="-10">
                <a:latin typeface="Times New Roman"/>
                <a:cs typeface="Times New Roman"/>
              </a:rPr>
              <a:t>guardhouse, they make </a:t>
            </a:r>
            <a:r>
              <a:rPr dirty="0" sz="1450" spc="-5">
                <a:latin typeface="Times New Roman"/>
                <a:cs typeface="Times New Roman"/>
              </a:rPr>
              <a:t>a </a:t>
            </a:r>
            <a:r>
              <a:rPr dirty="0" sz="1450" spc="-10">
                <a:latin typeface="Times New Roman"/>
                <a:cs typeface="Times New Roman"/>
              </a:rPr>
              <a:t>halt, for the forester’s  wife is the daughter </a:t>
            </a:r>
            <a:r>
              <a:rPr dirty="0" sz="1450" spc="-5">
                <a:latin typeface="Times New Roman"/>
                <a:cs typeface="Times New Roman"/>
              </a:rPr>
              <a:t>of </a:t>
            </a:r>
            <a:r>
              <a:rPr dirty="0" sz="1450" spc="-10">
                <a:latin typeface="Times New Roman"/>
                <a:cs typeface="Times New Roman"/>
              </a:rPr>
              <a:t>their </a:t>
            </a:r>
            <a:r>
              <a:rPr dirty="0" sz="1450" spc="-5">
                <a:latin typeface="Times New Roman"/>
                <a:cs typeface="Times New Roman"/>
              </a:rPr>
              <a:t>good </a:t>
            </a:r>
            <a:r>
              <a:rPr dirty="0" sz="1450" spc="-10">
                <a:latin typeface="Times New Roman"/>
                <a:cs typeface="Times New Roman"/>
              </a:rPr>
              <a:t>host at Barbizon. And so there they are  hospitably received </a:t>
            </a:r>
            <a:r>
              <a:rPr dirty="0" sz="1450" spc="-5">
                <a:latin typeface="Times New Roman"/>
                <a:cs typeface="Times New Roman"/>
              </a:rPr>
              <a:t>by </a:t>
            </a:r>
            <a:r>
              <a:rPr dirty="0" sz="1450" spc="-10">
                <a:latin typeface="Times New Roman"/>
                <a:cs typeface="Times New Roman"/>
              </a:rPr>
              <a:t>the comely woman, with </a:t>
            </a:r>
            <a:r>
              <a:rPr dirty="0" sz="1450" spc="-5">
                <a:latin typeface="Times New Roman"/>
                <a:cs typeface="Times New Roman"/>
              </a:rPr>
              <a:t>one </a:t>
            </a:r>
            <a:r>
              <a:rPr dirty="0" sz="1450" spc="-10">
                <a:latin typeface="Times New Roman"/>
                <a:cs typeface="Times New Roman"/>
              </a:rPr>
              <a:t>child in her arms and  another prattling and tottering at her gown, and drink some syrup </a:t>
            </a:r>
            <a:r>
              <a:rPr dirty="0" sz="1450" spc="-5">
                <a:latin typeface="Times New Roman"/>
                <a:cs typeface="Times New Roman"/>
              </a:rPr>
              <a:t>of </a:t>
            </a:r>
            <a:r>
              <a:rPr dirty="0" sz="1450" spc="-10">
                <a:latin typeface="Times New Roman"/>
                <a:cs typeface="Times New Roman"/>
              </a:rPr>
              <a:t>quince in  the back </a:t>
            </a:r>
            <a:r>
              <a:rPr dirty="0" sz="1450" spc="-15">
                <a:latin typeface="Times New Roman"/>
                <a:cs typeface="Times New Roman"/>
              </a:rPr>
              <a:t>parlour,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map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on </a:t>
            </a:r>
            <a:r>
              <a:rPr dirty="0" sz="1450" spc="-10">
                <a:latin typeface="Times New Roman"/>
                <a:cs typeface="Times New Roman"/>
              </a:rPr>
              <a:t>the wall, and some prints </a:t>
            </a:r>
            <a:r>
              <a:rPr dirty="0" sz="1450" spc="-5">
                <a:latin typeface="Times New Roman"/>
                <a:cs typeface="Times New Roman"/>
              </a:rPr>
              <a:t>of </a:t>
            </a:r>
            <a:r>
              <a:rPr dirty="0" sz="1450" spc="-10">
                <a:latin typeface="Times New Roman"/>
                <a:cs typeface="Times New Roman"/>
              </a:rPr>
              <a:t>love-  </a:t>
            </a:r>
            <a:r>
              <a:rPr dirty="0" sz="1450" spc="-15">
                <a:latin typeface="Times New Roman"/>
                <a:cs typeface="Times New Roman"/>
              </a:rPr>
              <a:t>affairs </a:t>
            </a:r>
            <a:r>
              <a:rPr dirty="0" sz="1450" spc="-10">
                <a:latin typeface="Times New Roman"/>
                <a:cs typeface="Times New Roman"/>
              </a:rPr>
              <a:t>and the great Napoleon hunting. As they draw near the Quadrilateral,  and hear once more the report </a:t>
            </a:r>
            <a:r>
              <a:rPr dirty="0" sz="1450" spc="-5">
                <a:latin typeface="Times New Roman"/>
                <a:cs typeface="Times New Roman"/>
              </a:rPr>
              <a:t>of </a:t>
            </a:r>
            <a:r>
              <a:rPr dirty="0" sz="1450" spc="-10">
                <a:latin typeface="Times New Roman"/>
                <a:cs typeface="Times New Roman"/>
              </a:rPr>
              <a:t>the big </a:t>
            </a:r>
            <a:r>
              <a:rPr dirty="0" sz="1450" spc="-5">
                <a:latin typeface="Times New Roman"/>
                <a:cs typeface="Times New Roman"/>
              </a:rPr>
              <a:t>guns, </a:t>
            </a:r>
            <a:r>
              <a:rPr dirty="0" sz="1450" spc="-10">
                <a:latin typeface="Times New Roman"/>
                <a:cs typeface="Times New Roman"/>
              </a:rPr>
              <a:t>they take </a:t>
            </a:r>
            <a:r>
              <a:rPr dirty="0" sz="1450" spc="-5">
                <a:latin typeface="Times New Roman"/>
                <a:cs typeface="Times New Roman"/>
              </a:rPr>
              <a:t>a </a:t>
            </a:r>
            <a:r>
              <a:rPr dirty="0" sz="1450" spc="-10">
                <a:latin typeface="Times New Roman"/>
                <a:cs typeface="Times New Roman"/>
              </a:rPr>
              <a:t>by-road to avoid the  sentries, and </a:t>
            </a:r>
            <a:r>
              <a:rPr dirty="0" sz="1450" spc="-5">
                <a:latin typeface="Times New Roman"/>
                <a:cs typeface="Times New Roman"/>
              </a:rPr>
              <a:t>go on a </a:t>
            </a:r>
            <a:r>
              <a:rPr dirty="0" sz="1450" spc="-10">
                <a:latin typeface="Times New Roman"/>
                <a:cs typeface="Times New Roman"/>
              </a:rPr>
              <a:t>while somewhat </a:t>
            </a:r>
            <a:r>
              <a:rPr dirty="0" sz="1450" spc="-20">
                <a:latin typeface="Times New Roman"/>
                <a:cs typeface="Times New Roman"/>
              </a:rPr>
              <a:t>vaguely, </a:t>
            </a:r>
            <a:r>
              <a:rPr dirty="0" sz="1450" spc="-10">
                <a:latin typeface="Times New Roman"/>
                <a:cs typeface="Times New Roman"/>
              </a:rPr>
              <a:t>with the sound </a:t>
            </a:r>
            <a:r>
              <a:rPr dirty="0" sz="1450" spc="-5">
                <a:latin typeface="Times New Roman"/>
                <a:cs typeface="Times New Roman"/>
              </a:rPr>
              <a:t>of </a:t>
            </a:r>
            <a:r>
              <a:rPr dirty="0" sz="1450" spc="-10">
                <a:latin typeface="Times New Roman"/>
                <a:cs typeface="Times New Roman"/>
              </a:rPr>
              <a:t>the cannon in  their ears and the rain beginning to fall. The ways grow wider and sandier;  here and there there are real sand-hills, as though </a:t>
            </a:r>
            <a:r>
              <a:rPr dirty="0" sz="1450" spc="-5">
                <a:latin typeface="Times New Roman"/>
                <a:cs typeface="Times New Roman"/>
              </a:rPr>
              <a:t>by </a:t>
            </a:r>
            <a:r>
              <a:rPr dirty="0" sz="1450" spc="-10">
                <a:latin typeface="Times New Roman"/>
                <a:cs typeface="Times New Roman"/>
              </a:rPr>
              <a:t>the sea-shore; the </a:t>
            </a:r>
            <a:r>
              <a:rPr dirty="0" sz="1450" spc="-15">
                <a:latin typeface="Times New Roman"/>
                <a:cs typeface="Times New Roman"/>
              </a:rPr>
              <a:t>fir-  </a:t>
            </a:r>
            <a:r>
              <a:rPr dirty="0" sz="1450" spc="-10">
                <a:latin typeface="Times New Roman"/>
                <a:cs typeface="Times New Roman"/>
              </a:rPr>
              <a:t>wood is open and grows in clumps </a:t>
            </a:r>
            <a:r>
              <a:rPr dirty="0" sz="1450" spc="-5">
                <a:latin typeface="Times New Roman"/>
                <a:cs typeface="Times New Roman"/>
              </a:rPr>
              <a:t>upon </a:t>
            </a:r>
            <a:r>
              <a:rPr dirty="0" sz="1450" spc="-10">
                <a:latin typeface="Times New Roman"/>
                <a:cs typeface="Times New Roman"/>
              </a:rPr>
              <a:t>the hillocks, and the race </a:t>
            </a:r>
            <a:r>
              <a:rPr dirty="0" sz="1450" spc="-5">
                <a:latin typeface="Times New Roman"/>
                <a:cs typeface="Times New Roman"/>
              </a:rPr>
              <a:t>of </a:t>
            </a:r>
            <a:r>
              <a:rPr dirty="0" sz="1450" spc="-10">
                <a:latin typeface="Times New Roman"/>
                <a:cs typeface="Times New Roman"/>
              </a:rPr>
              <a:t>sign-  posts is </a:t>
            </a:r>
            <a:r>
              <a:rPr dirty="0" sz="1450" spc="-5">
                <a:latin typeface="Times New Roman"/>
                <a:cs typeface="Times New Roman"/>
              </a:rPr>
              <a:t>no </a:t>
            </a:r>
            <a:r>
              <a:rPr dirty="0" sz="1450" spc="-10">
                <a:latin typeface="Times New Roman"/>
                <a:cs typeface="Times New Roman"/>
              </a:rPr>
              <a:t>more. One begins to look at the other </a:t>
            </a:r>
            <a:r>
              <a:rPr dirty="0" sz="1450" spc="-15">
                <a:latin typeface="Times New Roman"/>
                <a:cs typeface="Times New Roman"/>
              </a:rPr>
              <a:t>doubtfully. </a:t>
            </a:r>
            <a:r>
              <a:rPr dirty="0" sz="1450" spc="-10">
                <a:latin typeface="Times New Roman"/>
                <a:cs typeface="Times New Roman"/>
              </a:rPr>
              <a:t>‘I am sure we  should keep more to the right,’ says one; and the other is just as certain they  should hold to the left. And </a:t>
            </a:r>
            <a:r>
              <a:rPr dirty="0" sz="1450" spc="-30">
                <a:latin typeface="Times New Roman"/>
                <a:cs typeface="Times New Roman"/>
              </a:rPr>
              <a:t>now, </a:t>
            </a:r>
            <a:r>
              <a:rPr dirty="0" sz="1450" spc="-20">
                <a:latin typeface="Times New Roman"/>
                <a:cs typeface="Times New Roman"/>
              </a:rPr>
              <a:t>suddenly, </a:t>
            </a:r>
            <a:r>
              <a:rPr dirty="0" sz="1450" spc="-10">
                <a:latin typeface="Times New Roman"/>
                <a:cs typeface="Times New Roman"/>
              </a:rPr>
              <a:t>the heavens open, and the rain  falls ‘sheer and strong and </a:t>
            </a:r>
            <a:r>
              <a:rPr dirty="0" sz="1450" spc="-5">
                <a:latin typeface="Times New Roman"/>
                <a:cs typeface="Times New Roman"/>
              </a:rPr>
              <a:t>loud,’ </a:t>
            </a:r>
            <a:r>
              <a:rPr dirty="0" sz="1450" spc="-10">
                <a:latin typeface="Times New Roman"/>
                <a:cs typeface="Times New Roman"/>
              </a:rPr>
              <a:t>as </a:t>
            </a:r>
            <a:r>
              <a:rPr dirty="0" sz="1450" spc="-5">
                <a:latin typeface="Times New Roman"/>
                <a:cs typeface="Times New Roman"/>
              </a:rPr>
              <a:t>out of a </a:t>
            </a:r>
            <a:r>
              <a:rPr dirty="0" sz="1450" spc="-10">
                <a:latin typeface="Times New Roman"/>
                <a:cs typeface="Times New Roman"/>
              </a:rPr>
              <a:t>shower-bath. In </a:t>
            </a:r>
            <a:r>
              <a:rPr dirty="0" sz="1450" spc="-5">
                <a:latin typeface="Times New Roman"/>
                <a:cs typeface="Times New Roman"/>
              </a:rPr>
              <a:t>a </a:t>
            </a:r>
            <a:r>
              <a:rPr dirty="0" sz="1450" spc="-10">
                <a:latin typeface="Times New Roman"/>
                <a:cs typeface="Times New Roman"/>
              </a:rPr>
              <a:t>moment they  are as wet as shipwrecked sailors. They cannot see </a:t>
            </a:r>
            <a:r>
              <a:rPr dirty="0" sz="1450" spc="-5">
                <a:latin typeface="Times New Roman"/>
                <a:cs typeface="Times New Roman"/>
              </a:rPr>
              <a:t>out of </a:t>
            </a:r>
            <a:r>
              <a:rPr dirty="0" sz="1450" spc="-10">
                <a:latin typeface="Times New Roman"/>
                <a:cs typeface="Times New Roman"/>
              </a:rPr>
              <a:t>their eyes for the  drift, and the water churns and gurgles in their boots. They leave the track and  try across country with </a:t>
            </a:r>
            <a:r>
              <a:rPr dirty="0" sz="1450" spc="-5">
                <a:latin typeface="Times New Roman"/>
                <a:cs typeface="Times New Roman"/>
              </a:rPr>
              <a:t>a </a:t>
            </a:r>
            <a:r>
              <a:rPr dirty="0" sz="1450" spc="-15">
                <a:latin typeface="Times New Roman"/>
                <a:cs typeface="Times New Roman"/>
              </a:rPr>
              <a:t>gambler’s </a:t>
            </a:r>
            <a:r>
              <a:rPr dirty="0" sz="1450" spc="-10">
                <a:latin typeface="Times New Roman"/>
                <a:cs typeface="Times New Roman"/>
              </a:rPr>
              <a:t>desperation, for it seems as if it were  impossible to make the situation worse; and, for the next </a:t>
            </a:r>
            <a:r>
              <a:rPr dirty="0" sz="1450" spc="-20">
                <a:latin typeface="Times New Roman"/>
                <a:cs typeface="Times New Roman"/>
              </a:rPr>
              <a:t>hour, </a:t>
            </a:r>
            <a:r>
              <a:rPr dirty="0" sz="1450" spc="-5">
                <a:latin typeface="Times New Roman"/>
                <a:cs typeface="Times New Roman"/>
              </a:rPr>
              <a:t>go </a:t>
            </a:r>
            <a:r>
              <a:rPr dirty="0" sz="1450" spc="-10">
                <a:latin typeface="Times New Roman"/>
                <a:cs typeface="Times New Roman"/>
              </a:rPr>
              <a:t>scrambling  from boulder to </a:t>
            </a:r>
            <a:r>
              <a:rPr dirty="0" sz="1450" spc="-15">
                <a:latin typeface="Times New Roman"/>
                <a:cs typeface="Times New Roman"/>
              </a:rPr>
              <a:t>boulder, </a:t>
            </a:r>
            <a:r>
              <a:rPr dirty="0" sz="1450" spc="-5">
                <a:latin typeface="Times New Roman"/>
                <a:cs typeface="Times New Roman"/>
              </a:rPr>
              <a:t>or </a:t>
            </a:r>
            <a:r>
              <a:rPr dirty="0" sz="1450" spc="-10">
                <a:latin typeface="Times New Roman"/>
                <a:cs typeface="Times New Roman"/>
              </a:rPr>
              <a:t>plod along paths that are now </a:t>
            </a:r>
            <a:r>
              <a:rPr dirty="0" sz="1450" spc="-5">
                <a:latin typeface="Times New Roman"/>
                <a:cs typeface="Times New Roman"/>
              </a:rPr>
              <a:t>no </a:t>
            </a:r>
            <a:r>
              <a:rPr dirty="0" sz="1450" spc="-10">
                <a:latin typeface="Times New Roman"/>
                <a:cs typeface="Times New Roman"/>
              </a:rPr>
              <a:t>more than  rivulets, and across waste clearings where the scattered shells and broken </a:t>
            </a:r>
            <a:r>
              <a:rPr dirty="0" sz="1450" spc="-15">
                <a:latin typeface="Times New Roman"/>
                <a:cs typeface="Times New Roman"/>
              </a:rPr>
              <a:t>fir-  </a:t>
            </a:r>
            <a:r>
              <a:rPr dirty="0" sz="1450" spc="-10">
                <a:latin typeface="Times New Roman"/>
                <a:cs typeface="Times New Roman"/>
              </a:rPr>
              <a:t>trees tell all too plainly </a:t>
            </a:r>
            <a:r>
              <a:rPr dirty="0" sz="1450" spc="-5">
                <a:latin typeface="Times New Roman"/>
                <a:cs typeface="Times New Roman"/>
              </a:rPr>
              <a:t>of </a:t>
            </a:r>
            <a:r>
              <a:rPr dirty="0" sz="1450" spc="-10">
                <a:latin typeface="Times New Roman"/>
                <a:cs typeface="Times New Roman"/>
              </a:rPr>
              <a:t>the cannon in the distance. And meantime the  cannon grumble </a:t>
            </a:r>
            <a:r>
              <a:rPr dirty="0" sz="1450" spc="-5">
                <a:latin typeface="Times New Roman"/>
                <a:cs typeface="Times New Roman"/>
              </a:rPr>
              <a:t>out </a:t>
            </a:r>
            <a:r>
              <a:rPr dirty="0" sz="1450" spc="-10">
                <a:latin typeface="Times New Roman"/>
                <a:cs typeface="Times New Roman"/>
              </a:rPr>
              <a:t>responses to the grumbling </a:t>
            </a:r>
            <a:r>
              <a:rPr dirty="0" sz="1450" spc="-20">
                <a:latin typeface="Times New Roman"/>
                <a:cs typeface="Times New Roman"/>
              </a:rPr>
              <a:t>thunder.</a:t>
            </a:r>
            <a:r>
              <a:rPr dirty="0" sz="1450" spc="320">
                <a:latin typeface="Times New Roman"/>
                <a:cs typeface="Times New Roman"/>
              </a:rPr>
              <a:t> </a:t>
            </a:r>
            <a:r>
              <a:rPr dirty="0" sz="1450" spc="-10">
                <a:latin typeface="Times New Roman"/>
                <a:cs typeface="Times New Roman"/>
              </a:rPr>
              <a:t>There is such </a:t>
            </a:r>
            <a:r>
              <a:rPr dirty="0" sz="1450" spc="-5">
                <a:latin typeface="Times New Roman"/>
                <a:cs typeface="Times New Roman"/>
              </a:rPr>
              <a:t>a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melodrama and sheer discomfort about all this, it is at once so grey  and so lurid, that it is far more agreeable to read and write about </a:t>
            </a:r>
            <a:r>
              <a:rPr dirty="0" sz="1450" spc="-5">
                <a:latin typeface="Times New Roman"/>
                <a:cs typeface="Times New Roman"/>
              </a:rPr>
              <a:t>by </a:t>
            </a:r>
            <a:r>
              <a:rPr dirty="0" sz="1450" spc="-10">
                <a:latin typeface="Times New Roman"/>
                <a:cs typeface="Times New Roman"/>
              </a:rPr>
              <a:t>the  chimney-corner than to </a:t>
            </a:r>
            <a:r>
              <a:rPr dirty="0" sz="1450" spc="-15">
                <a:latin typeface="Times New Roman"/>
                <a:cs typeface="Times New Roman"/>
              </a:rPr>
              <a:t>suffer </a:t>
            </a:r>
            <a:r>
              <a:rPr dirty="0" sz="1450" spc="-10">
                <a:latin typeface="Times New Roman"/>
                <a:cs typeface="Times New Roman"/>
              </a:rPr>
              <a:t>in the person. At last they chance </a:t>
            </a:r>
            <a:r>
              <a:rPr dirty="0" sz="1450" spc="-5">
                <a:latin typeface="Times New Roman"/>
                <a:cs typeface="Times New Roman"/>
              </a:rPr>
              <a:t>on </a:t>
            </a:r>
            <a:r>
              <a:rPr dirty="0" sz="1450" spc="-10">
                <a:latin typeface="Times New Roman"/>
                <a:cs typeface="Times New Roman"/>
              </a:rPr>
              <a:t>the right  path, and make Franchard in the early evening, the sorriest pair </a:t>
            </a:r>
            <a:r>
              <a:rPr dirty="0" sz="1450" spc="-5">
                <a:latin typeface="Times New Roman"/>
                <a:cs typeface="Times New Roman"/>
              </a:rPr>
              <a:t>of </a:t>
            </a:r>
            <a:r>
              <a:rPr dirty="0" sz="1450" spc="-10">
                <a:latin typeface="Times New Roman"/>
                <a:cs typeface="Times New Roman"/>
              </a:rPr>
              <a:t>wanderers  that ever welcomed English ale. Thence, </a:t>
            </a:r>
            <a:r>
              <a:rPr dirty="0" sz="1450" spc="-5">
                <a:latin typeface="Times New Roman"/>
                <a:cs typeface="Times New Roman"/>
              </a:rPr>
              <a:t>by </a:t>
            </a:r>
            <a:r>
              <a:rPr dirty="0" sz="1450" spc="-10">
                <a:latin typeface="Times New Roman"/>
                <a:cs typeface="Times New Roman"/>
              </a:rPr>
              <a:t>the Bois </a:t>
            </a:r>
            <a:r>
              <a:rPr dirty="0" sz="1450" spc="-15">
                <a:latin typeface="Times New Roman"/>
                <a:cs typeface="Times New Roman"/>
              </a:rPr>
              <a:t>d’Hyver, </a:t>
            </a:r>
            <a:r>
              <a:rPr dirty="0" sz="1450" spc="-10">
                <a:latin typeface="Times New Roman"/>
                <a:cs typeface="Times New Roman"/>
              </a:rPr>
              <a:t>the </a:t>
            </a:r>
            <a:r>
              <a:rPr dirty="0" sz="1450" spc="-35">
                <a:latin typeface="Times New Roman"/>
                <a:cs typeface="Times New Roman"/>
              </a:rPr>
              <a:t>Ventes-  </a:t>
            </a:r>
            <a:r>
              <a:rPr dirty="0" sz="1450" spc="-10">
                <a:latin typeface="Times New Roman"/>
                <a:cs typeface="Times New Roman"/>
              </a:rPr>
              <a:t>Alexandre, and the Pins Brulés, to the clean </a:t>
            </a:r>
            <a:r>
              <a:rPr dirty="0" sz="1450" spc="-20">
                <a:latin typeface="Times New Roman"/>
                <a:cs typeface="Times New Roman"/>
              </a:rPr>
              <a:t>hostelry, </a:t>
            </a:r>
            <a:r>
              <a:rPr dirty="0" sz="1450" spc="-10">
                <a:latin typeface="Times New Roman"/>
                <a:cs typeface="Times New Roman"/>
              </a:rPr>
              <a:t>dry clothes, and</a:t>
            </a:r>
            <a:r>
              <a:rPr dirty="0" sz="1450" spc="145">
                <a:latin typeface="Times New Roman"/>
                <a:cs typeface="Times New Roman"/>
              </a:rPr>
              <a:t> </a:t>
            </a:r>
            <a:r>
              <a:rPr dirty="0" sz="1450" spc="-10">
                <a:latin typeface="Times New Roman"/>
                <a:cs typeface="Times New Roman"/>
              </a:rPr>
              <a:t>dinner</a:t>
            </a:r>
            <a:endParaRPr sz="1450">
              <a:latin typeface="Times New Roman"/>
              <a:cs typeface="Times New Roman"/>
            </a:endParaRPr>
          </a:p>
          <a:p>
            <a:pPr>
              <a:lnSpc>
                <a:spcPct val="100000"/>
              </a:lnSpc>
            </a:pPr>
            <a:endParaRPr sz="1600">
              <a:latin typeface="Times New Roman"/>
              <a:cs typeface="Times New Roman"/>
            </a:endParaRPr>
          </a:p>
          <a:p>
            <a:pPr marL="12700">
              <a:lnSpc>
                <a:spcPct val="100000"/>
              </a:lnSpc>
              <a:spcBef>
                <a:spcPts val="1065"/>
              </a:spcBef>
            </a:pPr>
            <a:r>
              <a:rPr dirty="0" sz="1450" spc="-5">
                <a:latin typeface="Times New Roman"/>
                <a:cs typeface="Times New Roman"/>
              </a:rPr>
              <a:t>.</a:t>
            </a:r>
            <a:endParaRPr sz="1450">
              <a:latin typeface="Times New Roman"/>
              <a:cs typeface="Times New Roman"/>
            </a:endParaRPr>
          </a:p>
          <a:p>
            <a:pPr algn="ctr">
              <a:lnSpc>
                <a:spcPct val="100000"/>
              </a:lnSpc>
              <a:spcBef>
                <a:spcPts val="855"/>
              </a:spcBef>
            </a:pPr>
            <a:r>
              <a:rPr dirty="0" sz="1450" spc="-10" b="1">
                <a:latin typeface="Times New Roman"/>
                <a:cs typeface="Times New Roman"/>
              </a:rPr>
              <a:t>THE </a:t>
            </a:r>
            <a:r>
              <a:rPr dirty="0" sz="1450" spc="-15" b="1">
                <a:latin typeface="Times New Roman"/>
                <a:cs typeface="Times New Roman"/>
              </a:rPr>
              <a:t>WOODS </a:t>
            </a:r>
            <a:r>
              <a:rPr dirty="0" sz="1450" spc="-10" b="1">
                <a:latin typeface="Times New Roman"/>
                <a:cs typeface="Times New Roman"/>
              </a:rPr>
              <a:t>IN</a:t>
            </a:r>
            <a:r>
              <a:rPr dirty="0" sz="1450" spc="5" b="1">
                <a:latin typeface="Times New Roman"/>
                <a:cs typeface="Times New Roman"/>
              </a:rPr>
              <a:t> </a:t>
            </a:r>
            <a:r>
              <a:rPr dirty="0" sz="1450" spc="-10" b="1">
                <a:latin typeface="Times New Roman"/>
                <a:cs typeface="Times New Roman"/>
              </a:rPr>
              <a:t>SPRING</a:t>
            </a:r>
            <a:endParaRPr sz="1450">
              <a:latin typeface="Times New Roman"/>
              <a:cs typeface="Times New Roman"/>
            </a:endParaRPr>
          </a:p>
          <a:p>
            <a:pPr>
              <a:lnSpc>
                <a:spcPct val="100000"/>
              </a:lnSpc>
            </a:pPr>
            <a:endParaRPr sz="1600">
              <a:latin typeface="Times New Roman"/>
              <a:cs typeface="Times New Roman"/>
            </a:endParaRPr>
          </a:p>
          <a:p>
            <a:pPr marL="12700">
              <a:lnSpc>
                <a:spcPct val="100000"/>
              </a:lnSpc>
              <a:spcBef>
                <a:spcPts val="1175"/>
              </a:spcBef>
            </a:pP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like the forest best in the sharp early springtime, when it is</a:t>
            </a:r>
            <a:r>
              <a:rPr dirty="0" sz="1450" spc="175">
                <a:latin typeface="Times New Roman"/>
                <a:cs typeface="Times New Roman"/>
              </a:rPr>
              <a:t> </a:t>
            </a:r>
            <a:r>
              <a:rPr dirty="0" sz="1450" spc="-10">
                <a:latin typeface="Times New Roman"/>
                <a:cs typeface="Times New Roman"/>
              </a:rPr>
              <a:t>just</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since </a:t>
            </a:r>
            <a:r>
              <a:rPr dirty="0" sz="1450" spc="-5">
                <a:latin typeface="Times New Roman"/>
                <a:cs typeface="Times New Roman"/>
              </a:rPr>
              <a:t>I </a:t>
            </a:r>
            <a:r>
              <a:rPr dirty="0" sz="1450" spc="-10">
                <a:latin typeface="Times New Roman"/>
                <a:cs typeface="Times New Roman"/>
              </a:rPr>
              <a:t>am here </a:t>
            </a:r>
            <a:r>
              <a:rPr dirty="0" sz="1450" spc="-5">
                <a:latin typeface="Times New Roman"/>
                <a:cs typeface="Times New Roman"/>
              </a:rPr>
              <a:t>on </a:t>
            </a:r>
            <a:r>
              <a:rPr dirty="0" sz="1450" spc="-10">
                <a:latin typeface="Times New Roman"/>
                <a:cs typeface="Times New Roman"/>
              </a:rPr>
              <a:t>the chapter </a:t>
            </a:r>
            <a:r>
              <a:rPr dirty="0" sz="1450" spc="-5">
                <a:latin typeface="Times New Roman"/>
                <a:cs typeface="Times New Roman"/>
              </a:rPr>
              <a:t>of </a:t>
            </a:r>
            <a:r>
              <a:rPr dirty="0" sz="1450" spc="-10">
                <a:latin typeface="Times New Roman"/>
                <a:cs typeface="Times New Roman"/>
              </a:rPr>
              <a:t>the children, </a:t>
            </a:r>
            <a:r>
              <a:rPr dirty="0" sz="1450" spc="-5">
                <a:latin typeface="Times New Roman"/>
                <a:cs typeface="Times New Roman"/>
              </a:rPr>
              <a:t>I </a:t>
            </a:r>
            <a:r>
              <a:rPr dirty="0" sz="1450" spc="-10">
                <a:latin typeface="Times New Roman"/>
                <a:cs typeface="Times New Roman"/>
              </a:rPr>
              <a:t>must mention </a:t>
            </a:r>
            <a:r>
              <a:rPr dirty="0" sz="1450" spc="-5">
                <a:latin typeface="Times New Roman"/>
                <a:cs typeface="Times New Roman"/>
              </a:rPr>
              <a:t>one </a:t>
            </a:r>
            <a:r>
              <a:rPr dirty="0" sz="1450" spc="-10">
                <a:latin typeface="Times New Roman"/>
                <a:cs typeface="Times New Roman"/>
              </a:rPr>
              <a:t>little  </a:t>
            </a:r>
            <a:r>
              <a:rPr dirty="0" sz="1450" spc="-25">
                <a:latin typeface="Times New Roman"/>
                <a:cs typeface="Times New Roman"/>
              </a:rPr>
              <a:t>fellow, </a:t>
            </a:r>
            <a:r>
              <a:rPr dirty="0" sz="1450" spc="-10">
                <a:latin typeface="Times New Roman"/>
                <a:cs typeface="Times New Roman"/>
              </a:rPr>
              <a:t>whose family belonged to Steerage No. </a:t>
            </a:r>
            <a:r>
              <a:rPr dirty="0" sz="1450" spc="-5">
                <a:latin typeface="Times New Roman"/>
                <a:cs typeface="Times New Roman"/>
              </a:rPr>
              <a:t>4 </a:t>
            </a:r>
            <a:r>
              <a:rPr dirty="0" sz="1450" spc="-10">
                <a:latin typeface="Times New Roman"/>
                <a:cs typeface="Times New Roman"/>
              </a:rPr>
              <a:t>and </a:t>
            </a:r>
            <a:r>
              <a:rPr dirty="0" sz="1450" spc="-5">
                <a:latin typeface="Times New Roman"/>
                <a:cs typeface="Times New Roman"/>
              </a:rPr>
              <a:t>5, </a:t>
            </a:r>
            <a:r>
              <a:rPr dirty="0" sz="1450" spc="-10">
                <a:latin typeface="Times New Roman"/>
                <a:cs typeface="Times New Roman"/>
              </a:rPr>
              <a:t>and who, wherever </a:t>
            </a:r>
            <a:r>
              <a:rPr dirty="0" sz="1450" spc="-5">
                <a:latin typeface="Times New Roman"/>
                <a:cs typeface="Times New Roman"/>
              </a:rPr>
              <a:t>he  </a:t>
            </a:r>
            <a:r>
              <a:rPr dirty="0" sz="1450" spc="-10">
                <a:latin typeface="Times New Roman"/>
                <a:cs typeface="Times New Roman"/>
              </a:rPr>
              <a:t>went, was like </a:t>
            </a:r>
            <a:r>
              <a:rPr dirty="0" sz="1450" spc="-5">
                <a:latin typeface="Times New Roman"/>
                <a:cs typeface="Times New Roman"/>
              </a:rPr>
              <a:t>a </a:t>
            </a:r>
            <a:r>
              <a:rPr dirty="0" sz="1450" spc="-10">
                <a:latin typeface="Times New Roman"/>
                <a:cs typeface="Times New Roman"/>
              </a:rPr>
              <a:t>strain </a:t>
            </a:r>
            <a:r>
              <a:rPr dirty="0" sz="1450" spc="-5">
                <a:latin typeface="Times New Roman"/>
                <a:cs typeface="Times New Roman"/>
              </a:rPr>
              <a:t>of </a:t>
            </a:r>
            <a:r>
              <a:rPr dirty="0" sz="1450" spc="-10">
                <a:latin typeface="Times New Roman"/>
                <a:cs typeface="Times New Roman"/>
              </a:rPr>
              <a:t>music round the ship. He was an </a:t>
            </a:r>
            <a:r>
              <a:rPr dirty="0" sz="1450" spc="-25">
                <a:latin typeface="Times New Roman"/>
                <a:cs typeface="Times New Roman"/>
              </a:rPr>
              <a:t>ugly, merry,  </a:t>
            </a:r>
            <a:r>
              <a:rPr dirty="0" sz="1450" spc="-10">
                <a:latin typeface="Times New Roman"/>
                <a:cs typeface="Times New Roman"/>
              </a:rPr>
              <a:t>unbreeched child </a:t>
            </a:r>
            <a:r>
              <a:rPr dirty="0" sz="1450" spc="-5">
                <a:latin typeface="Times New Roman"/>
                <a:cs typeface="Times New Roman"/>
              </a:rPr>
              <a:t>of </a:t>
            </a:r>
            <a:r>
              <a:rPr dirty="0" sz="1450" spc="-10">
                <a:latin typeface="Times New Roman"/>
                <a:cs typeface="Times New Roman"/>
              </a:rPr>
              <a:t>three, his lint-white hair in </a:t>
            </a:r>
            <a:r>
              <a:rPr dirty="0" sz="1450" spc="-5">
                <a:latin typeface="Times New Roman"/>
                <a:cs typeface="Times New Roman"/>
              </a:rPr>
              <a:t>a </a:t>
            </a:r>
            <a:r>
              <a:rPr dirty="0" sz="1450" spc="-10">
                <a:latin typeface="Times New Roman"/>
                <a:cs typeface="Times New Roman"/>
              </a:rPr>
              <a:t>tangle, his face smeared with  suet and treacle; </a:t>
            </a:r>
            <a:r>
              <a:rPr dirty="0" sz="1450" spc="-5">
                <a:latin typeface="Times New Roman"/>
                <a:cs typeface="Times New Roman"/>
              </a:rPr>
              <a:t>but he </a:t>
            </a:r>
            <a:r>
              <a:rPr dirty="0" sz="1450" spc="-10">
                <a:latin typeface="Times New Roman"/>
                <a:cs typeface="Times New Roman"/>
              </a:rPr>
              <a:t>ran to and fro with so natural </a:t>
            </a:r>
            <a:r>
              <a:rPr dirty="0" sz="1450" spc="-5">
                <a:latin typeface="Times New Roman"/>
                <a:cs typeface="Times New Roman"/>
              </a:rPr>
              <a:t>a </a:t>
            </a:r>
            <a:r>
              <a:rPr dirty="0" sz="1450" spc="-10">
                <a:latin typeface="Times New Roman"/>
                <a:cs typeface="Times New Roman"/>
              </a:rPr>
              <a:t>step, and fell and  picked himself </a:t>
            </a:r>
            <a:r>
              <a:rPr dirty="0" sz="1450" spc="-5">
                <a:latin typeface="Times New Roman"/>
                <a:cs typeface="Times New Roman"/>
              </a:rPr>
              <a:t>up </a:t>
            </a:r>
            <a:r>
              <a:rPr dirty="0" sz="1450" spc="-10">
                <a:latin typeface="Times New Roman"/>
                <a:cs typeface="Times New Roman"/>
              </a:rPr>
              <a:t>again with such grace and </a:t>
            </a:r>
            <a:r>
              <a:rPr dirty="0" sz="1450" spc="-15">
                <a:latin typeface="Times New Roman"/>
                <a:cs typeface="Times New Roman"/>
              </a:rPr>
              <a:t>good-humour,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might  fairly </a:t>
            </a:r>
            <a:r>
              <a:rPr dirty="0" sz="1450" spc="-5">
                <a:latin typeface="Times New Roman"/>
                <a:cs typeface="Times New Roman"/>
              </a:rPr>
              <a:t>be </a:t>
            </a:r>
            <a:r>
              <a:rPr dirty="0" sz="1450" spc="-10">
                <a:latin typeface="Times New Roman"/>
                <a:cs typeface="Times New Roman"/>
              </a:rPr>
              <a:t>called beautiful when </a:t>
            </a:r>
            <a:r>
              <a:rPr dirty="0" sz="1450" spc="-5">
                <a:latin typeface="Times New Roman"/>
                <a:cs typeface="Times New Roman"/>
              </a:rPr>
              <a:t>he </a:t>
            </a:r>
            <a:r>
              <a:rPr dirty="0" sz="1450" spc="-10">
                <a:latin typeface="Times New Roman"/>
                <a:cs typeface="Times New Roman"/>
              </a:rPr>
              <a:t>was in motion. </a:t>
            </a:r>
            <a:r>
              <a:rPr dirty="0" sz="1450" spc="-60">
                <a:latin typeface="Times New Roman"/>
                <a:cs typeface="Times New Roman"/>
              </a:rPr>
              <a:t>To </a:t>
            </a:r>
            <a:r>
              <a:rPr dirty="0" sz="1450" spc="-10">
                <a:latin typeface="Times New Roman"/>
                <a:cs typeface="Times New Roman"/>
              </a:rPr>
              <a:t>meet him, crowing with  laughter and beating an accompaniment to his own mirth with </a:t>
            </a:r>
            <a:r>
              <a:rPr dirty="0" sz="1450" spc="-5">
                <a:latin typeface="Times New Roman"/>
                <a:cs typeface="Times New Roman"/>
              </a:rPr>
              <a:t>a </a:t>
            </a:r>
            <a:r>
              <a:rPr dirty="0" sz="1450" spc="-10">
                <a:latin typeface="Times New Roman"/>
                <a:cs typeface="Times New Roman"/>
              </a:rPr>
              <a:t>tin spoon  </a:t>
            </a:r>
            <a:r>
              <a:rPr dirty="0" sz="1450" spc="-5">
                <a:latin typeface="Times New Roman"/>
                <a:cs typeface="Times New Roman"/>
              </a:rPr>
              <a:t>upon a </a:t>
            </a:r>
            <a:r>
              <a:rPr dirty="0" sz="1450" spc="-10">
                <a:latin typeface="Times New Roman"/>
                <a:cs typeface="Times New Roman"/>
              </a:rPr>
              <a:t>tin cup, was to meet </a:t>
            </a:r>
            <a:r>
              <a:rPr dirty="0" sz="1450" spc="-5">
                <a:latin typeface="Times New Roman"/>
                <a:cs typeface="Times New Roman"/>
              </a:rPr>
              <a:t>a </a:t>
            </a:r>
            <a:r>
              <a:rPr dirty="0" sz="1450" spc="-10">
                <a:latin typeface="Times New Roman"/>
                <a:cs typeface="Times New Roman"/>
              </a:rPr>
              <a:t>little triumph </a:t>
            </a:r>
            <a:r>
              <a:rPr dirty="0" sz="1450" spc="-5">
                <a:latin typeface="Times New Roman"/>
                <a:cs typeface="Times New Roman"/>
              </a:rPr>
              <a:t>of </a:t>
            </a:r>
            <a:r>
              <a:rPr dirty="0" sz="1450" spc="-10">
                <a:latin typeface="Times New Roman"/>
                <a:cs typeface="Times New Roman"/>
              </a:rPr>
              <a:t>the human species. Even when  his mother and the rest </a:t>
            </a:r>
            <a:r>
              <a:rPr dirty="0" sz="1450" spc="-5">
                <a:latin typeface="Times New Roman"/>
                <a:cs typeface="Times New Roman"/>
              </a:rPr>
              <a:t>of </a:t>
            </a:r>
            <a:r>
              <a:rPr dirty="0" sz="1450" spc="-10">
                <a:latin typeface="Times New Roman"/>
                <a:cs typeface="Times New Roman"/>
              </a:rPr>
              <a:t>his family lay sick and prostrate around him, </a:t>
            </a:r>
            <a:r>
              <a:rPr dirty="0" sz="1450" spc="-5">
                <a:latin typeface="Times New Roman"/>
                <a:cs typeface="Times New Roman"/>
              </a:rPr>
              <a:t>he </a:t>
            </a:r>
            <a:r>
              <a:rPr dirty="0" sz="1450" spc="-10">
                <a:latin typeface="Times New Roman"/>
                <a:cs typeface="Times New Roman"/>
              </a:rPr>
              <a:t>sat  upright in their midst and sang aloud in the pleasant heartlessness </a:t>
            </a:r>
            <a:r>
              <a:rPr dirty="0" sz="1450" spc="-5">
                <a:latin typeface="Times New Roman"/>
                <a:cs typeface="Times New Roman"/>
              </a:rPr>
              <a:t>of</a:t>
            </a:r>
            <a:r>
              <a:rPr dirty="0" sz="1450" spc="130">
                <a:latin typeface="Times New Roman"/>
                <a:cs typeface="Times New Roman"/>
              </a:rPr>
              <a:t> </a:t>
            </a:r>
            <a:r>
              <a:rPr dirty="0" sz="1450" spc="-20">
                <a:latin typeface="Times New Roman"/>
                <a:cs typeface="Times New Roman"/>
              </a:rPr>
              <a:t>infancy.</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Throughout the </a:t>
            </a:r>
            <a:r>
              <a:rPr dirty="0" sz="1450" spc="-25">
                <a:latin typeface="Times New Roman"/>
                <a:cs typeface="Times New Roman"/>
              </a:rPr>
              <a:t>Friday, </a:t>
            </a:r>
            <a:r>
              <a:rPr dirty="0" sz="1450" spc="-10">
                <a:latin typeface="Times New Roman"/>
                <a:cs typeface="Times New Roman"/>
              </a:rPr>
              <a:t>intimacy among </a:t>
            </a:r>
            <a:r>
              <a:rPr dirty="0" sz="1450" spc="-5">
                <a:latin typeface="Times New Roman"/>
                <a:cs typeface="Times New Roman"/>
              </a:rPr>
              <a:t>us </a:t>
            </a:r>
            <a:r>
              <a:rPr dirty="0" sz="1450" spc="-10">
                <a:latin typeface="Times New Roman"/>
                <a:cs typeface="Times New Roman"/>
              </a:rPr>
              <a:t>men made </a:t>
            </a:r>
            <a:r>
              <a:rPr dirty="0" sz="1450" spc="-5">
                <a:latin typeface="Times New Roman"/>
                <a:cs typeface="Times New Roman"/>
              </a:rPr>
              <a:t>but a </a:t>
            </a:r>
            <a:r>
              <a:rPr dirty="0" sz="1450" spc="-10">
                <a:latin typeface="Times New Roman"/>
                <a:cs typeface="Times New Roman"/>
              </a:rPr>
              <a:t>few advances. </a:t>
            </a:r>
            <a:r>
              <a:rPr dirty="0" sz="1450" spc="-70">
                <a:latin typeface="Times New Roman"/>
                <a:cs typeface="Times New Roman"/>
              </a:rPr>
              <a:t>We  </a:t>
            </a:r>
            <a:r>
              <a:rPr dirty="0" sz="1450" spc="-10">
                <a:latin typeface="Times New Roman"/>
                <a:cs typeface="Times New Roman"/>
              </a:rPr>
              <a:t>discussed the probable duration </a:t>
            </a:r>
            <a:r>
              <a:rPr dirty="0" sz="1450" spc="-5">
                <a:latin typeface="Times New Roman"/>
                <a:cs typeface="Times New Roman"/>
              </a:rPr>
              <a:t>of </a:t>
            </a:r>
            <a:r>
              <a:rPr dirty="0" sz="1450" spc="-10">
                <a:latin typeface="Times New Roman"/>
                <a:cs typeface="Times New Roman"/>
              </a:rPr>
              <a:t>the voyage, we exchanged pieces </a:t>
            </a:r>
            <a:r>
              <a:rPr dirty="0" sz="1450" spc="-5">
                <a:latin typeface="Times New Roman"/>
                <a:cs typeface="Times New Roman"/>
              </a:rPr>
              <a:t>of  </a:t>
            </a:r>
            <a:r>
              <a:rPr dirty="0" sz="1450" spc="-10">
                <a:latin typeface="Times New Roman"/>
                <a:cs typeface="Times New Roman"/>
              </a:rPr>
              <a:t>information, naming </a:t>
            </a:r>
            <a:r>
              <a:rPr dirty="0" sz="1450" spc="-5">
                <a:latin typeface="Times New Roman"/>
                <a:cs typeface="Times New Roman"/>
              </a:rPr>
              <a:t>our </a:t>
            </a:r>
            <a:r>
              <a:rPr dirty="0" sz="1450" spc="-10">
                <a:latin typeface="Times New Roman"/>
                <a:cs typeface="Times New Roman"/>
              </a:rPr>
              <a:t>trades, what we hoped to find in the new world, </a:t>
            </a:r>
            <a:r>
              <a:rPr dirty="0" sz="1450" spc="-5">
                <a:latin typeface="Times New Roman"/>
                <a:cs typeface="Times New Roman"/>
              </a:rPr>
              <a:t>or  </a:t>
            </a:r>
            <a:r>
              <a:rPr dirty="0" sz="1450" spc="-10">
                <a:latin typeface="Times New Roman"/>
                <a:cs typeface="Times New Roman"/>
              </a:rPr>
              <a:t>what we were fleeing from in the </a:t>
            </a:r>
            <a:r>
              <a:rPr dirty="0" sz="1450" spc="-5">
                <a:latin typeface="Times New Roman"/>
                <a:cs typeface="Times New Roman"/>
              </a:rPr>
              <a:t>old; </a:t>
            </a:r>
            <a:r>
              <a:rPr dirty="0" sz="1450" spc="-10">
                <a:latin typeface="Times New Roman"/>
                <a:cs typeface="Times New Roman"/>
              </a:rPr>
              <a:t>and, above all, we condoled together  over the food and the vileness </a:t>
            </a:r>
            <a:r>
              <a:rPr dirty="0" sz="1450" spc="-5">
                <a:latin typeface="Times New Roman"/>
                <a:cs typeface="Times New Roman"/>
              </a:rPr>
              <a:t>of </a:t>
            </a:r>
            <a:r>
              <a:rPr dirty="0" sz="1450" spc="-10">
                <a:latin typeface="Times New Roman"/>
                <a:cs typeface="Times New Roman"/>
              </a:rPr>
              <a:t>the steerage. One </a:t>
            </a:r>
            <a:r>
              <a:rPr dirty="0" sz="1450" spc="-5">
                <a:latin typeface="Times New Roman"/>
                <a:cs typeface="Times New Roman"/>
              </a:rPr>
              <a:t>or </a:t>
            </a:r>
            <a:r>
              <a:rPr dirty="0" sz="1450" spc="-10">
                <a:latin typeface="Times New Roman"/>
                <a:cs typeface="Times New Roman"/>
              </a:rPr>
              <a:t>two had been so near  famine that </a:t>
            </a:r>
            <a:r>
              <a:rPr dirty="0" sz="1450" spc="-5">
                <a:latin typeface="Times New Roman"/>
                <a:cs typeface="Times New Roman"/>
              </a:rPr>
              <a:t>you </a:t>
            </a:r>
            <a:r>
              <a:rPr dirty="0" sz="1450" spc="-10">
                <a:latin typeface="Times New Roman"/>
                <a:cs typeface="Times New Roman"/>
              </a:rPr>
              <a:t>may say they had run into the ship with the devil at their  heels; and to these all seemed for the best in the best </a:t>
            </a:r>
            <a:r>
              <a:rPr dirty="0" sz="1450" spc="-5">
                <a:latin typeface="Times New Roman"/>
                <a:cs typeface="Times New Roman"/>
              </a:rPr>
              <a:t>of </a:t>
            </a:r>
            <a:r>
              <a:rPr dirty="0" sz="1450" spc="-10">
                <a:latin typeface="Times New Roman"/>
                <a:cs typeface="Times New Roman"/>
              </a:rPr>
              <a:t>possible steamers. But  the majority were hugely contented. Coming as they did from </a:t>
            </a:r>
            <a:r>
              <a:rPr dirty="0" sz="1450" spc="-5">
                <a:latin typeface="Times New Roman"/>
                <a:cs typeface="Times New Roman"/>
              </a:rPr>
              <a:t>a </a:t>
            </a:r>
            <a:r>
              <a:rPr dirty="0" sz="1450" spc="-10">
                <a:latin typeface="Times New Roman"/>
                <a:cs typeface="Times New Roman"/>
              </a:rPr>
              <a:t>country in so  low </a:t>
            </a:r>
            <a:r>
              <a:rPr dirty="0" sz="1450" spc="-5">
                <a:latin typeface="Times New Roman"/>
                <a:cs typeface="Times New Roman"/>
              </a:rPr>
              <a:t>a </a:t>
            </a:r>
            <a:r>
              <a:rPr dirty="0" sz="1450" spc="-10">
                <a:latin typeface="Times New Roman"/>
                <a:cs typeface="Times New Roman"/>
              </a:rPr>
              <a:t>state as Great Britain, many </a:t>
            </a:r>
            <a:r>
              <a:rPr dirty="0" sz="1450" spc="-5">
                <a:latin typeface="Times New Roman"/>
                <a:cs typeface="Times New Roman"/>
              </a:rPr>
              <a:t>of </a:t>
            </a:r>
            <a:r>
              <a:rPr dirty="0" sz="1450" spc="-10">
                <a:latin typeface="Times New Roman"/>
                <a:cs typeface="Times New Roman"/>
              </a:rPr>
              <a:t>them from </a:t>
            </a:r>
            <a:r>
              <a:rPr dirty="0" sz="1450" spc="-20">
                <a:latin typeface="Times New Roman"/>
                <a:cs typeface="Times New Roman"/>
              </a:rPr>
              <a:t>Glasgow, </a:t>
            </a:r>
            <a:r>
              <a:rPr dirty="0" sz="1450" spc="-10">
                <a:latin typeface="Times New Roman"/>
                <a:cs typeface="Times New Roman"/>
              </a:rPr>
              <a:t>which commercially  speaking was as </a:t>
            </a:r>
            <a:r>
              <a:rPr dirty="0" sz="1450" spc="-5">
                <a:latin typeface="Times New Roman"/>
                <a:cs typeface="Times New Roman"/>
              </a:rPr>
              <a:t>good </a:t>
            </a:r>
            <a:r>
              <a:rPr dirty="0" sz="1450" spc="-10">
                <a:latin typeface="Times New Roman"/>
                <a:cs typeface="Times New Roman"/>
              </a:rPr>
              <a:t>as dead, and many having long been </a:t>
            </a:r>
            <a:r>
              <a:rPr dirty="0" sz="1450" spc="-5">
                <a:latin typeface="Times New Roman"/>
                <a:cs typeface="Times New Roman"/>
              </a:rPr>
              <a:t>out of </a:t>
            </a:r>
            <a:r>
              <a:rPr dirty="0" sz="1450" spc="-10">
                <a:latin typeface="Times New Roman"/>
                <a:cs typeface="Times New Roman"/>
              </a:rPr>
              <a:t>work, </a:t>
            </a:r>
            <a:r>
              <a:rPr dirty="0" sz="1450" spc="-5">
                <a:latin typeface="Times New Roman"/>
                <a:cs typeface="Times New Roman"/>
              </a:rPr>
              <a:t>I </a:t>
            </a:r>
            <a:r>
              <a:rPr dirty="0" sz="1450" spc="-10">
                <a:latin typeface="Times New Roman"/>
                <a:cs typeface="Times New Roman"/>
              </a:rPr>
              <a:t>was  surprised to find them so dainty in their notions. </a:t>
            </a:r>
            <a:r>
              <a:rPr dirty="0" sz="1450" spc="-5">
                <a:latin typeface="Times New Roman"/>
                <a:cs typeface="Times New Roman"/>
              </a:rPr>
              <a:t>I </a:t>
            </a:r>
            <a:r>
              <a:rPr dirty="0" sz="1450" spc="-10">
                <a:latin typeface="Times New Roman"/>
                <a:cs typeface="Times New Roman"/>
              </a:rPr>
              <a:t>myself lived almost  exclusively </a:t>
            </a:r>
            <a:r>
              <a:rPr dirty="0" sz="1450" spc="-5">
                <a:latin typeface="Times New Roman"/>
                <a:cs typeface="Times New Roman"/>
              </a:rPr>
              <a:t>on </a:t>
            </a:r>
            <a:r>
              <a:rPr dirty="0" sz="1450" spc="-10">
                <a:latin typeface="Times New Roman"/>
                <a:cs typeface="Times New Roman"/>
              </a:rPr>
              <a:t>bread, porridge, and </a:t>
            </a:r>
            <a:r>
              <a:rPr dirty="0" sz="1450" spc="-5">
                <a:latin typeface="Times New Roman"/>
                <a:cs typeface="Times New Roman"/>
              </a:rPr>
              <a:t>soup, </a:t>
            </a:r>
            <a:r>
              <a:rPr dirty="0" sz="1450" spc="-10">
                <a:latin typeface="Times New Roman"/>
                <a:cs typeface="Times New Roman"/>
              </a:rPr>
              <a:t>precisely as it was supplied to them,  and found it, if </a:t>
            </a:r>
            <a:r>
              <a:rPr dirty="0" sz="1450" spc="-5">
                <a:latin typeface="Times New Roman"/>
                <a:cs typeface="Times New Roman"/>
              </a:rPr>
              <a:t>not </a:t>
            </a:r>
            <a:r>
              <a:rPr dirty="0" sz="1450" spc="-10">
                <a:latin typeface="Times New Roman"/>
                <a:cs typeface="Times New Roman"/>
              </a:rPr>
              <a:t>luxurious, at least sufficient. But these working men were  loud in their outcries. It was </a:t>
            </a:r>
            <a:r>
              <a:rPr dirty="0" sz="1450" spc="-5">
                <a:latin typeface="Times New Roman"/>
                <a:cs typeface="Times New Roman"/>
              </a:rPr>
              <a:t>not </a:t>
            </a:r>
            <a:r>
              <a:rPr dirty="0" sz="1450" spc="-10">
                <a:latin typeface="Times New Roman"/>
                <a:cs typeface="Times New Roman"/>
              </a:rPr>
              <a:t>‘food for human beings,’ it was ‘only fit for  pigs,’ it was ‘a disgrace.’ Many </a:t>
            </a:r>
            <a:r>
              <a:rPr dirty="0" sz="1450" spc="-5">
                <a:latin typeface="Times New Roman"/>
                <a:cs typeface="Times New Roman"/>
              </a:rPr>
              <a:t>of </a:t>
            </a:r>
            <a:r>
              <a:rPr dirty="0" sz="1450" spc="-10">
                <a:latin typeface="Times New Roman"/>
                <a:cs typeface="Times New Roman"/>
              </a:rPr>
              <a:t>them lived almost entirely </a:t>
            </a:r>
            <a:r>
              <a:rPr dirty="0" sz="1450" spc="-5">
                <a:latin typeface="Times New Roman"/>
                <a:cs typeface="Times New Roman"/>
              </a:rPr>
              <a:t>upon </a:t>
            </a:r>
            <a:r>
              <a:rPr dirty="0" sz="1450" spc="-10">
                <a:latin typeface="Times New Roman"/>
                <a:cs typeface="Times New Roman"/>
              </a:rPr>
              <a:t>biscuit,  others </a:t>
            </a:r>
            <a:r>
              <a:rPr dirty="0" sz="1450" spc="-5">
                <a:latin typeface="Times New Roman"/>
                <a:cs typeface="Times New Roman"/>
              </a:rPr>
              <a:t>on </a:t>
            </a:r>
            <a:r>
              <a:rPr dirty="0" sz="1450" spc="-10">
                <a:latin typeface="Times New Roman"/>
                <a:cs typeface="Times New Roman"/>
              </a:rPr>
              <a:t>their own private supplies, and some paid extra for better rations  from the ship. This marvellously changed my notion </a:t>
            </a:r>
            <a:r>
              <a:rPr dirty="0" sz="1450" spc="-5">
                <a:latin typeface="Times New Roman"/>
                <a:cs typeface="Times New Roman"/>
              </a:rPr>
              <a:t>of </a:t>
            </a:r>
            <a:r>
              <a:rPr dirty="0" sz="1450" spc="-10">
                <a:latin typeface="Times New Roman"/>
                <a:cs typeface="Times New Roman"/>
              </a:rPr>
              <a:t>the degree </a:t>
            </a:r>
            <a:r>
              <a:rPr dirty="0" sz="1450" spc="-5">
                <a:latin typeface="Times New Roman"/>
                <a:cs typeface="Times New Roman"/>
              </a:rPr>
              <a:t>of </a:t>
            </a:r>
            <a:r>
              <a:rPr dirty="0" sz="1450" spc="-10">
                <a:latin typeface="Times New Roman"/>
                <a:cs typeface="Times New Roman"/>
              </a:rPr>
              <a:t>luxury  habitual to the artisan. </a:t>
            </a:r>
            <a:r>
              <a:rPr dirty="0" sz="1450" spc="-5">
                <a:latin typeface="Times New Roman"/>
                <a:cs typeface="Times New Roman"/>
              </a:rPr>
              <a:t>I </a:t>
            </a:r>
            <a:r>
              <a:rPr dirty="0" sz="1450" spc="-10">
                <a:latin typeface="Times New Roman"/>
                <a:cs typeface="Times New Roman"/>
              </a:rPr>
              <a:t>was prepared to hear him grumble, for grumbling is  the traveller’s pastime;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prepared to find him turn away from </a:t>
            </a:r>
            <a:r>
              <a:rPr dirty="0" sz="1450" spc="-5">
                <a:latin typeface="Times New Roman"/>
                <a:cs typeface="Times New Roman"/>
              </a:rPr>
              <a:t>a  </a:t>
            </a:r>
            <a:r>
              <a:rPr dirty="0" sz="1450" spc="-10">
                <a:latin typeface="Times New Roman"/>
                <a:cs typeface="Times New Roman"/>
              </a:rPr>
              <a:t>diet which was palatable to myself. </a:t>
            </a:r>
            <a:r>
              <a:rPr dirty="0" sz="1450" spc="-30">
                <a:latin typeface="Times New Roman"/>
                <a:cs typeface="Times New Roman"/>
              </a:rPr>
              <a:t>Words </a:t>
            </a:r>
            <a:r>
              <a:rPr dirty="0" sz="1450" spc="-5">
                <a:latin typeface="Times New Roman"/>
                <a:cs typeface="Times New Roman"/>
              </a:rPr>
              <a:t>I </a:t>
            </a:r>
            <a:r>
              <a:rPr dirty="0" sz="1450" spc="-10">
                <a:latin typeface="Times New Roman"/>
                <a:cs typeface="Times New Roman"/>
              </a:rPr>
              <a:t>should have disregarded, </a:t>
            </a:r>
            <a:r>
              <a:rPr dirty="0" sz="1450" spc="-5">
                <a:latin typeface="Times New Roman"/>
                <a:cs typeface="Times New Roman"/>
              </a:rPr>
              <a:t>or </a:t>
            </a:r>
            <a:r>
              <a:rPr dirty="0" sz="1450" spc="-10">
                <a:latin typeface="Times New Roman"/>
                <a:cs typeface="Times New Roman"/>
              </a:rPr>
              <a:t>taken  with </a:t>
            </a:r>
            <a:r>
              <a:rPr dirty="0" sz="1450" spc="-5">
                <a:latin typeface="Times New Roman"/>
                <a:cs typeface="Times New Roman"/>
              </a:rPr>
              <a:t>a </a:t>
            </a:r>
            <a:r>
              <a:rPr dirty="0" sz="1450" spc="-10">
                <a:latin typeface="Times New Roman"/>
                <a:cs typeface="Times New Roman"/>
              </a:rPr>
              <a:t>liberal allowance;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man prefers dry biscuit there can </a:t>
            </a:r>
            <a:r>
              <a:rPr dirty="0" sz="1450" spc="-5">
                <a:latin typeface="Times New Roman"/>
                <a:cs typeface="Times New Roman"/>
              </a:rPr>
              <a:t>be no  </a:t>
            </a:r>
            <a:r>
              <a:rPr dirty="0" sz="1450" spc="-10">
                <a:latin typeface="Times New Roman"/>
                <a:cs typeface="Times New Roman"/>
              </a:rPr>
              <a:t>question </a:t>
            </a:r>
            <a:r>
              <a:rPr dirty="0" sz="1450" spc="-5">
                <a:latin typeface="Times New Roman"/>
                <a:cs typeface="Times New Roman"/>
              </a:rPr>
              <a:t>of </a:t>
            </a:r>
            <a:r>
              <a:rPr dirty="0" sz="1450" spc="-10">
                <a:latin typeface="Times New Roman"/>
                <a:cs typeface="Times New Roman"/>
              </a:rPr>
              <a:t>the sincerity </a:t>
            </a:r>
            <a:r>
              <a:rPr dirty="0" sz="1450" spc="-5">
                <a:latin typeface="Times New Roman"/>
                <a:cs typeface="Times New Roman"/>
              </a:rPr>
              <a:t>of </a:t>
            </a:r>
            <a:r>
              <a:rPr dirty="0" sz="1450" spc="-10">
                <a:latin typeface="Times New Roman"/>
                <a:cs typeface="Times New Roman"/>
              </a:rPr>
              <a:t>his</a:t>
            </a:r>
            <a:r>
              <a:rPr dirty="0" sz="1450" spc="10">
                <a:latin typeface="Times New Roman"/>
                <a:cs typeface="Times New Roman"/>
              </a:rPr>
              <a:t> </a:t>
            </a:r>
            <a:r>
              <a:rPr dirty="0" sz="1450" spc="-10">
                <a:latin typeface="Times New Roman"/>
                <a:cs typeface="Times New Roman"/>
              </a:rPr>
              <a:t>disgust.</a:t>
            </a:r>
            <a:endParaRPr sz="1450">
              <a:latin typeface="Times New Roman"/>
              <a:cs typeface="Times New Roman"/>
            </a:endParaRPr>
          </a:p>
          <a:p>
            <a:pPr algn="just" marL="12700" marR="5080">
              <a:lnSpc>
                <a:spcPts val="1730"/>
              </a:lnSpc>
              <a:spcBef>
                <a:spcPts val="830"/>
              </a:spcBef>
            </a:pPr>
            <a:r>
              <a:rPr dirty="0" sz="1450" spc="-25">
                <a:latin typeface="Times New Roman"/>
                <a:cs typeface="Times New Roman"/>
              </a:rPr>
              <a:t>With </a:t>
            </a:r>
            <a:r>
              <a:rPr dirty="0" sz="1450" spc="-5">
                <a:latin typeface="Times New Roman"/>
                <a:cs typeface="Times New Roman"/>
              </a:rPr>
              <a:t>one of </a:t>
            </a:r>
            <a:r>
              <a:rPr dirty="0" sz="1450" spc="-10">
                <a:latin typeface="Times New Roman"/>
                <a:cs typeface="Times New Roman"/>
              </a:rPr>
              <a:t>their complaints </a:t>
            </a:r>
            <a:r>
              <a:rPr dirty="0" sz="1450" spc="-5">
                <a:latin typeface="Times New Roman"/>
                <a:cs typeface="Times New Roman"/>
              </a:rPr>
              <a:t>I </a:t>
            </a:r>
            <a:r>
              <a:rPr dirty="0" sz="1450" spc="-10">
                <a:latin typeface="Times New Roman"/>
                <a:cs typeface="Times New Roman"/>
              </a:rPr>
              <a:t>could most heartily sympathise. A single </a:t>
            </a:r>
            <a:r>
              <a:rPr dirty="0" sz="1450" spc="-5">
                <a:latin typeface="Times New Roman"/>
                <a:cs typeface="Times New Roman"/>
              </a:rPr>
              <a:t>night  of </a:t>
            </a:r>
            <a:r>
              <a:rPr dirty="0" sz="1450" spc="-10">
                <a:latin typeface="Times New Roman"/>
                <a:cs typeface="Times New Roman"/>
              </a:rPr>
              <a:t>the steerage had filled them with </a:t>
            </a:r>
            <a:r>
              <a:rPr dirty="0" sz="1450" spc="-20">
                <a:latin typeface="Times New Roman"/>
                <a:cs typeface="Times New Roman"/>
              </a:rPr>
              <a:t>horror.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had myself suffered, even in my  decent-second-cabin berth, from the lack </a:t>
            </a:r>
            <a:r>
              <a:rPr dirty="0" sz="1450" spc="-5">
                <a:latin typeface="Times New Roman"/>
                <a:cs typeface="Times New Roman"/>
              </a:rPr>
              <a:t>of </a:t>
            </a:r>
            <a:r>
              <a:rPr dirty="0" sz="1450" spc="-10">
                <a:latin typeface="Times New Roman"/>
                <a:cs typeface="Times New Roman"/>
              </a:rPr>
              <a:t>air; and as the </a:t>
            </a:r>
            <a:r>
              <a:rPr dirty="0" sz="1450" spc="-5">
                <a:latin typeface="Times New Roman"/>
                <a:cs typeface="Times New Roman"/>
              </a:rPr>
              <a:t>night </a:t>
            </a:r>
            <a:r>
              <a:rPr dirty="0" sz="1450" spc="-10">
                <a:latin typeface="Times New Roman"/>
                <a:cs typeface="Times New Roman"/>
              </a:rPr>
              <a:t>promised to  </a:t>
            </a:r>
            <a:r>
              <a:rPr dirty="0" sz="1450" spc="-5">
                <a:latin typeface="Times New Roman"/>
                <a:cs typeface="Times New Roman"/>
              </a:rPr>
              <a:t>be </a:t>
            </a:r>
            <a:r>
              <a:rPr dirty="0" sz="1450" spc="-10">
                <a:latin typeface="Times New Roman"/>
                <a:cs typeface="Times New Roman"/>
              </a:rPr>
              <a:t>fine and quiet, </a:t>
            </a:r>
            <a:r>
              <a:rPr dirty="0" sz="1450" spc="-5">
                <a:latin typeface="Times New Roman"/>
                <a:cs typeface="Times New Roman"/>
              </a:rPr>
              <a:t>I </a:t>
            </a:r>
            <a:r>
              <a:rPr dirty="0" sz="1450" spc="-10">
                <a:latin typeface="Times New Roman"/>
                <a:cs typeface="Times New Roman"/>
              </a:rPr>
              <a:t>determined to sleep </a:t>
            </a:r>
            <a:r>
              <a:rPr dirty="0" sz="1450" spc="-5">
                <a:latin typeface="Times New Roman"/>
                <a:cs typeface="Times New Roman"/>
              </a:rPr>
              <a:t>on </a:t>
            </a:r>
            <a:r>
              <a:rPr dirty="0" sz="1450" spc="-10">
                <a:latin typeface="Times New Roman"/>
                <a:cs typeface="Times New Roman"/>
              </a:rPr>
              <a:t>deck, and advised all who  complained </a:t>
            </a:r>
            <a:r>
              <a:rPr dirty="0" sz="1450" spc="-5">
                <a:latin typeface="Times New Roman"/>
                <a:cs typeface="Times New Roman"/>
              </a:rPr>
              <a:t>of </a:t>
            </a:r>
            <a:r>
              <a:rPr dirty="0" sz="1450" spc="-10">
                <a:latin typeface="Times New Roman"/>
                <a:cs typeface="Times New Roman"/>
              </a:rPr>
              <a:t>their quarters to follow my example.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a </a:t>
            </a:r>
            <a:r>
              <a:rPr dirty="0" sz="1450" spc="-10">
                <a:latin typeface="Times New Roman"/>
                <a:cs typeface="Times New Roman"/>
              </a:rPr>
              <a:t>dozen </a:t>
            </a:r>
            <a:r>
              <a:rPr dirty="0" sz="1450" spc="-5">
                <a:latin typeface="Times New Roman"/>
                <a:cs typeface="Times New Roman"/>
              </a:rPr>
              <a:t>of  </a:t>
            </a:r>
            <a:r>
              <a:rPr dirty="0" sz="1450" spc="-10">
                <a:latin typeface="Times New Roman"/>
                <a:cs typeface="Times New Roman"/>
              </a:rPr>
              <a:t>others agreed to </a:t>
            </a:r>
            <a:r>
              <a:rPr dirty="0" sz="1450" spc="-5">
                <a:latin typeface="Times New Roman"/>
                <a:cs typeface="Times New Roman"/>
              </a:rPr>
              <a:t>do </a:t>
            </a:r>
            <a:r>
              <a:rPr dirty="0" sz="1450" spc="-10">
                <a:latin typeface="Times New Roman"/>
                <a:cs typeface="Times New Roman"/>
              </a:rPr>
              <a:t>so, and </a:t>
            </a:r>
            <a:r>
              <a:rPr dirty="0" sz="1450" spc="-5">
                <a:latin typeface="Times New Roman"/>
                <a:cs typeface="Times New Roman"/>
              </a:rPr>
              <a:t>I thought </a:t>
            </a:r>
            <a:r>
              <a:rPr dirty="0" sz="1450" spc="-10">
                <a:latin typeface="Times New Roman"/>
                <a:cs typeface="Times New Roman"/>
              </a:rPr>
              <a:t>we should have been quite </a:t>
            </a:r>
            <a:r>
              <a:rPr dirty="0" sz="1450" spc="-5">
                <a:latin typeface="Times New Roman"/>
                <a:cs typeface="Times New Roman"/>
              </a:rPr>
              <a:t>a </a:t>
            </a:r>
            <a:r>
              <a:rPr dirty="0" sz="1450" spc="-25">
                <a:latin typeface="Times New Roman"/>
                <a:cs typeface="Times New Roman"/>
              </a:rPr>
              <a:t>party. </a:t>
            </a:r>
            <a:r>
              <a:rPr dirty="0" sz="1450" spc="-45">
                <a:latin typeface="Times New Roman"/>
                <a:cs typeface="Times New Roman"/>
              </a:rPr>
              <a:t>Yet,  </a:t>
            </a:r>
            <a:r>
              <a:rPr dirty="0" sz="1450" spc="-10">
                <a:latin typeface="Times New Roman"/>
                <a:cs typeface="Times New Roman"/>
              </a:rPr>
              <a:t>when </a:t>
            </a:r>
            <a:r>
              <a:rPr dirty="0" sz="1450" spc="-5">
                <a:latin typeface="Times New Roman"/>
                <a:cs typeface="Times New Roman"/>
              </a:rPr>
              <a:t>I brought up </a:t>
            </a:r>
            <a:r>
              <a:rPr dirty="0" sz="1450" spc="-10">
                <a:latin typeface="Times New Roman"/>
                <a:cs typeface="Times New Roman"/>
              </a:rPr>
              <a:t>my rug about seven bells, there was </a:t>
            </a:r>
            <a:r>
              <a:rPr dirty="0" sz="1450" spc="-5">
                <a:latin typeface="Times New Roman"/>
                <a:cs typeface="Times New Roman"/>
              </a:rPr>
              <a:t>no one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seen </a:t>
            </a:r>
            <a:r>
              <a:rPr dirty="0" sz="1450" spc="-5">
                <a:latin typeface="Times New Roman"/>
                <a:cs typeface="Times New Roman"/>
              </a:rPr>
              <a:t>but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watch.</a:t>
            </a:r>
            <a:r>
              <a:rPr dirty="0" sz="1450" spc="305">
                <a:latin typeface="Times New Roman"/>
                <a:cs typeface="Times New Roman"/>
              </a:rPr>
              <a:t> </a:t>
            </a:r>
            <a:r>
              <a:rPr dirty="0" sz="1450" spc="-10">
                <a:latin typeface="Times New Roman"/>
                <a:cs typeface="Times New Roman"/>
              </a:rPr>
              <a:t>That</a:t>
            </a:r>
            <a:r>
              <a:rPr dirty="0" sz="1450" spc="145">
                <a:latin typeface="Times New Roman"/>
                <a:cs typeface="Times New Roman"/>
              </a:rPr>
              <a:t> </a:t>
            </a:r>
            <a:r>
              <a:rPr dirty="0" sz="1450" spc="-10">
                <a:latin typeface="Times New Roman"/>
                <a:cs typeface="Times New Roman"/>
              </a:rPr>
              <a:t>chimerical</a:t>
            </a:r>
            <a:r>
              <a:rPr dirty="0" sz="1450" spc="145">
                <a:latin typeface="Times New Roman"/>
                <a:cs typeface="Times New Roman"/>
              </a:rPr>
              <a:t> </a:t>
            </a:r>
            <a:r>
              <a:rPr dirty="0" sz="1450" spc="-10">
                <a:latin typeface="Times New Roman"/>
                <a:cs typeface="Times New Roman"/>
              </a:rPr>
              <a:t>terror</a:t>
            </a:r>
            <a:r>
              <a:rPr dirty="0" sz="1450" spc="145">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5">
                <a:latin typeface="Times New Roman"/>
                <a:cs typeface="Times New Roman"/>
              </a:rPr>
              <a:t>good</a:t>
            </a:r>
            <a:r>
              <a:rPr dirty="0" sz="1450" spc="145">
                <a:latin typeface="Times New Roman"/>
                <a:cs typeface="Times New Roman"/>
              </a:rPr>
              <a:t> </a:t>
            </a:r>
            <a:r>
              <a:rPr dirty="0" sz="1450" spc="-15">
                <a:latin typeface="Times New Roman"/>
                <a:cs typeface="Times New Roman"/>
              </a:rPr>
              <a:t>night-air,</a:t>
            </a:r>
            <a:r>
              <a:rPr dirty="0" sz="1450" spc="145">
                <a:latin typeface="Times New Roman"/>
                <a:cs typeface="Times New Roman"/>
              </a:rPr>
              <a:t> </a:t>
            </a:r>
            <a:r>
              <a:rPr dirty="0" sz="1450" spc="-10">
                <a:latin typeface="Times New Roman"/>
                <a:cs typeface="Times New Roman"/>
              </a:rPr>
              <a:t>which</a:t>
            </a:r>
            <a:r>
              <a:rPr dirty="0" sz="1450" spc="145">
                <a:latin typeface="Times New Roman"/>
                <a:cs typeface="Times New Roman"/>
              </a:rPr>
              <a:t> </a:t>
            </a:r>
            <a:r>
              <a:rPr dirty="0" sz="1450" spc="-10">
                <a:latin typeface="Times New Roman"/>
                <a:cs typeface="Times New Roman"/>
              </a:rPr>
              <a:t>makes</a:t>
            </a:r>
            <a:r>
              <a:rPr dirty="0" sz="1450" spc="145">
                <a:latin typeface="Times New Roman"/>
                <a:cs typeface="Times New Roman"/>
              </a:rPr>
              <a:t> </a:t>
            </a:r>
            <a:r>
              <a:rPr dirty="0" sz="1450" spc="-10">
                <a:latin typeface="Times New Roman"/>
                <a:cs typeface="Times New Roman"/>
              </a:rPr>
              <a:t>men</a:t>
            </a:r>
            <a:r>
              <a:rPr dirty="0" sz="1450" spc="145">
                <a:latin typeface="Times New Roman"/>
                <a:cs typeface="Times New Roman"/>
              </a:rPr>
              <a:t> </a:t>
            </a:r>
            <a:r>
              <a:rPr dirty="0" sz="1450" spc="-10">
                <a:latin typeface="Times New Roman"/>
                <a:cs typeface="Times New Roman"/>
              </a:rPr>
              <a:t>close</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beginning to reawaken, and innumerable violets peep from among the fallen  leaves; when two </a:t>
            </a:r>
            <a:r>
              <a:rPr dirty="0" sz="1450" spc="-5">
                <a:latin typeface="Times New Roman"/>
                <a:cs typeface="Times New Roman"/>
              </a:rPr>
              <a:t>or </a:t>
            </a:r>
            <a:r>
              <a:rPr dirty="0" sz="1450" spc="-10">
                <a:latin typeface="Times New Roman"/>
                <a:cs typeface="Times New Roman"/>
              </a:rPr>
              <a:t>three people at most sit down to </a:t>
            </a:r>
            <a:r>
              <a:rPr dirty="0" sz="1450" spc="-15">
                <a:latin typeface="Times New Roman"/>
                <a:cs typeface="Times New Roman"/>
              </a:rPr>
              <a:t>dinner, </a:t>
            </a:r>
            <a:r>
              <a:rPr dirty="0" sz="1450" spc="-10">
                <a:latin typeface="Times New Roman"/>
                <a:cs typeface="Times New Roman"/>
              </a:rPr>
              <a:t>and, at table,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well to keep </a:t>
            </a:r>
            <a:r>
              <a:rPr dirty="0" sz="1450" spc="-5">
                <a:latin typeface="Times New Roman"/>
                <a:cs typeface="Times New Roman"/>
              </a:rPr>
              <a:t>a </a:t>
            </a:r>
            <a:r>
              <a:rPr dirty="0" sz="1450" spc="-10">
                <a:latin typeface="Times New Roman"/>
                <a:cs typeface="Times New Roman"/>
              </a:rPr>
              <a:t>rug about </a:t>
            </a:r>
            <a:r>
              <a:rPr dirty="0" sz="1450" spc="-5">
                <a:latin typeface="Times New Roman"/>
                <a:cs typeface="Times New Roman"/>
              </a:rPr>
              <a:t>your </a:t>
            </a:r>
            <a:r>
              <a:rPr dirty="0" sz="1450" spc="-10">
                <a:latin typeface="Times New Roman"/>
                <a:cs typeface="Times New Roman"/>
              </a:rPr>
              <a:t>knees, for the nights are chill, and the  salle-à-manger opens </a:t>
            </a:r>
            <a:r>
              <a:rPr dirty="0" sz="1450" spc="-5">
                <a:latin typeface="Times New Roman"/>
                <a:cs typeface="Times New Roman"/>
              </a:rPr>
              <a:t>on </a:t>
            </a:r>
            <a:r>
              <a:rPr dirty="0" sz="1450" spc="-10">
                <a:latin typeface="Times New Roman"/>
                <a:cs typeface="Times New Roman"/>
              </a:rPr>
              <a:t>the court. There is less to distract the attention, for  </a:t>
            </a:r>
            <a:r>
              <a:rPr dirty="0" sz="1450" spc="-5">
                <a:latin typeface="Times New Roman"/>
                <a:cs typeface="Times New Roman"/>
              </a:rPr>
              <a:t>one </a:t>
            </a:r>
            <a:r>
              <a:rPr dirty="0" sz="1450" spc="-10">
                <a:latin typeface="Times New Roman"/>
                <a:cs typeface="Times New Roman"/>
              </a:rPr>
              <a:t>thing, and the forest is more itself. It is </a:t>
            </a:r>
            <a:r>
              <a:rPr dirty="0" sz="1450" spc="-5">
                <a:latin typeface="Times New Roman"/>
                <a:cs typeface="Times New Roman"/>
              </a:rPr>
              <a:t>not </a:t>
            </a:r>
            <a:r>
              <a:rPr dirty="0" sz="1450" spc="-10">
                <a:latin typeface="Times New Roman"/>
                <a:cs typeface="Times New Roman"/>
              </a:rPr>
              <a:t>bedotted with artists’  sunshades as with unknown mushrooms, </a:t>
            </a:r>
            <a:r>
              <a:rPr dirty="0" sz="1450" spc="-5">
                <a:latin typeface="Times New Roman"/>
                <a:cs typeface="Times New Roman"/>
              </a:rPr>
              <a:t>nor </a:t>
            </a:r>
            <a:r>
              <a:rPr dirty="0" sz="1450" spc="-10">
                <a:latin typeface="Times New Roman"/>
                <a:cs typeface="Times New Roman"/>
              </a:rPr>
              <a:t>bestrewn with the remains </a:t>
            </a:r>
            <a:r>
              <a:rPr dirty="0" sz="1450" spc="-5">
                <a:latin typeface="Times New Roman"/>
                <a:cs typeface="Times New Roman"/>
              </a:rPr>
              <a:t>of  </a:t>
            </a:r>
            <a:r>
              <a:rPr dirty="0" sz="1450" spc="-10">
                <a:latin typeface="Times New Roman"/>
                <a:cs typeface="Times New Roman"/>
              </a:rPr>
              <a:t>English picnics. The hunting still goes </a:t>
            </a:r>
            <a:r>
              <a:rPr dirty="0" sz="1450" spc="-5">
                <a:latin typeface="Times New Roman"/>
                <a:cs typeface="Times New Roman"/>
              </a:rPr>
              <a:t>on, </a:t>
            </a:r>
            <a:r>
              <a:rPr dirty="0" sz="1450" spc="-10">
                <a:latin typeface="Times New Roman"/>
                <a:cs typeface="Times New Roman"/>
              </a:rPr>
              <a:t>and at any moment </a:t>
            </a:r>
            <a:r>
              <a:rPr dirty="0" sz="1450" spc="-5">
                <a:latin typeface="Times New Roman"/>
                <a:cs typeface="Times New Roman"/>
              </a:rPr>
              <a:t>your </a:t>
            </a:r>
            <a:r>
              <a:rPr dirty="0" sz="1450" spc="-10">
                <a:latin typeface="Times New Roman"/>
                <a:cs typeface="Times New Roman"/>
              </a:rPr>
              <a:t>heart may  </a:t>
            </a:r>
            <a:r>
              <a:rPr dirty="0" sz="1450" spc="-5">
                <a:latin typeface="Times New Roman"/>
                <a:cs typeface="Times New Roman"/>
              </a:rPr>
              <a:t>be brought </a:t>
            </a:r>
            <a:r>
              <a:rPr dirty="0" sz="1450" spc="-10">
                <a:latin typeface="Times New Roman"/>
                <a:cs typeface="Times New Roman"/>
              </a:rPr>
              <a:t>into </a:t>
            </a:r>
            <a:r>
              <a:rPr dirty="0" sz="1450" spc="-5">
                <a:latin typeface="Times New Roman"/>
                <a:cs typeface="Times New Roman"/>
              </a:rPr>
              <a:t>your </a:t>
            </a:r>
            <a:r>
              <a:rPr dirty="0" sz="1450" spc="-10">
                <a:latin typeface="Times New Roman"/>
                <a:cs typeface="Times New Roman"/>
              </a:rPr>
              <a:t>mouth as </a:t>
            </a:r>
            <a:r>
              <a:rPr dirty="0" sz="1450" spc="-5">
                <a:latin typeface="Times New Roman"/>
                <a:cs typeface="Times New Roman"/>
              </a:rPr>
              <a:t>you </a:t>
            </a:r>
            <a:r>
              <a:rPr dirty="0" sz="1450" spc="-10">
                <a:latin typeface="Times New Roman"/>
                <a:cs typeface="Times New Roman"/>
              </a:rPr>
              <a:t>hear </a:t>
            </a:r>
            <a:r>
              <a:rPr dirty="0" sz="1450" spc="-15">
                <a:latin typeface="Times New Roman"/>
                <a:cs typeface="Times New Roman"/>
              </a:rPr>
              <a:t>far-away </a:t>
            </a:r>
            <a:r>
              <a:rPr dirty="0" sz="1450" spc="-10">
                <a:latin typeface="Times New Roman"/>
                <a:cs typeface="Times New Roman"/>
              </a:rPr>
              <a:t>horns; </a:t>
            </a:r>
            <a:r>
              <a:rPr dirty="0" sz="1450" spc="-5">
                <a:latin typeface="Times New Roman"/>
                <a:cs typeface="Times New Roman"/>
              </a:rPr>
              <a:t>or 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told </a:t>
            </a:r>
            <a:r>
              <a:rPr dirty="0" sz="1450" spc="-5">
                <a:latin typeface="Times New Roman"/>
                <a:cs typeface="Times New Roman"/>
              </a:rPr>
              <a:t>by  </a:t>
            </a:r>
            <a:r>
              <a:rPr dirty="0" sz="1450" spc="-10">
                <a:latin typeface="Times New Roman"/>
                <a:cs typeface="Times New Roman"/>
              </a:rPr>
              <a:t>an agitated peasant that the </a:t>
            </a:r>
            <a:r>
              <a:rPr dirty="0" sz="1450" spc="-25">
                <a:latin typeface="Times New Roman"/>
                <a:cs typeface="Times New Roman"/>
              </a:rPr>
              <a:t>Vicomte </a:t>
            </a:r>
            <a:r>
              <a:rPr dirty="0" sz="1450" spc="-10">
                <a:latin typeface="Times New Roman"/>
                <a:cs typeface="Times New Roman"/>
              </a:rPr>
              <a:t>has </a:t>
            </a:r>
            <a:r>
              <a:rPr dirty="0" sz="1450" spc="-5">
                <a:latin typeface="Times New Roman"/>
                <a:cs typeface="Times New Roman"/>
              </a:rPr>
              <a:t>gone up </a:t>
            </a:r>
            <a:r>
              <a:rPr dirty="0" sz="1450" spc="-10">
                <a:latin typeface="Times New Roman"/>
                <a:cs typeface="Times New Roman"/>
              </a:rPr>
              <a:t>the avenue, </a:t>
            </a:r>
            <a:r>
              <a:rPr dirty="0" sz="1450" spc="-5">
                <a:latin typeface="Times New Roman"/>
                <a:cs typeface="Times New Roman"/>
              </a:rPr>
              <a:t>not </a:t>
            </a:r>
            <a:r>
              <a:rPr dirty="0" sz="1450" spc="-10">
                <a:latin typeface="Times New Roman"/>
                <a:cs typeface="Times New Roman"/>
              </a:rPr>
              <a:t>ten minutes  since, ‘</a:t>
            </a:r>
            <a:r>
              <a:rPr dirty="0" sz="1450" spc="-10" i="1">
                <a:latin typeface="Times New Roman"/>
                <a:cs typeface="Times New Roman"/>
              </a:rPr>
              <a:t>à fond </a:t>
            </a:r>
            <a:r>
              <a:rPr dirty="0" sz="1450" spc="-5" i="1">
                <a:latin typeface="Times New Roman"/>
                <a:cs typeface="Times New Roman"/>
              </a:rPr>
              <a:t>de </a:t>
            </a:r>
            <a:r>
              <a:rPr dirty="0" sz="1450" spc="-10" i="1">
                <a:latin typeface="Times New Roman"/>
                <a:cs typeface="Times New Roman"/>
              </a:rPr>
              <a:t>train</a:t>
            </a:r>
            <a:r>
              <a:rPr dirty="0" sz="1450" spc="-10">
                <a:latin typeface="Times New Roman"/>
                <a:cs typeface="Times New Roman"/>
              </a:rPr>
              <a:t>, </a:t>
            </a:r>
            <a:r>
              <a:rPr dirty="0" sz="1450" spc="-10" i="1">
                <a:latin typeface="Times New Roman"/>
                <a:cs typeface="Times New Roman"/>
              </a:rPr>
              <a:t>monsieur</a:t>
            </a:r>
            <a:r>
              <a:rPr dirty="0" sz="1450" spc="-10">
                <a:latin typeface="Times New Roman"/>
                <a:cs typeface="Times New Roman"/>
              </a:rPr>
              <a:t>, </a:t>
            </a:r>
            <a:r>
              <a:rPr dirty="0" sz="1450" spc="-10" i="1">
                <a:latin typeface="Times New Roman"/>
                <a:cs typeface="Times New Roman"/>
              </a:rPr>
              <a:t>et avec douze</a:t>
            </a:r>
            <a:r>
              <a:rPr dirty="0" sz="1450" spc="45" i="1">
                <a:latin typeface="Times New Roman"/>
                <a:cs typeface="Times New Roman"/>
              </a:rPr>
              <a:t> </a:t>
            </a:r>
            <a:r>
              <a:rPr dirty="0" sz="1450" spc="-10" i="1">
                <a:latin typeface="Times New Roman"/>
                <a:cs typeface="Times New Roman"/>
              </a:rPr>
              <a:t>pipuers</a:t>
            </a:r>
            <a:r>
              <a:rPr dirty="0" sz="1450" spc="-10">
                <a:latin typeface="Times New Roman"/>
                <a:cs typeface="Times New Roman"/>
              </a:rPr>
              <a: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If </a:t>
            </a:r>
            <a:r>
              <a:rPr dirty="0" sz="1450" spc="-5">
                <a:latin typeface="Times New Roman"/>
                <a:cs typeface="Times New Roman"/>
              </a:rPr>
              <a:t>you go up </a:t>
            </a:r>
            <a:r>
              <a:rPr dirty="0" sz="1450" spc="-10">
                <a:latin typeface="Times New Roman"/>
                <a:cs typeface="Times New Roman"/>
              </a:rPr>
              <a:t>to some coign </a:t>
            </a:r>
            <a:r>
              <a:rPr dirty="0" sz="1450" spc="-5">
                <a:latin typeface="Times New Roman"/>
                <a:cs typeface="Times New Roman"/>
              </a:rPr>
              <a:t>of </a:t>
            </a:r>
            <a:r>
              <a:rPr dirty="0" sz="1450" spc="-10">
                <a:latin typeface="Times New Roman"/>
                <a:cs typeface="Times New Roman"/>
              </a:rPr>
              <a:t>vantage in the system </a:t>
            </a:r>
            <a:r>
              <a:rPr dirty="0" sz="1450" spc="-5">
                <a:latin typeface="Times New Roman"/>
                <a:cs typeface="Times New Roman"/>
              </a:rPr>
              <a:t>of </a:t>
            </a:r>
            <a:r>
              <a:rPr dirty="0" sz="1450" spc="-10">
                <a:latin typeface="Times New Roman"/>
                <a:cs typeface="Times New Roman"/>
              </a:rPr>
              <a:t>low hills that permeates  the forest, </a:t>
            </a:r>
            <a:r>
              <a:rPr dirty="0" sz="1450" spc="-5">
                <a:latin typeface="Times New Roman"/>
                <a:cs typeface="Times New Roman"/>
              </a:rPr>
              <a:t>you </a:t>
            </a:r>
            <a:r>
              <a:rPr dirty="0" sz="1450" spc="-10">
                <a:latin typeface="Times New Roman"/>
                <a:cs typeface="Times New Roman"/>
              </a:rPr>
              <a:t>will see many different tracts </a:t>
            </a:r>
            <a:r>
              <a:rPr dirty="0" sz="1450" spc="-5">
                <a:latin typeface="Times New Roman"/>
                <a:cs typeface="Times New Roman"/>
              </a:rPr>
              <a:t>of </a:t>
            </a:r>
            <a:r>
              <a:rPr dirty="0" sz="1450" spc="-20">
                <a:latin typeface="Times New Roman"/>
                <a:cs typeface="Times New Roman"/>
              </a:rPr>
              <a:t>country,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its own cold  and melancholy neutral tint, and all mixed together and mingled the </a:t>
            </a:r>
            <a:r>
              <a:rPr dirty="0" sz="1450" spc="-5">
                <a:latin typeface="Times New Roman"/>
                <a:cs typeface="Times New Roman"/>
              </a:rPr>
              <a:t>one </a:t>
            </a:r>
            <a:r>
              <a:rPr dirty="0" sz="1450" spc="-10">
                <a:latin typeface="Times New Roman"/>
                <a:cs typeface="Times New Roman"/>
              </a:rPr>
              <a:t>into  the other at the seams. </a:t>
            </a:r>
            <a:r>
              <a:rPr dirty="0" sz="1450" spc="-60">
                <a:latin typeface="Times New Roman"/>
                <a:cs typeface="Times New Roman"/>
              </a:rPr>
              <a:t>You </a:t>
            </a:r>
            <a:r>
              <a:rPr dirty="0" sz="1450" spc="-10">
                <a:latin typeface="Times New Roman"/>
                <a:cs typeface="Times New Roman"/>
              </a:rPr>
              <a:t>will see tracts </a:t>
            </a:r>
            <a:r>
              <a:rPr dirty="0" sz="1450" spc="-5">
                <a:latin typeface="Times New Roman"/>
                <a:cs typeface="Times New Roman"/>
              </a:rPr>
              <a:t>of </a:t>
            </a:r>
            <a:r>
              <a:rPr dirty="0" sz="1450" spc="-10">
                <a:latin typeface="Times New Roman"/>
                <a:cs typeface="Times New Roman"/>
              </a:rPr>
              <a:t>leafless beeches </a:t>
            </a:r>
            <a:r>
              <a:rPr dirty="0" sz="1450" spc="-5">
                <a:latin typeface="Times New Roman"/>
                <a:cs typeface="Times New Roman"/>
              </a:rPr>
              <a:t>of a </a:t>
            </a:r>
            <a:r>
              <a:rPr dirty="0" sz="1450" spc="-10">
                <a:latin typeface="Times New Roman"/>
                <a:cs typeface="Times New Roman"/>
              </a:rPr>
              <a:t>faint  yellowish </a:t>
            </a:r>
            <a:r>
              <a:rPr dirty="0" sz="1450" spc="-25">
                <a:latin typeface="Times New Roman"/>
                <a:cs typeface="Times New Roman"/>
              </a:rPr>
              <a:t>grey, </a:t>
            </a:r>
            <a:r>
              <a:rPr dirty="0" sz="1450" spc="-10">
                <a:latin typeface="Times New Roman"/>
                <a:cs typeface="Times New Roman"/>
              </a:rPr>
              <a:t>and leafless oaks </a:t>
            </a:r>
            <a:r>
              <a:rPr dirty="0" sz="1450" spc="-5">
                <a:latin typeface="Times New Roman"/>
                <a:cs typeface="Times New Roman"/>
              </a:rPr>
              <a:t>a </a:t>
            </a:r>
            <a:r>
              <a:rPr dirty="0" sz="1450" spc="-10">
                <a:latin typeface="Times New Roman"/>
                <a:cs typeface="Times New Roman"/>
              </a:rPr>
              <a:t>little ruddier in the hue. Then zones </a:t>
            </a:r>
            <a:r>
              <a:rPr dirty="0" sz="1450" spc="-5">
                <a:latin typeface="Times New Roman"/>
                <a:cs typeface="Times New Roman"/>
              </a:rPr>
              <a:t>of  </a:t>
            </a:r>
            <a:r>
              <a:rPr dirty="0" sz="1450" spc="-10">
                <a:latin typeface="Times New Roman"/>
                <a:cs typeface="Times New Roman"/>
              </a:rPr>
              <a:t>pine </a:t>
            </a:r>
            <a:r>
              <a:rPr dirty="0" sz="1450" spc="-5">
                <a:latin typeface="Times New Roman"/>
                <a:cs typeface="Times New Roman"/>
              </a:rPr>
              <a:t>of a </a:t>
            </a:r>
            <a:r>
              <a:rPr dirty="0" sz="1450" spc="-10">
                <a:latin typeface="Times New Roman"/>
                <a:cs typeface="Times New Roman"/>
              </a:rPr>
              <a:t>solemn green; and, dotted among the pines, </a:t>
            </a:r>
            <a:r>
              <a:rPr dirty="0" sz="1450" spc="-5">
                <a:latin typeface="Times New Roman"/>
                <a:cs typeface="Times New Roman"/>
              </a:rPr>
              <a:t>or </a:t>
            </a:r>
            <a:r>
              <a:rPr dirty="0" sz="1450" spc="-10">
                <a:latin typeface="Times New Roman"/>
                <a:cs typeface="Times New Roman"/>
              </a:rPr>
              <a:t>standing </a:t>
            </a:r>
            <a:r>
              <a:rPr dirty="0" sz="1450" spc="-5">
                <a:latin typeface="Times New Roman"/>
                <a:cs typeface="Times New Roman"/>
              </a:rPr>
              <a:t>by  </a:t>
            </a:r>
            <a:r>
              <a:rPr dirty="0" sz="1450" spc="-10">
                <a:latin typeface="Times New Roman"/>
                <a:cs typeface="Times New Roman"/>
              </a:rPr>
              <a:t>themselves in rocky clearings, the delicate, snow-white trunks </a:t>
            </a:r>
            <a:r>
              <a:rPr dirty="0" sz="1450" spc="-5">
                <a:latin typeface="Times New Roman"/>
                <a:cs typeface="Times New Roman"/>
              </a:rPr>
              <a:t>of </a:t>
            </a:r>
            <a:r>
              <a:rPr dirty="0" sz="1450" spc="-10">
                <a:latin typeface="Times New Roman"/>
                <a:cs typeface="Times New Roman"/>
              </a:rPr>
              <a:t>birches,  spreading </a:t>
            </a:r>
            <a:r>
              <a:rPr dirty="0" sz="1450" spc="-5">
                <a:latin typeface="Times New Roman"/>
                <a:cs typeface="Times New Roman"/>
              </a:rPr>
              <a:t>out </a:t>
            </a:r>
            <a:r>
              <a:rPr dirty="0" sz="1450" spc="-10">
                <a:latin typeface="Times New Roman"/>
                <a:cs typeface="Times New Roman"/>
              </a:rPr>
              <a:t>into snow-white branches yet more delicate, and crowned and  canopied with </a:t>
            </a:r>
            <a:r>
              <a:rPr dirty="0" sz="1450" spc="-5">
                <a:latin typeface="Times New Roman"/>
                <a:cs typeface="Times New Roman"/>
              </a:rPr>
              <a:t>a </a:t>
            </a:r>
            <a:r>
              <a:rPr dirty="0" sz="1450" spc="-10">
                <a:latin typeface="Times New Roman"/>
                <a:cs typeface="Times New Roman"/>
              </a:rPr>
              <a:t>purple haze </a:t>
            </a:r>
            <a:r>
              <a:rPr dirty="0" sz="1450" spc="-5">
                <a:latin typeface="Times New Roman"/>
                <a:cs typeface="Times New Roman"/>
              </a:rPr>
              <a:t>of </a:t>
            </a:r>
            <a:r>
              <a:rPr dirty="0" sz="1450" spc="-10">
                <a:latin typeface="Times New Roman"/>
                <a:cs typeface="Times New Roman"/>
              </a:rPr>
              <a:t>twigs. And then </a:t>
            </a:r>
            <a:r>
              <a:rPr dirty="0" sz="1450" spc="-5">
                <a:latin typeface="Times New Roman"/>
                <a:cs typeface="Times New Roman"/>
              </a:rPr>
              <a:t>a long, </a:t>
            </a:r>
            <a:r>
              <a:rPr dirty="0" sz="1450" spc="-10">
                <a:latin typeface="Times New Roman"/>
                <a:cs typeface="Times New Roman"/>
              </a:rPr>
              <a:t>bare ridge </a:t>
            </a:r>
            <a:r>
              <a:rPr dirty="0" sz="1450" spc="-5">
                <a:latin typeface="Times New Roman"/>
                <a:cs typeface="Times New Roman"/>
              </a:rPr>
              <a:t>of </a:t>
            </a:r>
            <a:r>
              <a:rPr dirty="0" sz="1450" spc="-10">
                <a:latin typeface="Times New Roman"/>
                <a:cs typeface="Times New Roman"/>
              </a:rPr>
              <a:t>tumbled  boulders, with bright sand-breaks between them, and wavering sandy roads  among the bracken and brown </a:t>
            </a:r>
            <a:r>
              <a:rPr dirty="0" sz="1450" spc="-20">
                <a:latin typeface="Times New Roman"/>
                <a:cs typeface="Times New Roman"/>
              </a:rPr>
              <a:t>heather.</a:t>
            </a:r>
            <a:r>
              <a:rPr dirty="0" sz="1450" spc="320">
                <a:latin typeface="Times New Roman"/>
                <a:cs typeface="Times New Roman"/>
              </a:rPr>
              <a:t> </a:t>
            </a:r>
            <a:r>
              <a:rPr dirty="0" sz="1450" spc="-10">
                <a:latin typeface="Times New Roman"/>
                <a:cs typeface="Times New Roman"/>
              </a:rPr>
              <a:t>It is all rather cold and </a:t>
            </a:r>
            <a:r>
              <a:rPr dirty="0" sz="1450" spc="-20">
                <a:latin typeface="Times New Roman"/>
                <a:cs typeface="Times New Roman"/>
              </a:rPr>
              <a:t>unhomely.  </a:t>
            </a:r>
            <a:r>
              <a:rPr dirty="0" sz="1450" spc="-10">
                <a:latin typeface="Times New Roman"/>
                <a:cs typeface="Times New Roman"/>
              </a:rPr>
              <a:t>It  has </a:t>
            </a:r>
            <a:r>
              <a:rPr dirty="0" sz="1450" spc="-5">
                <a:latin typeface="Times New Roman"/>
                <a:cs typeface="Times New Roman"/>
              </a:rPr>
              <a:t>not </a:t>
            </a:r>
            <a:r>
              <a:rPr dirty="0" sz="1450" spc="-10">
                <a:latin typeface="Times New Roman"/>
                <a:cs typeface="Times New Roman"/>
              </a:rPr>
              <a:t>the perfect </a:t>
            </a:r>
            <a:r>
              <a:rPr dirty="0" sz="1450" spc="-20">
                <a:latin typeface="Times New Roman"/>
                <a:cs typeface="Times New Roman"/>
              </a:rPr>
              <a:t>beauty, </a:t>
            </a:r>
            <a:r>
              <a:rPr dirty="0" sz="1450" spc="-5">
                <a:latin typeface="Times New Roman"/>
                <a:cs typeface="Times New Roman"/>
              </a:rPr>
              <a:t>nor </a:t>
            </a:r>
            <a:r>
              <a:rPr dirty="0" sz="1450" spc="-10">
                <a:latin typeface="Times New Roman"/>
                <a:cs typeface="Times New Roman"/>
              </a:rPr>
              <a:t>the gem-like colouring, </a:t>
            </a:r>
            <a:r>
              <a:rPr dirty="0" sz="1450" spc="-5">
                <a:latin typeface="Times New Roman"/>
                <a:cs typeface="Times New Roman"/>
              </a:rPr>
              <a:t>of </a:t>
            </a:r>
            <a:r>
              <a:rPr dirty="0" sz="1450" spc="-10">
                <a:latin typeface="Times New Roman"/>
                <a:cs typeface="Times New Roman"/>
              </a:rPr>
              <a:t>the wood in the later  </a:t>
            </a:r>
            <a:r>
              <a:rPr dirty="0" sz="1450" spc="-20">
                <a:latin typeface="Times New Roman"/>
                <a:cs typeface="Times New Roman"/>
              </a:rPr>
              <a:t>year, </a:t>
            </a:r>
            <a:r>
              <a:rPr dirty="0" sz="1450" spc="-10">
                <a:latin typeface="Times New Roman"/>
                <a:cs typeface="Times New Roman"/>
              </a:rPr>
              <a:t>when it is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one </a:t>
            </a:r>
            <a:r>
              <a:rPr dirty="0" sz="1450" spc="-10">
                <a:latin typeface="Times New Roman"/>
                <a:cs typeface="Times New Roman"/>
              </a:rPr>
              <a:t>vast colonnade </a:t>
            </a:r>
            <a:r>
              <a:rPr dirty="0" sz="1450" spc="-5">
                <a:latin typeface="Times New Roman"/>
                <a:cs typeface="Times New Roman"/>
              </a:rPr>
              <a:t>of </a:t>
            </a:r>
            <a:r>
              <a:rPr dirty="0" sz="1450" spc="-10">
                <a:latin typeface="Times New Roman"/>
                <a:cs typeface="Times New Roman"/>
              </a:rPr>
              <a:t>verdant </a:t>
            </a:r>
            <a:r>
              <a:rPr dirty="0" sz="1450" spc="-20">
                <a:latin typeface="Times New Roman"/>
                <a:cs typeface="Times New Roman"/>
              </a:rPr>
              <a:t>shadow, </a:t>
            </a:r>
            <a:r>
              <a:rPr dirty="0" sz="1450" spc="-10">
                <a:latin typeface="Times New Roman"/>
                <a:cs typeface="Times New Roman"/>
              </a:rPr>
              <a:t>tremulous  with insects, intersected here and there </a:t>
            </a:r>
            <a:r>
              <a:rPr dirty="0" sz="1450" spc="-5">
                <a:latin typeface="Times New Roman"/>
                <a:cs typeface="Times New Roman"/>
              </a:rPr>
              <a:t>by </a:t>
            </a:r>
            <a:r>
              <a:rPr dirty="0" sz="1450" spc="-10">
                <a:latin typeface="Times New Roman"/>
                <a:cs typeface="Times New Roman"/>
              </a:rPr>
              <a:t>lanes </a:t>
            </a:r>
            <a:r>
              <a:rPr dirty="0" sz="1450" spc="-5">
                <a:latin typeface="Times New Roman"/>
                <a:cs typeface="Times New Roman"/>
              </a:rPr>
              <a:t>of </a:t>
            </a:r>
            <a:r>
              <a:rPr dirty="0" sz="1450" spc="-10">
                <a:latin typeface="Times New Roman"/>
                <a:cs typeface="Times New Roman"/>
              </a:rPr>
              <a:t>sunlight set in purple  </a:t>
            </a:r>
            <a:r>
              <a:rPr dirty="0" sz="1450" spc="-20">
                <a:latin typeface="Times New Roman"/>
                <a:cs typeface="Times New Roman"/>
              </a:rPr>
              <a:t>heather. </a:t>
            </a:r>
            <a:r>
              <a:rPr dirty="0" sz="1450" spc="-10">
                <a:latin typeface="Times New Roman"/>
                <a:cs typeface="Times New Roman"/>
              </a:rPr>
              <a:t>The loveliness </a:t>
            </a:r>
            <a:r>
              <a:rPr dirty="0" sz="1450" spc="-5">
                <a:latin typeface="Times New Roman"/>
                <a:cs typeface="Times New Roman"/>
              </a:rPr>
              <a:t>of </a:t>
            </a:r>
            <a:r>
              <a:rPr dirty="0" sz="1450" spc="-10">
                <a:latin typeface="Times New Roman"/>
                <a:cs typeface="Times New Roman"/>
              </a:rPr>
              <a:t>the woods in March is </a:t>
            </a:r>
            <a:r>
              <a:rPr dirty="0" sz="1450" spc="-5">
                <a:latin typeface="Times New Roman"/>
                <a:cs typeface="Times New Roman"/>
              </a:rPr>
              <a:t>not, </a:t>
            </a:r>
            <a:r>
              <a:rPr dirty="0" sz="1450" spc="-20">
                <a:latin typeface="Times New Roman"/>
                <a:cs typeface="Times New Roman"/>
              </a:rPr>
              <a:t>assuredly, </a:t>
            </a:r>
            <a:r>
              <a:rPr dirty="0" sz="1450" spc="-5">
                <a:latin typeface="Times New Roman"/>
                <a:cs typeface="Times New Roman"/>
              </a:rPr>
              <a:t>of </a:t>
            </a:r>
            <a:r>
              <a:rPr dirty="0" sz="1450" spc="-10">
                <a:latin typeface="Times New Roman"/>
                <a:cs typeface="Times New Roman"/>
              </a:rPr>
              <a:t>this  blowzy rustic type. It is made sharp with </a:t>
            </a:r>
            <a:r>
              <a:rPr dirty="0" sz="1450" spc="-5">
                <a:latin typeface="Times New Roman"/>
                <a:cs typeface="Times New Roman"/>
              </a:rPr>
              <a:t>a </a:t>
            </a:r>
            <a:r>
              <a:rPr dirty="0" sz="1450" spc="-10">
                <a:latin typeface="Times New Roman"/>
                <a:cs typeface="Times New Roman"/>
              </a:rPr>
              <a:t>grain </a:t>
            </a:r>
            <a:r>
              <a:rPr dirty="0" sz="1450" spc="-5">
                <a:latin typeface="Times New Roman"/>
                <a:cs typeface="Times New Roman"/>
              </a:rPr>
              <a:t>of </a:t>
            </a:r>
            <a:r>
              <a:rPr dirty="0" sz="1450" spc="-10">
                <a:latin typeface="Times New Roman"/>
                <a:cs typeface="Times New Roman"/>
              </a:rPr>
              <a:t>salt, with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ugliness. It has </a:t>
            </a:r>
            <a:r>
              <a:rPr dirty="0" sz="1450" spc="-5">
                <a:latin typeface="Times New Roman"/>
                <a:cs typeface="Times New Roman"/>
              </a:rPr>
              <a:t>a </a:t>
            </a:r>
            <a:r>
              <a:rPr dirty="0" sz="1450" spc="-10">
                <a:latin typeface="Times New Roman"/>
                <a:cs typeface="Times New Roman"/>
              </a:rPr>
              <a:t>sting like the sting </a:t>
            </a:r>
            <a:r>
              <a:rPr dirty="0" sz="1450" spc="-5">
                <a:latin typeface="Times New Roman"/>
                <a:cs typeface="Times New Roman"/>
              </a:rPr>
              <a:t>of </a:t>
            </a:r>
            <a:r>
              <a:rPr dirty="0" sz="1450" spc="-10">
                <a:latin typeface="Times New Roman"/>
                <a:cs typeface="Times New Roman"/>
              </a:rPr>
              <a:t>bitter ale; </a:t>
            </a:r>
            <a:r>
              <a:rPr dirty="0" sz="1450" spc="-5">
                <a:latin typeface="Times New Roman"/>
                <a:cs typeface="Times New Roman"/>
              </a:rPr>
              <a:t>you </a:t>
            </a:r>
            <a:r>
              <a:rPr dirty="0" sz="1450" spc="-10">
                <a:latin typeface="Times New Roman"/>
                <a:cs typeface="Times New Roman"/>
              </a:rPr>
              <a:t>acquire the love </a:t>
            </a:r>
            <a:r>
              <a:rPr dirty="0" sz="1450" spc="-5">
                <a:latin typeface="Times New Roman"/>
                <a:cs typeface="Times New Roman"/>
              </a:rPr>
              <a:t>of </a:t>
            </a:r>
            <a:r>
              <a:rPr dirty="0" sz="1450" spc="-10">
                <a:latin typeface="Times New Roman"/>
                <a:cs typeface="Times New Roman"/>
              </a:rPr>
              <a:t>it as  men acquire </a:t>
            </a:r>
            <a:r>
              <a:rPr dirty="0" sz="1450" spc="-5">
                <a:latin typeface="Times New Roman"/>
                <a:cs typeface="Times New Roman"/>
              </a:rPr>
              <a:t>a </a:t>
            </a:r>
            <a:r>
              <a:rPr dirty="0" sz="1450" spc="-10">
                <a:latin typeface="Times New Roman"/>
                <a:cs typeface="Times New Roman"/>
              </a:rPr>
              <a:t>taste for olives. And the wonderful </a:t>
            </a:r>
            <a:r>
              <a:rPr dirty="0" sz="1450" spc="-20">
                <a:latin typeface="Times New Roman"/>
                <a:cs typeface="Times New Roman"/>
              </a:rPr>
              <a:t>clear, </a:t>
            </a:r>
            <a:r>
              <a:rPr dirty="0" sz="1450" spc="-10">
                <a:latin typeface="Times New Roman"/>
                <a:cs typeface="Times New Roman"/>
              </a:rPr>
              <a:t>pure air wells into  </a:t>
            </a:r>
            <a:r>
              <a:rPr dirty="0" sz="1450" spc="-5">
                <a:latin typeface="Times New Roman"/>
                <a:cs typeface="Times New Roman"/>
              </a:rPr>
              <a:t>your lungs </a:t>
            </a:r>
            <a:r>
              <a:rPr dirty="0" sz="1450" spc="-10">
                <a:latin typeface="Times New Roman"/>
                <a:cs typeface="Times New Roman"/>
              </a:rPr>
              <a:t>the while </a:t>
            </a:r>
            <a:r>
              <a:rPr dirty="0" sz="1450" spc="-5">
                <a:latin typeface="Times New Roman"/>
                <a:cs typeface="Times New Roman"/>
              </a:rPr>
              <a:t>by </a:t>
            </a:r>
            <a:r>
              <a:rPr dirty="0" sz="1450" spc="-10">
                <a:latin typeface="Times New Roman"/>
                <a:cs typeface="Times New Roman"/>
              </a:rPr>
              <a:t>voluptuous inhalations, and makes the eyes bright, and  sets the heart tinkling to </a:t>
            </a:r>
            <a:r>
              <a:rPr dirty="0" sz="1450" spc="-5">
                <a:latin typeface="Times New Roman"/>
                <a:cs typeface="Times New Roman"/>
              </a:rPr>
              <a:t>a </a:t>
            </a:r>
            <a:r>
              <a:rPr dirty="0" sz="1450" spc="-10">
                <a:latin typeface="Times New Roman"/>
                <a:cs typeface="Times New Roman"/>
              </a:rPr>
              <a:t>new </a:t>
            </a:r>
            <a:r>
              <a:rPr dirty="0" sz="1450" spc="-15">
                <a:latin typeface="Times New Roman"/>
                <a:cs typeface="Times New Roman"/>
              </a:rPr>
              <a:t>tune—or, rather, </a:t>
            </a:r>
            <a:r>
              <a:rPr dirty="0" sz="1450" spc="-10">
                <a:latin typeface="Times New Roman"/>
                <a:cs typeface="Times New Roman"/>
              </a:rPr>
              <a:t>to an old tune; for </a:t>
            </a:r>
            <a:r>
              <a:rPr dirty="0" sz="1450" spc="-5">
                <a:latin typeface="Times New Roman"/>
                <a:cs typeface="Times New Roman"/>
              </a:rPr>
              <a:t>you  </a:t>
            </a:r>
            <a:r>
              <a:rPr dirty="0" sz="1450" spc="-10">
                <a:latin typeface="Times New Roman"/>
                <a:cs typeface="Times New Roman"/>
              </a:rPr>
              <a:t>remember in </a:t>
            </a:r>
            <a:r>
              <a:rPr dirty="0" sz="1450" spc="-5">
                <a:latin typeface="Times New Roman"/>
                <a:cs typeface="Times New Roman"/>
              </a:rPr>
              <a:t>your boyhood </a:t>
            </a:r>
            <a:r>
              <a:rPr dirty="0" sz="1450" spc="-10">
                <a:latin typeface="Times New Roman"/>
                <a:cs typeface="Times New Roman"/>
              </a:rPr>
              <a:t>something akin to this spirit </a:t>
            </a:r>
            <a:r>
              <a:rPr dirty="0" sz="1450" spc="-5">
                <a:latin typeface="Times New Roman"/>
                <a:cs typeface="Times New Roman"/>
              </a:rPr>
              <a:t>of </a:t>
            </a:r>
            <a:r>
              <a:rPr dirty="0" sz="1450" spc="-10">
                <a:latin typeface="Times New Roman"/>
                <a:cs typeface="Times New Roman"/>
              </a:rPr>
              <a:t>adventure, this  thirst for exploration, that now takes </a:t>
            </a:r>
            <a:r>
              <a:rPr dirty="0" sz="1450" spc="-5">
                <a:latin typeface="Times New Roman"/>
                <a:cs typeface="Times New Roman"/>
              </a:rPr>
              <a:t>you </a:t>
            </a:r>
            <a:r>
              <a:rPr dirty="0" sz="1450" spc="-10">
                <a:latin typeface="Times New Roman"/>
                <a:cs typeface="Times New Roman"/>
              </a:rPr>
              <a:t>masterfully </a:t>
            </a:r>
            <a:r>
              <a:rPr dirty="0" sz="1450" spc="-5">
                <a:latin typeface="Times New Roman"/>
                <a:cs typeface="Times New Roman"/>
              </a:rPr>
              <a:t>by </a:t>
            </a:r>
            <a:r>
              <a:rPr dirty="0" sz="1450" spc="-10">
                <a:latin typeface="Times New Roman"/>
                <a:cs typeface="Times New Roman"/>
              </a:rPr>
              <a:t>the hand, plunges </a:t>
            </a:r>
            <a:r>
              <a:rPr dirty="0" sz="1450" spc="-5">
                <a:latin typeface="Times New Roman"/>
                <a:cs typeface="Times New Roman"/>
              </a:rPr>
              <a:t>you  </a:t>
            </a:r>
            <a:r>
              <a:rPr dirty="0" sz="1450" spc="-10">
                <a:latin typeface="Times New Roman"/>
                <a:cs typeface="Times New Roman"/>
              </a:rPr>
              <a:t>into many </a:t>
            </a:r>
            <a:r>
              <a:rPr dirty="0" sz="1450" spc="-5">
                <a:latin typeface="Times New Roman"/>
                <a:cs typeface="Times New Roman"/>
              </a:rPr>
              <a:t>a </a:t>
            </a:r>
            <a:r>
              <a:rPr dirty="0" sz="1450" spc="-10">
                <a:latin typeface="Times New Roman"/>
                <a:cs typeface="Times New Roman"/>
              </a:rPr>
              <a:t>deep grove, and drags </a:t>
            </a:r>
            <a:r>
              <a:rPr dirty="0" sz="1450" spc="-5">
                <a:latin typeface="Times New Roman"/>
                <a:cs typeface="Times New Roman"/>
              </a:rPr>
              <a:t>you </a:t>
            </a:r>
            <a:r>
              <a:rPr dirty="0" sz="1450" spc="-10">
                <a:latin typeface="Times New Roman"/>
                <a:cs typeface="Times New Roman"/>
              </a:rPr>
              <a:t>over many </a:t>
            </a:r>
            <a:r>
              <a:rPr dirty="0" sz="1450" spc="-5">
                <a:latin typeface="Times New Roman"/>
                <a:cs typeface="Times New Roman"/>
              </a:rPr>
              <a:t>a </a:t>
            </a:r>
            <a:r>
              <a:rPr dirty="0" sz="1450" spc="-10">
                <a:latin typeface="Times New Roman"/>
                <a:cs typeface="Times New Roman"/>
              </a:rPr>
              <a:t>stony crest. It is as if the  whole wood were full </a:t>
            </a:r>
            <a:r>
              <a:rPr dirty="0" sz="1450" spc="-5">
                <a:latin typeface="Times New Roman"/>
                <a:cs typeface="Times New Roman"/>
              </a:rPr>
              <a:t>of </a:t>
            </a:r>
            <a:r>
              <a:rPr dirty="0" sz="1450" spc="-10">
                <a:latin typeface="Times New Roman"/>
                <a:cs typeface="Times New Roman"/>
              </a:rPr>
              <a:t>friendly voice, calling </a:t>
            </a:r>
            <a:r>
              <a:rPr dirty="0" sz="1450" spc="-5">
                <a:latin typeface="Times New Roman"/>
                <a:cs typeface="Times New Roman"/>
              </a:rPr>
              <a:t>you </a:t>
            </a:r>
            <a:r>
              <a:rPr dirty="0" sz="1450" spc="-10">
                <a:latin typeface="Times New Roman"/>
                <a:cs typeface="Times New Roman"/>
              </a:rPr>
              <a:t>farther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turn  from </a:t>
            </a:r>
            <a:r>
              <a:rPr dirty="0" sz="1450" spc="-5">
                <a:latin typeface="Times New Roman"/>
                <a:cs typeface="Times New Roman"/>
              </a:rPr>
              <a:t>one </a:t>
            </a:r>
            <a:r>
              <a:rPr dirty="0" sz="1450" spc="-10">
                <a:latin typeface="Times New Roman"/>
                <a:cs typeface="Times New Roman"/>
              </a:rPr>
              <a:t>side to </a:t>
            </a:r>
            <a:r>
              <a:rPr dirty="0" sz="1450" spc="-15">
                <a:latin typeface="Times New Roman"/>
                <a:cs typeface="Times New Roman"/>
              </a:rPr>
              <a:t>another, </a:t>
            </a:r>
            <a:r>
              <a:rPr dirty="0" sz="1450" spc="-10">
                <a:latin typeface="Times New Roman"/>
                <a:cs typeface="Times New Roman"/>
              </a:rPr>
              <a:t>like </a:t>
            </a:r>
            <a:r>
              <a:rPr dirty="0" sz="1450" spc="-20">
                <a:latin typeface="Times New Roman"/>
                <a:cs typeface="Times New Roman"/>
              </a:rPr>
              <a:t>Buridan’s donkey,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maze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algn="just" marL="12700" marR="7620">
              <a:lnSpc>
                <a:spcPts val="1730"/>
              </a:lnSpc>
              <a:spcBef>
                <a:spcPts val="825"/>
              </a:spcBef>
            </a:pPr>
            <a:r>
              <a:rPr dirty="0" sz="1450" spc="-10">
                <a:latin typeface="Times New Roman"/>
                <a:cs typeface="Times New Roman"/>
              </a:rPr>
              <a:t>Comely beeches send </a:t>
            </a:r>
            <a:r>
              <a:rPr dirty="0" sz="1450" spc="-5">
                <a:latin typeface="Times New Roman"/>
                <a:cs typeface="Times New Roman"/>
              </a:rPr>
              <a:t>up </a:t>
            </a:r>
            <a:r>
              <a:rPr dirty="0" sz="1450" spc="-10">
                <a:latin typeface="Times New Roman"/>
                <a:cs typeface="Times New Roman"/>
              </a:rPr>
              <a:t>their white, straight, clustered branches, barred with  green moss, like so many fingers from </a:t>
            </a:r>
            <a:r>
              <a:rPr dirty="0" sz="1450" spc="-5">
                <a:latin typeface="Times New Roman"/>
                <a:cs typeface="Times New Roman"/>
              </a:rPr>
              <a:t>a </a:t>
            </a:r>
            <a:r>
              <a:rPr dirty="0" sz="1450" spc="-10">
                <a:latin typeface="Times New Roman"/>
                <a:cs typeface="Times New Roman"/>
              </a:rPr>
              <a:t>half-clenched hand. Mighty oaks  stand to the ankles in </a:t>
            </a:r>
            <a:r>
              <a:rPr dirty="0" sz="1450" spc="-5">
                <a:latin typeface="Times New Roman"/>
                <a:cs typeface="Times New Roman"/>
              </a:rPr>
              <a:t>a </a:t>
            </a:r>
            <a:r>
              <a:rPr dirty="0" sz="1450" spc="-10">
                <a:latin typeface="Times New Roman"/>
                <a:cs typeface="Times New Roman"/>
              </a:rPr>
              <a:t>fine tracery </a:t>
            </a:r>
            <a:r>
              <a:rPr dirty="0" sz="1450" spc="-5">
                <a:latin typeface="Times New Roman"/>
                <a:cs typeface="Times New Roman"/>
              </a:rPr>
              <a:t>of </a:t>
            </a:r>
            <a:r>
              <a:rPr dirty="0" sz="1450" spc="-10">
                <a:latin typeface="Times New Roman"/>
                <a:cs typeface="Times New Roman"/>
              </a:rPr>
              <a:t>underwood; thence the tall shaft climbs  upwards, and the great forest </a:t>
            </a:r>
            <a:r>
              <a:rPr dirty="0" sz="1450" spc="-5">
                <a:latin typeface="Times New Roman"/>
                <a:cs typeface="Times New Roman"/>
              </a:rPr>
              <a:t>of </a:t>
            </a:r>
            <a:r>
              <a:rPr dirty="0" sz="1450" spc="-10">
                <a:latin typeface="Times New Roman"/>
                <a:cs typeface="Times New Roman"/>
              </a:rPr>
              <a:t>stalwart </a:t>
            </a:r>
            <a:r>
              <a:rPr dirty="0" sz="1450" spc="-5">
                <a:latin typeface="Times New Roman"/>
                <a:cs typeface="Times New Roman"/>
              </a:rPr>
              <a:t>boughs </a:t>
            </a:r>
            <a:r>
              <a:rPr dirty="0" sz="1450" spc="-10">
                <a:latin typeface="Times New Roman"/>
                <a:cs typeface="Times New Roman"/>
              </a:rPr>
              <a:t>spreads </a:t>
            </a:r>
            <a:r>
              <a:rPr dirty="0" sz="1450" spc="-5">
                <a:latin typeface="Times New Roman"/>
                <a:cs typeface="Times New Roman"/>
              </a:rPr>
              <a:t>out </a:t>
            </a:r>
            <a:r>
              <a:rPr dirty="0" sz="1450" spc="-10">
                <a:latin typeface="Times New Roman"/>
                <a:cs typeface="Times New Roman"/>
              </a:rPr>
              <a:t>into the golden  evening </a:t>
            </a:r>
            <a:r>
              <a:rPr dirty="0" sz="1450" spc="-30">
                <a:latin typeface="Times New Roman"/>
                <a:cs typeface="Times New Roman"/>
              </a:rPr>
              <a:t>sky, </a:t>
            </a:r>
            <a:r>
              <a:rPr dirty="0" sz="1450" spc="-10">
                <a:latin typeface="Times New Roman"/>
                <a:cs typeface="Times New Roman"/>
              </a:rPr>
              <a:t>where the rooks are flying and calling. On the sward </a:t>
            </a:r>
            <a:r>
              <a:rPr dirty="0" sz="1450" spc="-5">
                <a:latin typeface="Times New Roman"/>
                <a:cs typeface="Times New Roman"/>
              </a:rPr>
              <a:t>of </a:t>
            </a:r>
            <a:r>
              <a:rPr dirty="0" sz="1450" spc="-10">
                <a:latin typeface="Times New Roman"/>
                <a:cs typeface="Times New Roman"/>
              </a:rPr>
              <a:t>the Bois  d’Hyver</a:t>
            </a:r>
            <a:r>
              <a:rPr dirty="0" sz="1450" spc="4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firs</a:t>
            </a:r>
            <a:r>
              <a:rPr dirty="0" sz="1450" spc="45">
                <a:latin typeface="Times New Roman"/>
                <a:cs typeface="Times New Roman"/>
              </a:rPr>
              <a:t> </a:t>
            </a:r>
            <a:r>
              <a:rPr dirty="0" sz="1450" spc="-10">
                <a:latin typeface="Times New Roman"/>
                <a:cs typeface="Times New Roman"/>
              </a:rPr>
              <a:t>stand</a:t>
            </a:r>
            <a:r>
              <a:rPr dirty="0" sz="1450" spc="45">
                <a:latin typeface="Times New Roman"/>
                <a:cs typeface="Times New Roman"/>
              </a:rPr>
              <a:t> </a:t>
            </a:r>
            <a:r>
              <a:rPr dirty="0" sz="1450" spc="-10">
                <a:latin typeface="Times New Roman"/>
                <a:cs typeface="Times New Roman"/>
              </a:rPr>
              <a:t>well</a:t>
            </a:r>
            <a:r>
              <a:rPr dirty="0" sz="1450" spc="45">
                <a:latin typeface="Times New Roman"/>
                <a:cs typeface="Times New Roman"/>
              </a:rPr>
              <a:t> </a:t>
            </a:r>
            <a:r>
              <a:rPr dirty="0" sz="1450" spc="-10">
                <a:latin typeface="Times New Roman"/>
                <a:cs typeface="Times New Roman"/>
              </a:rPr>
              <a:t>asunder</a:t>
            </a:r>
            <a:r>
              <a:rPr dirty="0" sz="1450" spc="45">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outspread</a:t>
            </a:r>
            <a:r>
              <a:rPr dirty="0" sz="1450" spc="45">
                <a:latin typeface="Times New Roman"/>
                <a:cs typeface="Times New Roman"/>
              </a:rPr>
              <a:t> </a:t>
            </a:r>
            <a:r>
              <a:rPr dirty="0" sz="1450" spc="-10">
                <a:latin typeface="Times New Roman"/>
                <a:cs typeface="Times New Roman"/>
              </a:rPr>
              <a:t>arms,</a:t>
            </a:r>
            <a:r>
              <a:rPr dirty="0" sz="1450" spc="45">
                <a:latin typeface="Times New Roman"/>
                <a:cs typeface="Times New Roman"/>
              </a:rPr>
              <a:t> </a:t>
            </a:r>
            <a:r>
              <a:rPr dirty="0" sz="1450" spc="-10">
                <a:latin typeface="Times New Roman"/>
                <a:cs typeface="Times New Roman"/>
              </a:rPr>
              <a:t>like</a:t>
            </a:r>
            <a:r>
              <a:rPr dirty="0" sz="1450" spc="45">
                <a:latin typeface="Times New Roman"/>
                <a:cs typeface="Times New Roman"/>
              </a:rPr>
              <a:t> </a:t>
            </a:r>
            <a:r>
              <a:rPr dirty="0" sz="1450" spc="-10">
                <a:latin typeface="Times New Roman"/>
                <a:cs typeface="Times New Roman"/>
              </a:rPr>
              <a:t>fencers</a:t>
            </a:r>
            <a:r>
              <a:rPr dirty="0" sz="1450" spc="45">
                <a:latin typeface="Times New Roman"/>
                <a:cs typeface="Times New Roman"/>
              </a:rPr>
              <a:t> </a:t>
            </a:r>
            <a:r>
              <a:rPr dirty="0" sz="1450" spc="-10">
                <a:latin typeface="Times New Roman"/>
                <a:cs typeface="Times New Roman"/>
              </a:rPr>
              <a:t>saluting;</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the air smells </a:t>
            </a:r>
            <a:r>
              <a:rPr dirty="0" sz="1450" spc="-5">
                <a:latin typeface="Times New Roman"/>
                <a:cs typeface="Times New Roman"/>
              </a:rPr>
              <a:t>of </a:t>
            </a:r>
            <a:r>
              <a:rPr dirty="0" sz="1450" spc="-10">
                <a:latin typeface="Times New Roman"/>
                <a:cs typeface="Times New Roman"/>
              </a:rPr>
              <a:t>resin all around, and the sound </a:t>
            </a:r>
            <a:r>
              <a:rPr dirty="0" sz="1450" spc="-5">
                <a:latin typeface="Times New Roman"/>
                <a:cs typeface="Times New Roman"/>
              </a:rPr>
              <a:t>of </a:t>
            </a:r>
            <a:r>
              <a:rPr dirty="0" sz="1450" spc="-10">
                <a:latin typeface="Times New Roman"/>
                <a:cs typeface="Times New Roman"/>
              </a:rPr>
              <a:t>the axe is rarely still.  But strangest </a:t>
            </a:r>
            <a:r>
              <a:rPr dirty="0" sz="1450" spc="-5">
                <a:latin typeface="Times New Roman"/>
                <a:cs typeface="Times New Roman"/>
              </a:rPr>
              <a:t>of </a:t>
            </a:r>
            <a:r>
              <a:rPr dirty="0" sz="1450" spc="-10">
                <a:latin typeface="Times New Roman"/>
                <a:cs typeface="Times New Roman"/>
              </a:rPr>
              <a:t>all, and in appearance oldest </a:t>
            </a:r>
            <a:r>
              <a:rPr dirty="0" sz="1450" spc="-5">
                <a:latin typeface="Times New Roman"/>
                <a:cs typeface="Times New Roman"/>
              </a:rPr>
              <a:t>of </a:t>
            </a:r>
            <a:r>
              <a:rPr dirty="0" sz="1450" spc="-10">
                <a:latin typeface="Times New Roman"/>
                <a:cs typeface="Times New Roman"/>
              </a:rPr>
              <a:t>all, are the dim and wizard  upland districts </a:t>
            </a:r>
            <a:r>
              <a:rPr dirty="0" sz="1450" spc="-5">
                <a:latin typeface="Times New Roman"/>
                <a:cs typeface="Times New Roman"/>
              </a:rPr>
              <a:t>of young </a:t>
            </a:r>
            <a:r>
              <a:rPr dirty="0" sz="1450" spc="-10">
                <a:latin typeface="Times New Roman"/>
                <a:cs typeface="Times New Roman"/>
              </a:rPr>
              <a:t>wood. The ground is carpeted with fir-tassel, and  strewn with fir-apples and flakes </a:t>
            </a:r>
            <a:r>
              <a:rPr dirty="0" sz="1450" spc="-5">
                <a:latin typeface="Times New Roman"/>
                <a:cs typeface="Times New Roman"/>
              </a:rPr>
              <a:t>of </a:t>
            </a:r>
            <a:r>
              <a:rPr dirty="0" sz="1450" spc="-10">
                <a:latin typeface="Times New Roman"/>
                <a:cs typeface="Times New Roman"/>
              </a:rPr>
              <a:t>fallen bark. Rocks lie crouching in the  thicket, guttered with rain, tufted with lichen, white with years and the rigours  </a:t>
            </a:r>
            <a:r>
              <a:rPr dirty="0" sz="1450" spc="-5">
                <a:latin typeface="Times New Roman"/>
                <a:cs typeface="Times New Roman"/>
              </a:rPr>
              <a:t>of </a:t>
            </a:r>
            <a:r>
              <a:rPr dirty="0" sz="1450" spc="-10">
                <a:latin typeface="Times New Roman"/>
                <a:cs typeface="Times New Roman"/>
              </a:rPr>
              <a:t>the changeful seasons. Brown and yellow butterflies are sown and carried  away again </a:t>
            </a:r>
            <a:r>
              <a:rPr dirty="0" sz="1450" spc="-5">
                <a:latin typeface="Times New Roman"/>
                <a:cs typeface="Times New Roman"/>
              </a:rPr>
              <a:t>by </a:t>
            </a:r>
            <a:r>
              <a:rPr dirty="0" sz="1450" spc="-10">
                <a:latin typeface="Times New Roman"/>
                <a:cs typeface="Times New Roman"/>
              </a:rPr>
              <a:t>the light air—like thistledown. The loneliness </a:t>
            </a:r>
            <a:r>
              <a:rPr dirty="0" sz="1450" spc="-5">
                <a:latin typeface="Times New Roman"/>
                <a:cs typeface="Times New Roman"/>
              </a:rPr>
              <a:t>of </a:t>
            </a:r>
            <a:r>
              <a:rPr dirty="0" sz="1450" spc="-10">
                <a:latin typeface="Times New Roman"/>
                <a:cs typeface="Times New Roman"/>
              </a:rPr>
              <a:t>these coverts  is so excessive, that there are moments when pleasure draws to the </a:t>
            </a:r>
            <a:r>
              <a:rPr dirty="0" sz="1450" spc="-15">
                <a:latin typeface="Times New Roman"/>
                <a:cs typeface="Times New Roman"/>
              </a:rPr>
              <a:t>verge </a:t>
            </a:r>
            <a:r>
              <a:rPr dirty="0" sz="1450" spc="-5">
                <a:latin typeface="Times New Roman"/>
                <a:cs typeface="Times New Roman"/>
              </a:rPr>
              <a:t>of  </a:t>
            </a:r>
            <a:r>
              <a:rPr dirty="0" sz="1450" spc="-25">
                <a:latin typeface="Times New Roman"/>
                <a:cs typeface="Times New Roman"/>
              </a:rPr>
              <a:t>fear. </a:t>
            </a:r>
            <a:r>
              <a:rPr dirty="0" sz="1450" spc="-60">
                <a:latin typeface="Times New Roman"/>
                <a:cs typeface="Times New Roman"/>
              </a:rPr>
              <a:t>You </a:t>
            </a:r>
            <a:r>
              <a:rPr dirty="0" sz="1450" spc="-10">
                <a:latin typeface="Times New Roman"/>
                <a:cs typeface="Times New Roman"/>
              </a:rPr>
              <a:t>listen and listen for some noise to break the silence, till </a:t>
            </a:r>
            <a:r>
              <a:rPr dirty="0" sz="1450" spc="-5">
                <a:latin typeface="Times New Roman"/>
                <a:cs typeface="Times New Roman"/>
              </a:rPr>
              <a:t>you </a:t>
            </a:r>
            <a:r>
              <a:rPr dirty="0" sz="1450" spc="-10">
                <a:latin typeface="Times New Roman"/>
                <a:cs typeface="Times New Roman"/>
              </a:rPr>
              <a:t>grow  half mesmerised </a:t>
            </a:r>
            <a:r>
              <a:rPr dirty="0" sz="1450" spc="-5">
                <a:latin typeface="Times New Roman"/>
                <a:cs typeface="Times New Roman"/>
              </a:rPr>
              <a:t>by </a:t>
            </a:r>
            <a:r>
              <a:rPr dirty="0" sz="1450" spc="-10">
                <a:latin typeface="Times New Roman"/>
                <a:cs typeface="Times New Roman"/>
              </a:rPr>
              <a:t>the intensity </a:t>
            </a:r>
            <a:r>
              <a:rPr dirty="0" sz="1450" spc="-5">
                <a:latin typeface="Times New Roman"/>
                <a:cs typeface="Times New Roman"/>
              </a:rPr>
              <a:t>of </a:t>
            </a:r>
            <a:r>
              <a:rPr dirty="0" sz="1450" spc="-10">
                <a:latin typeface="Times New Roman"/>
                <a:cs typeface="Times New Roman"/>
              </a:rPr>
              <a:t>the strain; </a:t>
            </a:r>
            <a:r>
              <a:rPr dirty="0" sz="1450" spc="-5">
                <a:latin typeface="Times New Roman"/>
                <a:cs typeface="Times New Roman"/>
              </a:rPr>
              <a:t>your </a:t>
            </a:r>
            <a:r>
              <a:rPr dirty="0" sz="1450" spc="-10">
                <a:latin typeface="Times New Roman"/>
                <a:cs typeface="Times New Roman"/>
              </a:rPr>
              <a:t>sense </a:t>
            </a:r>
            <a:r>
              <a:rPr dirty="0" sz="1450" spc="-5">
                <a:latin typeface="Times New Roman"/>
                <a:cs typeface="Times New Roman"/>
              </a:rPr>
              <a:t>of your </a:t>
            </a:r>
            <a:r>
              <a:rPr dirty="0" sz="1450" spc="-10">
                <a:latin typeface="Times New Roman"/>
                <a:cs typeface="Times New Roman"/>
              </a:rPr>
              <a:t>own identity  is troubled; </a:t>
            </a:r>
            <a:r>
              <a:rPr dirty="0" sz="1450" spc="-5">
                <a:latin typeface="Times New Roman"/>
                <a:cs typeface="Times New Roman"/>
              </a:rPr>
              <a:t>your </a:t>
            </a:r>
            <a:r>
              <a:rPr dirty="0" sz="1450" spc="-10">
                <a:latin typeface="Times New Roman"/>
                <a:cs typeface="Times New Roman"/>
              </a:rPr>
              <a:t>brain reels, like that </a:t>
            </a:r>
            <a:r>
              <a:rPr dirty="0" sz="1450" spc="-5">
                <a:latin typeface="Times New Roman"/>
                <a:cs typeface="Times New Roman"/>
              </a:rPr>
              <a:t>of </a:t>
            </a:r>
            <a:r>
              <a:rPr dirty="0" sz="1450" spc="-10">
                <a:latin typeface="Times New Roman"/>
                <a:cs typeface="Times New Roman"/>
              </a:rPr>
              <a:t>some gymnosophist poring </a:t>
            </a:r>
            <a:r>
              <a:rPr dirty="0" sz="1450" spc="-5">
                <a:latin typeface="Times New Roman"/>
                <a:cs typeface="Times New Roman"/>
              </a:rPr>
              <a:t>on </a:t>
            </a:r>
            <a:r>
              <a:rPr dirty="0" sz="1450" spc="-10">
                <a:latin typeface="Times New Roman"/>
                <a:cs typeface="Times New Roman"/>
              </a:rPr>
              <a:t>his own  nose in Asiatic jungles; and should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own outspread feet, </a:t>
            </a:r>
            <a:r>
              <a:rPr dirty="0" sz="1450" spc="-5">
                <a:latin typeface="Times New Roman"/>
                <a:cs typeface="Times New Roman"/>
              </a:rPr>
              <a:t>you </a:t>
            </a:r>
            <a:r>
              <a:rPr dirty="0" sz="1450" spc="-10">
                <a:latin typeface="Times New Roman"/>
                <a:cs typeface="Times New Roman"/>
              </a:rPr>
              <a:t>see  them, </a:t>
            </a:r>
            <a:r>
              <a:rPr dirty="0" sz="1450" spc="-5">
                <a:latin typeface="Times New Roman"/>
                <a:cs typeface="Times New Roman"/>
              </a:rPr>
              <a:t>not </a:t>
            </a:r>
            <a:r>
              <a:rPr dirty="0" sz="1450" spc="-10">
                <a:latin typeface="Times New Roman"/>
                <a:cs typeface="Times New Roman"/>
              </a:rPr>
              <a:t>as anything </a:t>
            </a:r>
            <a:r>
              <a:rPr dirty="0" sz="1450" spc="-5">
                <a:latin typeface="Times New Roman"/>
                <a:cs typeface="Times New Roman"/>
              </a:rPr>
              <a:t>of </a:t>
            </a:r>
            <a:r>
              <a:rPr dirty="0" sz="1450" spc="-10">
                <a:latin typeface="Times New Roman"/>
                <a:cs typeface="Times New Roman"/>
              </a:rPr>
              <a:t>yours,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feature </a:t>
            </a:r>
            <a:r>
              <a:rPr dirty="0" sz="1450" spc="-5">
                <a:latin typeface="Times New Roman"/>
                <a:cs typeface="Times New Roman"/>
              </a:rPr>
              <a:t>of </a:t>
            </a:r>
            <a:r>
              <a:rPr dirty="0" sz="1450" spc="-10">
                <a:latin typeface="Times New Roman"/>
                <a:cs typeface="Times New Roman"/>
              </a:rPr>
              <a:t>the scene around</a:t>
            </a:r>
            <a:r>
              <a:rPr dirty="0" sz="1450" spc="7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Still the forest is always, </a:t>
            </a:r>
            <a:r>
              <a:rPr dirty="0" sz="1450" spc="-5">
                <a:latin typeface="Times New Roman"/>
                <a:cs typeface="Times New Roman"/>
              </a:rPr>
              <a:t>but </a:t>
            </a:r>
            <a:r>
              <a:rPr dirty="0" sz="1450" spc="-10">
                <a:latin typeface="Times New Roman"/>
                <a:cs typeface="Times New Roman"/>
              </a:rPr>
              <a:t>the stillness is </a:t>
            </a:r>
            <a:r>
              <a:rPr dirty="0" sz="1450" spc="-5">
                <a:latin typeface="Times New Roman"/>
                <a:cs typeface="Times New Roman"/>
              </a:rPr>
              <a:t>not </a:t>
            </a:r>
            <a:r>
              <a:rPr dirty="0" sz="1450" spc="-10">
                <a:latin typeface="Times New Roman"/>
                <a:cs typeface="Times New Roman"/>
              </a:rPr>
              <a:t>always unbroken. </a:t>
            </a:r>
            <a:r>
              <a:rPr dirty="0" sz="1450" spc="-60">
                <a:latin typeface="Times New Roman"/>
                <a:cs typeface="Times New Roman"/>
              </a:rPr>
              <a:t>You </a:t>
            </a:r>
            <a:r>
              <a:rPr dirty="0" sz="1450" spc="-10">
                <a:latin typeface="Times New Roman"/>
                <a:cs typeface="Times New Roman"/>
              </a:rPr>
              <a:t>can  hear the wind pass in the distance over the tree-tops; sometimes </a:t>
            </a:r>
            <a:r>
              <a:rPr dirty="0" sz="1450" spc="-20">
                <a:latin typeface="Times New Roman"/>
                <a:cs typeface="Times New Roman"/>
              </a:rPr>
              <a:t>briefly, </a:t>
            </a:r>
            <a:r>
              <a:rPr dirty="0" sz="1450" spc="-10">
                <a:latin typeface="Times New Roman"/>
                <a:cs typeface="Times New Roman"/>
              </a:rPr>
              <a:t>like  the noise </a:t>
            </a:r>
            <a:r>
              <a:rPr dirty="0" sz="1450" spc="-5">
                <a:latin typeface="Times New Roman"/>
                <a:cs typeface="Times New Roman"/>
              </a:rPr>
              <a:t>of a </a:t>
            </a:r>
            <a:r>
              <a:rPr dirty="0" sz="1450" spc="-10">
                <a:latin typeface="Times New Roman"/>
                <a:cs typeface="Times New Roman"/>
              </a:rPr>
              <a:t>train; sometimes with </a:t>
            </a:r>
            <a:r>
              <a:rPr dirty="0" sz="1450" spc="-5">
                <a:latin typeface="Times New Roman"/>
                <a:cs typeface="Times New Roman"/>
              </a:rPr>
              <a:t>a </a:t>
            </a:r>
            <a:r>
              <a:rPr dirty="0" sz="1450" spc="-10">
                <a:latin typeface="Times New Roman"/>
                <a:cs typeface="Times New Roman"/>
              </a:rPr>
              <a:t>long steady rush, like the breaking </a:t>
            </a:r>
            <a:r>
              <a:rPr dirty="0" sz="1450" spc="-5">
                <a:latin typeface="Times New Roman"/>
                <a:cs typeface="Times New Roman"/>
              </a:rPr>
              <a:t>of  </a:t>
            </a:r>
            <a:r>
              <a:rPr dirty="0" sz="1450" spc="-10">
                <a:latin typeface="Times New Roman"/>
                <a:cs typeface="Times New Roman"/>
              </a:rPr>
              <a:t>waves. And sometimes, close at band, the branches move, </a:t>
            </a:r>
            <a:r>
              <a:rPr dirty="0" sz="1450" spc="-5">
                <a:latin typeface="Times New Roman"/>
                <a:cs typeface="Times New Roman"/>
              </a:rPr>
              <a:t>a </a:t>
            </a:r>
            <a:r>
              <a:rPr dirty="0" sz="1450" spc="-10">
                <a:latin typeface="Times New Roman"/>
                <a:cs typeface="Times New Roman"/>
              </a:rPr>
              <a:t>moan goes  through the thicket, and the wood thrills to its heart. Perhaps </a:t>
            </a:r>
            <a:r>
              <a:rPr dirty="0" sz="1450" spc="-5">
                <a:latin typeface="Times New Roman"/>
                <a:cs typeface="Times New Roman"/>
              </a:rPr>
              <a:t>you </a:t>
            </a:r>
            <a:r>
              <a:rPr dirty="0" sz="1450" spc="-10">
                <a:latin typeface="Times New Roman"/>
                <a:cs typeface="Times New Roman"/>
              </a:rPr>
              <a:t>may hear </a:t>
            </a:r>
            <a:r>
              <a:rPr dirty="0" sz="1450" spc="-5">
                <a:latin typeface="Times New Roman"/>
                <a:cs typeface="Times New Roman"/>
              </a:rPr>
              <a:t>a  </a:t>
            </a:r>
            <a:r>
              <a:rPr dirty="0" sz="1450" spc="-10">
                <a:latin typeface="Times New Roman"/>
                <a:cs typeface="Times New Roman"/>
              </a:rPr>
              <a:t>carriage </a:t>
            </a:r>
            <a:r>
              <a:rPr dirty="0" sz="1450" spc="-5">
                <a:latin typeface="Times New Roman"/>
                <a:cs typeface="Times New Roman"/>
              </a:rPr>
              <a:t>on </a:t>
            </a:r>
            <a:r>
              <a:rPr dirty="0" sz="1450" spc="-10">
                <a:latin typeface="Times New Roman"/>
                <a:cs typeface="Times New Roman"/>
              </a:rPr>
              <a:t>the road to Fontainebleau, </a:t>
            </a:r>
            <a:r>
              <a:rPr dirty="0" sz="1450" spc="-5">
                <a:latin typeface="Times New Roman"/>
                <a:cs typeface="Times New Roman"/>
              </a:rPr>
              <a:t>a </a:t>
            </a:r>
            <a:r>
              <a:rPr dirty="0" sz="1450" spc="-10">
                <a:latin typeface="Times New Roman"/>
                <a:cs typeface="Times New Roman"/>
              </a:rPr>
              <a:t>bird gives </a:t>
            </a:r>
            <a:r>
              <a:rPr dirty="0" sz="1450" spc="-5">
                <a:latin typeface="Times New Roman"/>
                <a:cs typeface="Times New Roman"/>
              </a:rPr>
              <a:t>a </a:t>
            </a:r>
            <a:r>
              <a:rPr dirty="0" sz="1450" spc="-10">
                <a:latin typeface="Times New Roman"/>
                <a:cs typeface="Times New Roman"/>
              </a:rPr>
              <a:t>dry continual chirp, the  dead leaves rustle underfoot, </a:t>
            </a:r>
            <a:r>
              <a:rPr dirty="0" sz="1450" spc="-5">
                <a:latin typeface="Times New Roman"/>
                <a:cs typeface="Times New Roman"/>
              </a:rPr>
              <a:t>or you </a:t>
            </a:r>
            <a:r>
              <a:rPr dirty="0" sz="1450" spc="-10">
                <a:latin typeface="Times New Roman"/>
                <a:cs typeface="Times New Roman"/>
              </a:rPr>
              <a:t>may time </a:t>
            </a:r>
            <a:r>
              <a:rPr dirty="0" sz="1450" spc="-5">
                <a:latin typeface="Times New Roman"/>
                <a:cs typeface="Times New Roman"/>
              </a:rPr>
              <a:t>your </a:t>
            </a:r>
            <a:r>
              <a:rPr dirty="0" sz="1450" spc="-10">
                <a:latin typeface="Times New Roman"/>
                <a:cs typeface="Times New Roman"/>
              </a:rPr>
              <a:t>steps to the steady  recurrent strokes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woodman’s </a:t>
            </a:r>
            <a:r>
              <a:rPr dirty="0" sz="1450" spc="-10">
                <a:latin typeface="Times New Roman"/>
                <a:cs typeface="Times New Roman"/>
              </a:rPr>
              <a:t>axe. From time to time, over the low  grounds,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rooks goes </a:t>
            </a:r>
            <a:r>
              <a:rPr dirty="0" sz="1450" spc="-5">
                <a:latin typeface="Times New Roman"/>
                <a:cs typeface="Times New Roman"/>
              </a:rPr>
              <a:t>by; </a:t>
            </a:r>
            <a:r>
              <a:rPr dirty="0" sz="1450" spc="-10">
                <a:latin typeface="Times New Roman"/>
                <a:cs typeface="Times New Roman"/>
              </a:rPr>
              <a:t>and from time to time the cooing </a:t>
            </a:r>
            <a:r>
              <a:rPr dirty="0" sz="1450" spc="-5">
                <a:latin typeface="Times New Roman"/>
                <a:cs typeface="Times New Roman"/>
              </a:rPr>
              <a:t>of </a:t>
            </a:r>
            <a:r>
              <a:rPr dirty="0" sz="1450" spc="-10">
                <a:latin typeface="Times New Roman"/>
                <a:cs typeface="Times New Roman"/>
              </a:rPr>
              <a:t>wild  doves falls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ear, </a:t>
            </a:r>
            <a:r>
              <a:rPr dirty="0" sz="1450" spc="-5">
                <a:latin typeface="Times New Roman"/>
                <a:cs typeface="Times New Roman"/>
              </a:rPr>
              <a:t>not </a:t>
            </a:r>
            <a:r>
              <a:rPr dirty="0" sz="1450" spc="-10">
                <a:latin typeface="Times New Roman"/>
                <a:cs typeface="Times New Roman"/>
              </a:rPr>
              <a:t>sweet and rich and near at hand as in England, </a:t>
            </a:r>
            <a:r>
              <a:rPr dirty="0" sz="1450" spc="-5">
                <a:latin typeface="Times New Roman"/>
                <a:cs typeface="Times New Roman"/>
              </a:rPr>
              <a:t>but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voice </a:t>
            </a:r>
            <a:r>
              <a:rPr dirty="0" sz="1450" spc="-5">
                <a:latin typeface="Times New Roman"/>
                <a:cs typeface="Times New Roman"/>
              </a:rPr>
              <a:t>of </a:t>
            </a:r>
            <a:r>
              <a:rPr dirty="0" sz="1450" spc="-10">
                <a:latin typeface="Times New Roman"/>
                <a:cs typeface="Times New Roman"/>
              </a:rPr>
              <a:t>the woods, thin and far </a:t>
            </a:r>
            <a:r>
              <a:rPr dirty="0" sz="1450" spc="-30">
                <a:latin typeface="Times New Roman"/>
                <a:cs typeface="Times New Roman"/>
              </a:rPr>
              <a:t>away, </a:t>
            </a:r>
            <a:r>
              <a:rPr dirty="0" sz="1450" spc="-10">
                <a:latin typeface="Times New Roman"/>
                <a:cs typeface="Times New Roman"/>
              </a:rPr>
              <a:t>as fits these solemn places. Or  </a:t>
            </a:r>
            <a:r>
              <a:rPr dirty="0" sz="1450" spc="-5">
                <a:latin typeface="Times New Roman"/>
                <a:cs typeface="Times New Roman"/>
              </a:rPr>
              <a:t>you </a:t>
            </a:r>
            <a:r>
              <a:rPr dirty="0" sz="1450" spc="-10">
                <a:latin typeface="Times New Roman"/>
                <a:cs typeface="Times New Roman"/>
              </a:rPr>
              <a:t>hear suddenly the </a:t>
            </a:r>
            <a:r>
              <a:rPr dirty="0" sz="1450" spc="-20">
                <a:latin typeface="Times New Roman"/>
                <a:cs typeface="Times New Roman"/>
              </a:rPr>
              <a:t>hollow, eager, </a:t>
            </a:r>
            <a:r>
              <a:rPr dirty="0" sz="1450" spc="-10">
                <a:latin typeface="Times New Roman"/>
                <a:cs typeface="Times New Roman"/>
              </a:rPr>
              <a:t>violent barking </a:t>
            </a:r>
            <a:r>
              <a:rPr dirty="0" sz="1450" spc="-5">
                <a:latin typeface="Times New Roman"/>
                <a:cs typeface="Times New Roman"/>
              </a:rPr>
              <a:t>of dogs; </a:t>
            </a:r>
            <a:r>
              <a:rPr dirty="0" sz="1450" spc="-10">
                <a:latin typeface="Times New Roman"/>
                <a:cs typeface="Times New Roman"/>
              </a:rPr>
              <a:t>scared deer flit  past </a:t>
            </a:r>
            <a:r>
              <a:rPr dirty="0" sz="1450" spc="-5">
                <a:latin typeface="Times New Roman"/>
                <a:cs typeface="Times New Roman"/>
              </a:rPr>
              <a:t>you </a:t>
            </a:r>
            <a:r>
              <a:rPr dirty="0" sz="1450" spc="-10">
                <a:latin typeface="Times New Roman"/>
                <a:cs typeface="Times New Roman"/>
              </a:rPr>
              <a:t>through the fringes </a:t>
            </a:r>
            <a:r>
              <a:rPr dirty="0" sz="1450" spc="-5">
                <a:latin typeface="Times New Roman"/>
                <a:cs typeface="Times New Roman"/>
              </a:rPr>
              <a:t>of </a:t>
            </a:r>
            <a:r>
              <a:rPr dirty="0" sz="1450" spc="-10">
                <a:latin typeface="Times New Roman"/>
                <a:cs typeface="Times New Roman"/>
              </a:rPr>
              <a:t>the wood; then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or </a:t>
            </a:r>
            <a:r>
              <a:rPr dirty="0" sz="1450" spc="-10">
                <a:latin typeface="Times New Roman"/>
                <a:cs typeface="Times New Roman"/>
              </a:rPr>
              <a:t>two running, in green  blouse, with </a:t>
            </a:r>
            <a:r>
              <a:rPr dirty="0" sz="1450" spc="-5">
                <a:latin typeface="Times New Roman"/>
                <a:cs typeface="Times New Roman"/>
              </a:rPr>
              <a:t>gun </a:t>
            </a:r>
            <a:r>
              <a:rPr dirty="0" sz="1450" spc="-10">
                <a:latin typeface="Times New Roman"/>
                <a:cs typeface="Times New Roman"/>
              </a:rPr>
              <a:t>and game-bag </a:t>
            </a:r>
            <a:r>
              <a:rPr dirty="0" sz="1450" spc="-5">
                <a:latin typeface="Times New Roman"/>
                <a:cs typeface="Times New Roman"/>
              </a:rPr>
              <a:t>on a </a:t>
            </a:r>
            <a:r>
              <a:rPr dirty="0" sz="1450" spc="-10">
                <a:latin typeface="Times New Roman"/>
                <a:cs typeface="Times New Roman"/>
              </a:rPr>
              <a:t>bandoleer; and then, </a:t>
            </a:r>
            <a:r>
              <a:rPr dirty="0" sz="1450" spc="-5">
                <a:latin typeface="Times New Roman"/>
                <a:cs typeface="Times New Roman"/>
              </a:rPr>
              <a:t>out of </a:t>
            </a:r>
            <a:r>
              <a:rPr dirty="0" sz="1450" spc="-10">
                <a:latin typeface="Times New Roman"/>
                <a:cs typeface="Times New Roman"/>
              </a:rPr>
              <a:t>the thick </a:t>
            </a:r>
            <a:r>
              <a:rPr dirty="0" sz="1450" spc="-5">
                <a:latin typeface="Times New Roman"/>
                <a:cs typeface="Times New Roman"/>
              </a:rPr>
              <a:t>of  </a:t>
            </a:r>
            <a:r>
              <a:rPr dirty="0" sz="1450" spc="-10">
                <a:latin typeface="Times New Roman"/>
                <a:cs typeface="Times New Roman"/>
              </a:rPr>
              <a:t>the trees, comes the jar </a:t>
            </a:r>
            <a:r>
              <a:rPr dirty="0" sz="1450" spc="-5">
                <a:latin typeface="Times New Roman"/>
                <a:cs typeface="Times New Roman"/>
              </a:rPr>
              <a:t>of </a:t>
            </a:r>
            <a:r>
              <a:rPr dirty="0" sz="1450" spc="-10">
                <a:latin typeface="Times New Roman"/>
                <a:cs typeface="Times New Roman"/>
              </a:rPr>
              <a:t>rifle-shots. Or perhaps the </a:t>
            </a:r>
            <a:r>
              <a:rPr dirty="0" sz="1450" spc="-5">
                <a:latin typeface="Times New Roman"/>
                <a:cs typeface="Times New Roman"/>
              </a:rPr>
              <a:t>hounds </a:t>
            </a:r>
            <a:r>
              <a:rPr dirty="0" sz="1450" spc="-10">
                <a:latin typeface="Times New Roman"/>
                <a:cs typeface="Times New Roman"/>
              </a:rPr>
              <a:t>are </a:t>
            </a:r>
            <a:r>
              <a:rPr dirty="0" sz="1450" spc="-5">
                <a:latin typeface="Times New Roman"/>
                <a:cs typeface="Times New Roman"/>
              </a:rPr>
              <a:t>out, </a:t>
            </a:r>
            <a:r>
              <a:rPr dirty="0" sz="1450" spc="-10">
                <a:latin typeface="Times New Roman"/>
                <a:cs typeface="Times New Roman"/>
              </a:rPr>
              <a:t>and  horns are blown, and scarlet-coated huntsmen flash through the clearings, and  the solid noise </a:t>
            </a:r>
            <a:r>
              <a:rPr dirty="0" sz="1450" spc="-5">
                <a:latin typeface="Times New Roman"/>
                <a:cs typeface="Times New Roman"/>
              </a:rPr>
              <a:t>of </a:t>
            </a:r>
            <a:r>
              <a:rPr dirty="0" sz="1450" spc="-10">
                <a:latin typeface="Times New Roman"/>
                <a:cs typeface="Times New Roman"/>
              </a:rPr>
              <a:t>horses galloping passes below </a:t>
            </a:r>
            <a:r>
              <a:rPr dirty="0" sz="1450" spc="-5">
                <a:latin typeface="Times New Roman"/>
                <a:cs typeface="Times New Roman"/>
              </a:rPr>
              <a:t>you, </a:t>
            </a:r>
            <a:r>
              <a:rPr dirty="0" sz="1450" spc="-10">
                <a:latin typeface="Times New Roman"/>
                <a:cs typeface="Times New Roman"/>
              </a:rPr>
              <a:t>where </a:t>
            </a:r>
            <a:r>
              <a:rPr dirty="0" sz="1450" spc="-5">
                <a:latin typeface="Times New Roman"/>
                <a:cs typeface="Times New Roman"/>
              </a:rPr>
              <a:t>you </a:t>
            </a:r>
            <a:r>
              <a:rPr dirty="0" sz="1450" spc="-10">
                <a:latin typeface="Times New Roman"/>
                <a:cs typeface="Times New Roman"/>
              </a:rPr>
              <a:t>sit perched  among the rocks and </a:t>
            </a:r>
            <a:r>
              <a:rPr dirty="0" sz="1450" spc="-20">
                <a:latin typeface="Times New Roman"/>
                <a:cs typeface="Times New Roman"/>
              </a:rPr>
              <a:t>heather.</a:t>
            </a:r>
            <a:r>
              <a:rPr dirty="0" sz="1450" spc="320">
                <a:latin typeface="Times New Roman"/>
                <a:cs typeface="Times New Roman"/>
              </a:rPr>
              <a:t> </a:t>
            </a:r>
            <a:r>
              <a:rPr dirty="0" sz="1450" spc="-10">
                <a:latin typeface="Times New Roman"/>
                <a:cs typeface="Times New Roman"/>
              </a:rPr>
              <a:t>The boar is afoot, and all over the forest, and in  all neighbouring villages, there is </a:t>
            </a:r>
            <a:r>
              <a:rPr dirty="0" sz="1450" spc="-5">
                <a:latin typeface="Times New Roman"/>
                <a:cs typeface="Times New Roman"/>
              </a:rPr>
              <a:t>a </a:t>
            </a:r>
            <a:r>
              <a:rPr dirty="0" sz="1450" spc="-10">
                <a:latin typeface="Times New Roman"/>
                <a:cs typeface="Times New Roman"/>
              </a:rPr>
              <a:t>vague excitement and </a:t>
            </a:r>
            <a:r>
              <a:rPr dirty="0" sz="1450" spc="-5">
                <a:latin typeface="Times New Roman"/>
                <a:cs typeface="Times New Roman"/>
              </a:rPr>
              <a:t>a </a:t>
            </a:r>
            <a:r>
              <a:rPr dirty="0" sz="1450" spc="-10">
                <a:latin typeface="Times New Roman"/>
                <a:cs typeface="Times New Roman"/>
              </a:rPr>
              <a:t>vague hope; for  who knows whither the chase may lead? and even to have seen </a:t>
            </a:r>
            <a:r>
              <a:rPr dirty="0" sz="1450" spc="-5">
                <a:latin typeface="Times New Roman"/>
                <a:cs typeface="Times New Roman"/>
              </a:rPr>
              <a:t>a </a:t>
            </a:r>
            <a:r>
              <a:rPr dirty="0" sz="1450" spc="-10">
                <a:latin typeface="Times New Roman"/>
                <a:cs typeface="Times New Roman"/>
              </a:rPr>
              <a:t>single  </a:t>
            </a:r>
            <a:r>
              <a:rPr dirty="0" sz="1450" spc="-15">
                <a:latin typeface="Times New Roman"/>
                <a:cs typeface="Times New Roman"/>
              </a:rPr>
              <a:t>piqueur, </a:t>
            </a:r>
            <a:r>
              <a:rPr dirty="0" sz="1450" spc="-5">
                <a:latin typeface="Times New Roman"/>
                <a:cs typeface="Times New Roman"/>
              </a:rPr>
              <a:t>or </a:t>
            </a:r>
            <a:r>
              <a:rPr dirty="0" sz="1450" spc="-10">
                <a:latin typeface="Times New Roman"/>
                <a:cs typeface="Times New Roman"/>
              </a:rPr>
              <a:t>spoken to </a:t>
            </a:r>
            <a:r>
              <a:rPr dirty="0" sz="1450" spc="-5">
                <a:latin typeface="Times New Roman"/>
                <a:cs typeface="Times New Roman"/>
              </a:rPr>
              <a:t>a </a:t>
            </a:r>
            <a:r>
              <a:rPr dirty="0" sz="1450" spc="-10">
                <a:latin typeface="Times New Roman"/>
                <a:cs typeface="Times New Roman"/>
              </a:rPr>
              <a:t>single sportsman, is to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consequence for the  night.</a:t>
            </a:r>
            <a:endParaRPr sz="1450">
              <a:latin typeface="Times New Roman"/>
              <a:cs typeface="Times New Roman"/>
            </a:endParaRPr>
          </a:p>
          <a:p>
            <a:pPr algn="just" marL="12700" marR="6350">
              <a:lnSpc>
                <a:spcPts val="1730"/>
              </a:lnSpc>
              <a:spcBef>
                <a:spcPts val="830"/>
              </a:spcBef>
            </a:pPr>
            <a:r>
              <a:rPr dirty="0" sz="1450" spc="-10">
                <a:latin typeface="Times New Roman"/>
                <a:cs typeface="Times New Roman"/>
              </a:rPr>
              <a:t>Besides men who </a:t>
            </a:r>
            <a:r>
              <a:rPr dirty="0" sz="1450" spc="-5">
                <a:latin typeface="Times New Roman"/>
                <a:cs typeface="Times New Roman"/>
              </a:rPr>
              <a:t>shoot </a:t>
            </a:r>
            <a:r>
              <a:rPr dirty="0" sz="1450" spc="-10">
                <a:latin typeface="Times New Roman"/>
                <a:cs typeface="Times New Roman"/>
              </a:rPr>
              <a:t>and men who ride with the </a:t>
            </a:r>
            <a:r>
              <a:rPr dirty="0" sz="1450" spc="-5">
                <a:latin typeface="Times New Roman"/>
                <a:cs typeface="Times New Roman"/>
              </a:rPr>
              <a:t>hounds, </a:t>
            </a:r>
            <a:r>
              <a:rPr dirty="0" sz="1450" spc="-10">
                <a:latin typeface="Times New Roman"/>
                <a:cs typeface="Times New Roman"/>
              </a:rPr>
              <a:t>there are few  people in the forest, in the early spring, save woodcutters plying their axes  </a:t>
            </a:r>
            <a:r>
              <a:rPr dirty="0" sz="1450" spc="-20">
                <a:latin typeface="Times New Roman"/>
                <a:cs typeface="Times New Roman"/>
              </a:rPr>
              <a:t>steadily, </a:t>
            </a:r>
            <a:r>
              <a:rPr dirty="0" sz="1450" spc="-10">
                <a:latin typeface="Times New Roman"/>
                <a:cs typeface="Times New Roman"/>
              </a:rPr>
              <a:t>and old women and children gathering wood for the fire. </a:t>
            </a:r>
            <a:r>
              <a:rPr dirty="0" sz="1450" spc="-60">
                <a:latin typeface="Times New Roman"/>
                <a:cs typeface="Times New Roman"/>
              </a:rPr>
              <a:t>You </a:t>
            </a:r>
            <a:r>
              <a:rPr dirty="0" sz="1450" spc="-10">
                <a:latin typeface="Times New Roman"/>
                <a:cs typeface="Times New Roman"/>
              </a:rPr>
              <a:t>may  meet such </a:t>
            </a:r>
            <a:r>
              <a:rPr dirty="0" sz="1450" spc="-5">
                <a:latin typeface="Times New Roman"/>
                <a:cs typeface="Times New Roman"/>
              </a:rPr>
              <a:t>a </a:t>
            </a:r>
            <a:r>
              <a:rPr dirty="0" sz="1450" spc="-10">
                <a:latin typeface="Times New Roman"/>
                <a:cs typeface="Times New Roman"/>
              </a:rPr>
              <a:t>party coming home in the twilight: the old woman laden with </a:t>
            </a:r>
            <a:r>
              <a:rPr dirty="0" sz="1450" spc="-5">
                <a:latin typeface="Times New Roman"/>
                <a:cs typeface="Times New Roman"/>
              </a:rPr>
              <a:t>a  </a:t>
            </a:r>
            <a:r>
              <a:rPr dirty="0" sz="1450" spc="-10">
                <a:latin typeface="Times New Roman"/>
                <a:cs typeface="Times New Roman"/>
              </a:rPr>
              <a:t>fagot </a:t>
            </a:r>
            <a:r>
              <a:rPr dirty="0" sz="1450" spc="-5">
                <a:latin typeface="Times New Roman"/>
                <a:cs typeface="Times New Roman"/>
              </a:rPr>
              <a:t>of </a:t>
            </a:r>
            <a:r>
              <a:rPr dirty="0" sz="1450" spc="-10">
                <a:latin typeface="Times New Roman"/>
                <a:cs typeface="Times New Roman"/>
              </a:rPr>
              <a:t>chips, and the little ones hauling </a:t>
            </a:r>
            <a:r>
              <a:rPr dirty="0" sz="1450" spc="-5">
                <a:latin typeface="Times New Roman"/>
                <a:cs typeface="Times New Roman"/>
              </a:rPr>
              <a:t>a </a:t>
            </a:r>
            <a:r>
              <a:rPr dirty="0" sz="1450" spc="-10">
                <a:latin typeface="Times New Roman"/>
                <a:cs typeface="Times New Roman"/>
              </a:rPr>
              <a:t>long branch behind them in her  wake.</a:t>
            </a:r>
            <a:r>
              <a:rPr dirty="0" sz="1450" spc="75">
                <a:latin typeface="Times New Roman"/>
                <a:cs typeface="Times New Roman"/>
              </a:rPr>
              <a:t> </a:t>
            </a:r>
            <a:r>
              <a:rPr dirty="0" sz="1450" spc="-10">
                <a:latin typeface="Times New Roman"/>
                <a:cs typeface="Times New Roman"/>
              </a:rPr>
              <a:t>That</a:t>
            </a:r>
            <a:r>
              <a:rPr dirty="0" sz="1450" spc="30">
                <a:latin typeface="Times New Roman"/>
                <a:cs typeface="Times New Roman"/>
              </a:rPr>
              <a:t> </a:t>
            </a:r>
            <a:r>
              <a:rPr dirty="0" sz="1450" spc="-10">
                <a:latin typeface="Times New Roman"/>
                <a:cs typeface="Times New Roman"/>
              </a:rPr>
              <a:t>is</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worst</a:t>
            </a:r>
            <a:r>
              <a:rPr dirty="0" sz="1450" spc="30">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what</a:t>
            </a:r>
            <a:r>
              <a:rPr dirty="0" sz="1450" spc="30">
                <a:latin typeface="Times New Roman"/>
                <a:cs typeface="Times New Roman"/>
              </a:rPr>
              <a:t> </a:t>
            </a:r>
            <a:r>
              <a:rPr dirty="0" sz="1450" spc="-10">
                <a:latin typeface="Times New Roman"/>
                <a:cs typeface="Times New Roman"/>
              </a:rPr>
              <a:t>there</a:t>
            </a:r>
            <a:r>
              <a:rPr dirty="0" sz="1450" spc="35">
                <a:latin typeface="Times New Roman"/>
                <a:cs typeface="Times New Roman"/>
              </a:rPr>
              <a:t> </a:t>
            </a:r>
            <a:r>
              <a:rPr dirty="0" sz="1450" spc="-10">
                <a:latin typeface="Times New Roman"/>
                <a:cs typeface="Times New Roman"/>
              </a:rPr>
              <a:t>is</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encounter;</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if</a:t>
            </a:r>
            <a:r>
              <a:rPr dirty="0" sz="1450" spc="35">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tell</a:t>
            </a:r>
            <a:r>
              <a:rPr dirty="0" sz="1450" spc="30">
                <a:latin typeface="Times New Roman"/>
                <a:cs typeface="Times New Roman"/>
              </a:rPr>
              <a:t> </a:t>
            </a:r>
            <a:r>
              <a:rPr dirty="0" sz="1450" spc="-5">
                <a:latin typeface="Times New Roman"/>
                <a:cs typeface="Times New Roman"/>
              </a:rPr>
              <a:t>you</a:t>
            </a:r>
            <a:r>
              <a:rPr dirty="0" sz="1450" spc="3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what</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617220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once happened to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mine, it is </a:t>
            </a:r>
            <a:r>
              <a:rPr dirty="0" sz="1450" spc="-5">
                <a:latin typeface="Times New Roman"/>
                <a:cs typeface="Times New Roman"/>
              </a:rPr>
              <a:t>by no </a:t>
            </a:r>
            <a:r>
              <a:rPr dirty="0" sz="1450" spc="-10">
                <a:latin typeface="Times New Roman"/>
                <a:cs typeface="Times New Roman"/>
              </a:rPr>
              <a:t>means to tantalise </a:t>
            </a:r>
            <a:r>
              <a:rPr dirty="0" sz="1450" spc="-5">
                <a:latin typeface="Times New Roman"/>
                <a:cs typeface="Times New Roman"/>
              </a:rPr>
              <a:t>you </a:t>
            </a:r>
            <a:r>
              <a:rPr dirty="0" sz="1450" spc="-10">
                <a:latin typeface="Times New Roman"/>
                <a:cs typeface="Times New Roman"/>
              </a:rPr>
              <a:t>with false  hopes; for the adventure was unique. It was </a:t>
            </a:r>
            <a:r>
              <a:rPr dirty="0" sz="1450" spc="-5">
                <a:latin typeface="Times New Roman"/>
                <a:cs typeface="Times New Roman"/>
              </a:rPr>
              <a:t>on a </a:t>
            </a:r>
            <a:r>
              <a:rPr dirty="0" sz="1450" spc="-10">
                <a:latin typeface="Times New Roman"/>
                <a:cs typeface="Times New Roman"/>
              </a:rPr>
              <a:t>very cold, still, sunless  morning, with </a:t>
            </a:r>
            <a:r>
              <a:rPr dirty="0" sz="1450" spc="-5">
                <a:latin typeface="Times New Roman"/>
                <a:cs typeface="Times New Roman"/>
              </a:rPr>
              <a:t>a </a:t>
            </a:r>
            <a:r>
              <a:rPr dirty="0" sz="1450" spc="-10">
                <a:latin typeface="Times New Roman"/>
                <a:cs typeface="Times New Roman"/>
              </a:rPr>
              <a:t>flat grey sky and </a:t>
            </a:r>
            <a:r>
              <a:rPr dirty="0" sz="1450" spc="-5">
                <a:latin typeface="Times New Roman"/>
                <a:cs typeface="Times New Roman"/>
              </a:rPr>
              <a:t>a </a:t>
            </a:r>
            <a:r>
              <a:rPr dirty="0" sz="1450" spc="-10">
                <a:latin typeface="Times New Roman"/>
                <a:cs typeface="Times New Roman"/>
              </a:rPr>
              <a:t>frosty tingle in the </a:t>
            </a:r>
            <a:r>
              <a:rPr dirty="0" sz="1450" spc="-25">
                <a:latin typeface="Times New Roman"/>
                <a:cs typeface="Times New Roman"/>
              </a:rPr>
              <a:t>air, </a:t>
            </a:r>
            <a:r>
              <a:rPr dirty="0" sz="1450" spc="-10">
                <a:latin typeface="Times New Roman"/>
                <a:cs typeface="Times New Roman"/>
              </a:rPr>
              <a:t>that this friend (who  shall here </a:t>
            </a:r>
            <a:r>
              <a:rPr dirty="0" sz="1450" spc="-5">
                <a:latin typeface="Times New Roman"/>
                <a:cs typeface="Times New Roman"/>
              </a:rPr>
              <a:t>be </a:t>
            </a:r>
            <a:r>
              <a:rPr dirty="0" sz="1450" spc="-10">
                <a:latin typeface="Times New Roman"/>
                <a:cs typeface="Times New Roman"/>
              </a:rPr>
              <a:t>nameless) heard the notes </a:t>
            </a:r>
            <a:r>
              <a:rPr dirty="0" sz="1450" spc="-5">
                <a:latin typeface="Times New Roman"/>
                <a:cs typeface="Times New Roman"/>
              </a:rPr>
              <a:t>of a </a:t>
            </a:r>
            <a:r>
              <a:rPr dirty="0" sz="1450" spc="-10">
                <a:latin typeface="Times New Roman"/>
                <a:cs typeface="Times New Roman"/>
              </a:rPr>
              <a:t>key-bugle played with much  hesitation, and saw the smoke </a:t>
            </a:r>
            <a:r>
              <a:rPr dirty="0" sz="1450" spc="-5">
                <a:latin typeface="Times New Roman"/>
                <a:cs typeface="Times New Roman"/>
              </a:rPr>
              <a:t>of a </a:t>
            </a:r>
            <a:r>
              <a:rPr dirty="0" sz="1450" spc="-10">
                <a:latin typeface="Times New Roman"/>
                <a:cs typeface="Times New Roman"/>
              </a:rPr>
              <a:t>fire spread </a:t>
            </a:r>
            <a:r>
              <a:rPr dirty="0" sz="1450" spc="-5">
                <a:latin typeface="Times New Roman"/>
                <a:cs typeface="Times New Roman"/>
              </a:rPr>
              <a:t>out </a:t>
            </a:r>
            <a:r>
              <a:rPr dirty="0" sz="1450" spc="-10">
                <a:latin typeface="Times New Roman"/>
                <a:cs typeface="Times New Roman"/>
              </a:rPr>
              <a:t>along the green pine-tops, in  </a:t>
            </a:r>
            <a:r>
              <a:rPr dirty="0" sz="1450" spc="-5">
                <a:latin typeface="Times New Roman"/>
                <a:cs typeface="Times New Roman"/>
              </a:rPr>
              <a:t>a </a:t>
            </a:r>
            <a:r>
              <a:rPr dirty="0" sz="1450" spc="-10">
                <a:latin typeface="Times New Roman"/>
                <a:cs typeface="Times New Roman"/>
              </a:rPr>
              <a:t>remote uncanny glen, hard </a:t>
            </a:r>
            <a:r>
              <a:rPr dirty="0" sz="1450" spc="-5">
                <a:latin typeface="Times New Roman"/>
                <a:cs typeface="Times New Roman"/>
              </a:rPr>
              <a:t>by a </a:t>
            </a:r>
            <a:r>
              <a:rPr dirty="0" sz="1450" spc="-10">
                <a:latin typeface="Times New Roman"/>
                <a:cs typeface="Times New Roman"/>
              </a:rPr>
              <a:t>hill </a:t>
            </a:r>
            <a:r>
              <a:rPr dirty="0" sz="1450" spc="-5">
                <a:latin typeface="Times New Roman"/>
                <a:cs typeface="Times New Roman"/>
              </a:rPr>
              <a:t>of </a:t>
            </a:r>
            <a:r>
              <a:rPr dirty="0" sz="1450" spc="-10">
                <a:latin typeface="Times New Roman"/>
                <a:cs typeface="Times New Roman"/>
              </a:rPr>
              <a:t>naked boulders. He drew near </a:t>
            </a:r>
            <a:r>
              <a:rPr dirty="0" sz="1450" spc="-25">
                <a:latin typeface="Times New Roman"/>
                <a:cs typeface="Times New Roman"/>
              </a:rPr>
              <a:t>warily,  </a:t>
            </a:r>
            <a:r>
              <a:rPr dirty="0" sz="1450" spc="-10">
                <a:latin typeface="Times New Roman"/>
                <a:cs typeface="Times New Roman"/>
              </a:rPr>
              <a:t>and beheld </a:t>
            </a:r>
            <a:r>
              <a:rPr dirty="0" sz="1450" spc="-5">
                <a:latin typeface="Times New Roman"/>
                <a:cs typeface="Times New Roman"/>
              </a:rPr>
              <a:t>a </a:t>
            </a:r>
            <a:r>
              <a:rPr dirty="0" sz="1450" spc="-10">
                <a:latin typeface="Times New Roman"/>
                <a:cs typeface="Times New Roman"/>
              </a:rPr>
              <a:t>picnic party seated under </a:t>
            </a:r>
            <a:r>
              <a:rPr dirty="0" sz="1450" spc="-5">
                <a:latin typeface="Times New Roman"/>
                <a:cs typeface="Times New Roman"/>
              </a:rPr>
              <a:t>a </a:t>
            </a:r>
            <a:r>
              <a:rPr dirty="0" sz="1450" spc="-10">
                <a:latin typeface="Times New Roman"/>
                <a:cs typeface="Times New Roman"/>
              </a:rPr>
              <a:t>tree in an open. The old father  knitted </a:t>
            </a:r>
            <a:r>
              <a:rPr dirty="0" sz="1450" spc="-5">
                <a:latin typeface="Times New Roman"/>
                <a:cs typeface="Times New Roman"/>
              </a:rPr>
              <a:t>a </a:t>
            </a:r>
            <a:r>
              <a:rPr dirty="0" sz="1450" spc="-10">
                <a:latin typeface="Times New Roman"/>
                <a:cs typeface="Times New Roman"/>
              </a:rPr>
              <a:t>sock, the mother sat staring at the fire. The eldest </a:t>
            </a:r>
            <a:r>
              <a:rPr dirty="0" sz="1450" spc="-5">
                <a:latin typeface="Times New Roman"/>
                <a:cs typeface="Times New Roman"/>
              </a:rPr>
              <a:t>son, </a:t>
            </a:r>
            <a:r>
              <a:rPr dirty="0" sz="1450" spc="-10">
                <a:latin typeface="Times New Roman"/>
                <a:cs typeface="Times New Roman"/>
              </a:rPr>
              <a:t>in the uniform  </a:t>
            </a:r>
            <a:r>
              <a:rPr dirty="0" sz="1450" spc="-5">
                <a:latin typeface="Times New Roman"/>
                <a:cs typeface="Times New Roman"/>
              </a:rPr>
              <a:t>of a </a:t>
            </a:r>
            <a:r>
              <a:rPr dirty="0" sz="1450" spc="-10">
                <a:latin typeface="Times New Roman"/>
                <a:cs typeface="Times New Roman"/>
              </a:rPr>
              <a:t>private </a:t>
            </a:r>
            <a:r>
              <a:rPr dirty="0" sz="1450" spc="-5">
                <a:latin typeface="Times New Roman"/>
                <a:cs typeface="Times New Roman"/>
              </a:rPr>
              <a:t>of </a:t>
            </a:r>
            <a:r>
              <a:rPr dirty="0" sz="1450" spc="-10">
                <a:latin typeface="Times New Roman"/>
                <a:cs typeface="Times New Roman"/>
              </a:rPr>
              <a:t>dragoons, was choosing </a:t>
            </a:r>
            <a:r>
              <a:rPr dirty="0" sz="1450" spc="-5">
                <a:latin typeface="Times New Roman"/>
                <a:cs typeface="Times New Roman"/>
              </a:rPr>
              <a:t>out </a:t>
            </a:r>
            <a:r>
              <a:rPr dirty="0" sz="1450" spc="-10">
                <a:latin typeface="Times New Roman"/>
                <a:cs typeface="Times New Roman"/>
              </a:rPr>
              <a:t>notes </a:t>
            </a:r>
            <a:r>
              <a:rPr dirty="0" sz="1450" spc="-5">
                <a:latin typeface="Times New Roman"/>
                <a:cs typeface="Times New Roman"/>
              </a:rPr>
              <a:t>on a </a:t>
            </a:r>
            <a:r>
              <a:rPr dirty="0" sz="1450" spc="-10">
                <a:latin typeface="Times New Roman"/>
                <a:cs typeface="Times New Roman"/>
              </a:rPr>
              <a:t>key-bugle. </a:t>
            </a:r>
            <a:r>
              <a:rPr dirty="0" sz="1450" spc="-45">
                <a:latin typeface="Times New Roman"/>
                <a:cs typeface="Times New Roman"/>
              </a:rPr>
              <a:t>Two </a:t>
            </a:r>
            <a:r>
              <a:rPr dirty="0" sz="1450" spc="-5">
                <a:latin typeface="Times New Roman"/>
                <a:cs typeface="Times New Roman"/>
              </a:rPr>
              <a:t>or </a:t>
            </a:r>
            <a:r>
              <a:rPr dirty="0" sz="1450" spc="-10">
                <a:latin typeface="Times New Roman"/>
                <a:cs typeface="Times New Roman"/>
              </a:rPr>
              <a:t>three  daughters lay in the neighbourhood picking violets. And the whole party as  grave and silent as the woods around them! My friend watched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he </a:t>
            </a:r>
            <a:r>
              <a:rPr dirty="0" sz="1450" spc="-10">
                <a:latin typeface="Times New Roman"/>
                <a:cs typeface="Times New Roman"/>
              </a:rPr>
              <a:t>says; </a:t>
            </a:r>
            <a:r>
              <a:rPr dirty="0" sz="1450" spc="-5">
                <a:latin typeface="Times New Roman"/>
                <a:cs typeface="Times New Roman"/>
              </a:rPr>
              <a:t>but </a:t>
            </a:r>
            <a:r>
              <a:rPr dirty="0" sz="1450" spc="-10">
                <a:latin typeface="Times New Roman"/>
                <a:cs typeface="Times New Roman"/>
              </a:rPr>
              <a:t>all held their peace; </a:t>
            </a:r>
            <a:r>
              <a:rPr dirty="0" sz="1450" spc="-5">
                <a:latin typeface="Times New Roman"/>
                <a:cs typeface="Times New Roman"/>
              </a:rPr>
              <a:t>not one </a:t>
            </a:r>
            <a:r>
              <a:rPr dirty="0" sz="1450" spc="-10">
                <a:latin typeface="Times New Roman"/>
                <a:cs typeface="Times New Roman"/>
              </a:rPr>
              <a:t>spoke </a:t>
            </a:r>
            <a:r>
              <a:rPr dirty="0" sz="1450" spc="-5">
                <a:latin typeface="Times New Roman"/>
                <a:cs typeface="Times New Roman"/>
              </a:rPr>
              <a:t>or </a:t>
            </a:r>
            <a:r>
              <a:rPr dirty="0" sz="1450" spc="-10">
                <a:latin typeface="Times New Roman"/>
                <a:cs typeface="Times New Roman"/>
              </a:rPr>
              <a:t>smiled; only the  dragoon kept choosing </a:t>
            </a:r>
            <a:r>
              <a:rPr dirty="0" sz="1450" spc="-5">
                <a:latin typeface="Times New Roman"/>
                <a:cs typeface="Times New Roman"/>
              </a:rPr>
              <a:t>out </a:t>
            </a:r>
            <a:r>
              <a:rPr dirty="0" sz="1450" spc="-10">
                <a:latin typeface="Times New Roman"/>
                <a:cs typeface="Times New Roman"/>
              </a:rPr>
              <a:t>single notes </a:t>
            </a:r>
            <a:r>
              <a:rPr dirty="0" sz="1450" spc="-5">
                <a:latin typeface="Times New Roman"/>
                <a:cs typeface="Times New Roman"/>
              </a:rPr>
              <a:t>upon </a:t>
            </a:r>
            <a:r>
              <a:rPr dirty="0" sz="1450" spc="-10">
                <a:latin typeface="Times New Roman"/>
                <a:cs typeface="Times New Roman"/>
              </a:rPr>
              <a:t>the bugle, and the father knitted  away at his work and made strange movements the while with his flexible  eyebrows. They took </a:t>
            </a:r>
            <a:r>
              <a:rPr dirty="0" sz="1450" spc="-5">
                <a:latin typeface="Times New Roman"/>
                <a:cs typeface="Times New Roman"/>
              </a:rPr>
              <a:t>no </a:t>
            </a:r>
            <a:r>
              <a:rPr dirty="0" sz="1450" spc="-10">
                <a:latin typeface="Times New Roman"/>
                <a:cs typeface="Times New Roman"/>
              </a:rPr>
              <a:t>notice whatever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friend’s </a:t>
            </a:r>
            <a:r>
              <a:rPr dirty="0" sz="1450" spc="-10">
                <a:latin typeface="Times New Roman"/>
                <a:cs typeface="Times New Roman"/>
              </a:rPr>
              <a:t>presence, which was  disquieting in itself, and increased the resemblance </a:t>
            </a:r>
            <a:r>
              <a:rPr dirty="0" sz="1450" spc="-5">
                <a:latin typeface="Times New Roman"/>
                <a:cs typeface="Times New Roman"/>
              </a:rPr>
              <a:t>of </a:t>
            </a:r>
            <a:r>
              <a:rPr dirty="0" sz="1450" spc="-10">
                <a:latin typeface="Times New Roman"/>
                <a:cs typeface="Times New Roman"/>
              </a:rPr>
              <a:t>the whole party to  mechanical waxworks. </a:t>
            </a:r>
            <a:r>
              <a:rPr dirty="0" sz="1450" spc="-20">
                <a:latin typeface="Times New Roman"/>
                <a:cs typeface="Times New Roman"/>
              </a:rPr>
              <a:t>Certainly, </a:t>
            </a:r>
            <a:r>
              <a:rPr dirty="0" sz="1450" spc="-5">
                <a:latin typeface="Times New Roman"/>
                <a:cs typeface="Times New Roman"/>
              </a:rPr>
              <a:t>he </a:t>
            </a:r>
            <a:r>
              <a:rPr dirty="0" sz="1450" spc="-15">
                <a:latin typeface="Times New Roman"/>
                <a:cs typeface="Times New Roman"/>
              </a:rPr>
              <a:t>affirms, </a:t>
            </a:r>
            <a:r>
              <a:rPr dirty="0" sz="1450" spc="-5">
                <a:latin typeface="Times New Roman"/>
                <a:cs typeface="Times New Roman"/>
              </a:rPr>
              <a:t>a </a:t>
            </a:r>
            <a:r>
              <a:rPr dirty="0" sz="1450" spc="-10">
                <a:latin typeface="Times New Roman"/>
                <a:cs typeface="Times New Roman"/>
              </a:rPr>
              <a:t>wax figure might have played  the bugle with more spirit than that strange dragoon. And as this hypothesis </a:t>
            </a:r>
            <a:r>
              <a:rPr dirty="0" sz="1450" spc="-5">
                <a:latin typeface="Times New Roman"/>
                <a:cs typeface="Times New Roman"/>
              </a:rPr>
              <a:t>of  </a:t>
            </a:r>
            <a:r>
              <a:rPr dirty="0" sz="1450" spc="-10">
                <a:latin typeface="Times New Roman"/>
                <a:cs typeface="Times New Roman"/>
              </a:rPr>
              <a:t>his became more certain, the awful insolubility </a:t>
            </a:r>
            <a:r>
              <a:rPr dirty="0" sz="1450" spc="-5">
                <a:latin typeface="Times New Roman"/>
                <a:cs typeface="Times New Roman"/>
              </a:rPr>
              <a:t>of </a:t>
            </a:r>
            <a:r>
              <a:rPr dirty="0" sz="1450" spc="-10">
                <a:latin typeface="Times New Roman"/>
                <a:cs typeface="Times New Roman"/>
              </a:rPr>
              <a:t>why they should </a:t>
            </a:r>
            <a:r>
              <a:rPr dirty="0" sz="1450" spc="-5">
                <a:latin typeface="Times New Roman"/>
                <a:cs typeface="Times New Roman"/>
              </a:rPr>
              <a:t>be </a:t>
            </a:r>
            <a:r>
              <a:rPr dirty="0" sz="1450" spc="-10">
                <a:latin typeface="Times New Roman"/>
                <a:cs typeface="Times New Roman"/>
              </a:rPr>
              <a:t>left </a:t>
            </a:r>
            <a:r>
              <a:rPr dirty="0" sz="1450" spc="-5">
                <a:latin typeface="Times New Roman"/>
                <a:cs typeface="Times New Roman"/>
              </a:rPr>
              <a:t>out  </a:t>
            </a:r>
            <a:r>
              <a:rPr dirty="0" sz="1450" spc="-10">
                <a:latin typeface="Times New Roman"/>
                <a:cs typeface="Times New Roman"/>
              </a:rPr>
              <a:t>there in the woods with </a:t>
            </a:r>
            <a:r>
              <a:rPr dirty="0" sz="1450" spc="-5">
                <a:latin typeface="Times New Roman"/>
                <a:cs typeface="Times New Roman"/>
              </a:rPr>
              <a:t>nobody </a:t>
            </a:r>
            <a:r>
              <a:rPr dirty="0" sz="1450" spc="-10">
                <a:latin typeface="Times New Roman"/>
                <a:cs typeface="Times New Roman"/>
              </a:rPr>
              <a:t>to wind them </a:t>
            </a:r>
            <a:r>
              <a:rPr dirty="0" sz="1450" spc="-5">
                <a:latin typeface="Times New Roman"/>
                <a:cs typeface="Times New Roman"/>
              </a:rPr>
              <a:t>up </a:t>
            </a:r>
            <a:r>
              <a:rPr dirty="0" sz="1450" spc="-10">
                <a:latin typeface="Times New Roman"/>
                <a:cs typeface="Times New Roman"/>
              </a:rPr>
              <a:t>again when they ran down,  and </a:t>
            </a:r>
            <a:r>
              <a:rPr dirty="0" sz="1450" spc="-5">
                <a:latin typeface="Times New Roman"/>
                <a:cs typeface="Times New Roman"/>
              </a:rPr>
              <a:t>a </a:t>
            </a:r>
            <a:r>
              <a:rPr dirty="0" sz="1450" spc="-10">
                <a:latin typeface="Times New Roman"/>
                <a:cs typeface="Times New Roman"/>
              </a:rPr>
              <a:t>growing disquietude as to what might happen next, became too much for  his courage, and </a:t>
            </a:r>
            <a:r>
              <a:rPr dirty="0" sz="1450" spc="-5">
                <a:latin typeface="Times New Roman"/>
                <a:cs typeface="Times New Roman"/>
              </a:rPr>
              <a:t>he </a:t>
            </a:r>
            <a:r>
              <a:rPr dirty="0" sz="1450" spc="-10">
                <a:latin typeface="Times New Roman"/>
                <a:cs typeface="Times New Roman"/>
              </a:rPr>
              <a:t>turned tail, and fairly took to his heels. It might have been  </a:t>
            </a:r>
            <a:r>
              <a:rPr dirty="0" sz="1450" spc="-5">
                <a:latin typeface="Times New Roman"/>
                <a:cs typeface="Times New Roman"/>
              </a:rPr>
              <a:t>a </a:t>
            </a:r>
            <a:r>
              <a:rPr dirty="0" sz="1450" spc="-10">
                <a:latin typeface="Times New Roman"/>
                <a:cs typeface="Times New Roman"/>
              </a:rPr>
              <a:t>singing in his ears, </a:t>
            </a:r>
            <a:r>
              <a:rPr dirty="0" sz="1450" spc="-5">
                <a:latin typeface="Times New Roman"/>
                <a:cs typeface="Times New Roman"/>
              </a:rPr>
              <a:t>but he </a:t>
            </a:r>
            <a:r>
              <a:rPr dirty="0" sz="1450" spc="-10">
                <a:latin typeface="Times New Roman"/>
                <a:cs typeface="Times New Roman"/>
              </a:rPr>
              <a:t>fancies </a:t>
            </a:r>
            <a:r>
              <a:rPr dirty="0" sz="1450" spc="-5">
                <a:latin typeface="Times New Roman"/>
                <a:cs typeface="Times New Roman"/>
              </a:rPr>
              <a:t>he </a:t>
            </a:r>
            <a:r>
              <a:rPr dirty="0" sz="1450" spc="-10">
                <a:latin typeface="Times New Roman"/>
                <a:cs typeface="Times New Roman"/>
              </a:rPr>
              <a:t>was followed as </a:t>
            </a:r>
            <a:r>
              <a:rPr dirty="0" sz="1450" spc="-5">
                <a:latin typeface="Times New Roman"/>
                <a:cs typeface="Times New Roman"/>
              </a:rPr>
              <a:t>he </a:t>
            </a:r>
            <a:r>
              <a:rPr dirty="0" sz="1450" spc="-10">
                <a:latin typeface="Times New Roman"/>
                <a:cs typeface="Times New Roman"/>
              </a:rPr>
              <a:t>ran </a:t>
            </a:r>
            <a:r>
              <a:rPr dirty="0" sz="1450" spc="-5">
                <a:latin typeface="Times New Roman"/>
                <a:cs typeface="Times New Roman"/>
              </a:rPr>
              <a:t>by a </a:t>
            </a:r>
            <a:r>
              <a:rPr dirty="0" sz="1450" spc="-10">
                <a:latin typeface="Times New Roman"/>
                <a:cs typeface="Times New Roman"/>
              </a:rPr>
              <a:t>peal </a:t>
            </a:r>
            <a:r>
              <a:rPr dirty="0" sz="1450" spc="-5">
                <a:latin typeface="Times New Roman"/>
                <a:cs typeface="Times New Roman"/>
              </a:rPr>
              <a:t>of  </a:t>
            </a:r>
            <a:r>
              <a:rPr dirty="0" sz="1450" spc="-15">
                <a:latin typeface="Times New Roman"/>
                <a:cs typeface="Times New Roman"/>
              </a:rPr>
              <a:t>Titanic </a:t>
            </a:r>
            <a:r>
              <a:rPr dirty="0" sz="1450" spc="-20">
                <a:latin typeface="Times New Roman"/>
                <a:cs typeface="Times New Roman"/>
              </a:rPr>
              <a:t>laughter.</a:t>
            </a:r>
            <a:r>
              <a:rPr dirty="0" sz="1450" spc="320">
                <a:latin typeface="Times New Roman"/>
                <a:cs typeface="Times New Roman"/>
              </a:rPr>
              <a:t> </a:t>
            </a:r>
            <a:r>
              <a:rPr dirty="0" sz="1450" spc="-10">
                <a:latin typeface="Times New Roman"/>
                <a:cs typeface="Times New Roman"/>
              </a:rPr>
              <a:t>Nothing has ever transpired to clear </a:t>
            </a:r>
            <a:r>
              <a:rPr dirty="0" sz="1450" spc="-5">
                <a:latin typeface="Times New Roman"/>
                <a:cs typeface="Times New Roman"/>
              </a:rPr>
              <a:t>up </a:t>
            </a:r>
            <a:r>
              <a:rPr dirty="0" sz="1450" spc="-10">
                <a:latin typeface="Times New Roman"/>
                <a:cs typeface="Times New Roman"/>
              </a:rPr>
              <a:t>the mystery; it may  </a:t>
            </a:r>
            <a:r>
              <a:rPr dirty="0" sz="1450" spc="-5">
                <a:latin typeface="Times New Roman"/>
                <a:cs typeface="Times New Roman"/>
              </a:rPr>
              <a:t>be </a:t>
            </a:r>
            <a:r>
              <a:rPr dirty="0" sz="1450" spc="-10">
                <a:latin typeface="Times New Roman"/>
                <a:cs typeface="Times New Roman"/>
              </a:rPr>
              <a:t>they were automata; </a:t>
            </a:r>
            <a:r>
              <a:rPr dirty="0" sz="1450" spc="-5">
                <a:latin typeface="Times New Roman"/>
                <a:cs typeface="Times New Roman"/>
              </a:rPr>
              <a:t>or </a:t>
            </a: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(and this is the theory to which </a:t>
            </a:r>
            <a:r>
              <a:rPr dirty="0" sz="1450" spc="-5">
                <a:latin typeface="Times New Roman"/>
                <a:cs typeface="Times New Roman"/>
              </a:rPr>
              <a:t>I </a:t>
            </a:r>
            <a:r>
              <a:rPr dirty="0" sz="1450" spc="-10">
                <a:latin typeface="Times New Roman"/>
                <a:cs typeface="Times New Roman"/>
              </a:rPr>
              <a:t>lean  myself) that this is all another chapter </a:t>
            </a:r>
            <a:r>
              <a:rPr dirty="0" sz="1450" spc="-5">
                <a:latin typeface="Times New Roman"/>
                <a:cs typeface="Times New Roman"/>
              </a:rPr>
              <a:t>of </a:t>
            </a:r>
            <a:r>
              <a:rPr dirty="0" sz="1450" spc="-20">
                <a:latin typeface="Times New Roman"/>
                <a:cs typeface="Times New Roman"/>
              </a:rPr>
              <a:t>Heine’s </a:t>
            </a:r>
            <a:r>
              <a:rPr dirty="0" sz="1450" spc="-10">
                <a:latin typeface="Times New Roman"/>
                <a:cs typeface="Times New Roman"/>
              </a:rPr>
              <a:t>‘Gods in Exile’; that the  upright old man with the eyebrows was </a:t>
            </a:r>
            <a:r>
              <a:rPr dirty="0" sz="1450" spc="-5">
                <a:latin typeface="Times New Roman"/>
                <a:cs typeface="Times New Roman"/>
              </a:rPr>
              <a:t>no </a:t>
            </a:r>
            <a:r>
              <a:rPr dirty="0" sz="1450" spc="-10">
                <a:latin typeface="Times New Roman"/>
                <a:cs typeface="Times New Roman"/>
              </a:rPr>
              <a:t>other than Father Jove, and the  </a:t>
            </a:r>
            <a:r>
              <a:rPr dirty="0" sz="1450" spc="-5">
                <a:latin typeface="Times New Roman"/>
                <a:cs typeface="Times New Roman"/>
              </a:rPr>
              <a:t>young </a:t>
            </a:r>
            <a:r>
              <a:rPr dirty="0" sz="1450" spc="-10">
                <a:latin typeface="Times New Roman"/>
                <a:cs typeface="Times New Roman"/>
              </a:rPr>
              <a:t>dragoon with the taste for music either Apollo </a:t>
            </a:r>
            <a:r>
              <a:rPr dirty="0" sz="1450" spc="-5">
                <a:latin typeface="Times New Roman"/>
                <a:cs typeface="Times New Roman"/>
              </a:rPr>
              <a:t>or</a:t>
            </a:r>
            <a:r>
              <a:rPr dirty="0" sz="1450" spc="45">
                <a:latin typeface="Times New Roman"/>
                <a:cs typeface="Times New Roman"/>
              </a:rPr>
              <a:t> </a:t>
            </a:r>
            <a:r>
              <a:rPr dirty="0" sz="1450" spc="-10">
                <a:latin typeface="Times New Roman"/>
                <a:cs typeface="Times New Roman"/>
              </a:rPr>
              <a:t>Mars.</a:t>
            </a:r>
            <a:endParaRPr sz="1450">
              <a:latin typeface="Times New Roman"/>
              <a:cs typeface="Times New Roman"/>
            </a:endParaRPr>
          </a:p>
        </p:txBody>
      </p:sp>
      <p:sp>
        <p:nvSpPr>
          <p:cNvPr id="3" name="object 3"/>
          <p:cNvSpPr txBox="1"/>
          <p:nvPr/>
        </p:nvSpPr>
        <p:spPr>
          <a:xfrm>
            <a:off x="876300" y="7404927"/>
            <a:ext cx="5807075" cy="260477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MORALITY</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Strange indeed is the attraction </a:t>
            </a:r>
            <a:r>
              <a:rPr dirty="0" sz="1450" spc="-5">
                <a:latin typeface="Times New Roman"/>
                <a:cs typeface="Times New Roman"/>
              </a:rPr>
              <a:t>of </a:t>
            </a:r>
            <a:r>
              <a:rPr dirty="0" sz="1450" spc="-10">
                <a:latin typeface="Times New Roman"/>
                <a:cs typeface="Times New Roman"/>
              </a:rPr>
              <a:t>the forest for the minds </a:t>
            </a:r>
            <a:r>
              <a:rPr dirty="0" sz="1450" spc="-5">
                <a:latin typeface="Times New Roman"/>
                <a:cs typeface="Times New Roman"/>
              </a:rPr>
              <a:t>of </a:t>
            </a:r>
            <a:r>
              <a:rPr dirty="0" sz="1450" spc="-10">
                <a:latin typeface="Times New Roman"/>
                <a:cs typeface="Times New Roman"/>
              </a:rPr>
              <a:t>men. Not </a:t>
            </a:r>
            <a:r>
              <a:rPr dirty="0" sz="1450" spc="-5">
                <a:latin typeface="Times New Roman"/>
                <a:cs typeface="Times New Roman"/>
              </a:rPr>
              <a:t>one or  </a:t>
            </a:r>
            <a:r>
              <a:rPr dirty="0" sz="1450" spc="-10">
                <a:latin typeface="Times New Roman"/>
                <a:cs typeface="Times New Roman"/>
              </a:rPr>
              <a:t>two </a:t>
            </a:r>
            <a:r>
              <a:rPr dirty="0" sz="1450" spc="-25">
                <a:latin typeface="Times New Roman"/>
                <a:cs typeface="Times New Roman"/>
              </a:rPr>
              <a:t>only, </a:t>
            </a:r>
            <a:r>
              <a:rPr dirty="0" sz="1450" spc="-5">
                <a:latin typeface="Times New Roman"/>
                <a:cs typeface="Times New Roman"/>
              </a:rPr>
              <a:t>but a </a:t>
            </a:r>
            <a:r>
              <a:rPr dirty="0" sz="1450" spc="-10">
                <a:latin typeface="Times New Roman"/>
                <a:cs typeface="Times New Roman"/>
              </a:rPr>
              <a:t>great chorus </a:t>
            </a:r>
            <a:r>
              <a:rPr dirty="0" sz="1450" spc="-5">
                <a:latin typeface="Times New Roman"/>
                <a:cs typeface="Times New Roman"/>
              </a:rPr>
              <a:t>of </a:t>
            </a:r>
            <a:r>
              <a:rPr dirty="0" sz="1450" spc="-10">
                <a:latin typeface="Times New Roman"/>
                <a:cs typeface="Times New Roman"/>
              </a:rPr>
              <a:t>grateful voices have arisen to spread abroad its  fame. Half the famous writers </a:t>
            </a:r>
            <a:r>
              <a:rPr dirty="0" sz="1450" spc="-5">
                <a:latin typeface="Times New Roman"/>
                <a:cs typeface="Times New Roman"/>
              </a:rPr>
              <a:t>of </a:t>
            </a:r>
            <a:r>
              <a:rPr dirty="0" sz="1450" spc="-10">
                <a:latin typeface="Times New Roman"/>
                <a:cs typeface="Times New Roman"/>
              </a:rPr>
              <a:t>modern France have had their word to say  about Fontainebleau. Chateaubriand, Michelet, </a:t>
            </a:r>
            <a:r>
              <a:rPr dirty="0" sz="1450" spc="-15">
                <a:latin typeface="Times New Roman"/>
                <a:cs typeface="Times New Roman"/>
              </a:rPr>
              <a:t>Béranger, George </a:t>
            </a:r>
            <a:r>
              <a:rPr dirty="0" sz="1450" spc="-10">
                <a:latin typeface="Times New Roman"/>
                <a:cs typeface="Times New Roman"/>
              </a:rPr>
              <a:t>Sand, </a:t>
            </a:r>
            <a:r>
              <a:rPr dirty="0" sz="1450" spc="-5">
                <a:latin typeface="Times New Roman"/>
                <a:cs typeface="Times New Roman"/>
              </a:rPr>
              <a:t>de  </a:t>
            </a:r>
            <a:r>
              <a:rPr dirty="0" sz="1450" spc="-15">
                <a:latin typeface="Times New Roman"/>
                <a:cs typeface="Times New Roman"/>
              </a:rPr>
              <a:t>Senancour, </a:t>
            </a:r>
            <a:r>
              <a:rPr dirty="0" sz="1450" spc="-10">
                <a:latin typeface="Times New Roman"/>
                <a:cs typeface="Times New Roman"/>
              </a:rPr>
              <a:t>Flaubert, </a:t>
            </a:r>
            <a:r>
              <a:rPr dirty="0" sz="1450" spc="-20">
                <a:latin typeface="Times New Roman"/>
                <a:cs typeface="Times New Roman"/>
              </a:rPr>
              <a:t>Murger, </a:t>
            </a:r>
            <a:r>
              <a:rPr dirty="0" sz="1450" spc="-10">
                <a:latin typeface="Times New Roman"/>
                <a:cs typeface="Times New Roman"/>
              </a:rPr>
              <a:t>the brothers Goncourt, Théodore </a:t>
            </a:r>
            <a:r>
              <a:rPr dirty="0" sz="1450" spc="-5">
                <a:latin typeface="Times New Roman"/>
                <a:cs typeface="Times New Roman"/>
              </a:rPr>
              <a:t>de </a:t>
            </a:r>
            <a:r>
              <a:rPr dirty="0" sz="1450" spc="-10">
                <a:latin typeface="Times New Roman"/>
                <a:cs typeface="Times New Roman"/>
              </a:rPr>
              <a:t>Banville,  each </a:t>
            </a:r>
            <a:r>
              <a:rPr dirty="0" sz="1450" spc="-5">
                <a:latin typeface="Times New Roman"/>
                <a:cs typeface="Times New Roman"/>
              </a:rPr>
              <a:t>of </a:t>
            </a:r>
            <a:r>
              <a:rPr dirty="0" sz="1450" spc="-10">
                <a:latin typeface="Times New Roman"/>
                <a:cs typeface="Times New Roman"/>
              </a:rPr>
              <a:t>these has </a:t>
            </a:r>
            <a:r>
              <a:rPr dirty="0" sz="1450" spc="-5">
                <a:latin typeface="Times New Roman"/>
                <a:cs typeface="Times New Roman"/>
              </a:rPr>
              <a:t>done </a:t>
            </a:r>
            <a:r>
              <a:rPr dirty="0" sz="1450" spc="-10">
                <a:latin typeface="Times New Roman"/>
                <a:cs typeface="Times New Roman"/>
              </a:rPr>
              <a:t>something to the eternal praise and memory </a:t>
            </a:r>
            <a:r>
              <a:rPr dirty="0" sz="1450" spc="-5">
                <a:latin typeface="Times New Roman"/>
                <a:cs typeface="Times New Roman"/>
              </a:rPr>
              <a:t>of </a:t>
            </a:r>
            <a:r>
              <a:rPr dirty="0" sz="1450" spc="-10">
                <a:latin typeface="Times New Roman"/>
                <a:cs typeface="Times New Roman"/>
              </a:rPr>
              <a:t>these  woods. Even at the very worst </a:t>
            </a:r>
            <a:r>
              <a:rPr dirty="0" sz="1450" spc="-5">
                <a:latin typeface="Times New Roman"/>
                <a:cs typeface="Times New Roman"/>
              </a:rPr>
              <a:t>of </a:t>
            </a:r>
            <a:r>
              <a:rPr dirty="0" sz="1450" spc="-10">
                <a:latin typeface="Times New Roman"/>
                <a:cs typeface="Times New Roman"/>
              </a:rPr>
              <a:t>times, even when the picturesque was  anathema in the eyes </a:t>
            </a:r>
            <a:r>
              <a:rPr dirty="0" sz="1450" spc="-5">
                <a:latin typeface="Times New Roman"/>
                <a:cs typeface="Times New Roman"/>
              </a:rPr>
              <a:t>of </a:t>
            </a:r>
            <a:r>
              <a:rPr dirty="0" sz="1450" spc="-10">
                <a:latin typeface="Times New Roman"/>
                <a:cs typeface="Times New Roman"/>
              </a:rPr>
              <a:t>all Persons </a:t>
            </a:r>
            <a:r>
              <a:rPr dirty="0" sz="1450" spc="-5">
                <a:latin typeface="Times New Roman"/>
                <a:cs typeface="Times New Roman"/>
              </a:rPr>
              <a:t>of </a:t>
            </a:r>
            <a:r>
              <a:rPr dirty="0" sz="1450" spc="-25">
                <a:latin typeface="Times New Roman"/>
                <a:cs typeface="Times New Roman"/>
              </a:rPr>
              <a:t>Taste, </a:t>
            </a:r>
            <a:r>
              <a:rPr dirty="0" sz="1450" spc="-10">
                <a:latin typeface="Times New Roman"/>
                <a:cs typeface="Times New Roman"/>
              </a:rPr>
              <a:t>the forest still preserved </a:t>
            </a:r>
            <a:r>
              <a:rPr dirty="0" sz="1450" spc="-5">
                <a:latin typeface="Times New Roman"/>
                <a:cs typeface="Times New Roman"/>
              </a:rPr>
              <a:t>a </a:t>
            </a:r>
            <a:r>
              <a:rPr dirty="0" sz="1450" spc="-10">
                <a:latin typeface="Times New Roman"/>
                <a:cs typeface="Times New Roman"/>
              </a:rPr>
              <a:t>certain  reputation</a:t>
            </a:r>
            <a:r>
              <a:rPr dirty="0" sz="1450" spc="60">
                <a:latin typeface="Times New Roman"/>
                <a:cs typeface="Times New Roman"/>
              </a:rPr>
              <a:t> </a:t>
            </a:r>
            <a:r>
              <a:rPr dirty="0" sz="1450" spc="-10">
                <a:latin typeface="Times New Roman"/>
                <a:cs typeface="Times New Roman"/>
              </a:rPr>
              <a:t>for</a:t>
            </a:r>
            <a:r>
              <a:rPr dirty="0" sz="1450" spc="60">
                <a:latin typeface="Times New Roman"/>
                <a:cs typeface="Times New Roman"/>
              </a:rPr>
              <a:t> </a:t>
            </a:r>
            <a:r>
              <a:rPr dirty="0" sz="1450" spc="-20">
                <a:latin typeface="Times New Roman"/>
                <a:cs typeface="Times New Roman"/>
              </a:rPr>
              <a:t>beauty.</a:t>
            </a:r>
            <a:r>
              <a:rPr dirty="0" sz="1450" spc="170">
                <a:latin typeface="Times New Roman"/>
                <a:cs typeface="Times New Roman"/>
              </a:rPr>
              <a:t> </a:t>
            </a:r>
            <a:r>
              <a:rPr dirty="0" sz="1450" spc="-10">
                <a:latin typeface="Times New Roman"/>
                <a:cs typeface="Times New Roman"/>
              </a:rPr>
              <a:t>It</a:t>
            </a:r>
            <a:r>
              <a:rPr dirty="0" sz="1450" spc="60">
                <a:latin typeface="Times New Roman"/>
                <a:cs typeface="Times New Roman"/>
              </a:rPr>
              <a:t> </a:t>
            </a:r>
            <a:r>
              <a:rPr dirty="0" sz="1450" spc="-10">
                <a:latin typeface="Times New Roman"/>
                <a:cs typeface="Times New Roman"/>
              </a:rPr>
              <a:t>was</a:t>
            </a:r>
            <a:r>
              <a:rPr dirty="0" sz="1450" spc="60">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5">
                <a:latin typeface="Times New Roman"/>
                <a:cs typeface="Times New Roman"/>
              </a:rPr>
              <a:t>1730</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Abbé</a:t>
            </a:r>
            <a:r>
              <a:rPr dirty="0" sz="1450" spc="60">
                <a:latin typeface="Times New Roman"/>
                <a:cs typeface="Times New Roman"/>
              </a:rPr>
              <a:t> </a:t>
            </a:r>
            <a:r>
              <a:rPr dirty="0" sz="1450" spc="-10">
                <a:latin typeface="Times New Roman"/>
                <a:cs typeface="Times New Roman"/>
              </a:rPr>
              <a:t>Guilbert</a:t>
            </a:r>
            <a:r>
              <a:rPr dirty="0" sz="1450" spc="65">
                <a:latin typeface="Times New Roman"/>
                <a:cs typeface="Times New Roman"/>
              </a:rPr>
              <a:t> </a:t>
            </a:r>
            <a:r>
              <a:rPr dirty="0" sz="1450" spc="-10">
                <a:latin typeface="Times New Roman"/>
                <a:cs typeface="Times New Roman"/>
              </a:rPr>
              <a:t>published</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his </a:t>
            </a:r>
            <a:r>
              <a:rPr dirty="0" sz="1450" spc="-10" i="1">
                <a:latin typeface="Times New Roman"/>
                <a:cs typeface="Times New Roman"/>
              </a:rPr>
              <a:t>Historical Description </a:t>
            </a:r>
            <a:r>
              <a:rPr dirty="0" sz="1450" spc="-5" i="1">
                <a:latin typeface="Times New Roman"/>
                <a:cs typeface="Times New Roman"/>
              </a:rPr>
              <a:t>of </a:t>
            </a:r>
            <a:r>
              <a:rPr dirty="0" sz="1450" spc="-10" i="1">
                <a:latin typeface="Times New Roman"/>
                <a:cs typeface="Times New Roman"/>
              </a:rPr>
              <a:t>the Palace</a:t>
            </a:r>
            <a:r>
              <a:rPr dirty="0" sz="1450" spc="-10">
                <a:latin typeface="Times New Roman"/>
                <a:cs typeface="Times New Roman"/>
              </a:rPr>
              <a:t>, </a:t>
            </a:r>
            <a:r>
              <a:rPr dirty="0" sz="1450" spc="-35" i="1">
                <a:latin typeface="Times New Roman"/>
                <a:cs typeface="Times New Roman"/>
              </a:rPr>
              <a:t>Town</a:t>
            </a:r>
            <a:r>
              <a:rPr dirty="0" sz="1450" spc="-35">
                <a:latin typeface="Times New Roman"/>
                <a:cs typeface="Times New Roman"/>
              </a:rPr>
              <a:t>, </a:t>
            </a:r>
            <a:r>
              <a:rPr dirty="0" sz="1450" spc="-5" i="1">
                <a:latin typeface="Times New Roman"/>
                <a:cs typeface="Times New Roman"/>
              </a:rPr>
              <a:t>and </a:t>
            </a:r>
            <a:r>
              <a:rPr dirty="0" sz="1450" spc="-20" i="1">
                <a:latin typeface="Times New Roman"/>
                <a:cs typeface="Times New Roman"/>
              </a:rPr>
              <a:t>Forest </a:t>
            </a:r>
            <a:r>
              <a:rPr dirty="0" sz="1450" spc="-5" i="1">
                <a:latin typeface="Times New Roman"/>
                <a:cs typeface="Times New Roman"/>
              </a:rPr>
              <a:t>of </a:t>
            </a:r>
            <a:r>
              <a:rPr dirty="0" sz="1450" spc="-10" i="1">
                <a:latin typeface="Times New Roman"/>
                <a:cs typeface="Times New Roman"/>
              </a:rPr>
              <a:t>Fontainebleau</a:t>
            </a:r>
            <a:r>
              <a:rPr dirty="0" sz="1450" spc="-10">
                <a:latin typeface="Times New Roman"/>
                <a:cs typeface="Times New Roman"/>
              </a:rPr>
              <a:t>.  And very droll it is to see him, as </a:t>
            </a:r>
            <a:r>
              <a:rPr dirty="0" sz="1450" spc="-5">
                <a:latin typeface="Times New Roman"/>
                <a:cs typeface="Times New Roman"/>
              </a:rPr>
              <a:t>he </a:t>
            </a:r>
            <a:r>
              <a:rPr dirty="0" sz="1450" spc="-10">
                <a:latin typeface="Times New Roman"/>
                <a:cs typeface="Times New Roman"/>
              </a:rPr>
              <a:t>tries to set forth his admiration in terms  </a:t>
            </a:r>
            <a:r>
              <a:rPr dirty="0" sz="1450" spc="-5">
                <a:latin typeface="Times New Roman"/>
                <a:cs typeface="Times New Roman"/>
              </a:rPr>
              <a:t>of </a:t>
            </a:r>
            <a:r>
              <a:rPr dirty="0" sz="1450" spc="-10">
                <a:latin typeface="Times New Roman"/>
                <a:cs typeface="Times New Roman"/>
              </a:rPr>
              <a:t>what was then permissible. The monstrous rocks, etc., says the Abbé ‘sont  admirées avec surprise des voyageurs </a:t>
            </a:r>
            <a:r>
              <a:rPr dirty="0" sz="1450" spc="-5">
                <a:latin typeface="Times New Roman"/>
                <a:cs typeface="Times New Roman"/>
              </a:rPr>
              <a:t>qui </a:t>
            </a:r>
            <a:r>
              <a:rPr dirty="0" sz="1450" spc="-10">
                <a:latin typeface="Times New Roman"/>
                <a:cs typeface="Times New Roman"/>
              </a:rPr>
              <a:t>s’écrient aussitôt avec Horace: Ut  mihi devio rupee et vacuum nemus mirari libet.’ The </a:t>
            </a:r>
            <a:r>
              <a:rPr dirty="0" sz="1450" spc="-5">
                <a:latin typeface="Times New Roman"/>
                <a:cs typeface="Times New Roman"/>
              </a:rPr>
              <a:t>good </a:t>
            </a:r>
            <a:r>
              <a:rPr dirty="0" sz="1450" spc="-10">
                <a:latin typeface="Times New Roman"/>
                <a:cs typeface="Times New Roman"/>
              </a:rPr>
              <a:t>man is </a:t>
            </a:r>
            <a:r>
              <a:rPr dirty="0" sz="1450" spc="-5">
                <a:latin typeface="Times New Roman"/>
                <a:cs typeface="Times New Roman"/>
              </a:rPr>
              <a:t>not </a:t>
            </a:r>
            <a:r>
              <a:rPr dirty="0" sz="1450" spc="-10">
                <a:latin typeface="Times New Roman"/>
                <a:cs typeface="Times New Roman"/>
              </a:rPr>
              <a:t>exactly  lyrical in his praise; and </a:t>
            </a:r>
            <a:r>
              <a:rPr dirty="0" sz="1450" spc="-5">
                <a:latin typeface="Times New Roman"/>
                <a:cs typeface="Times New Roman"/>
              </a:rPr>
              <a:t>you </a:t>
            </a:r>
            <a:r>
              <a:rPr dirty="0" sz="1450" spc="-10">
                <a:latin typeface="Times New Roman"/>
                <a:cs typeface="Times New Roman"/>
              </a:rPr>
              <a:t>see how </a:t>
            </a:r>
            <a:r>
              <a:rPr dirty="0" sz="1450" spc="-5">
                <a:latin typeface="Times New Roman"/>
                <a:cs typeface="Times New Roman"/>
              </a:rPr>
              <a:t>he </a:t>
            </a:r>
            <a:r>
              <a:rPr dirty="0" sz="1450" spc="-10">
                <a:latin typeface="Times New Roman"/>
                <a:cs typeface="Times New Roman"/>
              </a:rPr>
              <a:t>sets his back against Horace as  against </a:t>
            </a:r>
            <a:r>
              <a:rPr dirty="0" sz="1450" spc="-5">
                <a:latin typeface="Times New Roman"/>
                <a:cs typeface="Times New Roman"/>
              </a:rPr>
              <a:t>a </a:t>
            </a:r>
            <a:r>
              <a:rPr dirty="0" sz="1450" spc="-10">
                <a:latin typeface="Times New Roman"/>
                <a:cs typeface="Times New Roman"/>
              </a:rPr>
              <a:t>trusty oak. Horace, at any rate, was classical. For the rest, </a:t>
            </a:r>
            <a:r>
              <a:rPr dirty="0" sz="1450" spc="-15">
                <a:latin typeface="Times New Roman"/>
                <a:cs typeface="Times New Roman"/>
              </a:rPr>
              <a:t>however,  </a:t>
            </a:r>
            <a:r>
              <a:rPr dirty="0" sz="1450" spc="-10">
                <a:latin typeface="Times New Roman"/>
                <a:cs typeface="Times New Roman"/>
              </a:rPr>
              <a:t>the Abbé likes places where many alleys meet; </a:t>
            </a:r>
            <a:r>
              <a:rPr dirty="0" sz="1450" spc="-5">
                <a:latin typeface="Times New Roman"/>
                <a:cs typeface="Times New Roman"/>
              </a:rPr>
              <a:t>or </a:t>
            </a:r>
            <a:r>
              <a:rPr dirty="0" sz="1450" spc="-10">
                <a:latin typeface="Times New Roman"/>
                <a:cs typeface="Times New Roman"/>
              </a:rPr>
              <a:t>which, like the Belle-Étoile,  are kept </a:t>
            </a:r>
            <a:r>
              <a:rPr dirty="0" sz="1450" spc="-5">
                <a:latin typeface="Times New Roman"/>
                <a:cs typeface="Times New Roman"/>
              </a:rPr>
              <a:t>up </a:t>
            </a:r>
            <a:r>
              <a:rPr dirty="0" sz="1450" spc="-10">
                <a:latin typeface="Times New Roman"/>
                <a:cs typeface="Times New Roman"/>
              </a:rPr>
              <a:t>‘by </a:t>
            </a:r>
            <a:r>
              <a:rPr dirty="0" sz="1450" spc="-5">
                <a:latin typeface="Times New Roman"/>
                <a:cs typeface="Times New Roman"/>
              </a:rPr>
              <a:t>a </a:t>
            </a:r>
            <a:r>
              <a:rPr dirty="0" sz="1450" spc="-10">
                <a:latin typeface="Times New Roman"/>
                <a:cs typeface="Times New Roman"/>
              </a:rPr>
              <a:t>special </a:t>
            </a:r>
            <a:r>
              <a:rPr dirty="0" sz="1450" spc="-15">
                <a:latin typeface="Times New Roman"/>
                <a:cs typeface="Times New Roman"/>
              </a:rPr>
              <a:t>gardener,’ </a:t>
            </a:r>
            <a:r>
              <a:rPr dirty="0" sz="1450" spc="-10">
                <a:latin typeface="Times New Roman"/>
                <a:cs typeface="Times New Roman"/>
              </a:rPr>
              <a:t>and admires at the </a:t>
            </a:r>
            <a:r>
              <a:rPr dirty="0" sz="1450" spc="-30">
                <a:latin typeface="Times New Roman"/>
                <a:cs typeface="Times New Roman"/>
              </a:rPr>
              <a:t>Table </a:t>
            </a:r>
            <a:r>
              <a:rPr dirty="0" sz="1450" spc="-5">
                <a:latin typeface="Times New Roman"/>
                <a:cs typeface="Times New Roman"/>
              </a:rPr>
              <a:t>du </a:t>
            </a:r>
            <a:r>
              <a:rPr dirty="0" sz="1450" spc="-10">
                <a:latin typeface="Times New Roman"/>
                <a:cs typeface="Times New Roman"/>
              </a:rPr>
              <a:t>Roi the labours  </a:t>
            </a:r>
            <a:r>
              <a:rPr dirty="0" sz="1450" spc="-5">
                <a:latin typeface="Times New Roman"/>
                <a:cs typeface="Times New Roman"/>
              </a:rPr>
              <a:t>of </a:t>
            </a:r>
            <a:r>
              <a:rPr dirty="0" sz="1450" spc="-10">
                <a:latin typeface="Times New Roman"/>
                <a:cs typeface="Times New Roman"/>
              </a:rPr>
              <a:t>the Grand Master </a:t>
            </a:r>
            <a:r>
              <a:rPr dirty="0" sz="1450" spc="-5">
                <a:latin typeface="Times New Roman"/>
                <a:cs typeface="Times New Roman"/>
              </a:rPr>
              <a:t>of </a:t>
            </a:r>
            <a:r>
              <a:rPr dirty="0" sz="1450" spc="-30">
                <a:latin typeface="Times New Roman"/>
                <a:cs typeface="Times New Roman"/>
              </a:rPr>
              <a:t>Woods </a:t>
            </a:r>
            <a:r>
              <a:rPr dirty="0" sz="1450" spc="-10">
                <a:latin typeface="Times New Roman"/>
                <a:cs typeface="Times New Roman"/>
              </a:rPr>
              <a:t>and </a:t>
            </a:r>
            <a:r>
              <a:rPr dirty="0" sz="1450" spc="-25">
                <a:latin typeface="Times New Roman"/>
                <a:cs typeface="Times New Roman"/>
              </a:rPr>
              <a:t>Waters, </a:t>
            </a:r>
            <a:r>
              <a:rPr dirty="0" sz="1450" spc="-10">
                <a:latin typeface="Times New Roman"/>
                <a:cs typeface="Times New Roman"/>
              </a:rPr>
              <a:t>the Sieur </a:t>
            </a:r>
            <a:r>
              <a:rPr dirty="0" sz="1450" spc="-5">
                <a:latin typeface="Times New Roman"/>
                <a:cs typeface="Times New Roman"/>
              </a:rPr>
              <a:t>de </a:t>
            </a:r>
            <a:r>
              <a:rPr dirty="0" sz="1450" spc="-10">
                <a:latin typeface="Times New Roman"/>
                <a:cs typeface="Times New Roman"/>
              </a:rPr>
              <a:t>la Falure, </a:t>
            </a:r>
            <a:r>
              <a:rPr dirty="0" sz="1450" spc="-5">
                <a:latin typeface="Times New Roman"/>
                <a:cs typeface="Times New Roman"/>
              </a:rPr>
              <a:t>‘qui a </a:t>
            </a:r>
            <a:r>
              <a:rPr dirty="0" sz="1450" spc="-10">
                <a:latin typeface="Times New Roman"/>
                <a:cs typeface="Times New Roman"/>
              </a:rPr>
              <a:t>fait  faire ce magnifique</a:t>
            </a:r>
            <a:r>
              <a:rPr dirty="0" sz="1450">
                <a:latin typeface="Times New Roman"/>
                <a:cs typeface="Times New Roman"/>
              </a:rPr>
              <a:t> </a:t>
            </a:r>
            <a:r>
              <a:rPr dirty="0" sz="1450" spc="-10">
                <a:latin typeface="Times New Roman"/>
                <a:cs typeface="Times New Roman"/>
              </a:rPr>
              <a:t>endroit.’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But indeed, it is </a:t>
            </a:r>
            <a:r>
              <a:rPr dirty="0" sz="1450" spc="-5">
                <a:latin typeface="Times New Roman"/>
                <a:cs typeface="Times New Roman"/>
              </a:rPr>
              <a:t>not </a:t>
            </a:r>
            <a:r>
              <a:rPr dirty="0" sz="1450" spc="-10">
                <a:latin typeface="Times New Roman"/>
                <a:cs typeface="Times New Roman"/>
              </a:rPr>
              <a:t>so much for its beauty that the forest makes </a:t>
            </a:r>
            <a:r>
              <a:rPr dirty="0" sz="1450" spc="-5">
                <a:latin typeface="Times New Roman"/>
                <a:cs typeface="Times New Roman"/>
              </a:rPr>
              <a:t>a </a:t>
            </a:r>
            <a:r>
              <a:rPr dirty="0" sz="1450" spc="-10">
                <a:latin typeface="Times New Roman"/>
                <a:cs typeface="Times New Roman"/>
              </a:rPr>
              <a:t>claim </a:t>
            </a:r>
            <a:r>
              <a:rPr dirty="0" sz="1450" spc="-5">
                <a:latin typeface="Times New Roman"/>
                <a:cs typeface="Times New Roman"/>
              </a:rPr>
              <a:t>upon  </a:t>
            </a:r>
            <a:r>
              <a:rPr dirty="0" sz="1450" spc="-25">
                <a:latin typeface="Times New Roman"/>
                <a:cs typeface="Times New Roman"/>
              </a:rPr>
              <a:t>men’s </a:t>
            </a:r>
            <a:r>
              <a:rPr dirty="0" sz="1450" spc="-10">
                <a:latin typeface="Times New Roman"/>
                <a:cs typeface="Times New Roman"/>
              </a:rPr>
              <a:t>hearts, as for that subtle something, that quality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air, </a:t>
            </a:r>
            <a:r>
              <a:rPr dirty="0" sz="1450" spc="-10">
                <a:latin typeface="Times New Roman"/>
                <a:cs typeface="Times New Roman"/>
              </a:rPr>
              <a:t>that  emanation from the old trees, that so wonderfully changes and renews </a:t>
            </a:r>
            <a:r>
              <a:rPr dirty="0" sz="1450" spc="-5">
                <a:latin typeface="Times New Roman"/>
                <a:cs typeface="Times New Roman"/>
              </a:rPr>
              <a:t>a </a:t>
            </a:r>
            <a:r>
              <a:rPr dirty="0" sz="1450" spc="-10">
                <a:latin typeface="Times New Roman"/>
                <a:cs typeface="Times New Roman"/>
              </a:rPr>
              <a:t>weary  spirit. Disappointed men, sick Francis Firsts and vanquished Grand  Monarchs, time </a:t>
            </a:r>
            <a:r>
              <a:rPr dirty="0" sz="1450" spc="-5">
                <a:latin typeface="Times New Roman"/>
                <a:cs typeface="Times New Roman"/>
              </a:rPr>
              <a:t>out of </a:t>
            </a:r>
            <a:r>
              <a:rPr dirty="0" sz="1450" spc="-10">
                <a:latin typeface="Times New Roman"/>
                <a:cs typeface="Times New Roman"/>
              </a:rPr>
              <a:t>mind have come here for consolation. Hither perplexed  folk have retired </a:t>
            </a:r>
            <a:r>
              <a:rPr dirty="0" sz="1450" spc="-5">
                <a:latin typeface="Times New Roman"/>
                <a:cs typeface="Times New Roman"/>
              </a:rPr>
              <a:t>out of </a:t>
            </a:r>
            <a:r>
              <a:rPr dirty="0" sz="1450" spc="-10">
                <a:latin typeface="Times New Roman"/>
                <a:cs typeface="Times New Roman"/>
              </a:rPr>
              <a:t>the press </a:t>
            </a:r>
            <a:r>
              <a:rPr dirty="0" sz="1450" spc="-5">
                <a:latin typeface="Times New Roman"/>
                <a:cs typeface="Times New Roman"/>
              </a:rPr>
              <a:t>of </a:t>
            </a:r>
            <a:r>
              <a:rPr dirty="0" sz="1450" spc="-10">
                <a:latin typeface="Times New Roman"/>
                <a:cs typeface="Times New Roman"/>
              </a:rPr>
              <a:t>life, as into </a:t>
            </a:r>
            <a:r>
              <a:rPr dirty="0" sz="1450" spc="-5">
                <a:latin typeface="Times New Roman"/>
                <a:cs typeface="Times New Roman"/>
              </a:rPr>
              <a:t>a </a:t>
            </a:r>
            <a:r>
              <a:rPr dirty="0" sz="1450" spc="-10">
                <a:latin typeface="Times New Roman"/>
                <a:cs typeface="Times New Roman"/>
              </a:rPr>
              <a:t>deep bay-window </a:t>
            </a:r>
            <a:r>
              <a:rPr dirty="0" sz="1450" spc="-5">
                <a:latin typeface="Times New Roman"/>
                <a:cs typeface="Times New Roman"/>
              </a:rPr>
              <a:t>on </a:t>
            </a:r>
            <a:r>
              <a:rPr dirty="0" sz="1450" spc="-10">
                <a:latin typeface="Times New Roman"/>
                <a:cs typeface="Times New Roman"/>
              </a:rPr>
              <a:t>some  </a:t>
            </a:r>
            <a:r>
              <a:rPr dirty="0" sz="1450" spc="-5">
                <a:latin typeface="Times New Roman"/>
                <a:cs typeface="Times New Roman"/>
              </a:rPr>
              <a:t>night of </a:t>
            </a:r>
            <a:r>
              <a:rPr dirty="0" sz="1450" spc="-10">
                <a:latin typeface="Times New Roman"/>
                <a:cs typeface="Times New Roman"/>
              </a:rPr>
              <a:t>masquerade, and here found quiet and silence, and rest, the mother </a:t>
            </a:r>
            <a:r>
              <a:rPr dirty="0" sz="1450" spc="-5">
                <a:latin typeface="Times New Roman"/>
                <a:cs typeface="Times New Roman"/>
              </a:rPr>
              <a:t>of  </a:t>
            </a:r>
            <a:r>
              <a:rPr dirty="0" sz="1450" spc="-10">
                <a:latin typeface="Times New Roman"/>
                <a:cs typeface="Times New Roman"/>
              </a:rPr>
              <a:t>wisdom. It is the great moral spa; this forest without </a:t>
            </a:r>
            <a:r>
              <a:rPr dirty="0" sz="1450" spc="-5">
                <a:latin typeface="Times New Roman"/>
                <a:cs typeface="Times New Roman"/>
              </a:rPr>
              <a:t>a </a:t>
            </a:r>
            <a:r>
              <a:rPr dirty="0" sz="1450" spc="-10">
                <a:latin typeface="Times New Roman"/>
                <a:cs typeface="Times New Roman"/>
              </a:rPr>
              <a:t>fountain is itself the  great fountain </a:t>
            </a:r>
            <a:r>
              <a:rPr dirty="0" sz="1450" spc="-5">
                <a:latin typeface="Times New Roman"/>
                <a:cs typeface="Times New Roman"/>
              </a:rPr>
              <a:t>of </a:t>
            </a:r>
            <a:r>
              <a:rPr dirty="0" sz="1450" spc="-10">
                <a:latin typeface="Times New Roman"/>
                <a:cs typeface="Times New Roman"/>
              </a:rPr>
              <a:t>Juventius. It is the best place in the world to bring an old  sorrow that has been </a:t>
            </a:r>
            <a:r>
              <a:rPr dirty="0" sz="1450" spc="-5">
                <a:latin typeface="Times New Roman"/>
                <a:cs typeface="Times New Roman"/>
              </a:rPr>
              <a:t>a </a:t>
            </a:r>
            <a:r>
              <a:rPr dirty="0" sz="1450" spc="-10">
                <a:latin typeface="Times New Roman"/>
                <a:cs typeface="Times New Roman"/>
              </a:rPr>
              <a:t>long while </a:t>
            </a:r>
            <a:r>
              <a:rPr dirty="0" sz="1450" spc="-5">
                <a:latin typeface="Times New Roman"/>
                <a:cs typeface="Times New Roman"/>
              </a:rPr>
              <a:t>your </a:t>
            </a:r>
            <a:r>
              <a:rPr dirty="0" sz="1450" spc="-10">
                <a:latin typeface="Times New Roman"/>
                <a:cs typeface="Times New Roman"/>
              </a:rPr>
              <a:t>friend and enemy; and if, like  </a:t>
            </a:r>
            <a:r>
              <a:rPr dirty="0" sz="1450" spc="-15">
                <a:latin typeface="Times New Roman"/>
                <a:cs typeface="Times New Roman"/>
              </a:rPr>
              <a:t>Béranger’s </a:t>
            </a:r>
            <a:r>
              <a:rPr dirty="0" sz="1450" spc="-5">
                <a:latin typeface="Times New Roman"/>
                <a:cs typeface="Times New Roman"/>
              </a:rPr>
              <a:t>your </a:t>
            </a:r>
            <a:r>
              <a:rPr dirty="0" sz="1450" spc="-10">
                <a:latin typeface="Times New Roman"/>
                <a:cs typeface="Times New Roman"/>
              </a:rPr>
              <a:t>gaiety has run away from home and left open the </a:t>
            </a:r>
            <a:r>
              <a:rPr dirty="0" sz="1450" spc="-5">
                <a:latin typeface="Times New Roman"/>
                <a:cs typeface="Times New Roman"/>
              </a:rPr>
              <a:t>door </a:t>
            </a:r>
            <a:r>
              <a:rPr dirty="0" sz="1450" spc="-10">
                <a:latin typeface="Times New Roman"/>
                <a:cs typeface="Times New Roman"/>
              </a:rPr>
              <a:t>for  sorrow to come </a:t>
            </a:r>
            <a:r>
              <a:rPr dirty="0" sz="1450" spc="-5">
                <a:latin typeface="Times New Roman"/>
                <a:cs typeface="Times New Roman"/>
              </a:rPr>
              <a:t>in, of </a:t>
            </a:r>
            <a:r>
              <a:rPr dirty="0" sz="1450" spc="-10">
                <a:latin typeface="Times New Roman"/>
                <a:cs typeface="Times New Roman"/>
              </a:rPr>
              <a:t>all covers in Europe, it is here </a:t>
            </a:r>
            <a:r>
              <a:rPr dirty="0" sz="1450" spc="-5">
                <a:latin typeface="Times New Roman"/>
                <a:cs typeface="Times New Roman"/>
              </a:rPr>
              <a:t>you </a:t>
            </a:r>
            <a:r>
              <a:rPr dirty="0" sz="1450" spc="-10">
                <a:latin typeface="Times New Roman"/>
                <a:cs typeface="Times New Roman"/>
              </a:rPr>
              <a:t>may expect to find  the truant </a:t>
            </a:r>
            <a:r>
              <a:rPr dirty="0" sz="1450" spc="-5">
                <a:latin typeface="Times New Roman"/>
                <a:cs typeface="Times New Roman"/>
              </a:rPr>
              <a:t>hid. </a:t>
            </a:r>
            <a:r>
              <a:rPr dirty="0" sz="1450" spc="-25">
                <a:latin typeface="Times New Roman"/>
                <a:cs typeface="Times New Roman"/>
              </a:rPr>
              <a:t>With </a:t>
            </a:r>
            <a:r>
              <a:rPr dirty="0" sz="1450" spc="-10">
                <a:latin typeface="Times New Roman"/>
                <a:cs typeface="Times New Roman"/>
              </a:rPr>
              <a:t>every </a:t>
            </a:r>
            <a:r>
              <a:rPr dirty="0" sz="1450" spc="-5">
                <a:latin typeface="Times New Roman"/>
                <a:cs typeface="Times New Roman"/>
              </a:rPr>
              <a:t>hour you </a:t>
            </a:r>
            <a:r>
              <a:rPr dirty="0" sz="1450" spc="-10">
                <a:latin typeface="Times New Roman"/>
                <a:cs typeface="Times New Roman"/>
              </a:rPr>
              <a:t>change. The air penetrates through </a:t>
            </a:r>
            <a:r>
              <a:rPr dirty="0" sz="1450" spc="-5">
                <a:latin typeface="Times New Roman"/>
                <a:cs typeface="Times New Roman"/>
              </a:rPr>
              <a:t>your  </a:t>
            </a:r>
            <a:r>
              <a:rPr dirty="0" sz="1450" spc="-10">
                <a:latin typeface="Times New Roman"/>
                <a:cs typeface="Times New Roman"/>
              </a:rPr>
              <a:t>clothes, and nestles to </a:t>
            </a:r>
            <a:r>
              <a:rPr dirty="0" sz="1450" spc="-5">
                <a:latin typeface="Times New Roman"/>
                <a:cs typeface="Times New Roman"/>
              </a:rPr>
              <a:t>your </a:t>
            </a:r>
            <a:r>
              <a:rPr dirty="0" sz="1450" spc="-10">
                <a:latin typeface="Times New Roman"/>
                <a:cs typeface="Times New Roman"/>
              </a:rPr>
              <a:t>living </a:t>
            </a:r>
            <a:r>
              <a:rPr dirty="0" sz="1450" spc="-25">
                <a:latin typeface="Times New Roman"/>
                <a:cs typeface="Times New Roman"/>
              </a:rPr>
              <a:t>body. </a:t>
            </a:r>
            <a:r>
              <a:rPr dirty="0" sz="1450" spc="-60">
                <a:latin typeface="Times New Roman"/>
                <a:cs typeface="Times New Roman"/>
              </a:rPr>
              <a:t>You </a:t>
            </a:r>
            <a:r>
              <a:rPr dirty="0" sz="1450" spc="-10">
                <a:latin typeface="Times New Roman"/>
                <a:cs typeface="Times New Roman"/>
              </a:rPr>
              <a:t>love exercise and </a:t>
            </a:r>
            <a:r>
              <a:rPr dirty="0" sz="1450" spc="-15">
                <a:latin typeface="Times New Roman"/>
                <a:cs typeface="Times New Roman"/>
              </a:rPr>
              <a:t>slumber, </a:t>
            </a:r>
            <a:r>
              <a:rPr dirty="0" sz="1450" spc="-10">
                <a:latin typeface="Times New Roman"/>
                <a:cs typeface="Times New Roman"/>
              </a:rPr>
              <a:t>long  fasting and full meals. </a:t>
            </a:r>
            <a:r>
              <a:rPr dirty="0" sz="1450" spc="-60">
                <a:latin typeface="Times New Roman"/>
                <a:cs typeface="Times New Roman"/>
              </a:rPr>
              <a:t>You </a:t>
            </a:r>
            <a:r>
              <a:rPr dirty="0" sz="1450" spc="-15">
                <a:latin typeface="Times New Roman"/>
                <a:cs typeface="Times New Roman"/>
              </a:rPr>
              <a:t>forget </a:t>
            </a:r>
            <a:r>
              <a:rPr dirty="0" sz="1450" spc="-10">
                <a:latin typeface="Times New Roman"/>
                <a:cs typeface="Times New Roman"/>
              </a:rPr>
              <a:t>all </a:t>
            </a:r>
            <a:r>
              <a:rPr dirty="0" sz="1450" spc="-5">
                <a:latin typeface="Times New Roman"/>
                <a:cs typeface="Times New Roman"/>
              </a:rPr>
              <a:t>your </a:t>
            </a:r>
            <a:r>
              <a:rPr dirty="0" sz="1450" spc="-10">
                <a:latin typeface="Times New Roman"/>
                <a:cs typeface="Times New Roman"/>
              </a:rPr>
              <a:t>scruples and live </a:t>
            </a:r>
            <a:r>
              <a:rPr dirty="0" sz="1450" spc="-5">
                <a:latin typeface="Times New Roman"/>
                <a:cs typeface="Times New Roman"/>
              </a:rPr>
              <a:t>a </a:t>
            </a:r>
            <a:r>
              <a:rPr dirty="0" sz="1450" spc="-10">
                <a:latin typeface="Times New Roman"/>
                <a:cs typeface="Times New Roman"/>
              </a:rPr>
              <a:t>while in peace  and freedom, and for the moment </a:t>
            </a:r>
            <a:r>
              <a:rPr dirty="0" sz="1450" spc="-25">
                <a:latin typeface="Times New Roman"/>
                <a:cs typeface="Times New Roman"/>
              </a:rPr>
              <a:t>only. </a:t>
            </a:r>
            <a:r>
              <a:rPr dirty="0" sz="1450" spc="-10">
                <a:latin typeface="Times New Roman"/>
                <a:cs typeface="Times New Roman"/>
              </a:rPr>
              <a:t>For here, all is absent that can  stimulate to moral feeling. Such people as </a:t>
            </a:r>
            <a:r>
              <a:rPr dirty="0" sz="1450" spc="-5">
                <a:latin typeface="Times New Roman"/>
                <a:cs typeface="Times New Roman"/>
              </a:rPr>
              <a:t>you </a:t>
            </a:r>
            <a:r>
              <a:rPr dirty="0" sz="1450" spc="-10">
                <a:latin typeface="Times New Roman"/>
                <a:cs typeface="Times New Roman"/>
              </a:rPr>
              <a:t>see may </a:t>
            </a:r>
            <a:r>
              <a:rPr dirty="0" sz="1450" spc="-5">
                <a:latin typeface="Times New Roman"/>
                <a:cs typeface="Times New Roman"/>
              </a:rPr>
              <a:t>be old, or </a:t>
            </a:r>
            <a:r>
              <a:rPr dirty="0" sz="1450" spc="-10">
                <a:latin typeface="Times New Roman"/>
                <a:cs typeface="Times New Roman"/>
              </a:rPr>
              <a:t>toil-worn,  </a:t>
            </a:r>
            <a:r>
              <a:rPr dirty="0" sz="1450" spc="-5">
                <a:latin typeface="Times New Roman"/>
                <a:cs typeface="Times New Roman"/>
              </a:rPr>
              <a:t>or </a:t>
            </a:r>
            <a:r>
              <a:rPr dirty="0" sz="1450" spc="-10">
                <a:latin typeface="Times New Roman"/>
                <a:cs typeface="Times New Roman"/>
              </a:rPr>
              <a:t>sorry; </a:t>
            </a:r>
            <a:r>
              <a:rPr dirty="0" sz="1450" spc="-5">
                <a:latin typeface="Times New Roman"/>
                <a:cs typeface="Times New Roman"/>
              </a:rPr>
              <a:t>but you </a:t>
            </a:r>
            <a:r>
              <a:rPr dirty="0" sz="1450" spc="-10">
                <a:latin typeface="Times New Roman"/>
                <a:cs typeface="Times New Roman"/>
              </a:rPr>
              <a:t>see them framed in the forest, like figures </a:t>
            </a:r>
            <a:r>
              <a:rPr dirty="0" sz="1450" spc="-5">
                <a:latin typeface="Times New Roman"/>
                <a:cs typeface="Times New Roman"/>
              </a:rPr>
              <a:t>on a </a:t>
            </a:r>
            <a:r>
              <a:rPr dirty="0" sz="1450" spc="-10">
                <a:latin typeface="Times New Roman"/>
                <a:cs typeface="Times New Roman"/>
              </a:rPr>
              <a:t>painted  canvas; and for </a:t>
            </a:r>
            <a:r>
              <a:rPr dirty="0" sz="1450" spc="-5">
                <a:latin typeface="Times New Roman"/>
                <a:cs typeface="Times New Roman"/>
              </a:rPr>
              <a:t>you, </a:t>
            </a:r>
            <a:r>
              <a:rPr dirty="0" sz="1450" spc="-10">
                <a:latin typeface="Times New Roman"/>
                <a:cs typeface="Times New Roman"/>
              </a:rPr>
              <a:t>they are </a:t>
            </a:r>
            <a:r>
              <a:rPr dirty="0" sz="1450" spc="-5">
                <a:latin typeface="Times New Roman"/>
                <a:cs typeface="Times New Roman"/>
              </a:rPr>
              <a:t>not </a:t>
            </a:r>
            <a:r>
              <a:rPr dirty="0" sz="1450" spc="-10">
                <a:latin typeface="Times New Roman"/>
                <a:cs typeface="Times New Roman"/>
              </a:rPr>
              <a:t>people in any living and kindly sense. </a:t>
            </a:r>
            <a:r>
              <a:rPr dirty="0" sz="1450" spc="-60">
                <a:latin typeface="Times New Roman"/>
                <a:cs typeface="Times New Roman"/>
              </a:rPr>
              <a:t>You  </a:t>
            </a:r>
            <a:r>
              <a:rPr dirty="0" sz="1450" spc="-15">
                <a:latin typeface="Times New Roman"/>
                <a:cs typeface="Times New Roman"/>
              </a:rPr>
              <a:t>forget </a:t>
            </a:r>
            <a:r>
              <a:rPr dirty="0" sz="1450" spc="-10">
                <a:latin typeface="Times New Roman"/>
                <a:cs typeface="Times New Roman"/>
              </a:rPr>
              <a:t>the grim contrariety </a:t>
            </a:r>
            <a:r>
              <a:rPr dirty="0" sz="1450" spc="-5">
                <a:latin typeface="Times New Roman"/>
                <a:cs typeface="Times New Roman"/>
              </a:rPr>
              <a:t>of </a:t>
            </a:r>
            <a:r>
              <a:rPr dirty="0" sz="1450" spc="-10">
                <a:latin typeface="Times New Roman"/>
                <a:cs typeface="Times New Roman"/>
              </a:rPr>
              <a:t>interests. </a:t>
            </a:r>
            <a:r>
              <a:rPr dirty="0" sz="1450" spc="-60">
                <a:latin typeface="Times New Roman"/>
                <a:cs typeface="Times New Roman"/>
              </a:rPr>
              <a:t>You </a:t>
            </a:r>
            <a:r>
              <a:rPr dirty="0" sz="1450" spc="-15">
                <a:latin typeface="Times New Roman"/>
                <a:cs typeface="Times New Roman"/>
              </a:rPr>
              <a:t>forget </a:t>
            </a:r>
            <a:r>
              <a:rPr dirty="0" sz="1450" spc="-10">
                <a:latin typeface="Times New Roman"/>
                <a:cs typeface="Times New Roman"/>
              </a:rPr>
              <a:t>the narrow lane where all  men jostle together in unchivalrous contention, and the kennel, deep and  unclean, that gapes </a:t>
            </a:r>
            <a:r>
              <a:rPr dirty="0" sz="1450" spc="-5">
                <a:latin typeface="Times New Roman"/>
                <a:cs typeface="Times New Roman"/>
              </a:rPr>
              <a:t>on </a:t>
            </a:r>
            <a:r>
              <a:rPr dirty="0" sz="1450" spc="-10">
                <a:latin typeface="Times New Roman"/>
                <a:cs typeface="Times New Roman"/>
              </a:rPr>
              <a:t>either hand for the defeated. Life is simple </a:t>
            </a:r>
            <a:r>
              <a:rPr dirty="0" sz="1450" spc="-5">
                <a:latin typeface="Times New Roman"/>
                <a:cs typeface="Times New Roman"/>
              </a:rPr>
              <a:t>enough, </a:t>
            </a:r>
            <a:r>
              <a:rPr dirty="0" sz="1450" spc="-10">
                <a:latin typeface="Times New Roman"/>
                <a:cs typeface="Times New Roman"/>
              </a:rPr>
              <a:t>it  seems, and the very idea </a:t>
            </a:r>
            <a:r>
              <a:rPr dirty="0" sz="1450" spc="-5">
                <a:latin typeface="Times New Roman"/>
                <a:cs typeface="Times New Roman"/>
              </a:rPr>
              <a:t>of </a:t>
            </a:r>
            <a:r>
              <a:rPr dirty="0" sz="1450" spc="-10">
                <a:latin typeface="Times New Roman"/>
                <a:cs typeface="Times New Roman"/>
              </a:rPr>
              <a:t>sacrifice becomes like </a:t>
            </a:r>
            <a:r>
              <a:rPr dirty="0" sz="1450" spc="-5">
                <a:latin typeface="Times New Roman"/>
                <a:cs typeface="Times New Roman"/>
              </a:rPr>
              <a:t>a </a:t>
            </a:r>
            <a:r>
              <a:rPr dirty="0" sz="1450" spc="-10">
                <a:latin typeface="Times New Roman"/>
                <a:cs typeface="Times New Roman"/>
              </a:rPr>
              <a:t>mad fancy </a:t>
            </a:r>
            <a:r>
              <a:rPr dirty="0" sz="1450" spc="-5">
                <a:latin typeface="Times New Roman"/>
                <a:cs typeface="Times New Roman"/>
              </a:rPr>
              <a:t>out of a </a:t>
            </a:r>
            <a:r>
              <a:rPr dirty="0" sz="1450" spc="-10">
                <a:latin typeface="Times New Roman"/>
                <a:cs typeface="Times New Roman"/>
              </a:rPr>
              <a:t>last  </a:t>
            </a:r>
            <a:r>
              <a:rPr dirty="0" sz="1450" spc="-20">
                <a:latin typeface="Times New Roman"/>
                <a:cs typeface="Times New Roman"/>
              </a:rPr>
              <a:t>night’s</a:t>
            </a:r>
            <a:r>
              <a:rPr dirty="0" sz="1450" spc="-10">
                <a:latin typeface="Times New Roman"/>
                <a:cs typeface="Times New Roman"/>
              </a:rPr>
              <a:t> dream.</a:t>
            </a:r>
            <a:endParaRPr sz="1450">
              <a:latin typeface="Times New Roman"/>
              <a:cs typeface="Times New Roman"/>
            </a:endParaRPr>
          </a:p>
          <a:p>
            <a:pPr algn="just" marL="12700" marR="5715">
              <a:lnSpc>
                <a:spcPts val="1730"/>
              </a:lnSpc>
              <a:spcBef>
                <a:spcPts val="830"/>
              </a:spcBef>
            </a:pPr>
            <a:r>
              <a:rPr dirty="0" sz="1450" spc="-45">
                <a:latin typeface="Times New Roman"/>
                <a:cs typeface="Times New Roman"/>
              </a:rPr>
              <a:t>Your </a:t>
            </a:r>
            <a:r>
              <a:rPr dirty="0" sz="1450" spc="-10">
                <a:latin typeface="Times New Roman"/>
                <a:cs typeface="Times New Roman"/>
              </a:rPr>
              <a:t>ideal is </a:t>
            </a:r>
            <a:r>
              <a:rPr dirty="0" sz="1450" spc="-5">
                <a:latin typeface="Times New Roman"/>
                <a:cs typeface="Times New Roman"/>
              </a:rPr>
              <a:t>not </a:t>
            </a:r>
            <a:r>
              <a:rPr dirty="0" sz="1450" spc="-10">
                <a:latin typeface="Times New Roman"/>
                <a:cs typeface="Times New Roman"/>
              </a:rPr>
              <a:t>perhaps </a:t>
            </a:r>
            <a:r>
              <a:rPr dirty="0" sz="1450" spc="-5">
                <a:latin typeface="Times New Roman"/>
                <a:cs typeface="Times New Roman"/>
              </a:rPr>
              <a:t>high, but </a:t>
            </a:r>
            <a:r>
              <a:rPr dirty="0" sz="1450" spc="-10">
                <a:latin typeface="Times New Roman"/>
                <a:cs typeface="Times New Roman"/>
              </a:rPr>
              <a:t>it is plain and possible. </a:t>
            </a:r>
            <a:r>
              <a:rPr dirty="0" sz="1450" spc="-60">
                <a:latin typeface="Times New Roman"/>
                <a:cs typeface="Times New Roman"/>
              </a:rPr>
              <a:t>You </a:t>
            </a:r>
            <a:r>
              <a:rPr dirty="0" sz="1450" spc="-10">
                <a:latin typeface="Times New Roman"/>
                <a:cs typeface="Times New Roman"/>
              </a:rPr>
              <a:t>become  enamoured </a:t>
            </a:r>
            <a:r>
              <a:rPr dirty="0" sz="1450" spc="-5">
                <a:latin typeface="Times New Roman"/>
                <a:cs typeface="Times New Roman"/>
              </a:rPr>
              <a:t>of 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change and movement and the open </a:t>
            </a:r>
            <a:r>
              <a:rPr dirty="0" sz="1450" spc="-25">
                <a:latin typeface="Times New Roman"/>
                <a:cs typeface="Times New Roman"/>
              </a:rPr>
              <a:t>air, </a:t>
            </a:r>
            <a:r>
              <a:rPr dirty="0" sz="1450" spc="-10">
                <a:latin typeface="Times New Roman"/>
                <a:cs typeface="Times New Roman"/>
              </a:rPr>
              <a:t>where the  muscles shall </a:t>
            </a:r>
            <a:r>
              <a:rPr dirty="0" sz="1450" spc="-5">
                <a:latin typeface="Times New Roman"/>
                <a:cs typeface="Times New Roman"/>
              </a:rPr>
              <a:t>be </a:t>
            </a:r>
            <a:r>
              <a:rPr dirty="0" sz="1450" spc="-10">
                <a:latin typeface="Times New Roman"/>
                <a:cs typeface="Times New Roman"/>
              </a:rPr>
              <a:t>more exercised than the affections. When </a:t>
            </a:r>
            <a:r>
              <a:rPr dirty="0" sz="1450" spc="-5">
                <a:latin typeface="Times New Roman"/>
                <a:cs typeface="Times New Roman"/>
              </a:rPr>
              <a:t>you </a:t>
            </a:r>
            <a:r>
              <a:rPr dirty="0" sz="1450" spc="-10">
                <a:latin typeface="Times New Roman"/>
                <a:cs typeface="Times New Roman"/>
              </a:rPr>
              <a:t>have had </a:t>
            </a:r>
            <a:r>
              <a:rPr dirty="0" sz="1450" spc="-5">
                <a:latin typeface="Times New Roman"/>
                <a:cs typeface="Times New Roman"/>
              </a:rPr>
              <a:t>your  </a:t>
            </a:r>
            <a:r>
              <a:rPr dirty="0" sz="1450" spc="-10">
                <a:latin typeface="Times New Roman"/>
                <a:cs typeface="Times New Roman"/>
              </a:rPr>
              <a:t>will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you </a:t>
            </a:r>
            <a:r>
              <a:rPr dirty="0" sz="1450" spc="-10">
                <a:latin typeface="Times New Roman"/>
                <a:cs typeface="Times New Roman"/>
              </a:rPr>
              <a:t>may visit the whole round world. </a:t>
            </a:r>
            <a:r>
              <a:rPr dirty="0" sz="1450" spc="-60">
                <a:latin typeface="Times New Roman"/>
                <a:cs typeface="Times New Roman"/>
              </a:rPr>
              <a:t>You </a:t>
            </a:r>
            <a:r>
              <a:rPr dirty="0" sz="1450" spc="-10">
                <a:latin typeface="Times New Roman"/>
                <a:cs typeface="Times New Roman"/>
              </a:rPr>
              <a:t>may buckle </a:t>
            </a:r>
            <a:r>
              <a:rPr dirty="0" sz="1450" spc="-5">
                <a:latin typeface="Times New Roman"/>
                <a:cs typeface="Times New Roman"/>
              </a:rPr>
              <a:t>on  your </a:t>
            </a:r>
            <a:r>
              <a:rPr dirty="0" sz="1450" spc="-10">
                <a:latin typeface="Times New Roman"/>
                <a:cs typeface="Times New Roman"/>
              </a:rPr>
              <a:t>knapsack and take the road </a:t>
            </a:r>
            <a:r>
              <a:rPr dirty="0" sz="1450" spc="-5">
                <a:latin typeface="Times New Roman"/>
                <a:cs typeface="Times New Roman"/>
              </a:rPr>
              <a:t>on </a:t>
            </a:r>
            <a:r>
              <a:rPr dirty="0" sz="1450" spc="-10">
                <a:latin typeface="Times New Roman"/>
                <a:cs typeface="Times New Roman"/>
              </a:rPr>
              <a:t>foot. </a:t>
            </a:r>
            <a:r>
              <a:rPr dirty="0" sz="1450" spc="-60">
                <a:latin typeface="Times New Roman"/>
                <a:cs typeface="Times New Roman"/>
              </a:rPr>
              <a:t>You </a:t>
            </a:r>
            <a:r>
              <a:rPr dirty="0" sz="1450" spc="-10">
                <a:latin typeface="Times New Roman"/>
                <a:cs typeface="Times New Roman"/>
              </a:rPr>
              <a:t>may bestride </a:t>
            </a:r>
            <a:r>
              <a:rPr dirty="0" sz="1450" spc="-5">
                <a:latin typeface="Times New Roman"/>
                <a:cs typeface="Times New Roman"/>
              </a:rPr>
              <a:t>a good </a:t>
            </a:r>
            <a:r>
              <a:rPr dirty="0" sz="1450" spc="-10">
                <a:latin typeface="Times New Roman"/>
                <a:cs typeface="Times New Roman"/>
              </a:rPr>
              <a:t>nag, and  ride forth,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saddle-bags, into the enchanted East. </a:t>
            </a:r>
            <a:r>
              <a:rPr dirty="0" sz="1450" spc="-60">
                <a:latin typeface="Times New Roman"/>
                <a:cs typeface="Times New Roman"/>
              </a:rPr>
              <a:t>You </a:t>
            </a:r>
            <a:r>
              <a:rPr dirty="0" sz="1450" spc="-10">
                <a:latin typeface="Times New Roman"/>
                <a:cs typeface="Times New Roman"/>
              </a:rPr>
              <a:t>may</a:t>
            </a:r>
            <a:r>
              <a:rPr dirty="0" sz="1450" spc="330">
                <a:latin typeface="Times New Roman"/>
                <a:cs typeface="Times New Roman"/>
              </a:rPr>
              <a:t> </a:t>
            </a:r>
            <a:r>
              <a:rPr dirty="0" sz="1450" spc="-10">
                <a:latin typeface="Times New Roman"/>
                <a:cs typeface="Times New Roman"/>
              </a:rPr>
              <a:t>cross</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Black Forest, and see Germany wide-spread before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map, dotted  with old cities, walled and spired, that dream all day </a:t>
            </a:r>
            <a:r>
              <a:rPr dirty="0" sz="1450" spc="-5">
                <a:latin typeface="Times New Roman"/>
                <a:cs typeface="Times New Roman"/>
              </a:rPr>
              <a:t>on </a:t>
            </a:r>
            <a:r>
              <a:rPr dirty="0" sz="1450" spc="-10">
                <a:latin typeface="Times New Roman"/>
                <a:cs typeface="Times New Roman"/>
              </a:rPr>
              <a:t>their own reflections  in the Rhine </a:t>
            </a:r>
            <a:r>
              <a:rPr dirty="0" sz="1450" spc="-5">
                <a:latin typeface="Times New Roman"/>
                <a:cs typeface="Times New Roman"/>
              </a:rPr>
              <a:t>or </a:t>
            </a:r>
            <a:r>
              <a:rPr dirty="0" sz="1450" spc="-10">
                <a:latin typeface="Times New Roman"/>
                <a:cs typeface="Times New Roman"/>
              </a:rPr>
              <a:t>Danube. </a:t>
            </a:r>
            <a:r>
              <a:rPr dirty="0" sz="1450" spc="-60">
                <a:latin typeface="Times New Roman"/>
                <a:cs typeface="Times New Roman"/>
              </a:rPr>
              <a:t>You </a:t>
            </a:r>
            <a:r>
              <a:rPr dirty="0" sz="1450" spc="-10">
                <a:latin typeface="Times New Roman"/>
                <a:cs typeface="Times New Roman"/>
              </a:rPr>
              <a:t>may pass the spinal cord </a:t>
            </a:r>
            <a:r>
              <a:rPr dirty="0" sz="1450" spc="-5">
                <a:latin typeface="Times New Roman"/>
                <a:cs typeface="Times New Roman"/>
              </a:rPr>
              <a:t>of </a:t>
            </a:r>
            <a:r>
              <a:rPr dirty="0" sz="1450" spc="-10">
                <a:latin typeface="Times New Roman"/>
                <a:cs typeface="Times New Roman"/>
              </a:rPr>
              <a:t>Europe and </a:t>
            </a:r>
            <a:r>
              <a:rPr dirty="0" sz="1450" spc="-5">
                <a:latin typeface="Times New Roman"/>
                <a:cs typeface="Times New Roman"/>
              </a:rPr>
              <a:t>go </a:t>
            </a:r>
            <a:r>
              <a:rPr dirty="0" sz="1450" spc="-10">
                <a:latin typeface="Times New Roman"/>
                <a:cs typeface="Times New Roman"/>
              </a:rPr>
              <a:t>down  from Alpine glaciers to where Italy extends her marble moles and glasses her  marble palaces in the midland sea. </a:t>
            </a:r>
            <a:r>
              <a:rPr dirty="0" sz="1450" spc="-60">
                <a:latin typeface="Times New Roman"/>
                <a:cs typeface="Times New Roman"/>
              </a:rPr>
              <a:t>You </a:t>
            </a:r>
            <a:r>
              <a:rPr dirty="0" sz="1450" spc="-10">
                <a:latin typeface="Times New Roman"/>
                <a:cs typeface="Times New Roman"/>
              </a:rPr>
              <a:t>may sleep in flying trains </a:t>
            </a:r>
            <a:r>
              <a:rPr dirty="0" sz="1450" spc="-5">
                <a:latin typeface="Times New Roman"/>
                <a:cs typeface="Times New Roman"/>
              </a:rPr>
              <a:t>or </a:t>
            </a:r>
            <a:r>
              <a:rPr dirty="0" sz="1450" spc="-10">
                <a:latin typeface="Times New Roman"/>
                <a:cs typeface="Times New Roman"/>
              </a:rPr>
              <a:t>wayside  taverns. </a:t>
            </a:r>
            <a:r>
              <a:rPr dirty="0" sz="1450" spc="-60">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awakened at dawn </a:t>
            </a:r>
            <a:r>
              <a:rPr dirty="0" sz="1450" spc="-5">
                <a:latin typeface="Times New Roman"/>
                <a:cs typeface="Times New Roman"/>
              </a:rPr>
              <a:t>by </a:t>
            </a:r>
            <a:r>
              <a:rPr dirty="0" sz="1450" spc="-10">
                <a:latin typeface="Times New Roman"/>
                <a:cs typeface="Times New Roman"/>
              </a:rPr>
              <a:t>the scream </a:t>
            </a:r>
            <a:r>
              <a:rPr dirty="0" sz="1450" spc="-5">
                <a:latin typeface="Times New Roman"/>
                <a:cs typeface="Times New Roman"/>
              </a:rPr>
              <a:t>of </a:t>
            </a:r>
            <a:r>
              <a:rPr dirty="0" sz="1450" spc="-10">
                <a:latin typeface="Times New Roman"/>
                <a:cs typeface="Times New Roman"/>
              </a:rPr>
              <a:t>the express </a:t>
            </a:r>
            <a:r>
              <a:rPr dirty="0" sz="1450" spc="-5">
                <a:latin typeface="Times New Roman"/>
                <a:cs typeface="Times New Roman"/>
              </a:rPr>
              <a:t>or </a:t>
            </a:r>
            <a:r>
              <a:rPr dirty="0" sz="1450" spc="-10">
                <a:latin typeface="Times New Roman"/>
                <a:cs typeface="Times New Roman"/>
              </a:rPr>
              <a:t>the  small pipe </a:t>
            </a:r>
            <a:r>
              <a:rPr dirty="0" sz="1450" spc="-5">
                <a:latin typeface="Times New Roman"/>
                <a:cs typeface="Times New Roman"/>
              </a:rPr>
              <a:t>of </a:t>
            </a:r>
            <a:r>
              <a:rPr dirty="0" sz="1450" spc="-10">
                <a:latin typeface="Times New Roman"/>
                <a:cs typeface="Times New Roman"/>
              </a:rPr>
              <a:t>the robin in the hedge. For </a:t>
            </a:r>
            <a:r>
              <a:rPr dirty="0" sz="1450" spc="-5">
                <a:latin typeface="Times New Roman"/>
                <a:cs typeface="Times New Roman"/>
              </a:rPr>
              <a:t>you </a:t>
            </a:r>
            <a:r>
              <a:rPr dirty="0" sz="1450" spc="-10">
                <a:latin typeface="Times New Roman"/>
                <a:cs typeface="Times New Roman"/>
              </a:rPr>
              <a:t>the rain should allay the dust </a:t>
            </a:r>
            <a:r>
              <a:rPr dirty="0" sz="1450" spc="-5">
                <a:latin typeface="Times New Roman"/>
                <a:cs typeface="Times New Roman"/>
              </a:rPr>
              <a:t>of  </a:t>
            </a:r>
            <a:r>
              <a:rPr dirty="0" sz="1450" spc="-10">
                <a:latin typeface="Times New Roman"/>
                <a:cs typeface="Times New Roman"/>
              </a:rPr>
              <a:t>the beaten road; the wind dry </a:t>
            </a:r>
            <a:r>
              <a:rPr dirty="0" sz="1450" spc="-5">
                <a:latin typeface="Times New Roman"/>
                <a:cs typeface="Times New Roman"/>
              </a:rPr>
              <a:t>your </a:t>
            </a:r>
            <a:r>
              <a:rPr dirty="0" sz="1450" spc="-10">
                <a:latin typeface="Times New Roman"/>
                <a:cs typeface="Times New Roman"/>
              </a:rPr>
              <a:t>clothes </a:t>
            </a:r>
            <a:r>
              <a:rPr dirty="0" sz="1450" spc="-5">
                <a:latin typeface="Times New Roman"/>
                <a:cs typeface="Times New Roman"/>
              </a:rPr>
              <a:t>upon you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walked. Autumn  should hang </a:t>
            </a:r>
            <a:r>
              <a:rPr dirty="0" sz="1450" spc="-5">
                <a:latin typeface="Times New Roman"/>
                <a:cs typeface="Times New Roman"/>
              </a:rPr>
              <a:t>out </a:t>
            </a:r>
            <a:r>
              <a:rPr dirty="0" sz="1450" spc="-10">
                <a:latin typeface="Times New Roman"/>
                <a:cs typeface="Times New Roman"/>
              </a:rPr>
              <a:t>russet pears and purple grapes along the lane; inn after inn  </a:t>
            </a:r>
            <a:r>
              <a:rPr dirty="0" sz="1450" spc="-15">
                <a:latin typeface="Times New Roman"/>
                <a:cs typeface="Times New Roman"/>
              </a:rPr>
              <a:t>proffer </a:t>
            </a:r>
            <a:r>
              <a:rPr dirty="0" sz="1450" spc="-5">
                <a:latin typeface="Times New Roman"/>
                <a:cs typeface="Times New Roman"/>
              </a:rPr>
              <a:t>you </a:t>
            </a:r>
            <a:r>
              <a:rPr dirty="0" sz="1450" spc="-10">
                <a:latin typeface="Times New Roman"/>
                <a:cs typeface="Times New Roman"/>
              </a:rPr>
              <a:t>their cups </a:t>
            </a:r>
            <a:r>
              <a:rPr dirty="0" sz="1450" spc="-5">
                <a:latin typeface="Times New Roman"/>
                <a:cs typeface="Times New Roman"/>
              </a:rPr>
              <a:t>of </a:t>
            </a:r>
            <a:r>
              <a:rPr dirty="0" sz="1450" spc="-10">
                <a:latin typeface="Times New Roman"/>
                <a:cs typeface="Times New Roman"/>
              </a:rPr>
              <a:t>raw wine; river </a:t>
            </a:r>
            <a:r>
              <a:rPr dirty="0" sz="1450" spc="-5">
                <a:latin typeface="Times New Roman"/>
                <a:cs typeface="Times New Roman"/>
              </a:rPr>
              <a:t>by </a:t>
            </a:r>
            <a:r>
              <a:rPr dirty="0" sz="1450" spc="-10">
                <a:latin typeface="Times New Roman"/>
                <a:cs typeface="Times New Roman"/>
              </a:rPr>
              <a:t>river receive </a:t>
            </a:r>
            <a:r>
              <a:rPr dirty="0" sz="1450" spc="-5">
                <a:latin typeface="Times New Roman"/>
                <a:cs typeface="Times New Roman"/>
              </a:rPr>
              <a:t>your body </a:t>
            </a:r>
            <a:r>
              <a:rPr dirty="0" sz="1450" spc="-10">
                <a:latin typeface="Times New Roman"/>
                <a:cs typeface="Times New Roman"/>
              </a:rPr>
              <a:t>in the  sultry </a:t>
            </a:r>
            <a:r>
              <a:rPr dirty="0" sz="1450" spc="-5">
                <a:latin typeface="Times New Roman"/>
                <a:cs typeface="Times New Roman"/>
              </a:rPr>
              <a:t>noon. </a:t>
            </a:r>
            <a:r>
              <a:rPr dirty="0" sz="1450" spc="-10">
                <a:latin typeface="Times New Roman"/>
                <a:cs typeface="Times New Roman"/>
              </a:rPr>
              <a:t>Wherever </a:t>
            </a:r>
            <a:r>
              <a:rPr dirty="0" sz="1450" spc="-5">
                <a:latin typeface="Times New Roman"/>
                <a:cs typeface="Times New Roman"/>
              </a:rPr>
              <a:t>you </a:t>
            </a:r>
            <a:r>
              <a:rPr dirty="0" sz="1450" spc="-10">
                <a:latin typeface="Times New Roman"/>
                <a:cs typeface="Times New Roman"/>
              </a:rPr>
              <a:t>went warm valleys and high trees and pleasant  villages should compass </a:t>
            </a:r>
            <a:r>
              <a:rPr dirty="0" sz="1450" spc="-5">
                <a:latin typeface="Times New Roman"/>
                <a:cs typeface="Times New Roman"/>
              </a:rPr>
              <a:t>you </a:t>
            </a:r>
            <a:r>
              <a:rPr dirty="0" sz="1450" spc="-10">
                <a:latin typeface="Times New Roman"/>
                <a:cs typeface="Times New Roman"/>
              </a:rPr>
              <a:t>about; and light fellowships should take </a:t>
            </a:r>
            <a:r>
              <a:rPr dirty="0" sz="1450" spc="-5">
                <a:latin typeface="Times New Roman"/>
                <a:cs typeface="Times New Roman"/>
              </a:rPr>
              <a:t>you by  </a:t>
            </a:r>
            <a:r>
              <a:rPr dirty="0" sz="1450" spc="-10">
                <a:latin typeface="Times New Roman"/>
                <a:cs typeface="Times New Roman"/>
              </a:rPr>
              <a:t>the arm, and walk with </a:t>
            </a:r>
            <a:r>
              <a:rPr dirty="0" sz="1450" spc="-5">
                <a:latin typeface="Times New Roman"/>
                <a:cs typeface="Times New Roman"/>
              </a:rPr>
              <a:t>you </a:t>
            </a:r>
            <a:r>
              <a:rPr dirty="0" sz="1450" spc="-10">
                <a:latin typeface="Times New Roman"/>
                <a:cs typeface="Times New Roman"/>
              </a:rPr>
              <a:t>an </a:t>
            </a:r>
            <a:r>
              <a:rPr dirty="0" sz="1450" spc="-5">
                <a:latin typeface="Times New Roman"/>
                <a:cs typeface="Times New Roman"/>
              </a:rPr>
              <a:t>hour upon your </a:t>
            </a:r>
            <a:r>
              <a:rPr dirty="0" sz="1450" spc="-35">
                <a:latin typeface="Times New Roman"/>
                <a:cs typeface="Times New Roman"/>
              </a:rPr>
              <a:t>way. </a:t>
            </a:r>
            <a:r>
              <a:rPr dirty="0" sz="1450" spc="-60">
                <a:latin typeface="Times New Roman"/>
                <a:cs typeface="Times New Roman"/>
              </a:rPr>
              <a:t>You </a:t>
            </a:r>
            <a:r>
              <a:rPr dirty="0" sz="1450" spc="-10">
                <a:latin typeface="Times New Roman"/>
                <a:cs typeface="Times New Roman"/>
              </a:rPr>
              <a:t>may see from afar  </a:t>
            </a:r>
            <a:r>
              <a:rPr dirty="0" sz="1450" spc="-15">
                <a:latin typeface="Times New Roman"/>
                <a:cs typeface="Times New Roman"/>
              </a:rPr>
              <a:t>off </a:t>
            </a:r>
            <a:r>
              <a:rPr dirty="0" sz="1450" spc="-10">
                <a:latin typeface="Times New Roman"/>
                <a:cs typeface="Times New Roman"/>
              </a:rPr>
              <a:t>what it will come to in the end—the weather-beaten red-nosed vagabond,  consumed </a:t>
            </a:r>
            <a:r>
              <a:rPr dirty="0" sz="1450" spc="-5">
                <a:latin typeface="Times New Roman"/>
                <a:cs typeface="Times New Roman"/>
              </a:rPr>
              <a:t>by a </a:t>
            </a:r>
            <a:r>
              <a:rPr dirty="0" sz="1450" spc="-10">
                <a:latin typeface="Times New Roman"/>
                <a:cs typeface="Times New Roman"/>
              </a:rPr>
              <a:t>fever </a:t>
            </a:r>
            <a:r>
              <a:rPr dirty="0" sz="1450" spc="-5">
                <a:latin typeface="Times New Roman"/>
                <a:cs typeface="Times New Roman"/>
              </a:rPr>
              <a:t>of </a:t>
            </a:r>
            <a:r>
              <a:rPr dirty="0" sz="1450" spc="-10">
                <a:latin typeface="Times New Roman"/>
                <a:cs typeface="Times New Roman"/>
              </a:rPr>
              <a:t>the feet, cut </a:t>
            </a:r>
            <a:r>
              <a:rPr dirty="0" sz="1450" spc="-15">
                <a:latin typeface="Times New Roman"/>
                <a:cs typeface="Times New Roman"/>
              </a:rPr>
              <a:t>off </a:t>
            </a:r>
            <a:r>
              <a:rPr dirty="0" sz="1450" spc="-10">
                <a:latin typeface="Times New Roman"/>
                <a:cs typeface="Times New Roman"/>
              </a:rPr>
              <a:t>from all near touch </a:t>
            </a:r>
            <a:r>
              <a:rPr dirty="0" sz="1450" spc="-5">
                <a:latin typeface="Times New Roman"/>
                <a:cs typeface="Times New Roman"/>
              </a:rPr>
              <a:t>of </a:t>
            </a:r>
            <a:r>
              <a:rPr dirty="0" sz="1450" spc="-10">
                <a:latin typeface="Times New Roman"/>
                <a:cs typeface="Times New Roman"/>
              </a:rPr>
              <a:t>human  </a:t>
            </a:r>
            <a:r>
              <a:rPr dirty="0" sz="1450" spc="-20">
                <a:latin typeface="Times New Roman"/>
                <a:cs typeface="Times New Roman"/>
              </a:rPr>
              <a:t>sympathy, </a:t>
            </a:r>
            <a:r>
              <a:rPr dirty="0" sz="1450" spc="-5">
                <a:latin typeface="Times New Roman"/>
                <a:cs typeface="Times New Roman"/>
              </a:rPr>
              <a:t>a </a:t>
            </a:r>
            <a:r>
              <a:rPr dirty="0" sz="1450" spc="-10">
                <a:latin typeface="Times New Roman"/>
                <a:cs typeface="Times New Roman"/>
              </a:rPr>
              <a:t>waif, an Ishmael, and an outcast. And yet it will seem well—and  yet, in the air </a:t>
            </a:r>
            <a:r>
              <a:rPr dirty="0" sz="1450" spc="-5">
                <a:latin typeface="Times New Roman"/>
                <a:cs typeface="Times New Roman"/>
              </a:rPr>
              <a:t>of </a:t>
            </a:r>
            <a:r>
              <a:rPr dirty="0" sz="1450" spc="-10">
                <a:latin typeface="Times New Roman"/>
                <a:cs typeface="Times New Roman"/>
              </a:rPr>
              <a:t>the forest, this will seem the best—to break all the network  </a:t>
            </a:r>
            <a:r>
              <a:rPr dirty="0" sz="1450" spc="-5">
                <a:latin typeface="Times New Roman"/>
                <a:cs typeface="Times New Roman"/>
              </a:rPr>
              <a:t>bound </a:t>
            </a:r>
            <a:r>
              <a:rPr dirty="0" sz="1450" spc="-10">
                <a:latin typeface="Times New Roman"/>
                <a:cs typeface="Times New Roman"/>
              </a:rPr>
              <a:t>about </a:t>
            </a:r>
            <a:r>
              <a:rPr dirty="0" sz="1450" spc="-5">
                <a:latin typeface="Times New Roman"/>
                <a:cs typeface="Times New Roman"/>
              </a:rPr>
              <a:t>your </a:t>
            </a:r>
            <a:r>
              <a:rPr dirty="0" sz="1450" spc="-10">
                <a:latin typeface="Times New Roman"/>
                <a:cs typeface="Times New Roman"/>
              </a:rPr>
              <a:t>feet </a:t>
            </a:r>
            <a:r>
              <a:rPr dirty="0" sz="1450" spc="-5">
                <a:latin typeface="Times New Roman"/>
                <a:cs typeface="Times New Roman"/>
              </a:rPr>
              <a:t>by </a:t>
            </a:r>
            <a:r>
              <a:rPr dirty="0" sz="1450" spc="-10">
                <a:latin typeface="Times New Roman"/>
                <a:cs typeface="Times New Roman"/>
              </a:rPr>
              <a:t>birth and old companionship and loyal love, and bear  </a:t>
            </a:r>
            <a:r>
              <a:rPr dirty="0" sz="1450" spc="-5">
                <a:latin typeface="Times New Roman"/>
                <a:cs typeface="Times New Roman"/>
              </a:rPr>
              <a:t>your </a:t>
            </a:r>
            <a:r>
              <a:rPr dirty="0" sz="1450" spc="-10">
                <a:latin typeface="Times New Roman"/>
                <a:cs typeface="Times New Roman"/>
              </a:rPr>
              <a:t>shovelful </a:t>
            </a:r>
            <a:r>
              <a:rPr dirty="0" sz="1450" spc="-5">
                <a:latin typeface="Times New Roman"/>
                <a:cs typeface="Times New Roman"/>
              </a:rPr>
              <a:t>of </a:t>
            </a:r>
            <a:r>
              <a:rPr dirty="0" sz="1450" spc="-10">
                <a:latin typeface="Times New Roman"/>
                <a:cs typeface="Times New Roman"/>
              </a:rPr>
              <a:t>phosphates to and fro, in town </a:t>
            </a:r>
            <a:r>
              <a:rPr dirty="0" sz="1450" spc="-20">
                <a:latin typeface="Times New Roman"/>
                <a:cs typeface="Times New Roman"/>
              </a:rPr>
              <a:t>country, </a:t>
            </a:r>
            <a:r>
              <a:rPr dirty="0" sz="1450" spc="-10">
                <a:latin typeface="Times New Roman"/>
                <a:cs typeface="Times New Roman"/>
              </a:rPr>
              <a:t>until the </a:t>
            </a:r>
            <a:r>
              <a:rPr dirty="0" sz="1450" spc="-5">
                <a:latin typeface="Times New Roman"/>
                <a:cs typeface="Times New Roman"/>
              </a:rPr>
              <a:t>hour of </a:t>
            </a:r>
            <a:r>
              <a:rPr dirty="0" sz="1450" spc="-10">
                <a:latin typeface="Times New Roman"/>
                <a:cs typeface="Times New Roman"/>
              </a:rPr>
              <a:t>the  great dissolvent.</a:t>
            </a:r>
            <a:endParaRPr sz="1450">
              <a:latin typeface="Times New Roman"/>
              <a:cs typeface="Times New Roman"/>
            </a:endParaRPr>
          </a:p>
          <a:p>
            <a:pPr algn="just" marL="12700" marR="5080">
              <a:lnSpc>
                <a:spcPts val="1730"/>
              </a:lnSpc>
              <a:spcBef>
                <a:spcPts val="835"/>
              </a:spcBef>
            </a:pPr>
            <a:r>
              <a:rPr dirty="0" sz="1450" spc="-30">
                <a:latin typeface="Times New Roman"/>
                <a:cs typeface="Times New Roman"/>
              </a:rPr>
              <a:t>Or, </a:t>
            </a: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will keep to the </a:t>
            </a:r>
            <a:r>
              <a:rPr dirty="0" sz="1450" spc="-20">
                <a:latin typeface="Times New Roman"/>
                <a:cs typeface="Times New Roman"/>
              </a:rPr>
              <a:t>cover.</a:t>
            </a:r>
            <a:r>
              <a:rPr dirty="0" sz="1450" spc="320">
                <a:latin typeface="Times New Roman"/>
                <a:cs typeface="Times New Roman"/>
              </a:rPr>
              <a:t> </a:t>
            </a:r>
            <a:r>
              <a:rPr dirty="0" sz="1450" spc="-10">
                <a:latin typeface="Times New Roman"/>
                <a:cs typeface="Times New Roman"/>
              </a:rPr>
              <a:t>For the forest is </a:t>
            </a:r>
            <a:r>
              <a:rPr dirty="0" sz="1450" spc="-5">
                <a:latin typeface="Times New Roman"/>
                <a:cs typeface="Times New Roman"/>
              </a:rPr>
              <a:t>by </a:t>
            </a:r>
            <a:r>
              <a:rPr dirty="0" sz="1450" spc="-10">
                <a:latin typeface="Times New Roman"/>
                <a:cs typeface="Times New Roman"/>
              </a:rPr>
              <a:t>itself, and forest  life owns small kinship with life in the dismal land </a:t>
            </a:r>
            <a:r>
              <a:rPr dirty="0" sz="1450" spc="-5">
                <a:latin typeface="Times New Roman"/>
                <a:cs typeface="Times New Roman"/>
              </a:rPr>
              <a:t>of </a:t>
            </a:r>
            <a:r>
              <a:rPr dirty="0" sz="1450" spc="-20">
                <a:latin typeface="Times New Roman"/>
                <a:cs typeface="Times New Roman"/>
              </a:rPr>
              <a:t>labour.</a:t>
            </a:r>
            <a:r>
              <a:rPr dirty="0" sz="1450" spc="320">
                <a:latin typeface="Times New Roman"/>
                <a:cs typeface="Times New Roman"/>
              </a:rPr>
              <a:t> </a:t>
            </a:r>
            <a:r>
              <a:rPr dirty="0" sz="1450" spc="-10">
                <a:latin typeface="Times New Roman"/>
                <a:cs typeface="Times New Roman"/>
              </a:rPr>
              <a:t>Men are so far  sophisticated that they cannot take the world as it is given to them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their eyes. Not only what they see and </a:t>
            </a:r>
            <a:r>
              <a:rPr dirty="0" sz="1450" spc="-20">
                <a:latin typeface="Times New Roman"/>
                <a:cs typeface="Times New Roman"/>
              </a:rPr>
              <a:t>hear, </a:t>
            </a:r>
            <a:r>
              <a:rPr dirty="0" sz="1450" spc="-5">
                <a:latin typeface="Times New Roman"/>
                <a:cs typeface="Times New Roman"/>
              </a:rPr>
              <a:t>but </a:t>
            </a:r>
            <a:r>
              <a:rPr dirty="0" sz="1450" spc="-10">
                <a:latin typeface="Times New Roman"/>
                <a:cs typeface="Times New Roman"/>
              </a:rPr>
              <a:t>what they know to </a:t>
            </a:r>
            <a:r>
              <a:rPr dirty="0" sz="1450" spc="-5">
                <a:latin typeface="Times New Roman"/>
                <a:cs typeface="Times New Roman"/>
              </a:rPr>
              <a:t>be  </a:t>
            </a:r>
            <a:r>
              <a:rPr dirty="0" sz="1450" spc="-10">
                <a:latin typeface="Times New Roman"/>
                <a:cs typeface="Times New Roman"/>
              </a:rPr>
              <a:t>behind, enter into their notion </a:t>
            </a:r>
            <a:r>
              <a:rPr dirty="0" sz="1450" spc="-5">
                <a:latin typeface="Times New Roman"/>
                <a:cs typeface="Times New Roman"/>
              </a:rPr>
              <a:t>of a </a:t>
            </a:r>
            <a:r>
              <a:rPr dirty="0" sz="1450" spc="-10">
                <a:latin typeface="Times New Roman"/>
                <a:cs typeface="Times New Roman"/>
              </a:rPr>
              <a:t>place. If the sea, for instance, lie just across  the hills, sea-thoughts will come to them at intervals, and the tenor </a:t>
            </a:r>
            <a:r>
              <a:rPr dirty="0" sz="1450" spc="-5">
                <a:latin typeface="Times New Roman"/>
                <a:cs typeface="Times New Roman"/>
              </a:rPr>
              <a:t>of </a:t>
            </a:r>
            <a:r>
              <a:rPr dirty="0" sz="1450" spc="-10">
                <a:latin typeface="Times New Roman"/>
                <a:cs typeface="Times New Roman"/>
              </a:rPr>
              <a:t>their  dreams from time to time will </a:t>
            </a:r>
            <a:r>
              <a:rPr dirty="0" sz="1450" spc="-15">
                <a:latin typeface="Times New Roman"/>
                <a:cs typeface="Times New Roman"/>
              </a:rPr>
              <a:t>suffer </a:t>
            </a:r>
            <a:r>
              <a:rPr dirty="0" sz="1450" spc="-5">
                <a:latin typeface="Times New Roman"/>
                <a:cs typeface="Times New Roman"/>
              </a:rPr>
              <a:t>a </a:t>
            </a:r>
            <a:r>
              <a:rPr dirty="0" sz="1450" spc="-10">
                <a:latin typeface="Times New Roman"/>
                <a:cs typeface="Times New Roman"/>
              </a:rPr>
              <a:t>sea-change. And so here, in this forest,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its greatness is for much in the </a:t>
            </a:r>
            <a:r>
              <a:rPr dirty="0" sz="1450" spc="-15">
                <a:latin typeface="Times New Roman"/>
                <a:cs typeface="Times New Roman"/>
              </a:rPr>
              <a:t>effect </a:t>
            </a:r>
            <a:r>
              <a:rPr dirty="0" sz="1450" spc="-10">
                <a:latin typeface="Times New Roman"/>
                <a:cs typeface="Times New Roman"/>
              </a:rPr>
              <a:t>produced. </a:t>
            </a:r>
            <a:r>
              <a:rPr dirty="0" sz="1450" spc="-60">
                <a:latin typeface="Times New Roman"/>
                <a:cs typeface="Times New Roman"/>
              </a:rPr>
              <a:t>You </a:t>
            </a:r>
            <a:r>
              <a:rPr dirty="0" sz="1450" spc="-10">
                <a:latin typeface="Times New Roman"/>
                <a:cs typeface="Times New Roman"/>
              </a:rPr>
              <a:t>reckon  </a:t>
            </a:r>
            <a:r>
              <a:rPr dirty="0" sz="1450" spc="-5">
                <a:latin typeface="Times New Roman"/>
                <a:cs typeface="Times New Roman"/>
              </a:rPr>
              <a:t>up </a:t>
            </a:r>
            <a:r>
              <a:rPr dirty="0" sz="1450" spc="-10">
                <a:latin typeface="Times New Roman"/>
                <a:cs typeface="Times New Roman"/>
              </a:rPr>
              <a:t>the miles that lie between </a:t>
            </a:r>
            <a:r>
              <a:rPr dirty="0" sz="1450" spc="-5">
                <a:latin typeface="Times New Roman"/>
                <a:cs typeface="Times New Roman"/>
              </a:rPr>
              <a:t>you </a:t>
            </a:r>
            <a:r>
              <a:rPr dirty="0" sz="1450" spc="-10">
                <a:latin typeface="Times New Roman"/>
                <a:cs typeface="Times New Roman"/>
              </a:rPr>
              <a:t>and intrusion. </a:t>
            </a:r>
            <a:r>
              <a:rPr dirty="0" sz="1450" spc="-60">
                <a:latin typeface="Times New Roman"/>
                <a:cs typeface="Times New Roman"/>
              </a:rPr>
              <a:t>You </a:t>
            </a:r>
            <a:r>
              <a:rPr dirty="0" sz="1450" spc="-10">
                <a:latin typeface="Times New Roman"/>
                <a:cs typeface="Times New Roman"/>
              </a:rPr>
              <a:t>may walk before </a:t>
            </a:r>
            <a:r>
              <a:rPr dirty="0" sz="1450" spc="-5">
                <a:latin typeface="Times New Roman"/>
                <a:cs typeface="Times New Roman"/>
              </a:rPr>
              <a:t>you </a:t>
            </a:r>
            <a:r>
              <a:rPr dirty="0" sz="1450" spc="-10">
                <a:latin typeface="Times New Roman"/>
                <a:cs typeface="Times New Roman"/>
              </a:rPr>
              <a:t>all  day </a:t>
            </a:r>
            <a:r>
              <a:rPr dirty="0" sz="1450" spc="-5">
                <a:latin typeface="Times New Roman"/>
                <a:cs typeface="Times New Roman"/>
              </a:rPr>
              <a:t>long,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fear to touch the barrier </a:t>
            </a:r>
            <a:r>
              <a:rPr dirty="0" sz="1450" spc="-5">
                <a:latin typeface="Times New Roman"/>
                <a:cs typeface="Times New Roman"/>
              </a:rPr>
              <a:t>of your </a:t>
            </a:r>
            <a:r>
              <a:rPr dirty="0" sz="1450" spc="-10">
                <a:latin typeface="Times New Roman"/>
                <a:cs typeface="Times New Roman"/>
              </a:rPr>
              <a:t>Eden, </a:t>
            </a:r>
            <a:r>
              <a:rPr dirty="0" sz="1450" spc="-5">
                <a:latin typeface="Times New Roman"/>
                <a:cs typeface="Times New Roman"/>
              </a:rPr>
              <a:t>or </a:t>
            </a:r>
            <a:r>
              <a:rPr dirty="0" sz="1450" spc="-10">
                <a:latin typeface="Times New Roman"/>
                <a:cs typeface="Times New Roman"/>
              </a:rPr>
              <a:t>stumble </a:t>
            </a:r>
            <a:r>
              <a:rPr dirty="0" sz="1450" spc="-5">
                <a:latin typeface="Times New Roman"/>
                <a:cs typeface="Times New Roman"/>
              </a:rPr>
              <a:t>out of  </a:t>
            </a:r>
            <a:r>
              <a:rPr dirty="0" sz="1450" spc="-10">
                <a:latin typeface="Times New Roman"/>
                <a:cs typeface="Times New Roman"/>
              </a:rPr>
              <a:t>fairyland into the land </a:t>
            </a:r>
            <a:r>
              <a:rPr dirty="0" sz="1450" spc="-5">
                <a:latin typeface="Times New Roman"/>
                <a:cs typeface="Times New Roman"/>
              </a:rPr>
              <a:t>of </a:t>
            </a:r>
            <a:r>
              <a:rPr dirty="0" sz="1450" spc="-10">
                <a:latin typeface="Times New Roman"/>
                <a:cs typeface="Times New Roman"/>
              </a:rPr>
              <a:t>gin and steam-hammers. And there is an old tale  enhances for the imagination the grandeur </a:t>
            </a:r>
            <a:r>
              <a:rPr dirty="0" sz="1450" spc="-5">
                <a:latin typeface="Times New Roman"/>
                <a:cs typeface="Times New Roman"/>
              </a:rPr>
              <a:t>of </a:t>
            </a:r>
            <a:r>
              <a:rPr dirty="0" sz="1450" spc="-10">
                <a:latin typeface="Times New Roman"/>
                <a:cs typeface="Times New Roman"/>
              </a:rPr>
              <a:t>the woods </a:t>
            </a:r>
            <a:r>
              <a:rPr dirty="0" sz="1450" spc="-5">
                <a:latin typeface="Times New Roman"/>
                <a:cs typeface="Times New Roman"/>
              </a:rPr>
              <a:t>of </a:t>
            </a:r>
            <a:r>
              <a:rPr dirty="0" sz="1450" spc="-10">
                <a:latin typeface="Times New Roman"/>
                <a:cs typeface="Times New Roman"/>
              </a:rPr>
              <a:t>France, and secures  </a:t>
            </a:r>
            <a:r>
              <a:rPr dirty="0" sz="1450" spc="-5">
                <a:latin typeface="Times New Roman"/>
                <a:cs typeface="Times New Roman"/>
              </a:rPr>
              <a:t>you </a:t>
            </a:r>
            <a:r>
              <a:rPr dirty="0" sz="1450" spc="-10">
                <a:latin typeface="Times New Roman"/>
                <a:cs typeface="Times New Roman"/>
              </a:rPr>
              <a:t>in the </a:t>
            </a:r>
            <a:r>
              <a:rPr dirty="0" sz="1450" spc="-5">
                <a:latin typeface="Times New Roman"/>
                <a:cs typeface="Times New Roman"/>
              </a:rPr>
              <a:t>thought of your </a:t>
            </a:r>
            <a:r>
              <a:rPr dirty="0" sz="1450" spc="-10">
                <a:latin typeface="Times New Roman"/>
                <a:cs typeface="Times New Roman"/>
              </a:rPr>
              <a:t>seclusion. When Charles VI. hunted in the time </a:t>
            </a:r>
            <a:r>
              <a:rPr dirty="0" sz="1450" spc="-5">
                <a:latin typeface="Times New Roman"/>
                <a:cs typeface="Times New Roman"/>
              </a:rPr>
              <a:t>of  </a:t>
            </a:r>
            <a:r>
              <a:rPr dirty="0" sz="1450" spc="-10">
                <a:latin typeface="Times New Roman"/>
                <a:cs typeface="Times New Roman"/>
              </a:rPr>
              <a:t>his wild </a:t>
            </a:r>
            <a:r>
              <a:rPr dirty="0" sz="1450" spc="-5">
                <a:latin typeface="Times New Roman"/>
                <a:cs typeface="Times New Roman"/>
              </a:rPr>
              <a:t>boyhood </a:t>
            </a:r>
            <a:r>
              <a:rPr dirty="0" sz="1450" spc="-10">
                <a:latin typeface="Times New Roman"/>
                <a:cs typeface="Times New Roman"/>
              </a:rPr>
              <a:t>near Senlis, there was captured an old stag, having </a:t>
            </a:r>
            <a:r>
              <a:rPr dirty="0" sz="1450" spc="-5">
                <a:latin typeface="Times New Roman"/>
                <a:cs typeface="Times New Roman"/>
              </a:rPr>
              <a:t>a </a:t>
            </a:r>
            <a:r>
              <a:rPr dirty="0" sz="1450" spc="-10">
                <a:latin typeface="Times New Roman"/>
                <a:cs typeface="Times New Roman"/>
              </a:rPr>
              <a:t>collar  </a:t>
            </a:r>
            <a:r>
              <a:rPr dirty="0" sz="1450" spc="-5">
                <a:latin typeface="Times New Roman"/>
                <a:cs typeface="Times New Roman"/>
              </a:rPr>
              <a:t>of </a:t>
            </a:r>
            <a:r>
              <a:rPr dirty="0" sz="1450" spc="-10">
                <a:latin typeface="Times New Roman"/>
                <a:cs typeface="Times New Roman"/>
              </a:rPr>
              <a:t>bronze about his neck, and these words engraved </a:t>
            </a:r>
            <a:r>
              <a:rPr dirty="0" sz="1450" spc="-5">
                <a:latin typeface="Times New Roman"/>
                <a:cs typeface="Times New Roman"/>
              </a:rPr>
              <a:t>on </a:t>
            </a:r>
            <a:r>
              <a:rPr dirty="0" sz="1450" spc="-10">
                <a:latin typeface="Times New Roman"/>
                <a:cs typeface="Times New Roman"/>
              </a:rPr>
              <a:t>the collar: ‘Cæsar mihi  </a:t>
            </a:r>
            <a:r>
              <a:rPr dirty="0" sz="1450" spc="-5">
                <a:latin typeface="Times New Roman"/>
                <a:cs typeface="Times New Roman"/>
              </a:rPr>
              <a:t>hoc </a:t>
            </a:r>
            <a:r>
              <a:rPr dirty="0" sz="1450" spc="-10">
                <a:latin typeface="Times New Roman"/>
                <a:cs typeface="Times New Roman"/>
              </a:rPr>
              <a:t>donavit.’ It is </a:t>
            </a:r>
            <a:r>
              <a:rPr dirty="0" sz="1450" spc="-5">
                <a:latin typeface="Times New Roman"/>
                <a:cs typeface="Times New Roman"/>
              </a:rPr>
              <a:t>no </a:t>
            </a:r>
            <a:r>
              <a:rPr dirty="0" sz="1450" spc="-10">
                <a:latin typeface="Times New Roman"/>
                <a:cs typeface="Times New Roman"/>
              </a:rPr>
              <a:t>wonder if the minds </a:t>
            </a:r>
            <a:r>
              <a:rPr dirty="0" sz="1450" spc="-5">
                <a:latin typeface="Times New Roman"/>
                <a:cs typeface="Times New Roman"/>
              </a:rPr>
              <a:t>of </a:t>
            </a:r>
            <a:r>
              <a:rPr dirty="0" sz="1450" spc="-10">
                <a:latin typeface="Times New Roman"/>
                <a:cs typeface="Times New Roman"/>
              </a:rPr>
              <a:t>men were moved at this  occurrence and they stood aghast to find themselves thus touching hands with  forgotten ages, and following an antiquity with </a:t>
            </a:r>
            <a:r>
              <a:rPr dirty="0" sz="1450" spc="-5">
                <a:latin typeface="Times New Roman"/>
                <a:cs typeface="Times New Roman"/>
              </a:rPr>
              <a:t>hound </a:t>
            </a:r>
            <a:r>
              <a:rPr dirty="0" sz="1450" spc="-10">
                <a:latin typeface="Times New Roman"/>
                <a:cs typeface="Times New Roman"/>
              </a:rPr>
              <a:t>and </a:t>
            </a:r>
            <a:r>
              <a:rPr dirty="0" sz="1450" spc="-5">
                <a:latin typeface="Times New Roman"/>
                <a:cs typeface="Times New Roman"/>
              </a:rPr>
              <a:t>horn. </a:t>
            </a:r>
            <a:r>
              <a:rPr dirty="0" sz="1450" spc="-10">
                <a:latin typeface="Times New Roman"/>
                <a:cs typeface="Times New Roman"/>
              </a:rPr>
              <a:t>And even for  </a:t>
            </a:r>
            <a:r>
              <a:rPr dirty="0" sz="1450" spc="-5">
                <a:latin typeface="Times New Roman"/>
                <a:cs typeface="Times New Roman"/>
              </a:rPr>
              <a:t>you, </a:t>
            </a:r>
            <a:r>
              <a:rPr dirty="0" sz="1450" spc="-10">
                <a:latin typeface="Times New Roman"/>
                <a:cs typeface="Times New Roman"/>
              </a:rPr>
              <a:t>it is scarcely in an idle curiosity that </a:t>
            </a:r>
            <a:r>
              <a:rPr dirty="0" sz="1450" spc="-5">
                <a:latin typeface="Times New Roman"/>
                <a:cs typeface="Times New Roman"/>
              </a:rPr>
              <a:t>you </a:t>
            </a:r>
            <a:r>
              <a:rPr dirty="0" sz="1450" spc="-10">
                <a:latin typeface="Times New Roman"/>
                <a:cs typeface="Times New Roman"/>
              </a:rPr>
              <a:t>ponder how many centuries this  stag had carried its free antlers through the wood, and how many summers and  winters had shone and snowed </a:t>
            </a:r>
            <a:r>
              <a:rPr dirty="0" sz="1450" spc="-5">
                <a:latin typeface="Times New Roman"/>
                <a:cs typeface="Times New Roman"/>
              </a:rPr>
              <a:t>on </a:t>
            </a:r>
            <a:r>
              <a:rPr dirty="0" sz="1450" spc="-10">
                <a:latin typeface="Times New Roman"/>
                <a:cs typeface="Times New Roman"/>
              </a:rPr>
              <a:t>the imperial badge. If the extent </a:t>
            </a:r>
            <a:r>
              <a:rPr dirty="0" sz="1450" spc="-5">
                <a:latin typeface="Times New Roman"/>
                <a:cs typeface="Times New Roman"/>
              </a:rPr>
              <a:t>of </a:t>
            </a:r>
            <a:r>
              <a:rPr dirty="0" sz="1450" spc="-10">
                <a:latin typeface="Times New Roman"/>
                <a:cs typeface="Times New Roman"/>
              </a:rPr>
              <a:t>solemn  wood</a:t>
            </a:r>
            <a:r>
              <a:rPr dirty="0" sz="1450" spc="180">
                <a:latin typeface="Times New Roman"/>
                <a:cs typeface="Times New Roman"/>
              </a:rPr>
              <a:t> </a:t>
            </a:r>
            <a:r>
              <a:rPr dirty="0" sz="1450" spc="-10">
                <a:latin typeface="Times New Roman"/>
                <a:cs typeface="Times New Roman"/>
              </a:rPr>
              <a:t>could</a:t>
            </a:r>
            <a:r>
              <a:rPr dirty="0" sz="1450" spc="180">
                <a:latin typeface="Times New Roman"/>
                <a:cs typeface="Times New Roman"/>
              </a:rPr>
              <a:t> </a:t>
            </a:r>
            <a:r>
              <a:rPr dirty="0" sz="1450" spc="-10">
                <a:latin typeface="Times New Roman"/>
                <a:cs typeface="Times New Roman"/>
              </a:rPr>
              <a:t>thus</a:t>
            </a:r>
            <a:r>
              <a:rPr dirty="0" sz="1450" spc="180">
                <a:latin typeface="Times New Roman"/>
                <a:cs typeface="Times New Roman"/>
              </a:rPr>
              <a:t> </a:t>
            </a:r>
            <a:r>
              <a:rPr dirty="0" sz="1450" spc="-10">
                <a:latin typeface="Times New Roman"/>
                <a:cs typeface="Times New Roman"/>
              </a:rPr>
              <a:t>safeguard</a:t>
            </a:r>
            <a:r>
              <a:rPr dirty="0" sz="1450" spc="180">
                <a:latin typeface="Times New Roman"/>
                <a:cs typeface="Times New Roman"/>
              </a:rPr>
              <a:t> </a:t>
            </a:r>
            <a:r>
              <a:rPr dirty="0" sz="1450" spc="-5">
                <a:latin typeface="Times New Roman"/>
                <a:cs typeface="Times New Roman"/>
              </a:rPr>
              <a:t>a</a:t>
            </a:r>
            <a:r>
              <a:rPr dirty="0" sz="1450" spc="185">
                <a:latin typeface="Times New Roman"/>
                <a:cs typeface="Times New Roman"/>
              </a:rPr>
              <a:t> </a:t>
            </a:r>
            <a:r>
              <a:rPr dirty="0" sz="1450" spc="-10">
                <a:latin typeface="Times New Roman"/>
                <a:cs typeface="Times New Roman"/>
              </a:rPr>
              <a:t>tall</a:t>
            </a:r>
            <a:r>
              <a:rPr dirty="0" sz="1450" spc="180">
                <a:latin typeface="Times New Roman"/>
                <a:cs typeface="Times New Roman"/>
              </a:rPr>
              <a:t> </a:t>
            </a:r>
            <a:r>
              <a:rPr dirty="0" sz="1450" spc="-10">
                <a:latin typeface="Times New Roman"/>
                <a:cs typeface="Times New Roman"/>
              </a:rPr>
              <a:t>stag</a:t>
            </a:r>
            <a:r>
              <a:rPr dirty="0" sz="1450" spc="180">
                <a:latin typeface="Times New Roman"/>
                <a:cs typeface="Times New Roman"/>
              </a:rPr>
              <a:t> </a:t>
            </a:r>
            <a:r>
              <a:rPr dirty="0" sz="1450" spc="-10">
                <a:latin typeface="Times New Roman"/>
                <a:cs typeface="Times New Roman"/>
              </a:rPr>
              <a:t>from</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hunter’s</a:t>
            </a:r>
            <a:r>
              <a:rPr dirty="0" sz="1450" spc="180">
                <a:latin typeface="Times New Roman"/>
                <a:cs typeface="Times New Roman"/>
              </a:rPr>
              <a:t> </a:t>
            </a:r>
            <a:r>
              <a:rPr dirty="0" sz="1450" spc="-5">
                <a:latin typeface="Times New Roman"/>
                <a:cs typeface="Times New Roman"/>
              </a:rPr>
              <a:t>hounds</a:t>
            </a:r>
            <a:r>
              <a:rPr dirty="0" sz="1450" spc="185">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houses,</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606234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might </a:t>
            </a:r>
            <a:r>
              <a:rPr dirty="0" sz="1450" spc="-5">
                <a:latin typeface="Times New Roman"/>
                <a:cs typeface="Times New Roman"/>
              </a:rPr>
              <a:t>not you </a:t>
            </a:r>
            <a:r>
              <a:rPr dirty="0" sz="1450" spc="-10">
                <a:latin typeface="Times New Roman"/>
                <a:cs typeface="Times New Roman"/>
              </a:rPr>
              <a:t>also play hide-and-seek, in these groves, with all the pangs and  trepidations </a:t>
            </a:r>
            <a:r>
              <a:rPr dirty="0" sz="1450" spc="-5">
                <a:latin typeface="Times New Roman"/>
                <a:cs typeface="Times New Roman"/>
              </a:rPr>
              <a:t>of </a:t>
            </a:r>
            <a:r>
              <a:rPr dirty="0" sz="1450" spc="-25">
                <a:latin typeface="Times New Roman"/>
                <a:cs typeface="Times New Roman"/>
              </a:rPr>
              <a:t>man’s </a:t>
            </a:r>
            <a:r>
              <a:rPr dirty="0" sz="1450" spc="-10">
                <a:latin typeface="Times New Roman"/>
                <a:cs typeface="Times New Roman"/>
              </a:rPr>
              <a:t>life, and elude Death, the mighty </a:t>
            </a:r>
            <a:r>
              <a:rPr dirty="0" sz="1450" spc="-15">
                <a:latin typeface="Times New Roman"/>
                <a:cs typeface="Times New Roman"/>
              </a:rPr>
              <a:t>hunter, </a:t>
            </a:r>
            <a:r>
              <a:rPr dirty="0" sz="1450" spc="-10">
                <a:latin typeface="Times New Roman"/>
                <a:cs typeface="Times New Roman"/>
              </a:rPr>
              <a:t>for more than  the span </a:t>
            </a:r>
            <a:r>
              <a:rPr dirty="0" sz="1450" spc="-5">
                <a:latin typeface="Times New Roman"/>
                <a:cs typeface="Times New Roman"/>
              </a:rPr>
              <a:t>of </a:t>
            </a:r>
            <a:r>
              <a:rPr dirty="0" sz="1450" spc="-10">
                <a:latin typeface="Times New Roman"/>
                <a:cs typeface="Times New Roman"/>
              </a:rPr>
              <a:t>human years? Here, also, crash his arrows; here, in the farthest  glade, sounds the gallop </a:t>
            </a:r>
            <a:r>
              <a:rPr dirty="0" sz="1450" spc="-5">
                <a:latin typeface="Times New Roman"/>
                <a:cs typeface="Times New Roman"/>
              </a:rPr>
              <a:t>of </a:t>
            </a:r>
            <a:r>
              <a:rPr dirty="0" sz="1450" spc="-10">
                <a:latin typeface="Times New Roman"/>
                <a:cs typeface="Times New Roman"/>
              </a:rPr>
              <a:t>the pale horse. But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hunt </a:t>
            </a:r>
            <a:r>
              <a:rPr dirty="0" sz="1450" spc="-10">
                <a:latin typeface="Times New Roman"/>
                <a:cs typeface="Times New Roman"/>
              </a:rPr>
              <a:t>this cover  with all his </a:t>
            </a:r>
            <a:r>
              <a:rPr dirty="0" sz="1450" spc="-5">
                <a:latin typeface="Times New Roman"/>
                <a:cs typeface="Times New Roman"/>
              </a:rPr>
              <a:t>hounds, </a:t>
            </a:r>
            <a:r>
              <a:rPr dirty="0" sz="1450" spc="-10">
                <a:latin typeface="Times New Roman"/>
                <a:cs typeface="Times New Roman"/>
              </a:rPr>
              <a:t>for the game is thin and small: and 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but </a:t>
            </a:r>
            <a:r>
              <a:rPr dirty="0" sz="1450" spc="-10">
                <a:latin typeface="Times New Roman"/>
                <a:cs typeface="Times New Roman"/>
              </a:rPr>
              <a:t>alert  and </a:t>
            </a:r>
            <a:r>
              <a:rPr dirty="0" sz="1450" spc="-30">
                <a:latin typeface="Times New Roman"/>
                <a:cs typeface="Times New Roman"/>
              </a:rPr>
              <a:t>wary,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lodged ever in the deepest thickets, </a:t>
            </a:r>
            <a:r>
              <a:rPr dirty="0" sz="1450" spc="-5">
                <a:latin typeface="Times New Roman"/>
                <a:cs typeface="Times New Roman"/>
              </a:rPr>
              <a:t>you </a:t>
            </a:r>
            <a:r>
              <a:rPr dirty="0" sz="1450" spc="-10">
                <a:latin typeface="Times New Roman"/>
                <a:cs typeface="Times New Roman"/>
              </a:rPr>
              <a:t>too might live </a:t>
            </a:r>
            <a:r>
              <a:rPr dirty="0" sz="1450" spc="-5">
                <a:latin typeface="Times New Roman"/>
                <a:cs typeface="Times New Roman"/>
              </a:rPr>
              <a:t>on </a:t>
            </a:r>
            <a:r>
              <a:rPr dirty="0" sz="1450" spc="-10">
                <a:latin typeface="Times New Roman"/>
                <a:cs typeface="Times New Roman"/>
              </a:rPr>
              <a:t>into  later generations and astonish men </a:t>
            </a:r>
            <a:r>
              <a:rPr dirty="0" sz="1450" spc="-5">
                <a:latin typeface="Times New Roman"/>
                <a:cs typeface="Times New Roman"/>
              </a:rPr>
              <a:t>by your </a:t>
            </a:r>
            <a:r>
              <a:rPr dirty="0" sz="1450" spc="-10">
                <a:latin typeface="Times New Roman"/>
                <a:cs typeface="Times New Roman"/>
              </a:rPr>
              <a:t>stalwart age and the trophies </a:t>
            </a:r>
            <a:r>
              <a:rPr dirty="0" sz="1450" spc="-5">
                <a:latin typeface="Times New Roman"/>
                <a:cs typeface="Times New Roman"/>
              </a:rPr>
              <a:t>of </a:t>
            </a:r>
            <a:r>
              <a:rPr dirty="0" sz="1450" spc="-10">
                <a:latin typeface="Times New Roman"/>
                <a:cs typeface="Times New Roman"/>
              </a:rPr>
              <a:t>an  immemorial success.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For the forest takes away from </a:t>
            </a:r>
            <a:r>
              <a:rPr dirty="0" sz="1450" spc="-5">
                <a:latin typeface="Times New Roman"/>
                <a:cs typeface="Times New Roman"/>
              </a:rPr>
              <a:t>you </a:t>
            </a:r>
            <a:r>
              <a:rPr dirty="0" sz="1450" spc="-10">
                <a:latin typeface="Times New Roman"/>
                <a:cs typeface="Times New Roman"/>
              </a:rPr>
              <a:t>all excuse to die. There is nothing here to  cabin </a:t>
            </a:r>
            <a:r>
              <a:rPr dirty="0" sz="1450" spc="-5">
                <a:latin typeface="Times New Roman"/>
                <a:cs typeface="Times New Roman"/>
              </a:rPr>
              <a:t>or </a:t>
            </a:r>
            <a:r>
              <a:rPr dirty="0" sz="1450" spc="-10">
                <a:latin typeface="Times New Roman"/>
                <a:cs typeface="Times New Roman"/>
              </a:rPr>
              <a:t>thwart </a:t>
            </a:r>
            <a:r>
              <a:rPr dirty="0" sz="1450" spc="-5">
                <a:latin typeface="Times New Roman"/>
                <a:cs typeface="Times New Roman"/>
              </a:rPr>
              <a:t>your </a:t>
            </a:r>
            <a:r>
              <a:rPr dirty="0" sz="1450" spc="-10">
                <a:latin typeface="Times New Roman"/>
                <a:cs typeface="Times New Roman"/>
              </a:rPr>
              <a:t>free desires. Here all the impudencies </a:t>
            </a:r>
            <a:r>
              <a:rPr dirty="0" sz="1450" spc="-5">
                <a:latin typeface="Times New Roman"/>
                <a:cs typeface="Times New Roman"/>
              </a:rPr>
              <a:t>of </a:t>
            </a:r>
            <a:r>
              <a:rPr dirty="0" sz="1450" spc="-10">
                <a:latin typeface="Times New Roman"/>
                <a:cs typeface="Times New Roman"/>
              </a:rPr>
              <a:t>the brawling  world reach </a:t>
            </a:r>
            <a:r>
              <a:rPr dirty="0" sz="1450" spc="-5">
                <a:latin typeface="Times New Roman"/>
                <a:cs typeface="Times New Roman"/>
              </a:rPr>
              <a:t>you no </a:t>
            </a:r>
            <a:r>
              <a:rPr dirty="0" sz="1450" spc="-10">
                <a:latin typeface="Times New Roman"/>
                <a:cs typeface="Times New Roman"/>
              </a:rPr>
              <a:t>more. </a:t>
            </a:r>
            <a:r>
              <a:rPr dirty="0" sz="1450" spc="-60">
                <a:latin typeface="Times New Roman"/>
                <a:cs typeface="Times New Roman"/>
              </a:rPr>
              <a:t>You </a:t>
            </a:r>
            <a:r>
              <a:rPr dirty="0" sz="1450" spc="-10">
                <a:latin typeface="Times New Roman"/>
                <a:cs typeface="Times New Roman"/>
              </a:rPr>
              <a:t>may count </a:t>
            </a:r>
            <a:r>
              <a:rPr dirty="0" sz="1450" spc="-5">
                <a:latin typeface="Times New Roman"/>
                <a:cs typeface="Times New Roman"/>
              </a:rPr>
              <a:t>your </a:t>
            </a:r>
            <a:r>
              <a:rPr dirty="0" sz="1450" spc="-10">
                <a:latin typeface="Times New Roman"/>
                <a:cs typeface="Times New Roman"/>
              </a:rPr>
              <a:t>hours, like Endymion, </a:t>
            </a:r>
            <a:r>
              <a:rPr dirty="0" sz="1450" spc="-5">
                <a:latin typeface="Times New Roman"/>
                <a:cs typeface="Times New Roman"/>
              </a:rPr>
              <a:t>by </a:t>
            </a:r>
            <a:r>
              <a:rPr dirty="0" sz="1450" spc="-10">
                <a:latin typeface="Times New Roman"/>
                <a:cs typeface="Times New Roman"/>
              </a:rPr>
              <a:t>the  strokes </a:t>
            </a:r>
            <a:r>
              <a:rPr dirty="0" sz="1450" spc="-5">
                <a:latin typeface="Times New Roman"/>
                <a:cs typeface="Times New Roman"/>
              </a:rPr>
              <a:t>of </a:t>
            </a:r>
            <a:r>
              <a:rPr dirty="0" sz="1450" spc="-10">
                <a:latin typeface="Times New Roman"/>
                <a:cs typeface="Times New Roman"/>
              </a:rPr>
              <a:t>the lone </a:t>
            </a:r>
            <a:r>
              <a:rPr dirty="0" sz="1450" spc="-15">
                <a:latin typeface="Times New Roman"/>
                <a:cs typeface="Times New Roman"/>
              </a:rPr>
              <a:t>woodcutter, </a:t>
            </a:r>
            <a:r>
              <a:rPr dirty="0" sz="1450" spc="-5">
                <a:latin typeface="Times New Roman"/>
                <a:cs typeface="Times New Roman"/>
              </a:rPr>
              <a:t>or by </a:t>
            </a:r>
            <a:r>
              <a:rPr dirty="0" sz="1450" spc="-10">
                <a:latin typeface="Times New Roman"/>
                <a:cs typeface="Times New Roman"/>
              </a:rPr>
              <a:t>the progression </a:t>
            </a:r>
            <a:r>
              <a:rPr dirty="0" sz="1450" spc="-5">
                <a:latin typeface="Times New Roman"/>
                <a:cs typeface="Times New Roman"/>
              </a:rPr>
              <a:t>of </a:t>
            </a:r>
            <a:r>
              <a:rPr dirty="0" sz="1450" spc="-10">
                <a:latin typeface="Times New Roman"/>
                <a:cs typeface="Times New Roman"/>
              </a:rPr>
              <a:t>the lights and shadows  and the sun wheeling his wide circuit through the naked heavens. Here shall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enemies </a:t>
            </a:r>
            <a:r>
              <a:rPr dirty="0" sz="1450" spc="-5">
                <a:latin typeface="Times New Roman"/>
                <a:cs typeface="Times New Roman"/>
              </a:rPr>
              <a:t>but </a:t>
            </a:r>
            <a:r>
              <a:rPr dirty="0" sz="1450" spc="-10">
                <a:latin typeface="Times New Roman"/>
                <a:cs typeface="Times New Roman"/>
              </a:rPr>
              <a:t>winter and rough </a:t>
            </a:r>
            <a:r>
              <a:rPr dirty="0" sz="1450" spc="-20">
                <a:latin typeface="Times New Roman"/>
                <a:cs typeface="Times New Roman"/>
              </a:rPr>
              <a:t>weather. </a:t>
            </a:r>
            <a:r>
              <a:rPr dirty="0" sz="1450" spc="-10">
                <a:latin typeface="Times New Roman"/>
                <a:cs typeface="Times New Roman"/>
              </a:rPr>
              <a:t>And if </a:t>
            </a:r>
            <a:r>
              <a:rPr dirty="0" sz="1450" spc="-5">
                <a:latin typeface="Times New Roman"/>
                <a:cs typeface="Times New Roman"/>
              </a:rPr>
              <a:t>a </a:t>
            </a:r>
            <a:r>
              <a:rPr dirty="0" sz="1450" spc="-10">
                <a:latin typeface="Times New Roman"/>
                <a:cs typeface="Times New Roman"/>
              </a:rPr>
              <a:t>pang comes to </a:t>
            </a:r>
            <a:r>
              <a:rPr dirty="0" sz="1450" spc="-5">
                <a:latin typeface="Times New Roman"/>
                <a:cs typeface="Times New Roman"/>
              </a:rPr>
              <a:t>you  </a:t>
            </a:r>
            <a:r>
              <a:rPr dirty="0" sz="1450" spc="-10">
                <a:latin typeface="Times New Roman"/>
                <a:cs typeface="Times New Roman"/>
              </a:rPr>
              <a:t>at all, it will </a:t>
            </a:r>
            <a:r>
              <a:rPr dirty="0" sz="1450" spc="-5">
                <a:latin typeface="Times New Roman"/>
                <a:cs typeface="Times New Roman"/>
              </a:rPr>
              <a:t>be a </a:t>
            </a:r>
            <a:r>
              <a:rPr dirty="0" sz="1450" spc="-10">
                <a:latin typeface="Times New Roman"/>
                <a:cs typeface="Times New Roman"/>
              </a:rPr>
              <a:t>pang </a:t>
            </a:r>
            <a:r>
              <a:rPr dirty="0" sz="1450" spc="-5">
                <a:latin typeface="Times New Roman"/>
                <a:cs typeface="Times New Roman"/>
              </a:rPr>
              <a:t>of </a:t>
            </a:r>
            <a:r>
              <a:rPr dirty="0" sz="1450" spc="-10">
                <a:latin typeface="Times New Roman"/>
                <a:cs typeface="Times New Roman"/>
              </a:rPr>
              <a:t>healthful </a:t>
            </a:r>
            <a:r>
              <a:rPr dirty="0" sz="1450" spc="-20">
                <a:latin typeface="Times New Roman"/>
                <a:cs typeface="Times New Roman"/>
              </a:rPr>
              <a:t>hunger.</a:t>
            </a:r>
            <a:r>
              <a:rPr dirty="0" sz="1450" spc="320">
                <a:latin typeface="Times New Roman"/>
                <a:cs typeface="Times New Roman"/>
              </a:rPr>
              <a:t> </a:t>
            </a:r>
            <a:r>
              <a:rPr dirty="0" sz="1450" spc="-10">
                <a:latin typeface="Times New Roman"/>
                <a:cs typeface="Times New Roman"/>
              </a:rPr>
              <a:t>All the puling sorrows, all the  carking repentance, all this talk </a:t>
            </a:r>
            <a:r>
              <a:rPr dirty="0" sz="1450" spc="-5">
                <a:latin typeface="Times New Roman"/>
                <a:cs typeface="Times New Roman"/>
              </a:rPr>
              <a:t>of </a:t>
            </a:r>
            <a:r>
              <a:rPr dirty="0" sz="1450" spc="-10">
                <a:latin typeface="Times New Roman"/>
                <a:cs typeface="Times New Roman"/>
              </a:rPr>
              <a:t>duty that is </a:t>
            </a:r>
            <a:r>
              <a:rPr dirty="0" sz="1450" spc="-5">
                <a:latin typeface="Times New Roman"/>
                <a:cs typeface="Times New Roman"/>
              </a:rPr>
              <a:t>no </a:t>
            </a:r>
            <a:r>
              <a:rPr dirty="0" sz="1450" spc="-25">
                <a:latin typeface="Times New Roman"/>
                <a:cs typeface="Times New Roman"/>
              </a:rPr>
              <a:t>duty, </a:t>
            </a:r>
            <a:r>
              <a:rPr dirty="0" sz="1450" spc="-10">
                <a:latin typeface="Times New Roman"/>
                <a:cs typeface="Times New Roman"/>
              </a:rPr>
              <a:t>in the great peace, in  the pure daylight </a:t>
            </a:r>
            <a:r>
              <a:rPr dirty="0" sz="1450" spc="-5">
                <a:latin typeface="Times New Roman"/>
                <a:cs typeface="Times New Roman"/>
              </a:rPr>
              <a:t>of </a:t>
            </a:r>
            <a:r>
              <a:rPr dirty="0" sz="1450" spc="-10">
                <a:latin typeface="Times New Roman"/>
                <a:cs typeface="Times New Roman"/>
              </a:rPr>
              <a:t>these woods, fall away from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garment. And if  perchance </a:t>
            </a:r>
            <a:r>
              <a:rPr dirty="0" sz="1450" spc="-5">
                <a:latin typeface="Times New Roman"/>
                <a:cs typeface="Times New Roman"/>
              </a:rPr>
              <a:t>you </a:t>
            </a:r>
            <a:r>
              <a:rPr dirty="0" sz="1450" spc="-10">
                <a:latin typeface="Times New Roman"/>
                <a:cs typeface="Times New Roman"/>
              </a:rPr>
              <a:t>come forth </a:t>
            </a:r>
            <a:r>
              <a:rPr dirty="0" sz="1450" spc="-5">
                <a:latin typeface="Times New Roman"/>
                <a:cs typeface="Times New Roman"/>
              </a:rPr>
              <a:t>upon </a:t>
            </a:r>
            <a:r>
              <a:rPr dirty="0" sz="1450" spc="-10">
                <a:latin typeface="Times New Roman"/>
                <a:cs typeface="Times New Roman"/>
              </a:rPr>
              <a:t>an eminence, where the wind blows </a:t>
            </a:r>
            <a:r>
              <a:rPr dirty="0" sz="1450" spc="-5">
                <a:latin typeface="Times New Roman"/>
                <a:cs typeface="Times New Roman"/>
              </a:rPr>
              <a:t>upon you  </a:t>
            </a:r>
            <a:r>
              <a:rPr dirty="0" sz="1450" spc="-15">
                <a:latin typeface="Times New Roman"/>
                <a:cs typeface="Times New Roman"/>
              </a:rPr>
              <a:t>large </a:t>
            </a:r>
            <a:r>
              <a:rPr dirty="0" sz="1450" spc="-10">
                <a:latin typeface="Times New Roman"/>
                <a:cs typeface="Times New Roman"/>
              </a:rPr>
              <a:t>and fresh, and the pines knock their long stems </a:t>
            </a:r>
            <a:r>
              <a:rPr dirty="0" sz="1450" spc="-15">
                <a:latin typeface="Times New Roman"/>
                <a:cs typeface="Times New Roman"/>
              </a:rPr>
              <a:t>together, </a:t>
            </a:r>
            <a:r>
              <a:rPr dirty="0" sz="1450" spc="-10">
                <a:latin typeface="Times New Roman"/>
                <a:cs typeface="Times New Roman"/>
              </a:rPr>
              <a:t>like an ungainly  sort </a:t>
            </a:r>
            <a:r>
              <a:rPr dirty="0" sz="1450" spc="-5">
                <a:latin typeface="Times New Roman"/>
                <a:cs typeface="Times New Roman"/>
              </a:rPr>
              <a:t>of </a:t>
            </a:r>
            <a:r>
              <a:rPr dirty="0" sz="1450" spc="-10">
                <a:latin typeface="Times New Roman"/>
                <a:cs typeface="Times New Roman"/>
              </a:rPr>
              <a:t>puppets, and see far away over the plain </a:t>
            </a:r>
            <a:r>
              <a:rPr dirty="0" sz="1450" spc="-5">
                <a:latin typeface="Times New Roman"/>
                <a:cs typeface="Times New Roman"/>
              </a:rPr>
              <a:t>a </a:t>
            </a:r>
            <a:r>
              <a:rPr dirty="0" sz="1450" spc="-10">
                <a:latin typeface="Times New Roman"/>
                <a:cs typeface="Times New Roman"/>
              </a:rPr>
              <a:t>factory chimney defined  against the pale horizon—it is for </a:t>
            </a:r>
            <a:r>
              <a:rPr dirty="0" sz="1450" spc="-5">
                <a:latin typeface="Times New Roman"/>
                <a:cs typeface="Times New Roman"/>
              </a:rPr>
              <a:t>you, </a:t>
            </a:r>
            <a:r>
              <a:rPr dirty="0" sz="1450" spc="-10">
                <a:latin typeface="Times New Roman"/>
                <a:cs typeface="Times New Roman"/>
              </a:rPr>
              <a:t>as for the staid and simple peasant  when, with his </a:t>
            </a:r>
            <a:r>
              <a:rPr dirty="0" sz="1450" spc="-5">
                <a:latin typeface="Times New Roman"/>
                <a:cs typeface="Times New Roman"/>
              </a:rPr>
              <a:t>plough, he </a:t>
            </a:r>
            <a:r>
              <a:rPr dirty="0" sz="1450" spc="-10">
                <a:latin typeface="Times New Roman"/>
                <a:cs typeface="Times New Roman"/>
              </a:rPr>
              <a:t>upturns old arms and harness from the furrow </a:t>
            </a:r>
            <a:r>
              <a:rPr dirty="0" sz="1450" spc="-5">
                <a:latin typeface="Times New Roman"/>
                <a:cs typeface="Times New Roman"/>
              </a:rPr>
              <a:t>of </a:t>
            </a:r>
            <a:r>
              <a:rPr dirty="0" sz="1450" spc="-10">
                <a:latin typeface="Times New Roman"/>
                <a:cs typeface="Times New Roman"/>
              </a:rPr>
              <a:t>the  glebe. </a:t>
            </a:r>
            <a:r>
              <a:rPr dirty="0" sz="1450" spc="-85">
                <a:latin typeface="Times New Roman"/>
                <a:cs typeface="Times New Roman"/>
              </a:rPr>
              <a:t>Ay, </a:t>
            </a: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battle there in the old times; and, sure  </a:t>
            </a:r>
            <a:r>
              <a:rPr dirty="0" sz="1450" spc="-5">
                <a:latin typeface="Times New Roman"/>
                <a:cs typeface="Times New Roman"/>
              </a:rPr>
              <a:t>enough,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out </a:t>
            </a:r>
            <a:r>
              <a:rPr dirty="0" sz="1450" spc="-10">
                <a:latin typeface="Times New Roman"/>
                <a:cs typeface="Times New Roman"/>
              </a:rPr>
              <a:t>yonder where men strive together with </a:t>
            </a:r>
            <a:r>
              <a:rPr dirty="0" sz="1450" spc="-5">
                <a:latin typeface="Times New Roman"/>
                <a:cs typeface="Times New Roman"/>
              </a:rPr>
              <a:t>a </a:t>
            </a:r>
            <a:r>
              <a:rPr dirty="0" sz="1450" spc="-10">
                <a:latin typeface="Times New Roman"/>
                <a:cs typeface="Times New Roman"/>
              </a:rPr>
              <a:t>noise </a:t>
            </a:r>
            <a:r>
              <a:rPr dirty="0" sz="1450" spc="-5">
                <a:latin typeface="Times New Roman"/>
                <a:cs typeface="Times New Roman"/>
              </a:rPr>
              <a:t>of  </a:t>
            </a:r>
            <a:r>
              <a:rPr dirty="0" sz="1450" spc="-10">
                <a:latin typeface="Times New Roman"/>
                <a:cs typeface="Times New Roman"/>
              </a:rPr>
              <a:t>oaths and weeping and clamorous dispute. So much </a:t>
            </a:r>
            <a:r>
              <a:rPr dirty="0" sz="1450" spc="-5">
                <a:latin typeface="Times New Roman"/>
                <a:cs typeface="Times New Roman"/>
              </a:rPr>
              <a:t>you </a:t>
            </a:r>
            <a:r>
              <a:rPr dirty="0" sz="1450" spc="-10">
                <a:latin typeface="Times New Roman"/>
                <a:cs typeface="Times New Roman"/>
              </a:rPr>
              <a:t>apprehend </a:t>
            </a:r>
            <a:r>
              <a:rPr dirty="0" sz="1450" spc="-5">
                <a:latin typeface="Times New Roman"/>
                <a:cs typeface="Times New Roman"/>
              </a:rPr>
              <a:t>by </a:t>
            </a:r>
            <a:r>
              <a:rPr dirty="0" sz="1450" spc="-10">
                <a:latin typeface="Times New Roman"/>
                <a:cs typeface="Times New Roman"/>
              </a:rPr>
              <a:t>an  athletic act </a:t>
            </a:r>
            <a:r>
              <a:rPr dirty="0" sz="1450" spc="-5">
                <a:latin typeface="Times New Roman"/>
                <a:cs typeface="Times New Roman"/>
              </a:rPr>
              <a:t>of </a:t>
            </a:r>
            <a:r>
              <a:rPr dirty="0" sz="1450" spc="-10">
                <a:latin typeface="Times New Roman"/>
                <a:cs typeface="Times New Roman"/>
              </a:rPr>
              <a:t>the imagination. A faint </a:t>
            </a:r>
            <a:r>
              <a:rPr dirty="0" sz="1450" spc="-15">
                <a:latin typeface="Times New Roman"/>
                <a:cs typeface="Times New Roman"/>
              </a:rPr>
              <a:t>far-off </a:t>
            </a:r>
            <a:r>
              <a:rPr dirty="0" sz="1450" spc="-10">
                <a:latin typeface="Times New Roman"/>
                <a:cs typeface="Times New Roman"/>
              </a:rPr>
              <a:t>rumour as </a:t>
            </a:r>
            <a:r>
              <a:rPr dirty="0" sz="1450" spc="-5">
                <a:latin typeface="Times New Roman"/>
                <a:cs typeface="Times New Roman"/>
              </a:rPr>
              <a:t>of </a:t>
            </a:r>
            <a:r>
              <a:rPr dirty="0" sz="1450" spc="-10">
                <a:latin typeface="Times New Roman"/>
                <a:cs typeface="Times New Roman"/>
              </a:rPr>
              <a:t>Merovingian wars;  </a:t>
            </a:r>
            <a:r>
              <a:rPr dirty="0" sz="1450" spc="-5">
                <a:latin typeface="Times New Roman"/>
                <a:cs typeface="Times New Roman"/>
              </a:rPr>
              <a:t>a </a:t>
            </a:r>
            <a:r>
              <a:rPr dirty="0" sz="1450" spc="-10">
                <a:latin typeface="Times New Roman"/>
                <a:cs typeface="Times New Roman"/>
              </a:rPr>
              <a:t>legend as </a:t>
            </a:r>
            <a:r>
              <a:rPr dirty="0" sz="1450" spc="-5">
                <a:latin typeface="Times New Roman"/>
                <a:cs typeface="Times New Roman"/>
              </a:rPr>
              <a:t>of </a:t>
            </a:r>
            <a:r>
              <a:rPr dirty="0" sz="1450" spc="-10">
                <a:latin typeface="Times New Roman"/>
                <a:cs typeface="Times New Roman"/>
              </a:rPr>
              <a:t>some dead</a:t>
            </a:r>
            <a:r>
              <a:rPr dirty="0" sz="1450" spc="5">
                <a:latin typeface="Times New Roman"/>
                <a:cs typeface="Times New Roman"/>
              </a:rPr>
              <a:t> </a:t>
            </a:r>
            <a:r>
              <a:rPr dirty="0" sz="1450" spc="-10">
                <a:latin typeface="Times New Roman"/>
                <a:cs typeface="Times New Roman"/>
              </a:rPr>
              <a:t>religion.</a:t>
            </a:r>
            <a:endParaRPr sz="1450">
              <a:latin typeface="Times New Roman"/>
              <a:cs typeface="Times New Roman"/>
            </a:endParaRPr>
          </a:p>
        </p:txBody>
      </p:sp>
      <p:sp>
        <p:nvSpPr>
          <p:cNvPr id="3" name="object 3"/>
          <p:cNvSpPr txBox="1"/>
          <p:nvPr/>
        </p:nvSpPr>
        <p:spPr>
          <a:xfrm>
            <a:off x="876300" y="7295171"/>
            <a:ext cx="5803900" cy="2714625"/>
          </a:xfrm>
          <a:prstGeom prst="rect">
            <a:avLst/>
          </a:prstGeom>
        </p:spPr>
        <p:txBody>
          <a:bodyPr wrap="square" lIns="0" tIns="11430" rIns="0" bIns="0" rtlCol="0" vert="horz">
            <a:spAutoFit/>
          </a:bodyPr>
          <a:lstStyle/>
          <a:p>
            <a:pPr algn="ctr" marL="3175">
              <a:lnSpc>
                <a:spcPts val="1735"/>
              </a:lnSpc>
              <a:spcBef>
                <a:spcPts val="90"/>
              </a:spcBef>
            </a:pPr>
            <a:r>
              <a:rPr dirty="0" sz="1450" spc="-10" b="1">
                <a:latin typeface="Times New Roman"/>
                <a:cs typeface="Times New Roman"/>
              </a:rPr>
              <a:t>VI.</a:t>
            </a:r>
            <a:endParaRPr sz="1450">
              <a:latin typeface="Times New Roman"/>
              <a:cs typeface="Times New Roman"/>
            </a:endParaRPr>
          </a:p>
          <a:p>
            <a:pPr algn="ctr" marL="1445895" marR="1480820">
              <a:lnSpc>
                <a:spcPts val="1730"/>
              </a:lnSpc>
              <a:spcBef>
                <a:spcPts val="60"/>
              </a:spcBef>
            </a:pPr>
            <a:r>
              <a:rPr dirty="0" sz="1450" spc="-10" b="1">
                <a:latin typeface="Times New Roman"/>
                <a:cs typeface="Times New Roman"/>
              </a:rPr>
              <a:t>A </a:t>
            </a:r>
            <a:r>
              <a:rPr dirty="0" sz="1450" spc="-25" b="1">
                <a:latin typeface="Times New Roman"/>
                <a:cs typeface="Times New Roman"/>
              </a:rPr>
              <a:t>MOUNTAIN </a:t>
            </a:r>
            <a:r>
              <a:rPr dirty="0" sz="1450" spc="-20" b="1">
                <a:latin typeface="Times New Roman"/>
                <a:cs typeface="Times New Roman"/>
              </a:rPr>
              <a:t>TOWN </a:t>
            </a:r>
            <a:r>
              <a:rPr dirty="0" sz="1450" spc="-10" b="1">
                <a:latin typeface="Times New Roman"/>
                <a:cs typeface="Times New Roman"/>
              </a:rPr>
              <a:t>IN</a:t>
            </a:r>
            <a:r>
              <a:rPr dirty="0" sz="1450" spc="-90" b="1">
                <a:latin typeface="Times New Roman"/>
                <a:cs typeface="Times New Roman"/>
              </a:rPr>
              <a:t> </a:t>
            </a:r>
            <a:r>
              <a:rPr dirty="0" sz="1450" spc="-15" b="1">
                <a:latin typeface="Times New Roman"/>
                <a:cs typeface="Times New Roman"/>
              </a:rPr>
              <a:t>FRANCE  </a:t>
            </a:r>
            <a:r>
              <a:rPr dirty="0" sz="1450" spc="-10" b="1">
                <a:latin typeface="Times New Roman"/>
                <a:cs typeface="Times New Roman"/>
              </a:rPr>
              <a:t>A</a:t>
            </a:r>
            <a:r>
              <a:rPr dirty="0" sz="1450" spc="-90" b="1">
                <a:latin typeface="Times New Roman"/>
                <a:cs typeface="Times New Roman"/>
              </a:rPr>
              <a:t> </a:t>
            </a:r>
            <a:r>
              <a:rPr dirty="0" sz="1450" spc="-15" b="1">
                <a:latin typeface="Times New Roman"/>
                <a:cs typeface="Times New Roman"/>
              </a:rPr>
              <a:t>FRAGMENT</a:t>
            </a:r>
            <a:endParaRPr sz="1450">
              <a:latin typeface="Times New Roman"/>
              <a:cs typeface="Times New Roman"/>
            </a:endParaRPr>
          </a:p>
          <a:p>
            <a:pPr algn="ctr" marL="3175">
              <a:lnSpc>
                <a:spcPts val="1670"/>
              </a:lnSpc>
            </a:pPr>
            <a:r>
              <a:rPr dirty="0" sz="1450" spc="-5" b="1">
                <a:latin typeface="Times New Roman"/>
                <a:cs typeface="Times New Roman"/>
              </a:rPr>
              <a:t>1879</a:t>
            </a:r>
            <a:endParaRPr sz="1450">
              <a:latin typeface="Times New Roman"/>
              <a:cs typeface="Times New Roman"/>
            </a:endParaRPr>
          </a:p>
          <a:p>
            <a:pPr>
              <a:lnSpc>
                <a:spcPct val="100000"/>
              </a:lnSpc>
            </a:pPr>
            <a:endParaRPr sz="1600">
              <a:latin typeface="Times New Roman"/>
              <a:cs typeface="Times New Roman"/>
            </a:endParaRPr>
          </a:p>
          <a:p>
            <a:pPr algn="just" marL="405765" marR="19050">
              <a:lnSpc>
                <a:spcPts val="1730"/>
              </a:lnSpc>
              <a:spcBef>
                <a:spcPts val="1240"/>
              </a:spcBef>
            </a:pPr>
            <a:r>
              <a:rPr dirty="0" sz="1450" spc="-10">
                <a:latin typeface="Times New Roman"/>
                <a:cs typeface="Times New Roman"/>
              </a:rPr>
              <a:t>Originally intended to serve as the opening chapter </a:t>
            </a:r>
            <a:r>
              <a:rPr dirty="0" sz="1450" spc="-5">
                <a:latin typeface="Times New Roman"/>
                <a:cs typeface="Times New Roman"/>
              </a:rPr>
              <a:t>of </a:t>
            </a:r>
            <a:r>
              <a:rPr dirty="0" sz="1450" spc="-15">
                <a:latin typeface="Times New Roman"/>
                <a:cs typeface="Times New Roman"/>
              </a:rPr>
              <a:t>‘Travels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Donkey in the</a:t>
            </a:r>
            <a:r>
              <a:rPr dirty="0" sz="1450">
                <a:latin typeface="Times New Roman"/>
                <a:cs typeface="Times New Roman"/>
              </a:rPr>
              <a:t> </a:t>
            </a:r>
            <a:r>
              <a:rPr dirty="0" sz="1450" spc="-10">
                <a:latin typeface="Times New Roman"/>
                <a:cs typeface="Times New Roman"/>
              </a:rPr>
              <a:t>Cevennes.’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Le Monastier is the chief place </a:t>
            </a:r>
            <a:r>
              <a:rPr dirty="0" sz="1450" spc="-5">
                <a:latin typeface="Times New Roman"/>
                <a:cs typeface="Times New Roman"/>
              </a:rPr>
              <a:t>of a </a:t>
            </a:r>
            <a:r>
              <a:rPr dirty="0" sz="1450" spc="-10">
                <a:latin typeface="Times New Roman"/>
                <a:cs typeface="Times New Roman"/>
              </a:rPr>
              <a:t>hilly canton in Haute Loire, the ancient  </a:t>
            </a:r>
            <a:r>
              <a:rPr dirty="0" sz="1450" spc="-50">
                <a:latin typeface="Times New Roman"/>
                <a:cs typeface="Times New Roman"/>
              </a:rPr>
              <a:t>Velay. </a:t>
            </a:r>
            <a:r>
              <a:rPr dirty="0" sz="1450" spc="-10">
                <a:latin typeface="Times New Roman"/>
                <a:cs typeface="Times New Roman"/>
              </a:rPr>
              <a:t>As the name betokens, the town is </a:t>
            </a:r>
            <a:r>
              <a:rPr dirty="0" sz="1450" spc="-5">
                <a:latin typeface="Times New Roman"/>
                <a:cs typeface="Times New Roman"/>
              </a:rPr>
              <a:t>of </a:t>
            </a:r>
            <a:r>
              <a:rPr dirty="0" sz="1450" spc="-10">
                <a:latin typeface="Times New Roman"/>
                <a:cs typeface="Times New Roman"/>
              </a:rPr>
              <a:t>monastic origin; and it still  contains </a:t>
            </a:r>
            <a:r>
              <a:rPr dirty="0" sz="1450" spc="-5">
                <a:latin typeface="Times New Roman"/>
                <a:cs typeface="Times New Roman"/>
              </a:rPr>
              <a:t>a </a:t>
            </a:r>
            <a:r>
              <a:rPr dirty="0" sz="1450" spc="-10">
                <a:latin typeface="Times New Roman"/>
                <a:cs typeface="Times New Roman"/>
              </a:rPr>
              <a:t>towered bulk </a:t>
            </a:r>
            <a:r>
              <a:rPr dirty="0" sz="1450" spc="-5">
                <a:latin typeface="Times New Roman"/>
                <a:cs typeface="Times New Roman"/>
              </a:rPr>
              <a:t>of </a:t>
            </a:r>
            <a:r>
              <a:rPr dirty="0" sz="1450" spc="-10">
                <a:latin typeface="Times New Roman"/>
                <a:cs typeface="Times New Roman"/>
              </a:rPr>
              <a:t>monastery and </a:t>
            </a:r>
            <a:r>
              <a:rPr dirty="0" sz="1450" spc="-5">
                <a:latin typeface="Times New Roman"/>
                <a:cs typeface="Times New Roman"/>
              </a:rPr>
              <a:t>a </a:t>
            </a:r>
            <a:r>
              <a:rPr dirty="0" sz="1450" spc="-10">
                <a:latin typeface="Times New Roman"/>
                <a:cs typeface="Times New Roman"/>
              </a:rPr>
              <a:t>church </a:t>
            </a:r>
            <a:r>
              <a:rPr dirty="0" sz="1450" spc="-5">
                <a:latin typeface="Times New Roman"/>
                <a:cs typeface="Times New Roman"/>
              </a:rPr>
              <a:t>of </a:t>
            </a:r>
            <a:r>
              <a:rPr dirty="0" sz="1450" spc="-10">
                <a:latin typeface="Times New Roman"/>
                <a:cs typeface="Times New Roman"/>
              </a:rPr>
              <a:t>some architectural  pretensions,</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seat</a:t>
            </a:r>
            <a:r>
              <a:rPr dirty="0" sz="1450" spc="60">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an</a:t>
            </a:r>
            <a:r>
              <a:rPr dirty="0" sz="1450" spc="60">
                <a:latin typeface="Times New Roman"/>
                <a:cs typeface="Times New Roman"/>
              </a:rPr>
              <a:t> </a:t>
            </a:r>
            <a:r>
              <a:rPr dirty="0" sz="1450" spc="-10">
                <a:latin typeface="Times New Roman"/>
                <a:cs typeface="Times New Roman"/>
              </a:rPr>
              <a:t>arch-priest</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several</a:t>
            </a:r>
            <a:r>
              <a:rPr dirty="0" sz="1450" spc="60">
                <a:latin typeface="Times New Roman"/>
                <a:cs typeface="Times New Roman"/>
              </a:rPr>
              <a:t> </a:t>
            </a:r>
            <a:r>
              <a:rPr dirty="0" sz="1450" spc="-10">
                <a:latin typeface="Times New Roman"/>
                <a:cs typeface="Times New Roman"/>
              </a:rPr>
              <a:t>vicars.</a:t>
            </a:r>
            <a:r>
              <a:rPr dirty="0" sz="1450" spc="14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stands</a:t>
            </a:r>
            <a:r>
              <a:rPr dirty="0" sz="1450" spc="65">
                <a:latin typeface="Times New Roman"/>
                <a:cs typeface="Times New Roman"/>
              </a:rPr>
              <a:t> </a:t>
            </a:r>
            <a:r>
              <a:rPr dirty="0" sz="1450" spc="-5">
                <a:latin typeface="Times New Roman"/>
                <a:cs typeface="Times New Roman"/>
              </a:rPr>
              <a:t>on</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side</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of </a:t>
            </a:r>
            <a:r>
              <a:rPr dirty="0" sz="1450" spc="-10">
                <a:latin typeface="Times New Roman"/>
                <a:cs typeface="Times New Roman"/>
              </a:rPr>
              <a:t>hill above the river Gazeille, about fifteen miles from Le </a:t>
            </a:r>
            <a:r>
              <a:rPr dirty="0" sz="1450" spc="-30">
                <a:latin typeface="Times New Roman"/>
                <a:cs typeface="Times New Roman"/>
              </a:rPr>
              <a:t>Puy, </a:t>
            </a:r>
            <a:r>
              <a:rPr dirty="0" sz="1450" spc="-5">
                <a:latin typeface="Times New Roman"/>
                <a:cs typeface="Times New Roman"/>
              </a:rPr>
              <a:t>up a </a:t>
            </a:r>
            <a:r>
              <a:rPr dirty="0" sz="1450" spc="-10">
                <a:latin typeface="Times New Roman"/>
                <a:cs typeface="Times New Roman"/>
              </a:rPr>
              <a:t>steep  road where the wolves sometime pursue the diligence in </a:t>
            </a:r>
            <a:r>
              <a:rPr dirty="0" sz="1450" spc="-20">
                <a:latin typeface="Times New Roman"/>
                <a:cs typeface="Times New Roman"/>
              </a:rPr>
              <a:t>winter.</a:t>
            </a:r>
            <a:r>
              <a:rPr dirty="0" sz="1450" spc="320">
                <a:latin typeface="Times New Roman"/>
                <a:cs typeface="Times New Roman"/>
              </a:rPr>
              <a:t> </a:t>
            </a:r>
            <a:r>
              <a:rPr dirty="0" sz="1450" spc="-10">
                <a:latin typeface="Times New Roman"/>
                <a:cs typeface="Times New Roman"/>
              </a:rPr>
              <a:t>The road,  which is </a:t>
            </a:r>
            <a:r>
              <a:rPr dirty="0" sz="1450" spc="-5">
                <a:latin typeface="Times New Roman"/>
                <a:cs typeface="Times New Roman"/>
              </a:rPr>
              <a:t>bound </a:t>
            </a:r>
            <a:r>
              <a:rPr dirty="0" sz="1450" spc="-10">
                <a:latin typeface="Times New Roman"/>
                <a:cs typeface="Times New Roman"/>
              </a:rPr>
              <a:t>for </a:t>
            </a:r>
            <a:r>
              <a:rPr dirty="0" sz="1450" spc="-20">
                <a:latin typeface="Times New Roman"/>
                <a:cs typeface="Times New Roman"/>
              </a:rPr>
              <a:t>Vivarais, </a:t>
            </a:r>
            <a:r>
              <a:rPr dirty="0" sz="1450" spc="-10">
                <a:latin typeface="Times New Roman"/>
                <a:cs typeface="Times New Roman"/>
              </a:rPr>
              <a:t>passes through the town from end to end in </a:t>
            </a:r>
            <a:r>
              <a:rPr dirty="0" sz="1450" spc="-5">
                <a:latin typeface="Times New Roman"/>
                <a:cs typeface="Times New Roman"/>
              </a:rPr>
              <a:t>a  </a:t>
            </a:r>
            <a:r>
              <a:rPr dirty="0" sz="1450" spc="-10">
                <a:latin typeface="Times New Roman"/>
                <a:cs typeface="Times New Roman"/>
              </a:rPr>
              <a:t>single narrow street; there </a:t>
            </a:r>
            <a:r>
              <a:rPr dirty="0" sz="1450" spc="-5">
                <a:latin typeface="Times New Roman"/>
                <a:cs typeface="Times New Roman"/>
              </a:rPr>
              <a:t>you </a:t>
            </a:r>
            <a:r>
              <a:rPr dirty="0" sz="1450" spc="-10">
                <a:latin typeface="Times New Roman"/>
                <a:cs typeface="Times New Roman"/>
              </a:rPr>
              <a:t>may see the fountain where women fill their  pitchers; there also some old houses with carved doors and pediment and  ornamental work in iron. For </a:t>
            </a:r>
            <a:r>
              <a:rPr dirty="0" sz="1450" spc="-15">
                <a:latin typeface="Times New Roman"/>
                <a:cs typeface="Times New Roman"/>
              </a:rPr>
              <a:t>Monastier, </a:t>
            </a:r>
            <a:r>
              <a:rPr dirty="0" sz="1450" spc="-10">
                <a:latin typeface="Times New Roman"/>
                <a:cs typeface="Times New Roman"/>
              </a:rPr>
              <a:t>like Maybole in </a:t>
            </a:r>
            <a:r>
              <a:rPr dirty="0" sz="1450" spc="-25">
                <a:latin typeface="Times New Roman"/>
                <a:cs typeface="Times New Roman"/>
              </a:rPr>
              <a:t>Ayrshire,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country capital, where the local aristocracy had their town mansions for the  winter; and there is </a:t>
            </a:r>
            <a:r>
              <a:rPr dirty="0" sz="1450" spc="-5">
                <a:latin typeface="Times New Roman"/>
                <a:cs typeface="Times New Roman"/>
              </a:rPr>
              <a:t>a </a:t>
            </a:r>
            <a:r>
              <a:rPr dirty="0" sz="1450" spc="-10">
                <a:latin typeface="Times New Roman"/>
                <a:cs typeface="Times New Roman"/>
              </a:rPr>
              <a:t>certain baron still alive and, </a:t>
            </a:r>
            <a:r>
              <a:rPr dirty="0" sz="1450" spc="-5">
                <a:latin typeface="Times New Roman"/>
                <a:cs typeface="Times New Roman"/>
              </a:rPr>
              <a:t>I </a:t>
            </a:r>
            <a:r>
              <a:rPr dirty="0" sz="1450" spc="-10">
                <a:latin typeface="Times New Roman"/>
                <a:cs typeface="Times New Roman"/>
              </a:rPr>
              <a:t>am told, extremely  penitent, who found means to ruin himself </a:t>
            </a:r>
            <a:r>
              <a:rPr dirty="0" sz="1450" spc="-5">
                <a:latin typeface="Times New Roman"/>
                <a:cs typeface="Times New Roman"/>
              </a:rPr>
              <a:t>by </a:t>
            </a:r>
            <a:r>
              <a:rPr dirty="0" sz="1450" spc="-10">
                <a:latin typeface="Times New Roman"/>
                <a:cs typeface="Times New Roman"/>
              </a:rPr>
              <a:t>high living in this village </a:t>
            </a:r>
            <a:r>
              <a:rPr dirty="0" sz="1450" spc="-5">
                <a:latin typeface="Times New Roman"/>
                <a:cs typeface="Times New Roman"/>
              </a:rPr>
              <a:t>on </a:t>
            </a:r>
            <a:r>
              <a:rPr dirty="0" sz="1450" spc="-10">
                <a:latin typeface="Times New Roman"/>
                <a:cs typeface="Times New Roman"/>
              </a:rPr>
              <a:t>the  hills. He certainly has claims to </a:t>
            </a:r>
            <a:r>
              <a:rPr dirty="0" sz="1450" spc="-5">
                <a:latin typeface="Times New Roman"/>
                <a:cs typeface="Times New Roman"/>
              </a:rPr>
              <a:t>be </a:t>
            </a:r>
            <a:r>
              <a:rPr dirty="0" sz="1450" spc="-10">
                <a:latin typeface="Times New Roman"/>
                <a:cs typeface="Times New Roman"/>
              </a:rPr>
              <a:t>considered the most remarkable  spendthrift </a:t>
            </a:r>
            <a:r>
              <a:rPr dirty="0" sz="1450" spc="-5">
                <a:latin typeface="Times New Roman"/>
                <a:cs typeface="Times New Roman"/>
              </a:rPr>
              <a:t>on </a:t>
            </a:r>
            <a:r>
              <a:rPr dirty="0" sz="1450" spc="-10">
                <a:latin typeface="Times New Roman"/>
                <a:cs typeface="Times New Roman"/>
              </a:rPr>
              <a:t>record. How </a:t>
            </a:r>
            <a:r>
              <a:rPr dirty="0" sz="1450" spc="-5">
                <a:latin typeface="Times New Roman"/>
                <a:cs typeface="Times New Roman"/>
              </a:rPr>
              <a:t>he </a:t>
            </a:r>
            <a:r>
              <a:rPr dirty="0" sz="1450" spc="-10">
                <a:latin typeface="Times New Roman"/>
                <a:cs typeface="Times New Roman"/>
              </a:rPr>
              <a:t>set about it, in </a:t>
            </a:r>
            <a:r>
              <a:rPr dirty="0" sz="1450" spc="-5">
                <a:latin typeface="Times New Roman"/>
                <a:cs typeface="Times New Roman"/>
              </a:rPr>
              <a:t>a </a:t>
            </a:r>
            <a:r>
              <a:rPr dirty="0" sz="1450" spc="-10">
                <a:latin typeface="Times New Roman"/>
                <a:cs typeface="Times New Roman"/>
              </a:rPr>
              <a:t>place where there are </a:t>
            </a:r>
            <a:r>
              <a:rPr dirty="0" sz="1450" spc="-5">
                <a:latin typeface="Times New Roman"/>
                <a:cs typeface="Times New Roman"/>
              </a:rPr>
              <a:t>no  </a:t>
            </a:r>
            <a:r>
              <a:rPr dirty="0" sz="1450" spc="-10">
                <a:latin typeface="Times New Roman"/>
                <a:cs typeface="Times New Roman"/>
              </a:rPr>
              <a:t>luxuries for sale, and where the board at the best inn comes to little more than  </a:t>
            </a:r>
            <a:r>
              <a:rPr dirty="0" sz="1450" spc="-5">
                <a:latin typeface="Times New Roman"/>
                <a:cs typeface="Times New Roman"/>
              </a:rPr>
              <a:t>a </a:t>
            </a:r>
            <a:r>
              <a:rPr dirty="0" sz="1450" spc="-10">
                <a:latin typeface="Times New Roman"/>
                <a:cs typeface="Times New Roman"/>
              </a:rPr>
              <a:t>shilling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problem for the wise. His </a:t>
            </a:r>
            <a:r>
              <a:rPr dirty="0" sz="1450" spc="-5">
                <a:latin typeface="Times New Roman"/>
                <a:cs typeface="Times New Roman"/>
              </a:rPr>
              <a:t>son, </a:t>
            </a:r>
            <a:r>
              <a:rPr dirty="0" sz="1450" spc="-10">
                <a:latin typeface="Times New Roman"/>
                <a:cs typeface="Times New Roman"/>
              </a:rPr>
              <a:t>ruined as the family was,  went as far as Paris to sow his wild oats; and so the cases </a:t>
            </a:r>
            <a:r>
              <a:rPr dirty="0" sz="1450" spc="-5">
                <a:latin typeface="Times New Roman"/>
                <a:cs typeface="Times New Roman"/>
              </a:rPr>
              <a:t>of </a:t>
            </a:r>
            <a:r>
              <a:rPr dirty="0" sz="1450" spc="-10">
                <a:latin typeface="Times New Roman"/>
                <a:cs typeface="Times New Roman"/>
              </a:rPr>
              <a:t>father and son  mark an epoch in the history </a:t>
            </a:r>
            <a:r>
              <a:rPr dirty="0" sz="1450" spc="-5">
                <a:latin typeface="Times New Roman"/>
                <a:cs typeface="Times New Roman"/>
              </a:rPr>
              <a:t>of </a:t>
            </a:r>
            <a:r>
              <a:rPr dirty="0" sz="1450" spc="-10">
                <a:latin typeface="Times New Roman"/>
                <a:cs typeface="Times New Roman"/>
              </a:rPr>
              <a:t>centralisation in France. Not until the latter  had </a:t>
            </a:r>
            <a:r>
              <a:rPr dirty="0" sz="1450" spc="-5">
                <a:latin typeface="Times New Roman"/>
                <a:cs typeface="Times New Roman"/>
              </a:rPr>
              <a:t>got </a:t>
            </a:r>
            <a:r>
              <a:rPr dirty="0" sz="1450" spc="-10">
                <a:latin typeface="Times New Roman"/>
                <a:cs typeface="Times New Roman"/>
              </a:rPr>
              <a:t>into the train was the work </a:t>
            </a:r>
            <a:r>
              <a:rPr dirty="0" sz="1450" spc="-5">
                <a:latin typeface="Times New Roman"/>
                <a:cs typeface="Times New Roman"/>
              </a:rPr>
              <a:t>of </a:t>
            </a:r>
            <a:r>
              <a:rPr dirty="0" sz="1450" spc="-10">
                <a:latin typeface="Times New Roman"/>
                <a:cs typeface="Times New Roman"/>
              </a:rPr>
              <a:t>Richelieu</a:t>
            </a:r>
            <a:r>
              <a:rPr dirty="0" sz="1450" spc="35">
                <a:latin typeface="Times New Roman"/>
                <a:cs typeface="Times New Roman"/>
              </a:rPr>
              <a:t> </a:t>
            </a:r>
            <a:r>
              <a:rPr dirty="0" sz="1450" spc="-10">
                <a:latin typeface="Times New Roman"/>
                <a:cs typeface="Times New Roman"/>
              </a:rPr>
              <a:t>complete.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people </a:t>
            </a:r>
            <a:r>
              <a:rPr dirty="0" sz="1450" spc="-5">
                <a:latin typeface="Times New Roman"/>
                <a:cs typeface="Times New Roman"/>
              </a:rPr>
              <a:t>of </a:t>
            </a:r>
            <a:r>
              <a:rPr dirty="0" sz="1450" spc="-10">
                <a:latin typeface="Times New Roman"/>
                <a:cs typeface="Times New Roman"/>
              </a:rPr>
              <a:t>lace-makers. The women sit in the streets </a:t>
            </a:r>
            <a:r>
              <a:rPr dirty="0" sz="1450" spc="-5">
                <a:latin typeface="Times New Roman"/>
                <a:cs typeface="Times New Roman"/>
              </a:rPr>
              <a:t>by groups of </a:t>
            </a:r>
            <a:r>
              <a:rPr dirty="0" sz="1450" spc="-10">
                <a:latin typeface="Times New Roman"/>
                <a:cs typeface="Times New Roman"/>
              </a:rPr>
              <a:t>five </a:t>
            </a:r>
            <a:r>
              <a:rPr dirty="0" sz="1450" spc="-5">
                <a:latin typeface="Times New Roman"/>
                <a:cs typeface="Times New Roman"/>
              </a:rPr>
              <a:t>or  </a:t>
            </a:r>
            <a:r>
              <a:rPr dirty="0" sz="1450" spc="-10">
                <a:latin typeface="Times New Roman"/>
                <a:cs typeface="Times New Roman"/>
              </a:rPr>
              <a:t>six; and the noise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bobbins </a:t>
            </a:r>
            <a:r>
              <a:rPr dirty="0" sz="1450" spc="-10">
                <a:latin typeface="Times New Roman"/>
                <a:cs typeface="Times New Roman"/>
              </a:rPr>
              <a:t>is audible from </a:t>
            </a:r>
            <a:r>
              <a:rPr dirty="0" sz="1450" spc="-5">
                <a:latin typeface="Times New Roman"/>
                <a:cs typeface="Times New Roman"/>
              </a:rPr>
              <a:t>one </a:t>
            </a:r>
            <a:r>
              <a:rPr dirty="0" sz="1450" spc="-10">
                <a:latin typeface="Times New Roman"/>
                <a:cs typeface="Times New Roman"/>
              </a:rPr>
              <a:t>group to </a:t>
            </a:r>
            <a:r>
              <a:rPr dirty="0" sz="1450" spc="-20">
                <a:latin typeface="Times New Roman"/>
                <a:cs typeface="Times New Roman"/>
              </a:rPr>
              <a:t>another.</a:t>
            </a:r>
            <a:r>
              <a:rPr dirty="0" sz="1450" spc="320">
                <a:latin typeface="Times New Roman"/>
                <a:cs typeface="Times New Roman"/>
              </a:rPr>
              <a:t> </a:t>
            </a:r>
            <a:r>
              <a:rPr dirty="0" sz="1450" spc="-10">
                <a:latin typeface="Times New Roman"/>
                <a:cs typeface="Times New Roman"/>
              </a:rPr>
              <a:t>Now  and then </a:t>
            </a:r>
            <a:r>
              <a:rPr dirty="0" sz="1450" spc="-5">
                <a:latin typeface="Times New Roman"/>
                <a:cs typeface="Times New Roman"/>
              </a:rPr>
              <a:t>you </a:t>
            </a:r>
            <a:r>
              <a:rPr dirty="0" sz="1450" spc="-10">
                <a:latin typeface="Times New Roman"/>
                <a:cs typeface="Times New Roman"/>
              </a:rPr>
              <a:t>will hear </a:t>
            </a:r>
            <a:r>
              <a:rPr dirty="0" sz="1450" spc="-5">
                <a:latin typeface="Times New Roman"/>
                <a:cs typeface="Times New Roman"/>
              </a:rPr>
              <a:t>one </a:t>
            </a:r>
            <a:r>
              <a:rPr dirty="0" sz="1450" spc="-10">
                <a:latin typeface="Times New Roman"/>
                <a:cs typeface="Times New Roman"/>
              </a:rPr>
              <a:t>woman clattering </a:t>
            </a:r>
            <a:r>
              <a:rPr dirty="0" sz="1450" spc="-15">
                <a:latin typeface="Times New Roman"/>
                <a:cs typeface="Times New Roman"/>
              </a:rPr>
              <a:t>off </a:t>
            </a:r>
            <a:r>
              <a:rPr dirty="0" sz="1450" spc="-10">
                <a:latin typeface="Times New Roman"/>
                <a:cs typeface="Times New Roman"/>
              </a:rPr>
              <a:t>prayers for the edification </a:t>
            </a:r>
            <a:r>
              <a:rPr dirty="0" sz="1450" spc="-5">
                <a:latin typeface="Times New Roman"/>
                <a:cs typeface="Times New Roman"/>
              </a:rPr>
              <a:t>of  </a:t>
            </a:r>
            <a:r>
              <a:rPr dirty="0" sz="1450" spc="-10">
                <a:latin typeface="Times New Roman"/>
                <a:cs typeface="Times New Roman"/>
              </a:rPr>
              <a:t>the others at their work. They wear gaudy shawls, white caps with </a:t>
            </a:r>
            <a:r>
              <a:rPr dirty="0" sz="1450" spc="-5">
                <a:latin typeface="Times New Roman"/>
                <a:cs typeface="Times New Roman"/>
              </a:rPr>
              <a:t>a </a:t>
            </a:r>
            <a:r>
              <a:rPr dirty="0" sz="1450" spc="-10">
                <a:latin typeface="Times New Roman"/>
                <a:cs typeface="Times New Roman"/>
              </a:rPr>
              <a:t>gay  ribbon about the head, and sometimes </a:t>
            </a:r>
            <a:r>
              <a:rPr dirty="0" sz="1450" spc="-5">
                <a:latin typeface="Times New Roman"/>
                <a:cs typeface="Times New Roman"/>
              </a:rPr>
              <a:t>a </a:t>
            </a:r>
            <a:r>
              <a:rPr dirty="0" sz="1450" spc="-10">
                <a:latin typeface="Times New Roman"/>
                <a:cs typeface="Times New Roman"/>
              </a:rPr>
              <a:t>black felt brigand hat above the cap;  and so they give the street colour and brightness and </a:t>
            </a:r>
            <a:r>
              <a:rPr dirty="0" sz="1450" spc="-5">
                <a:latin typeface="Times New Roman"/>
                <a:cs typeface="Times New Roman"/>
              </a:rPr>
              <a:t>a </a:t>
            </a:r>
            <a:r>
              <a:rPr dirty="0" sz="1450" spc="-10">
                <a:latin typeface="Times New Roman"/>
                <a:cs typeface="Times New Roman"/>
              </a:rPr>
              <a:t>foreign </a:t>
            </a:r>
            <a:r>
              <a:rPr dirty="0" sz="1450" spc="-30">
                <a:latin typeface="Times New Roman"/>
                <a:cs typeface="Times New Roman"/>
              </a:rPr>
              <a:t>air. </a:t>
            </a:r>
            <a:r>
              <a:rPr dirty="0" sz="1450" spc="-10">
                <a:latin typeface="Times New Roman"/>
                <a:cs typeface="Times New Roman"/>
              </a:rPr>
              <a:t>A while  ago, when England </a:t>
            </a:r>
            <a:r>
              <a:rPr dirty="0" sz="1450" spc="-15">
                <a:latin typeface="Times New Roman"/>
                <a:cs typeface="Times New Roman"/>
              </a:rPr>
              <a:t>largely </a:t>
            </a:r>
            <a:r>
              <a:rPr dirty="0" sz="1450" spc="-10">
                <a:latin typeface="Times New Roman"/>
                <a:cs typeface="Times New Roman"/>
              </a:rPr>
              <a:t>supplied herself from this district with the lace  </a:t>
            </a:r>
            <a:r>
              <a:rPr dirty="0" sz="1450" spc="-15">
                <a:latin typeface="Times New Roman"/>
                <a:cs typeface="Times New Roman"/>
              </a:rPr>
              <a:t>called</a:t>
            </a:r>
            <a:r>
              <a:rPr dirty="0" sz="1450" spc="-15" i="1">
                <a:latin typeface="Times New Roman"/>
                <a:cs typeface="Times New Roman"/>
              </a:rPr>
              <a:t>torchon</a:t>
            </a:r>
            <a:r>
              <a:rPr dirty="0" sz="1450" spc="-15">
                <a:latin typeface="Times New Roman"/>
                <a:cs typeface="Times New Roman"/>
              </a:rPr>
              <a:t>,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unusual to earn five francs </a:t>
            </a:r>
            <a:r>
              <a:rPr dirty="0" sz="1450" spc="-5">
                <a:latin typeface="Times New Roman"/>
                <a:cs typeface="Times New Roman"/>
              </a:rPr>
              <a:t>a </a:t>
            </a:r>
            <a:r>
              <a:rPr dirty="0" sz="1450" spc="-10">
                <a:latin typeface="Times New Roman"/>
                <a:cs typeface="Times New Roman"/>
              </a:rPr>
              <a:t>day; and five francs in  Monastier is worth </a:t>
            </a:r>
            <a:r>
              <a:rPr dirty="0" sz="1450" spc="-5">
                <a:latin typeface="Times New Roman"/>
                <a:cs typeface="Times New Roman"/>
              </a:rPr>
              <a:t>a pound </a:t>
            </a:r>
            <a:r>
              <a:rPr dirty="0" sz="1450" spc="-10">
                <a:latin typeface="Times New Roman"/>
                <a:cs typeface="Times New Roman"/>
              </a:rPr>
              <a:t>in London. </a:t>
            </a:r>
            <a:r>
              <a:rPr dirty="0" sz="1450" spc="-35">
                <a:latin typeface="Times New Roman"/>
                <a:cs typeface="Times New Roman"/>
              </a:rPr>
              <a:t>Now,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change in the market, it  takes </a:t>
            </a:r>
            <a:r>
              <a:rPr dirty="0" sz="1450" spc="-5">
                <a:latin typeface="Times New Roman"/>
                <a:cs typeface="Times New Roman"/>
              </a:rPr>
              <a:t>a </a:t>
            </a:r>
            <a:r>
              <a:rPr dirty="0" sz="1450" spc="-10">
                <a:latin typeface="Times New Roman"/>
                <a:cs typeface="Times New Roman"/>
              </a:rPr>
              <a:t>clever and industrious work-woman to earn from three to four in the  week, </a:t>
            </a:r>
            <a:r>
              <a:rPr dirty="0" sz="1450" spc="-5">
                <a:latin typeface="Times New Roman"/>
                <a:cs typeface="Times New Roman"/>
              </a:rPr>
              <a:t>or </a:t>
            </a:r>
            <a:r>
              <a:rPr dirty="0" sz="1450" spc="-10">
                <a:latin typeface="Times New Roman"/>
                <a:cs typeface="Times New Roman"/>
              </a:rPr>
              <a:t>less than an eighth </a:t>
            </a:r>
            <a:r>
              <a:rPr dirty="0" sz="1450" spc="-5">
                <a:latin typeface="Times New Roman"/>
                <a:cs typeface="Times New Roman"/>
              </a:rPr>
              <a:t>of </a:t>
            </a:r>
            <a:r>
              <a:rPr dirty="0" sz="1450" spc="-10">
                <a:latin typeface="Times New Roman"/>
                <a:cs typeface="Times New Roman"/>
              </a:rPr>
              <a:t>what she made easily </a:t>
            </a:r>
            <a:r>
              <a:rPr dirty="0" sz="1450" spc="-5">
                <a:latin typeface="Times New Roman"/>
                <a:cs typeface="Times New Roman"/>
              </a:rPr>
              <a:t>a </a:t>
            </a:r>
            <a:r>
              <a:rPr dirty="0" sz="1450" spc="-10">
                <a:latin typeface="Times New Roman"/>
                <a:cs typeface="Times New Roman"/>
              </a:rPr>
              <a:t>few years ago. The tide  </a:t>
            </a:r>
            <a:r>
              <a:rPr dirty="0" sz="1450" spc="-5">
                <a:latin typeface="Times New Roman"/>
                <a:cs typeface="Times New Roman"/>
              </a:rPr>
              <a:t>of </a:t>
            </a:r>
            <a:r>
              <a:rPr dirty="0" sz="1450" spc="-10">
                <a:latin typeface="Times New Roman"/>
                <a:cs typeface="Times New Roman"/>
              </a:rPr>
              <a:t>prosperity came and went, as with </a:t>
            </a:r>
            <a:r>
              <a:rPr dirty="0" sz="1450" spc="-5">
                <a:latin typeface="Times New Roman"/>
                <a:cs typeface="Times New Roman"/>
              </a:rPr>
              <a:t>our </a:t>
            </a:r>
            <a:r>
              <a:rPr dirty="0" sz="1450" spc="-10">
                <a:latin typeface="Times New Roman"/>
                <a:cs typeface="Times New Roman"/>
              </a:rPr>
              <a:t>northern pitmen, and left </a:t>
            </a:r>
            <a:r>
              <a:rPr dirty="0" sz="1450" spc="-5">
                <a:latin typeface="Times New Roman"/>
                <a:cs typeface="Times New Roman"/>
              </a:rPr>
              <a:t>nobody </a:t>
            </a:r>
            <a:r>
              <a:rPr dirty="0" sz="1450" spc="-10">
                <a:latin typeface="Times New Roman"/>
                <a:cs typeface="Times New Roman"/>
              </a:rPr>
              <a:t>the  </a:t>
            </a:r>
            <a:r>
              <a:rPr dirty="0" sz="1450" spc="-20">
                <a:latin typeface="Times New Roman"/>
                <a:cs typeface="Times New Roman"/>
              </a:rPr>
              <a:t>richer.</a:t>
            </a:r>
            <a:r>
              <a:rPr dirty="0" sz="1450" spc="320">
                <a:latin typeface="Times New Roman"/>
                <a:cs typeface="Times New Roman"/>
              </a:rPr>
              <a:t> </a:t>
            </a:r>
            <a:r>
              <a:rPr dirty="0" sz="1450" spc="-10">
                <a:latin typeface="Times New Roman"/>
                <a:cs typeface="Times New Roman"/>
              </a:rPr>
              <a:t>The women bravely squandered their gains, kept the men in idleness,  and gave themselves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told, to sweethearting and </a:t>
            </a:r>
            <a:r>
              <a:rPr dirty="0" sz="1450" spc="-5">
                <a:latin typeface="Times New Roman"/>
                <a:cs typeface="Times New Roman"/>
              </a:rPr>
              <a:t>a </a:t>
            </a:r>
            <a:r>
              <a:rPr dirty="0" sz="1450" spc="-10">
                <a:latin typeface="Times New Roman"/>
                <a:cs typeface="Times New Roman"/>
              </a:rPr>
              <a:t>merry life.  From </a:t>
            </a:r>
            <a:r>
              <a:rPr dirty="0" sz="1450" spc="-25">
                <a:latin typeface="Times New Roman"/>
                <a:cs typeface="Times New Roman"/>
              </a:rPr>
              <a:t>week’s </a:t>
            </a:r>
            <a:r>
              <a:rPr dirty="0" sz="1450" spc="-10">
                <a:latin typeface="Times New Roman"/>
                <a:cs typeface="Times New Roman"/>
              </a:rPr>
              <a:t>end to </a:t>
            </a:r>
            <a:r>
              <a:rPr dirty="0" sz="1450" spc="-25">
                <a:latin typeface="Times New Roman"/>
                <a:cs typeface="Times New Roman"/>
              </a:rPr>
              <a:t>week’s </a:t>
            </a:r>
            <a:r>
              <a:rPr dirty="0" sz="1450" spc="-10">
                <a:latin typeface="Times New Roman"/>
                <a:cs typeface="Times New Roman"/>
              </a:rPr>
              <a:t>end it was </a:t>
            </a:r>
            <a:r>
              <a:rPr dirty="0" sz="1450" spc="-5">
                <a:latin typeface="Times New Roman"/>
                <a:cs typeface="Times New Roman"/>
              </a:rPr>
              <a:t>one </a:t>
            </a:r>
            <a:r>
              <a:rPr dirty="0" sz="1450" spc="-10">
                <a:latin typeface="Times New Roman"/>
                <a:cs typeface="Times New Roman"/>
              </a:rPr>
              <a:t>continuous gala in Monastier;  people spent the day in the wine-shops, and the drum </a:t>
            </a:r>
            <a:r>
              <a:rPr dirty="0" sz="1450" spc="-5">
                <a:latin typeface="Times New Roman"/>
                <a:cs typeface="Times New Roman"/>
              </a:rPr>
              <a:t>or </a:t>
            </a:r>
            <a:r>
              <a:rPr dirty="0" sz="1450" spc="-10">
                <a:latin typeface="Times New Roman"/>
                <a:cs typeface="Times New Roman"/>
              </a:rPr>
              <a:t>the bagpipes led </a:t>
            </a:r>
            <a:r>
              <a:rPr dirty="0" sz="1450" spc="-5">
                <a:latin typeface="Times New Roman"/>
                <a:cs typeface="Times New Roman"/>
              </a:rPr>
              <a:t>on  </a:t>
            </a:r>
            <a:r>
              <a:rPr dirty="0" sz="1450" spc="-10">
                <a:latin typeface="Times New Roman"/>
                <a:cs typeface="Times New Roman"/>
              </a:rPr>
              <a:t>the </a:t>
            </a:r>
            <a:r>
              <a:rPr dirty="0" sz="1450" spc="-10" i="1">
                <a:latin typeface="Times New Roman"/>
                <a:cs typeface="Times New Roman"/>
              </a:rPr>
              <a:t>bourrées </a:t>
            </a:r>
            <a:r>
              <a:rPr dirty="0" sz="1450" spc="-5">
                <a:latin typeface="Times New Roman"/>
                <a:cs typeface="Times New Roman"/>
              </a:rPr>
              <a:t>up </a:t>
            </a:r>
            <a:r>
              <a:rPr dirty="0" sz="1450" spc="-10">
                <a:latin typeface="Times New Roman"/>
                <a:cs typeface="Times New Roman"/>
              </a:rPr>
              <a:t>to ten at night. Now these dancing days are </a:t>
            </a:r>
            <a:r>
              <a:rPr dirty="0" sz="1450" spc="-25">
                <a:latin typeface="Times New Roman"/>
                <a:cs typeface="Times New Roman"/>
              </a:rPr>
              <a:t>over. </a:t>
            </a:r>
            <a:r>
              <a:rPr dirty="0" sz="1450" spc="-10">
                <a:latin typeface="Times New Roman"/>
                <a:cs typeface="Times New Roman"/>
              </a:rPr>
              <a:t>‘</a:t>
            </a:r>
            <a:r>
              <a:rPr dirty="0" sz="1450" spc="-10" i="1">
                <a:latin typeface="Times New Roman"/>
                <a:cs typeface="Times New Roman"/>
              </a:rPr>
              <a:t>Il n’y </a:t>
            </a:r>
            <a:r>
              <a:rPr dirty="0" sz="1450" spc="-5" i="1">
                <a:latin typeface="Times New Roman"/>
                <a:cs typeface="Times New Roman"/>
              </a:rPr>
              <a:t>a  </a:t>
            </a:r>
            <a:r>
              <a:rPr dirty="0" sz="1450" spc="-10" i="1">
                <a:latin typeface="Times New Roman"/>
                <a:cs typeface="Times New Roman"/>
              </a:rPr>
              <a:t>plus </a:t>
            </a:r>
            <a:r>
              <a:rPr dirty="0" sz="1450" spc="-5" i="1">
                <a:latin typeface="Times New Roman"/>
                <a:cs typeface="Times New Roman"/>
              </a:rPr>
              <a:t>de </a:t>
            </a:r>
            <a:r>
              <a:rPr dirty="0" sz="1450" spc="-10" i="1">
                <a:latin typeface="Times New Roman"/>
                <a:cs typeface="Times New Roman"/>
              </a:rPr>
              <a:t>jeunesse</a:t>
            </a:r>
            <a:r>
              <a:rPr dirty="0" sz="1450" spc="-10">
                <a:latin typeface="Times New Roman"/>
                <a:cs typeface="Times New Roman"/>
              </a:rPr>
              <a:t>,’ said </a:t>
            </a:r>
            <a:r>
              <a:rPr dirty="0" sz="1450" spc="-25">
                <a:latin typeface="Times New Roman"/>
                <a:cs typeface="Times New Roman"/>
              </a:rPr>
              <a:t>Victor </a:t>
            </a:r>
            <a:r>
              <a:rPr dirty="0" sz="1450" spc="-10">
                <a:latin typeface="Times New Roman"/>
                <a:cs typeface="Times New Roman"/>
              </a:rPr>
              <a:t>the garçon.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of no </a:t>
            </a:r>
            <a:r>
              <a:rPr dirty="0" sz="1450" spc="-10">
                <a:latin typeface="Times New Roman"/>
                <a:cs typeface="Times New Roman"/>
              </a:rPr>
              <a:t>great advance in what  are </a:t>
            </a:r>
            <a:r>
              <a:rPr dirty="0" sz="1450" spc="-5">
                <a:latin typeface="Times New Roman"/>
                <a:cs typeface="Times New Roman"/>
              </a:rPr>
              <a:t>thought </a:t>
            </a:r>
            <a:r>
              <a:rPr dirty="0" sz="1450" spc="-10">
                <a:latin typeface="Times New Roman"/>
                <a:cs typeface="Times New Roman"/>
              </a:rPr>
              <a:t>the essentials </a:t>
            </a:r>
            <a:r>
              <a:rPr dirty="0" sz="1450" spc="-5">
                <a:latin typeface="Times New Roman"/>
                <a:cs typeface="Times New Roman"/>
              </a:rPr>
              <a:t>of </a:t>
            </a:r>
            <a:r>
              <a:rPr dirty="0" sz="1450" spc="-10">
                <a:latin typeface="Times New Roman"/>
                <a:cs typeface="Times New Roman"/>
              </a:rPr>
              <a:t>morality; </a:t>
            </a:r>
            <a:r>
              <a:rPr dirty="0" sz="1450" spc="-5">
                <a:latin typeface="Times New Roman"/>
                <a:cs typeface="Times New Roman"/>
              </a:rPr>
              <a:t>but </a:t>
            </a:r>
            <a:r>
              <a:rPr dirty="0" sz="1450" spc="-10">
                <a:latin typeface="Times New Roman"/>
                <a:cs typeface="Times New Roman"/>
              </a:rPr>
              <a:t>the </a:t>
            </a:r>
            <a:r>
              <a:rPr dirty="0" sz="1450" spc="-10" i="1">
                <a:latin typeface="Times New Roman"/>
                <a:cs typeface="Times New Roman"/>
              </a:rPr>
              <a:t>bourrée</a:t>
            </a:r>
            <a:r>
              <a:rPr dirty="0" sz="1450" spc="-10">
                <a:latin typeface="Times New Roman"/>
                <a:cs typeface="Times New Roman"/>
              </a:rPr>
              <a:t>, with its rambling,  sweet, interminable music, and alert and rustic figures, has fallen into disuse,  and is mostly remembered as </a:t>
            </a:r>
            <a:r>
              <a:rPr dirty="0" sz="1450" spc="-5">
                <a:latin typeface="Times New Roman"/>
                <a:cs typeface="Times New Roman"/>
              </a:rPr>
              <a:t>a </a:t>
            </a:r>
            <a:r>
              <a:rPr dirty="0" sz="1450" spc="-10">
                <a:latin typeface="Times New Roman"/>
                <a:cs typeface="Times New Roman"/>
              </a:rPr>
              <a:t>custom </a:t>
            </a:r>
            <a:r>
              <a:rPr dirty="0" sz="1450" spc="-5">
                <a:latin typeface="Times New Roman"/>
                <a:cs typeface="Times New Roman"/>
              </a:rPr>
              <a:t>of </a:t>
            </a:r>
            <a:r>
              <a:rPr dirty="0" sz="1450" spc="-10">
                <a:latin typeface="Times New Roman"/>
                <a:cs typeface="Times New Roman"/>
              </a:rPr>
              <a:t>the past. Only </a:t>
            </a:r>
            <a:r>
              <a:rPr dirty="0" sz="1450" spc="-5">
                <a:latin typeface="Times New Roman"/>
                <a:cs typeface="Times New Roman"/>
              </a:rPr>
              <a:t>on </a:t>
            </a:r>
            <a:r>
              <a:rPr dirty="0" sz="1450" spc="-10">
                <a:latin typeface="Times New Roman"/>
                <a:cs typeface="Times New Roman"/>
              </a:rPr>
              <a:t>the occasion </a:t>
            </a:r>
            <a:r>
              <a:rPr dirty="0" sz="1450" spc="-5">
                <a:latin typeface="Times New Roman"/>
                <a:cs typeface="Times New Roman"/>
              </a:rPr>
              <a:t>of  </a:t>
            </a:r>
            <a:r>
              <a:rPr dirty="0" sz="1450" spc="-10">
                <a:latin typeface="Times New Roman"/>
                <a:cs typeface="Times New Roman"/>
              </a:rPr>
              <a:t>the fair shall </a:t>
            </a:r>
            <a:r>
              <a:rPr dirty="0" sz="1450" spc="-5">
                <a:latin typeface="Times New Roman"/>
                <a:cs typeface="Times New Roman"/>
              </a:rPr>
              <a:t>you </a:t>
            </a:r>
            <a:r>
              <a:rPr dirty="0" sz="1450" spc="-10">
                <a:latin typeface="Times New Roman"/>
                <a:cs typeface="Times New Roman"/>
              </a:rPr>
              <a:t>hear </a:t>
            </a:r>
            <a:r>
              <a:rPr dirty="0" sz="1450" spc="-5">
                <a:latin typeface="Times New Roman"/>
                <a:cs typeface="Times New Roman"/>
              </a:rPr>
              <a:t>a </a:t>
            </a:r>
            <a:r>
              <a:rPr dirty="0" sz="1450" spc="-10">
                <a:latin typeface="Times New Roman"/>
                <a:cs typeface="Times New Roman"/>
              </a:rPr>
              <a:t>drum discreetly in </a:t>
            </a:r>
            <a:r>
              <a:rPr dirty="0" sz="1450" spc="-5">
                <a:latin typeface="Times New Roman"/>
                <a:cs typeface="Times New Roman"/>
              </a:rPr>
              <a:t>a </a:t>
            </a:r>
            <a:r>
              <a:rPr dirty="0" sz="1450" spc="-10">
                <a:latin typeface="Times New Roman"/>
                <a:cs typeface="Times New Roman"/>
              </a:rPr>
              <a:t>wine-shop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one of </a:t>
            </a:r>
            <a:r>
              <a:rPr dirty="0" sz="1450" spc="-10">
                <a:latin typeface="Times New Roman"/>
                <a:cs typeface="Times New Roman"/>
              </a:rPr>
              <a:t>the  company singing the measure while the others dance. </a:t>
            </a:r>
            <a:r>
              <a:rPr dirty="0" sz="1450" spc="-5">
                <a:latin typeface="Times New Roman"/>
                <a:cs typeface="Times New Roman"/>
              </a:rPr>
              <a:t>I </a:t>
            </a:r>
            <a:r>
              <a:rPr dirty="0" sz="1450" spc="-10">
                <a:latin typeface="Times New Roman"/>
                <a:cs typeface="Times New Roman"/>
              </a:rPr>
              <a:t>am sorry at the  change, and marvel once more at the complicated scheme </a:t>
            </a:r>
            <a:r>
              <a:rPr dirty="0" sz="1450" spc="-5">
                <a:latin typeface="Times New Roman"/>
                <a:cs typeface="Times New Roman"/>
              </a:rPr>
              <a:t>of </a:t>
            </a:r>
            <a:r>
              <a:rPr dirty="0" sz="1450" spc="-10">
                <a:latin typeface="Times New Roman"/>
                <a:cs typeface="Times New Roman"/>
              </a:rPr>
              <a:t>things </a:t>
            </a:r>
            <a:r>
              <a:rPr dirty="0" sz="1450" spc="-5">
                <a:latin typeface="Times New Roman"/>
                <a:cs typeface="Times New Roman"/>
              </a:rPr>
              <a:t>upon </a:t>
            </a:r>
            <a:r>
              <a:rPr dirty="0" sz="1450" spc="-10">
                <a:latin typeface="Times New Roman"/>
                <a:cs typeface="Times New Roman"/>
              </a:rPr>
              <a:t>this  earth, and how </a:t>
            </a:r>
            <a:r>
              <a:rPr dirty="0" sz="1450" spc="-5">
                <a:latin typeface="Times New Roman"/>
                <a:cs typeface="Times New Roman"/>
              </a:rPr>
              <a:t>a </a:t>
            </a:r>
            <a:r>
              <a:rPr dirty="0" sz="1450" spc="-10">
                <a:latin typeface="Times New Roman"/>
                <a:cs typeface="Times New Roman"/>
              </a:rPr>
              <a:t>turn </a:t>
            </a:r>
            <a:r>
              <a:rPr dirty="0" sz="1450" spc="-5">
                <a:latin typeface="Times New Roman"/>
                <a:cs typeface="Times New Roman"/>
              </a:rPr>
              <a:t>of </a:t>
            </a:r>
            <a:r>
              <a:rPr dirty="0" sz="1450" spc="-10">
                <a:latin typeface="Times New Roman"/>
                <a:cs typeface="Times New Roman"/>
              </a:rPr>
              <a:t>fashion in England can silence so much mountain  merriment</a:t>
            </a:r>
            <a:r>
              <a:rPr dirty="0" sz="1450" spc="105">
                <a:latin typeface="Times New Roman"/>
                <a:cs typeface="Times New Roman"/>
              </a:rPr>
              <a:t> </a:t>
            </a:r>
            <a:r>
              <a:rPr dirty="0" sz="1450" spc="-10">
                <a:latin typeface="Times New Roman"/>
                <a:cs typeface="Times New Roman"/>
              </a:rPr>
              <a:t>in</a:t>
            </a:r>
            <a:r>
              <a:rPr dirty="0" sz="1450" spc="110">
                <a:latin typeface="Times New Roman"/>
                <a:cs typeface="Times New Roman"/>
              </a:rPr>
              <a:t> </a:t>
            </a:r>
            <a:r>
              <a:rPr dirty="0" sz="1450" spc="-10">
                <a:latin typeface="Times New Roman"/>
                <a:cs typeface="Times New Roman"/>
              </a:rPr>
              <a:t>France.</a:t>
            </a:r>
            <a:r>
              <a:rPr dirty="0" sz="1450" spc="22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lace-makers</a:t>
            </a:r>
            <a:r>
              <a:rPr dirty="0" sz="1450" spc="110">
                <a:latin typeface="Times New Roman"/>
                <a:cs typeface="Times New Roman"/>
              </a:rPr>
              <a:t> </a:t>
            </a:r>
            <a:r>
              <a:rPr dirty="0" sz="1450" spc="-10">
                <a:latin typeface="Times New Roman"/>
                <a:cs typeface="Times New Roman"/>
              </a:rPr>
              <a:t>themselves</a:t>
            </a:r>
            <a:r>
              <a:rPr dirty="0" sz="1450" spc="110">
                <a:latin typeface="Times New Roman"/>
                <a:cs typeface="Times New Roman"/>
              </a:rPr>
              <a:t> </a:t>
            </a:r>
            <a:r>
              <a:rPr dirty="0" sz="1450" spc="-10">
                <a:latin typeface="Times New Roman"/>
                <a:cs typeface="Times New Roman"/>
              </a:rPr>
              <a:t>have</a:t>
            </a:r>
            <a:r>
              <a:rPr dirty="0" sz="1450" spc="105">
                <a:latin typeface="Times New Roman"/>
                <a:cs typeface="Times New Roman"/>
              </a:rPr>
              <a:t> </a:t>
            </a:r>
            <a:r>
              <a:rPr dirty="0" sz="1450" spc="-5">
                <a:latin typeface="Times New Roman"/>
                <a:cs typeface="Times New Roman"/>
              </a:rPr>
              <a:t>not</a:t>
            </a:r>
            <a:r>
              <a:rPr dirty="0" sz="1450" spc="110">
                <a:latin typeface="Times New Roman"/>
                <a:cs typeface="Times New Roman"/>
              </a:rPr>
              <a:t> </a:t>
            </a:r>
            <a:r>
              <a:rPr dirty="0" sz="1450" spc="-10">
                <a:latin typeface="Times New Roman"/>
                <a:cs typeface="Times New Roman"/>
              </a:rPr>
              <a:t>entirely</a:t>
            </a:r>
            <a:r>
              <a:rPr dirty="0" sz="1450" spc="110">
                <a:latin typeface="Times New Roman"/>
                <a:cs typeface="Times New Roman"/>
              </a:rPr>
              <a:t> </a:t>
            </a:r>
            <a:r>
              <a:rPr dirty="0" sz="1450" spc="-10">
                <a:latin typeface="Times New Roman"/>
                <a:cs typeface="Times New Roman"/>
              </a:rPr>
              <a:t>forgiven</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our </a:t>
            </a:r>
            <a:r>
              <a:rPr dirty="0" sz="1450" spc="-10">
                <a:latin typeface="Times New Roman"/>
                <a:cs typeface="Times New Roman"/>
              </a:rPr>
              <a:t>country-women; and </a:t>
            </a:r>
            <a:r>
              <a:rPr dirty="0" sz="1450" spc="-5">
                <a:latin typeface="Times New Roman"/>
                <a:cs typeface="Times New Roman"/>
              </a:rPr>
              <a:t>I </a:t>
            </a:r>
            <a:r>
              <a:rPr dirty="0" sz="1450" spc="-10">
                <a:latin typeface="Times New Roman"/>
                <a:cs typeface="Times New Roman"/>
              </a:rPr>
              <a:t>think they take </a:t>
            </a:r>
            <a:r>
              <a:rPr dirty="0" sz="1450" spc="-5">
                <a:latin typeface="Times New Roman"/>
                <a:cs typeface="Times New Roman"/>
              </a:rPr>
              <a:t>a </a:t>
            </a:r>
            <a:r>
              <a:rPr dirty="0" sz="1450" spc="-10">
                <a:latin typeface="Times New Roman"/>
                <a:cs typeface="Times New Roman"/>
              </a:rPr>
              <a:t>special pleasure in the legend </a:t>
            </a:r>
            <a:r>
              <a:rPr dirty="0" sz="1450" spc="-5">
                <a:latin typeface="Times New Roman"/>
                <a:cs typeface="Times New Roman"/>
              </a:rPr>
              <a:t>of  </a:t>
            </a:r>
            <a:r>
              <a:rPr dirty="0" sz="1450" spc="-10">
                <a:latin typeface="Times New Roman"/>
                <a:cs typeface="Times New Roman"/>
              </a:rPr>
              <a:t>the northern quarter </a:t>
            </a:r>
            <a:r>
              <a:rPr dirty="0" sz="1450" spc="-5">
                <a:latin typeface="Times New Roman"/>
                <a:cs typeface="Times New Roman"/>
              </a:rPr>
              <a:t>of </a:t>
            </a:r>
            <a:r>
              <a:rPr dirty="0" sz="1450" spc="-10">
                <a:latin typeface="Times New Roman"/>
                <a:cs typeface="Times New Roman"/>
              </a:rPr>
              <a:t>the town, called </a:t>
            </a:r>
            <a:r>
              <a:rPr dirty="0" sz="1450" spc="-25">
                <a:latin typeface="Times New Roman"/>
                <a:cs typeface="Times New Roman"/>
              </a:rPr>
              <a:t>L’Anglade, </a:t>
            </a:r>
            <a:r>
              <a:rPr dirty="0" sz="1450" spc="-10">
                <a:latin typeface="Times New Roman"/>
                <a:cs typeface="Times New Roman"/>
              </a:rPr>
              <a:t>because there the English  free-lances were arrested and driven back </a:t>
            </a:r>
            <a:r>
              <a:rPr dirty="0" sz="1450" spc="-5">
                <a:latin typeface="Times New Roman"/>
                <a:cs typeface="Times New Roman"/>
              </a:rPr>
              <a:t>by </a:t>
            </a:r>
            <a:r>
              <a:rPr dirty="0" sz="1450" spc="-10">
                <a:latin typeface="Times New Roman"/>
                <a:cs typeface="Times New Roman"/>
              </a:rPr>
              <a:t>the potency </a:t>
            </a:r>
            <a:r>
              <a:rPr dirty="0" sz="1450" spc="-5">
                <a:latin typeface="Times New Roman"/>
                <a:cs typeface="Times New Roman"/>
              </a:rPr>
              <a:t>of a </a:t>
            </a:r>
            <a:r>
              <a:rPr dirty="0" sz="1450" spc="-10">
                <a:latin typeface="Times New Roman"/>
                <a:cs typeface="Times New Roman"/>
              </a:rPr>
              <a:t>little </a:t>
            </a:r>
            <a:r>
              <a:rPr dirty="0" sz="1450" spc="-30">
                <a:latin typeface="Times New Roman"/>
                <a:cs typeface="Times New Roman"/>
              </a:rPr>
              <a:t>Virgin  </a:t>
            </a:r>
            <a:r>
              <a:rPr dirty="0" sz="1450" spc="-10">
                <a:latin typeface="Times New Roman"/>
                <a:cs typeface="Times New Roman"/>
              </a:rPr>
              <a:t>Mary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From time to time </a:t>
            </a:r>
            <a:r>
              <a:rPr dirty="0" sz="1450" spc="-5">
                <a:latin typeface="Times New Roman"/>
                <a:cs typeface="Times New Roman"/>
              </a:rPr>
              <a:t>a </a:t>
            </a:r>
            <a:r>
              <a:rPr dirty="0" sz="1450" spc="-10">
                <a:latin typeface="Times New Roman"/>
                <a:cs typeface="Times New Roman"/>
              </a:rPr>
              <a:t>market is held, and the town has </a:t>
            </a:r>
            <a:r>
              <a:rPr dirty="0" sz="1450" spc="-5">
                <a:latin typeface="Times New Roman"/>
                <a:cs typeface="Times New Roman"/>
              </a:rPr>
              <a:t>a </a:t>
            </a:r>
            <a:r>
              <a:rPr dirty="0" sz="1450" spc="-10">
                <a:latin typeface="Times New Roman"/>
                <a:cs typeface="Times New Roman"/>
              </a:rPr>
              <a:t>season </a:t>
            </a:r>
            <a:r>
              <a:rPr dirty="0" sz="1450" spc="-5">
                <a:latin typeface="Times New Roman"/>
                <a:cs typeface="Times New Roman"/>
              </a:rPr>
              <a:t>of </a:t>
            </a:r>
            <a:r>
              <a:rPr dirty="0" sz="1450" spc="-10">
                <a:latin typeface="Times New Roman"/>
                <a:cs typeface="Times New Roman"/>
              </a:rPr>
              <a:t>revival; cattle  and pigs are stabled in the streets; and pickpockets have been known to come  all the way from </a:t>
            </a:r>
            <a:r>
              <a:rPr dirty="0" sz="1450" spc="-25">
                <a:latin typeface="Times New Roman"/>
                <a:cs typeface="Times New Roman"/>
              </a:rPr>
              <a:t>Lyons </a:t>
            </a:r>
            <a:r>
              <a:rPr dirty="0" sz="1450" spc="-10">
                <a:latin typeface="Times New Roman"/>
                <a:cs typeface="Times New Roman"/>
              </a:rPr>
              <a:t>for the occasion. Every Sunday the country folk  throng in with daylight to </a:t>
            </a:r>
            <a:r>
              <a:rPr dirty="0" sz="1450" spc="-5">
                <a:latin typeface="Times New Roman"/>
                <a:cs typeface="Times New Roman"/>
              </a:rPr>
              <a:t>buy </a:t>
            </a:r>
            <a:r>
              <a:rPr dirty="0" sz="1450" spc="-10">
                <a:latin typeface="Times New Roman"/>
                <a:cs typeface="Times New Roman"/>
              </a:rPr>
              <a:t>apples, to attend mass, and to visit </a:t>
            </a:r>
            <a:r>
              <a:rPr dirty="0" sz="1450" spc="-5">
                <a:latin typeface="Times New Roman"/>
                <a:cs typeface="Times New Roman"/>
              </a:rPr>
              <a:t>one of </a:t>
            </a:r>
            <a:r>
              <a:rPr dirty="0" sz="1450" spc="-10">
                <a:latin typeface="Times New Roman"/>
                <a:cs typeface="Times New Roman"/>
              </a:rPr>
              <a:t>the  wine-shops, </a:t>
            </a:r>
            <a:r>
              <a:rPr dirty="0" sz="1450" spc="-5">
                <a:latin typeface="Times New Roman"/>
                <a:cs typeface="Times New Roman"/>
              </a:rPr>
              <a:t>of </a:t>
            </a:r>
            <a:r>
              <a:rPr dirty="0" sz="1450" spc="-10">
                <a:latin typeface="Times New Roman"/>
                <a:cs typeface="Times New Roman"/>
              </a:rPr>
              <a:t>which there are </a:t>
            </a:r>
            <a:r>
              <a:rPr dirty="0" sz="1450" spc="-5">
                <a:latin typeface="Times New Roman"/>
                <a:cs typeface="Times New Roman"/>
              </a:rPr>
              <a:t>no </a:t>
            </a:r>
            <a:r>
              <a:rPr dirty="0" sz="1450" spc="-10">
                <a:latin typeface="Times New Roman"/>
                <a:cs typeface="Times New Roman"/>
              </a:rPr>
              <a:t>fewer than fifty in this little town. Sunday  wear for the men is </a:t>
            </a:r>
            <a:r>
              <a:rPr dirty="0" sz="1450" spc="-5">
                <a:latin typeface="Times New Roman"/>
                <a:cs typeface="Times New Roman"/>
              </a:rPr>
              <a:t>a </a:t>
            </a:r>
            <a:r>
              <a:rPr dirty="0" sz="1450" spc="-10">
                <a:latin typeface="Times New Roman"/>
                <a:cs typeface="Times New Roman"/>
              </a:rPr>
              <a:t>green tailcoat </a:t>
            </a:r>
            <a:r>
              <a:rPr dirty="0" sz="1450" spc="-5">
                <a:latin typeface="Times New Roman"/>
                <a:cs typeface="Times New Roman"/>
              </a:rPr>
              <a:t>of </a:t>
            </a:r>
            <a:r>
              <a:rPr dirty="0" sz="1450" spc="-10">
                <a:latin typeface="Times New Roman"/>
                <a:cs typeface="Times New Roman"/>
              </a:rPr>
              <a:t>some coarse sort </a:t>
            </a:r>
            <a:r>
              <a:rPr dirty="0" sz="1450" spc="-5">
                <a:latin typeface="Times New Roman"/>
                <a:cs typeface="Times New Roman"/>
              </a:rPr>
              <a:t>of </a:t>
            </a:r>
            <a:r>
              <a:rPr dirty="0" sz="1450" spc="-10">
                <a:latin typeface="Times New Roman"/>
                <a:cs typeface="Times New Roman"/>
              </a:rPr>
              <a:t>drugget, and usually  </a:t>
            </a:r>
            <a:r>
              <a:rPr dirty="0" sz="1450" spc="-5">
                <a:latin typeface="Times New Roman"/>
                <a:cs typeface="Times New Roman"/>
              </a:rPr>
              <a:t>a </a:t>
            </a:r>
            <a:r>
              <a:rPr dirty="0" sz="1450" spc="-10">
                <a:latin typeface="Times New Roman"/>
                <a:cs typeface="Times New Roman"/>
              </a:rPr>
              <a:t>complete suit to match. </a:t>
            </a:r>
            <a:r>
              <a:rPr dirty="0" sz="1450" spc="-5">
                <a:latin typeface="Times New Roman"/>
                <a:cs typeface="Times New Roman"/>
              </a:rPr>
              <a:t>I </a:t>
            </a:r>
            <a:r>
              <a:rPr dirty="0" sz="1450" spc="-10">
                <a:latin typeface="Times New Roman"/>
                <a:cs typeface="Times New Roman"/>
              </a:rPr>
              <a:t>have never set eyes </a:t>
            </a:r>
            <a:r>
              <a:rPr dirty="0" sz="1450" spc="-5">
                <a:latin typeface="Times New Roman"/>
                <a:cs typeface="Times New Roman"/>
              </a:rPr>
              <a:t>on </a:t>
            </a:r>
            <a:r>
              <a:rPr dirty="0" sz="1450" spc="-10">
                <a:latin typeface="Times New Roman"/>
                <a:cs typeface="Times New Roman"/>
              </a:rPr>
              <a:t>such degrading raiment.  Here it clings, there bulges; and the human </a:t>
            </a:r>
            <a:r>
              <a:rPr dirty="0" sz="1450" spc="-25">
                <a:latin typeface="Times New Roman"/>
                <a:cs typeface="Times New Roman"/>
              </a:rPr>
              <a:t>body, </a:t>
            </a:r>
            <a:r>
              <a:rPr dirty="0" sz="1450" spc="-10">
                <a:latin typeface="Times New Roman"/>
                <a:cs typeface="Times New Roman"/>
              </a:rPr>
              <a:t>with its agreeable and lively  lines, is turned into </a:t>
            </a:r>
            <a:r>
              <a:rPr dirty="0" sz="1450" spc="-5">
                <a:latin typeface="Times New Roman"/>
                <a:cs typeface="Times New Roman"/>
              </a:rPr>
              <a:t>a </a:t>
            </a:r>
            <a:r>
              <a:rPr dirty="0" sz="1450" spc="-10">
                <a:latin typeface="Times New Roman"/>
                <a:cs typeface="Times New Roman"/>
              </a:rPr>
              <a:t>mockery and laughing-stock. Another piece </a:t>
            </a:r>
            <a:r>
              <a:rPr dirty="0" sz="1450" spc="-5">
                <a:latin typeface="Times New Roman"/>
                <a:cs typeface="Times New Roman"/>
              </a:rPr>
              <a:t>of </a:t>
            </a:r>
            <a:r>
              <a:rPr dirty="0" sz="1450" spc="-10">
                <a:latin typeface="Times New Roman"/>
                <a:cs typeface="Times New Roman"/>
              </a:rPr>
              <a:t>Sunday  business with the peasants is to take their ailments to the chemist for advice. It  is as much </a:t>
            </a:r>
            <a:r>
              <a:rPr dirty="0" sz="1450" spc="-5">
                <a:latin typeface="Times New Roman"/>
                <a:cs typeface="Times New Roman"/>
              </a:rPr>
              <a:t>a </a:t>
            </a:r>
            <a:r>
              <a:rPr dirty="0" sz="1450" spc="-10">
                <a:latin typeface="Times New Roman"/>
                <a:cs typeface="Times New Roman"/>
              </a:rPr>
              <a:t>matter for Sunday as church-going.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a </a:t>
            </a:r>
            <a:r>
              <a:rPr dirty="0" sz="1450" spc="-10">
                <a:latin typeface="Times New Roman"/>
                <a:cs typeface="Times New Roman"/>
              </a:rPr>
              <a:t>woman who  had been unable to speak since the Monday before, wheezing, catching her  breath, endlessly and painfully coughing; and yet she had waited upwards </a:t>
            </a:r>
            <a:r>
              <a:rPr dirty="0" sz="1450" spc="-5">
                <a:latin typeface="Times New Roman"/>
                <a:cs typeface="Times New Roman"/>
              </a:rPr>
              <a:t>of a  </a:t>
            </a:r>
            <a:r>
              <a:rPr dirty="0" sz="1450" spc="-10">
                <a:latin typeface="Times New Roman"/>
                <a:cs typeface="Times New Roman"/>
              </a:rPr>
              <a:t>hundred hours before coming to seek help, and had the week been twice as  </a:t>
            </a:r>
            <a:r>
              <a:rPr dirty="0" sz="1450" spc="-5">
                <a:latin typeface="Times New Roman"/>
                <a:cs typeface="Times New Roman"/>
              </a:rPr>
              <a:t>long, </a:t>
            </a:r>
            <a:r>
              <a:rPr dirty="0" sz="1450" spc="-10">
                <a:latin typeface="Times New Roman"/>
                <a:cs typeface="Times New Roman"/>
              </a:rPr>
              <a:t>she would have waited still. There was </a:t>
            </a:r>
            <a:r>
              <a:rPr dirty="0" sz="1450" spc="-5">
                <a:latin typeface="Times New Roman"/>
                <a:cs typeface="Times New Roman"/>
              </a:rPr>
              <a:t>a </a:t>
            </a:r>
            <a:r>
              <a:rPr dirty="0" sz="1450" spc="-10">
                <a:latin typeface="Times New Roman"/>
                <a:cs typeface="Times New Roman"/>
              </a:rPr>
              <a:t>canonical day for consultation;  such was the ancestral habit, to which </a:t>
            </a:r>
            <a:r>
              <a:rPr dirty="0" sz="1450" spc="-5">
                <a:latin typeface="Times New Roman"/>
                <a:cs typeface="Times New Roman"/>
              </a:rPr>
              <a:t>a </a:t>
            </a:r>
            <a:r>
              <a:rPr dirty="0" sz="1450" spc="-10">
                <a:latin typeface="Times New Roman"/>
                <a:cs typeface="Times New Roman"/>
              </a:rPr>
              <a:t>respectable lady must study to  conform.</a:t>
            </a:r>
            <a:endParaRPr sz="1450">
              <a:latin typeface="Times New Roman"/>
              <a:cs typeface="Times New Roman"/>
            </a:endParaRPr>
          </a:p>
          <a:p>
            <a:pPr algn="just" marL="12700" marR="5080">
              <a:lnSpc>
                <a:spcPts val="1730"/>
              </a:lnSpc>
              <a:spcBef>
                <a:spcPts val="835"/>
              </a:spcBef>
            </a:pPr>
            <a:r>
              <a:rPr dirty="0" sz="1450" spc="-45">
                <a:latin typeface="Times New Roman"/>
                <a:cs typeface="Times New Roman"/>
              </a:rPr>
              <a:t>Two </a:t>
            </a:r>
            <a:r>
              <a:rPr dirty="0" sz="1450" spc="-10">
                <a:latin typeface="Times New Roman"/>
                <a:cs typeface="Times New Roman"/>
              </a:rPr>
              <a:t>conveyances </a:t>
            </a:r>
            <a:r>
              <a:rPr dirty="0" sz="1450" spc="-5">
                <a:latin typeface="Times New Roman"/>
                <a:cs typeface="Times New Roman"/>
              </a:rPr>
              <a:t>go </a:t>
            </a:r>
            <a:r>
              <a:rPr dirty="0" sz="1450" spc="-10">
                <a:latin typeface="Times New Roman"/>
                <a:cs typeface="Times New Roman"/>
              </a:rPr>
              <a:t>daily to Le </a:t>
            </a:r>
            <a:r>
              <a:rPr dirty="0" sz="1450" spc="-30">
                <a:latin typeface="Times New Roman"/>
                <a:cs typeface="Times New Roman"/>
              </a:rPr>
              <a:t>Puy, </a:t>
            </a:r>
            <a:r>
              <a:rPr dirty="0" sz="1450" spc="-5">
                <a:latin typeface="Times New Roman"/>
                <a:cs typeface="Times New Roman"/>
              </a:rPr>
              <a:t>but </a:t>
            </a:r>
            <a:r>
              <a:rPr dirty="0" sz="1450" spc="-10">
                <a:latin typeface="Times New Roman"/>
                <a:cs typeface="Times New Roman"/>
              </a:rPr>
              <a:t>they rival each other in polite  concessions rather than in speed. Each will wait an </a:t>
            </a:r>
            <a:r>
              <a:rPr dirty="0" sz="1450" spc="-5">
                <a:latin typeface="Times New Roman"/>
                <a:cs typeface="Times New Roman"/>
              </a:rPr>
              <a:t>hour or </a:t>
            </a:r>
            <a:r>
              <a:rPr dirty="0" sz="1450" spc="-10">
                <a:latin typeface="Times New Roman"/>
                <a:cs typeface="Times New Roman"/>
              </a:rPr>
              <a:t>two hours  cheerfully while an old lady does her marketing </a:t>
            </a:r>
            <a:r>
              <a:rPr dirty="0" sz="1450" spc="-5">
                <a:latin typeface="Times New Roman"/>
                <a:cs typeface="Times New Roman"/>
              </a:rPr>
              <a:t>or a </a:t>
            </a:r>
            <a:r>
              <a:rPr dirty="0" sz="1450" spc="-10">
                <a:latin typeface="Times New Roman"/>
                <a:cs typeface="Times New Roman"/>
              </a:rPr>
              <a:t>gentleman finishes the  papers in </a:t>
            </a:r>
            <a:r>
              <a:rPr dirty="0" sz="1450" spc="-5">
                <a:latin typeface="Times New Roman"/>
                <a:cs typeface="Times New Roman"/>
              </a:rPr>
              <a:t>a </a:t>
            </a:r>
            <a:r>
              <a:rPr dirty="0" sz="1450" spc="-10">
                <a:latin typeface="Times New Roman"/>
                <a:cs typeface="Times New Roman"/>
              </a:rPr>
              <a:t>café. The </a:t>
            </a:r>
            <a:r>
              <a:rPr dirty="0" sz="1450" spc="-10" i="1">
                <a:latin typeface="Times New Roman"/>
                <a:cs typeface="Times New Roman"/>
              </a:rPr>
              <a:t>Courrier </a:t>
            </a:r>
            <a:r>
              <a:rPr dirty="0" sz="1450" spc="-10">
                <a:latin typeface="Times New Roman"/>
                <a:cs typeface="Times New Roman"/>
              </a:rPr>
              <a:t>(such is the name </a:t>
            </a:r>
            <a:r>
              <a:rPr dirty="0" sz="1450" spc="-5">
                <a:latin typeface="Times New Roman"/>
                <a:cs typeface="Times New Roman"/>
              </a:rPr>
              <a:t>of </a:t>
            </a:r>
            <a:r>
              <a:rPr dirty="0" sz="1450" spc="-10">
                <a:latin typeface="Times New Roman"/>
                <a:cs typeface="Times New Roman"/>
              </a:rPr>
              <a:t>one) should leave Le Puy  </a:t>
            </a:r>
            <a:r>
              <a:rPr dirty="0" sz="1450" spc="-5">
                <a:latin typeface="Times New Roman"/>
                <a:cs typeface="Times New Roman"/>
              </a:rPr>
              <a:t>by </a:t>
            </a:r>
            <a:r>
              <a:rPr dirty="0" sz="1450" spc="-10">
                <a:latin typeface="Times New Roman"/>
                <a:cs typeface="Times New Roman"/>
              </a:rPr>
              <a:t>two in the afternoon and arrive at Monastier in </a:t>
            </a:r>
            <a:r>
              <a:rPr dirty="0" sz="1450" spc="-5">
                <a:latin typeface="Times New Roman"/>
                <a:cs typeface="Times New Roman"/>
              </a:rPr>
              <a:t>good on </a:t>
            </a:r>
            <a:r>
              <a:rPr dirty="0" sz="1450" spc="-10">
                <a:latin typeface="Times New Roman"/>
                <a:cs typeface="Times New Roman"/>
              </a:rPr>
              <a:t>the return voyage,  and arrive at Monastier in </a:t>
            </a:r>
            <a:r>
              <a:rPr dirty="0" sz="1450" spc="-5">
                <a:latin typeface="Times New Roman"/>
                <a:cs typeface="Times New Roman"/>
              </a:rPr>
              <a:t>good </a:t>
            </a:r>
            <a:r>
              <a:rPr dirty="0" sz="1450" spc="-10">
                <a:latin typeface="Times New Roman"/>
                <a:cs typeface="Times New Roman"/>
              </a:rPr>
              <a:t>time for </a:t>
            </a:r>
            <a:r>
              <a:rPr dirty="0" sz="1450" spc="-5">
                <a:latin typeface="Times New Roman"/>
                <a:cs typeface="Times New Roman"/>
              </a:rPr>
              <a:t>a </a:t>
            </a:r>
            <a:r>
              <a:rPr dirty="0" sz="1450" spc="-10">
                <a:latin typeface="Times New Roman"/>
                <a:cs typeface="Times New Roman"/>
              </a:rPr>
              <a:t>six-o’clock </a:t>
            </a:r>
            <a:r>
              <a:rPr dirty="0" sz="1450" spc="-20">
                <a:latin typeface="Times New Roman"/>
                <a:cs typeface="Times New Roman"/>
              </a:rPr>
              <a:t>dinner.</a:t>
            </a:r>
            <a:r>
              <a:rPr dirty="0" sz="1450" spc="320">
                <a:latin typeface="Times New Roman"/>
                <a:cs typeface="Times New Roman"/>
              </a:rPr>
              <a:t> </a:t>
            </a:r>
            <a:r>
              <a:rPr dirty="0" sz="1450" spc="-10">
                <a:latin typeface="Times New Roman"/>
                <a:cs typeface="Times New Roman"/>
              </a:rPr>
              <a:t>But the driver  dares </a:t>
            </a:r>
            <a:r>
              <a:rPr dirty="0" sz="1450" spc="-5">
                <a:latin typeface="Times New Roman"/>
                <a:cs typeface="Times New Roman"/>
              </a:rPr>
              <a:t>not </a:t>
            </a:r>
            <a:r>
              <a:rPr dirty="0" sz="1450" spc="-10">
                <a:latin typeface="Times New Roman"/>
                <a:cs typeface="Times New Roman"/>
              </a:rPr>
              <a:t>disoblige his customers. He will postpone his departure again and  again, </a:t>
            </a:r>
            <a:r>
              <a:rPr dirty="0" sz="1450" spc="-5">
                <a:latin typeface="Times New Roman"/>
                <a:cs typeface="Times New Roman"/>
              </a:rPr>
              <a:t>hour </a:t>
            </a:r>
            <a:r>
              <a:rPr dirty="0" sz="1450" spc="-10">
                <a:latin typeface="Times New Roman"/>
                <a:cs typeface="Times New Roman"/>
              </a:rPr>
              <a:t>after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known the sun to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on </a:t>
            </a:r>
            <a:r>
              <a:rPr dirty="0" sz="1450" spc="-10">
                <a:latin typeface="Times New Roman"/>
                <a:cs typeface="Times New Roman"/>
              </a:rPr>
              <a:t>his </a:t>
            </a:r>
            <a:r>
              <a:rPr dirty="0" sz="1450" spc="-25">
                <a:latin typeface="Times New Roman"/>
                <a:cs typeface="Times New Roman"/>
              </a:rPr>
              <a:t>delay.  </a:t>
            </a:r>
            <a:r>
              <a:rPr dirty="0" sz="1450" spc="-10">
                <a:latin typeface="Times New Roman"/>
                <a:cs typeface="Times New Roman"/>
              </a:rPr>
              <a:t>These purely personal favours, this consideration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fancies, rather than  the hands </a:t>
            </a:r>
            <a:r>
              <a:rPr dirty="0" sz="1450" spc="-5">
                <a:latin typeface="Times New Roman"/>
                <a:cs typeface="Times New Roman"/>
              </a:rPr>
              <a:t>of a </a:t>
            </a:r>
            <a:r>
              <a:rPr dirty="0" sz="1450" spc="-10">
                <a:latin typeface="Times New Roman"/>
                <a:cs typeface="Times New Roman"/>
              </a:rPr>
              <a:t>mechanical clock, as marking the advance </a:t>
            </a:r>
            <a:r>
              <a:rPr dirty="0" sz="1450" spc="-5">
                <a:latin typeface="Times New Roman"/>
                <a:cs typeface="Times New Roman"/>
              </a:rPr>
              <a:t>of </a:t>
            </a:r>
            <a:r>
              <a:rPr dirty="0" sz="1450" spc="-10">
                <a:latin typeface="Times New Roman"/>
                <a:cs typeface="Times New Roman"/>
              </a:rPr>
              <a:t>the abstraction,  time, makes </a:t>
            </a:r>
            <a:r>
              <a:rPr dirty="0" sz="1450" spc="-5">
                <a:latin typeface="Times New Roman"/>
                <a:cs typeface="Times New Roman"/>
              </a:rPr>
              <a:t>a </a:t>
            </a:r>
            <a:r>
              <a:rPr dirty="0" sz="1450" spc="-10">
                <a:latin typeface="Times New Roman"/>
                <a:cs typeface="Times New Roman"/>
              </a:rPr>
              <a:t>more humorous business </a:t>
            </a:r>
            <a:r>
              <a:rPr dirty="0" sz="1450" spc="-5">
                <a:latin typeface="Times New Roman"/>
                <a:cs typeface="Times New Roman"/>
              </a:rPr>
              <a:t>of </a:t>
            </a:r>
            <a:r>
              <a:rPr dirty="0" sz="1450" spc="-10">
                <a:latin typeface="Times New Roman"/>
                <a:cs typeface="Times New Roman"/>
              </a:rPr>
              <a:t>stage-coaching than we are used to  see it.</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As far as the eye can reach, </a:t>
            </a:r>
            <a:r>
              <a:rPr dirty="0" sz="1450" spc="-5">
                <a:latin typeface="Times New Roman"/>
                <a:cs typeface="Times New Roman"/>
              </a:rPr>
              <a:t>one </a:t>
            </a:r>
            <a:r>
              <a:rPr dirty="0" sz="1450" spc="-10">
                <a:latin typeface="Times New Roman"/>
                <a:cs typeface="Times New Roman"/>
              </a:rPr>
              <a:t>swelling line </a:t>
            </a:r>
            <a:r>
              <a:rPr dirty="0" sz="1450" spc="-5">
                <a:latin typeface="Times New Roman"/>
                <a:cs typeface="Times New Roman"/>
              </a:rPr>
              <a:t>of </a:t>
            </a:r>
            <a:r>
              <a:rPr dirty="0" sz="1450" spc="-10">
                <a:latin typeface="Times New Roman"/>
                <a:cs typeface="Times New Roman"/>
              </a:rPr>
              <a:t>hill top rises and falls behind  another; and if </a:t>
            </a:r>
            <a:r>
              <a:rPr dirty="0" sz="1450" spc="-5">
                <a:latin typeface="Times New Roman"/>
                <a:cs typeface="Times New Roman"/>
              </a:rPr>
              <a:t>you </a:t>
            </a:r>
            <a:r>
              <a:rPr dirty="0" sz="1450" spc="-10">
                <a:latin typeface="Times New Roman"/>
                <a:cs typeface="Times New Roman"/>
              </a:rPr>
              <a:t>climb an eminence, it is only to see new and father ranges  behind these. Many little rivers run from all sides in </a:t>
            </a:r>
            <a:r>
              <a:rPr dirty="0" sz="1450" spc="-15">
                <a:latin typeface="Times New Roman"/>
                <a:cs typeface="Times New Roman"/>
              </a:rPr>
              <a:t>cliffy </a:t>
            </a:r>
            <a:r>
              <a:rPr dirty="0" sz="1450" spc="-10">
                <a:latin typeface="Times New Roman"/>
                <a:cs typeface="Times New Roman"/>
              </a:rPr>
              <a:t>valleys; and </a:t>
            </a:r>
            <a:r>
              <a:rPr dirty="0" sz="1450" spc="-5">
                <a:latin typeface="Times New Roman"/>
                <a:cs typeface="Times New Roman"/>
              </a:rPr>
              <a:t>one of  </a:t>
            </a:r>
            <a:r>
              <a:rPr dirty="0" sz="1450" spc="-10">
                <a:latin typeface="Times New Roman"/>
                <a:cs typeface="Times New Roman"/>
              </a:rPr>
              <a:t>them, </a:t>
            </a:r>
            <a:r>
              <a:rPr dirty="0" sz="1450" spc="-5">
                <a:latin typeface="Times New Roman"/>
                <a:cs typeface="Times New Roman"/>
              </a:rPr>
              <a:t>a </a:t>
            </a:r>
            <a:r>
              <a:rPr dirty="0" sz="1450" spc="-10">
                <a:latin typeface="Times New Roman"/>
                <a:cs typeface="Times New Roman"/>
              </a:rPr>
              <a:t>few miles from </a:t>
            </a:r>
            <a:r>
              <a:rPr dirty="0" sz="1450" spc="-15">
                <a:latin typeface="Times New Roman"/>
                <a:cs typeface="Times New Roman"/>
              </a:rPr>
              <a:t>Monastier, </a:t>
            </a:r>
            <a:r>
              <a:rPr dirty="0" sz="1450" spc="-10">
                <a:latin typeface="Times New Roman"/>
                <a:cs typeface="Times New Roman"/>
              </a:rPr>
              <a:t>bears the great name </a:t>
            </a:r>
            <a:r>
              <a:rPr dirty="0" sz="1450" spc="-5">
                <a:latin typeface="Times New Roman"/>
                <a:cs typeface="Times New Roman"/>
              </a:rPr>
              <a:t>of </a:t>
            </a:r>
            <a:r>
              <a:rPr dirty="0" sz="1450" spc="-10">
                <a:latin typeface="Times New Roman"/>
                <a:cs typeface="Times New Roman"/>
              </a:rPr>
              <a:t>Loire. The mean  level </a:t>
            </a:r>
            <a:r>
              <a:rPr dirty="0" sz="1450" spc="-5">
                <a:latin typeface="Times New Roman"/>
                <a:cs typeface="Times New Roman"/>
              </a:rPr>
              <a:t>of </a:t>
            </a:r>
            <a:r>
              <a:rPr dirty="0" sz="1450" spc="-10">
                <a:latin typeface="Times New Roman"/>
                <a:cs typeface="Times New Roman"/>
              </a:rPr>
              <a:t>the country is </a:t>
            </a:r>
            <a:r>
              <a:rPr dirty="0" sz="1450" spc="-5">
                <a:latin typeface="Times New Roman"/>
                <a:cs typeface="Times New Roman"/>
              </a:rPr>
              <a:t>a </a:t>
            </a:r>
            <a:r>
              <a:rPr dirty="0" sz="1450" spc="-10">
                <a:latin typeface="Times New Roman"/>
                <a:cs typeface="Times New Roman"/>
              </a:rPr>
              <a:t>little more than three thousand feet above the sea,  which makes the atmosphere proportionally brisk and wholesome. There is  little timber except pines, and the greater part </a:t>
            </a:r>
            <a:r>
              <a:rPr dirty="0" sz="1450" spc="-5">
                <a:latin typeface="Times New Roman"/>
                <a:cs typeface="Times New Roman"/>
              </a:rPr>
              <a:t>of </a:t>
            </a:r>
            <a:r>
              <a:rPr dirty="0" sz="1450" spc="-10">
                <a:latin typeface="Times New Roman"/>
                <a:cs typeface="Times New Roman"/>
              </a:rPr>
              <a:t>the country lies in moorland  pasture. The country is wild and tumbled rather than commanding; an</a:t>
            </a:r>
            <a:r>
              <a:rPr dirty="0" sz="1450" spc="110">
                <a:latin typeface="Times New Roman"/>
                <a:cs typeface="Times New Roman"/>
              </a:rPr>
              <a:t> </a:t>
            </a:r>
            <a:r>
              <a:rPr dirty="0" sz="1450" spc="-10">
                <a:latin typeface="Times New Roman"/>
                <a:cs typeface="Times New Roman"/>
              </a:rPr>
              <a:t>upland</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rather than </a:t>
            </a:r>
            <a:r>
              <a:rPr dirty="0" sz="1450" spc="-5">
                <a:latin typeface="Times New Roman"/>
                <a:cs typeface="Times New Roman"/>
              </a:rPr>
              <a:t>a </a:t>
            </a:r>
            <a:r>
              <a:rPr dirty="0" sz="1450" spc="-10">
                <a:latin typeface="Times New Roman"/>
                <a:cs typeface="Times New Roman"/>
              </a:rPr>
              <a:t>mountain district; and the most striking as well as the most  agreeable scenery lies low beside the rivers. There, indeed, </a:t>
            </a:r>
            <a:r>
              <a:rPr dirty="0" sz="1450" spc="-5">
                <a:latin typeface="Times New Roman"/>
                <a:cs typeface="Times New Roman"/>
              </a:rPr>
              <a:t>you </a:t>
            </a:r>
            <a:r>
              <a:rPr dirty="0" sz="1450" spc="-10">
                <a:latin typeface="Times New Roman"/>
                <a:cs typeface="Times New Roman"/>
              </a:rPr>
              <a:t>will find  many corners that take the fancy; such as made the English noble choose his  grave </a:t>
            </a:r>
            <a:r>
              <a:rPr dirty="0" sz="1450" spc="-5">
                <a:latin typeface="Times New Roman"/>
                <a:cs typeface="Times New Roman"/>
              </a:rPr>
              <a:t>by a </a:t>
            </a:r>
            <a:r>
              <a:rPr dirty="0" sz="1450" spc="-10">
                <a:latin typeface="Times New Roman"/>
                <a:cs typeface="Times New Roman"/>
              </a:rPr>
              <a:t>Swiss streamlet, where nature is at her freshest, and </a:t>
            </a:r>
            <a:r>
              <a:rPr dirty="0" sz="1450" spc="-5">
                <a:latin typeface="Times New Roman"/>
                <a:cs typeface="Times New Roman"/>
              </a:rPr>
              <a:t>looks </a:t>
            </a:r>
            <a:r>
              <a:rPr dirty="0" sz="1450" spc="-10">
                <a:latin typeface="Times New Roman"/>
                <a:cs typeface="Times New Roman"/>
              </a:rPr>
              <a:t>as </a:t>
            </a:r>
            <a:r>
              <a:rPr dirty="0" sz="1450" spc="-5">
                <a:latin typeface="Times New Roman"/>
                <a:cs typeface="Times New Roman"/>
              </a:rPr>
              <a:t>young  </a:t>
            </a:r>
            <a:r>
              <a:rPr dirty="0" sz="1450" spc="-10">
                <a:latin typeface="Times New Roman"/>
                <a:cs typeface="Times New Roman"/>
              </a:rPr>
              <a:t>as </a:t>
            </a:r>
            <a:r>
              <a:rPr dirty="0" sz="1450" spc="-5">
                <a:latin typeface="Times New Roman"/>
                <a:cs typeface="Times New Roman"/>
              </a:rPr>
              <a:t>on </a:t>
            </a:r>
            <a:r>
              <a:rPr dirty="0" sz="1450" spc="-10">
                <a:latin typeface="Times New Roman"/>
                <a:cs typeface="Times New Roman"/>
              </a:rPr>
              <a:t>the seventh morning. Such </a:t>
            </a:r>
            <a:r>
              <a:rPr dirty="0" sz="1450" spc="-5">
                <a:latin typeface="Times New Roman"/>
                <a:cs typeface="Times New Roman"/>
              </a:rPr>
              <a:t>a </a:t>
            </a:r>
            <a:r>
              <a:rPr dirty="0" sz="1450" spc="-10">
                <a:latin typeface="Times New Roman"/>
                <a:cs typeface="Times New Roman"/>
              </a:rPr>
              <a:t>place is the course </a:t>
            </a:r>
            <a:r>
              <a:rPr dirty="0" sz="1450" spc="-5">
                <a:latin typeface="Times New Roman"/>
                <a:cs typeface="Times New Roman"/>
              </a:rPr>
              <a:t>of </a:t>
            </a:r>
            <a:r>
              <a:rPr dirty="0" sz="1450" spc="-10">
                <a:latin typeface="Times New Roman"/>
                <a:cs typeface="Times New Roman"/>
              </a:rPr>
              <a:t>the Gazeille, where it  waters the common </a:t>
            </a:r>
            <a:r>
              <a:rPr dirty="0" sz="1450" spc="-5">
                <a:latin typeface="Times New Roman"/>
                <a:cs typeface="Times New Roman"/>
              </a:rPr>
              <a:t>of </a:t>
            </a:r>
            <a:r>
              <a:rPr dirty="0" sz="1450" spc="-10">
                <a:latin typeface="Times New Roman"/>
                <a:cs typeface="Times New Roman"/>
              </a:rPr>
              <a:t>Monastier and thence downwards till it joins the Loire;  </a:t>
            </a:r>
            <a:r>
              <a:rPr dirty="0" sz="1450" spc="-5">
                <a:latin typeface="Times New Roman"/>
                <a:cs typeface="Times New Roman"/>
              </a:rPr>
              <a:t>a </a:t>
            </a:r>
            <a:r>
              <a:rPr dirty="0" sz="1450" spc="-10">
                <a:latin typeface="Times New Roman"/>
                <a:cs typeface="Times New Roman"/>
              </a:rPr>
              <a:t>place to hear birds singing; </a:t>
            </a:r>
            <a:r>
              <a:rPr dirty="0" sz="1450" spc="-5">
                <a:latin typeface="Times New Roman"/>
                <a:cs typeface="Times New Roman"/>
              </a:rPr>
              <a:t>a </a:t>
            </a:r>
            <a:r>
              <a:rPr dirty="0" sz="1450" spc="-10">
                <a:latin typeface="Times New Roman"/>
                <a:cs typeface="Times New Roman"/>
              </a:rPr>
              <a:t>place for lovers to frequent. The name </a:t>
            </a:r>
            <a:r>
              <a:rPr dirty="0" sz="1450" spc="-5">
                <a:latin typeface="Times New Roman"/>
                <a:cs typeface="Times New Roman"/>
              </a:rPr>
              <a:t>of </a:t>
            </a:r>
            <a:r>
              <a:rPr dirty="0" sz="1450" spc="-10">
                <a:latin typeface="Times New Roman"/>
                <a:cs typeface="Times New Roman"/>
              </a:rPr>
              <a:t>the  river was perhaps suggested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its passage over the stones; for it  is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warbler, </a:t>
            </a:r>
            <a:r>
              <a:rPr dirty="0" sz="1450" spc="-10">
                <a:latin typeface="Times New Roman"/>
                <a:cs typeface="Times New Roman"/>
              </a:rPr>
              <a:t>and at night, after </a:t>
            </a:r>
            <a:r>
              <a:rPr dirty="0" sz="1450" spc="-5">
                <a:latin typeface="Times New Roman"/>
                <a:cs typeface="Times New Roman"/>
              </a:rPr>
              <a:t>I </a:t>
            </a:r>
            <a:r>
              <a:rPr dirty="0" sz="1450" spc="-10">
                <a:latin typeface="Times New Roman"/>
                <a:cs typeface="Times New Roman"/>
              </a:rPr>
              <a:t>was in bed at </a:t>
            </a:r>
            <a:r>
              <a:rPr dirty="0" sz="1450" spc="-15">
                <a:latin typeface="Times New Roman"/>
                <a:cs typeface="Times New Roman"/>
              </a:rPr>
              <a:t>Monastier, </a:t>
            </a:r>
            <a:r>
              <a:rPr dirty="0" sz="1450" spc="-5">
                <a:latin typeface="Times New Roman"/>
                <a:cs typeface="Times New Roman"/>
              </a:rPr>
              <a:t>I </a:t>
            </a:r>
            <a:r>
              <a:rPr dirty="0" sz="1450" spc="-10">
                <a:latin typeface="Times New Roman"/>
                <a:cs typeface="Times New Roman"/>
              </a:rPr>
              <a:t>could hear it  </a:t>
            </a:r>
            <a:r>
              <a:rPr dirty="0" sz="1450" spc="-5">
                <a:latin typeface="Times New Roman"/>
                <a:cs typeface="Times New Roman"/>
              </a:rPr>
              <a:t>go </a:t>
            </a:r>
            <a:r>
              <a:rPr dirty="0" sz="1450" spc="-10">
                <a:latin typeface="Times New Roman"/>
                <a:cs typeface="Times New Roman"/>
              </a:rPr>
              <a:t>singing down the valley till </a:t>
            </a:r>
            <a:r>
              <a:rPr dirty="0" sz="1450" spc="-5">
                <a:latin typeface="Times New Roman"/>
                <a:cs typeface="Times New Roman"/>
              </a:rPr>
              <a:t>I </a:t>
            </a:r>
            <a:r>
              <a:rPr dirty="0" sz="1450" spc="-10">
                <a:latin typeface="Times New Roman"/>
                <a:cs typeface="Times New Roman"/>
              </a:rPr>
              <a:t>fell</a:t>
            </a:r>
            <a:r>
              <a:rPr dirty="0" sz="1450" spc="20">
                <a:latin typeface="Times New Roman"/>
                <a:cs typeface="Times New Roman"/>
              </a:rPr>
              <a:t> </a:t>
            </a:r>
            <a:r>
              <a:rPr dirty="0" sz="1450" spc="-10">
                <a:latin typeface="Times New Roman"/>
                <a:cs typeface="Times New Roman"/>
              </a:rPr>
              <a:t>asleep.</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On the whole, this is </a:t>
            </a:r>
            <a:r>
              <a:rPr dirty="0" sz="1450" spc="-5">
                <a:latin typeface="Times New Roman"/>
                <a:cs typeface="Times New Roman"/>
              </a:rPr>
              <a:t>a </a:t>
            </a:r>
            <a:r>
              <a:rPr dirty="0" sz="1450" spc="-10">
                <a:latin typeface="Times New Roman"/>
                <a:cs typeface="Times New Roman"/>
              </a:rPr>
              <a:t>Scottish landscape, although </a:t>
            </a:r>
            <a:r>
              <a:rPr dirty="0" sz="1450" spc="-5">
                <a:latin typeface="Times New Roman"/>
                <a:cs typeface="Times New Roman"/>
              </a:rPr>
              <a:t>not </a:t>
            </a:r>
            <a:r>
              <a:rPr dirty="0" sz="1450" spc="-10">
                <a:latin typeface="Times New Roman"/>
                <a:cs typeface="Times New Roman"/>
              </a:rPr>
              <a:t>so noble as the best in  Scotland; and </a:t>
            </a:r>
            <a:r>
              <a:rPr dirty="0" sz="1450" spc="-5">
                <a:latin typeface="Times New Roman"/>
                <a:cs typeface="Times New Roman"/>
              </a:rPr>
              <a:t>by </a:t>
            </a:r>
            <a:r>
              <a:rPr dirty="0" sz="1450" spc="-10">
                <a:latin typeface="Times New Roman"/>
                <a:cs typeface="Times New Roman"/>
              </a:rPr>
              <a:t>an </a:t>
            </a:r>
            <a:r>
              <a:rPr dirty="0" sz="1450" spc="-5">
                <a:latin typeface="Times New Roman"/>
                <a:cs typeface="Times New Roman"/>
              </a:rPr>
              <a:t>odd </a:t>
            </a:r>
            <a:r>
              <a:rPr dirty="0" sz="1450" spc="-10">
                <a:latin typeface="Times New Roman"/>
                <a:cs typeface="Times New Roman"/>
              </a:rPr>
              <a:t>coincidence, the population is, in its </a:t>
            </a:r>
            <a:r>
              <a:rPr dirty="0" sz="1450" spc="-35">
                <a:latin typeface="Times New Roman"/>
                <a:cs typeface="Times New Roman"/>
              </a:rPr>
              <a:t>way, </a:t>
            </a:r>
            <a:r>
              <a:rPr dirty="0" sz="1450" spc="-10">
                <a:latin typeface="Times New Roman"/>
                <a:cs typeface="Times New Roman"/>
              </a:rPr>
              <a:t>as Scottish  as the </a:t>
            </a:r>
            <a:r>
              <a:rPr dirty="0" sz="1450" spc="-20">
                <a:latin typeface="Times New Roman"/>
                <a:cs typeface="Times New Roman"/>
              </a:rPr>
              <a:t>country. </a:t>
            </a:r>
            <a:r>
              <a:rPr dirty="0" sz="1450" spc="-10">
                <a:latin typeface="Times New Roman"/>
                <a:cs typeface="Times New Roman"/>
              </a:rPr>
              <a:t>They have abrupt, uncouth, Fifeshire manners, and accost </a:t>
            </a:r>
            <a:r>
              <a:rPr dirty="0" sz="1450" spc="-5">
                <a:latin typeface="Times New Roman"/>
                <a:cs typeface="Times New Roman"/>
              </a:rPr>
              <a:t>you,  </a:t>
            </a:r>
            <a:r>
              <a:rPr dirty="0" sz="1450" spc="-10">
                <a:latin typeface="Times New Roman"/>
                <a:cs typeface="Times New Roman"/>
              </a:rPr>
              <a:t>as if </a:t>
            </a:r>
            <a:r>
              <a:rPr dirty="0" sz="1450" spc="-5">
                <a:latin typeface="Times New Roman"/>
                <a:cs typeface="Times New Roman"/>
              </a:rPr>
              <a:t>you </a:t>
            </a:r>
            <a:r>
              <a:rPr dirty="0" sz="1450" spc="-10">
                <a:latin typeface="Times New Roman"/>
                <a:cs typeface="Times New Roman"/>
              </a:rPr>
              <a:t>were trespassing, an </a:t>
            </a:r>
            <a:r>
              <a:rPr dirty="0" sz="1450" spc="-20">
                <a:latin typeface="Times New Roman"/>
                <a:cs typeface="Times New Roman"/>
              </a:rPr>
              <a:t>‘Où’st-ce </a:t>
            </a:r>
            <a:r>
              <a:rPr dirty="0" sz="1450" spc="-5">
                <a:latin typeface="Times New Roman"/>
                <a:cs typeface="Times New Roman"/>
              </a:rPr>
              <a:t>que vous </a:t>
            </a:r>
            <a:r>
              <a:rPr dirty="0" sz="1450" spc="-10">
                <a:latin typeface="Times New Roman"/>
                <a:cs typeface="Times New Roman"/>
              </a:rPr>
              <a:t>allez?’ only translatable into  the Lowland ‘Whaur </a:t>
            </a:r>
            <a:r>
              <a:rPr dirty="0" sz="1450" spc="-5">
                <a:latin typeface="Times New Roman"/>
                <a:cs typeface="Times New Roman"/>
              </a:rPr>
              <a:t>ye </a:t>
            </a:r>
            <a:r>
              <a:rPr dirty="0" sz="1450" spc="-10">
                <a:latin typeface="Times New Roman"/>
                <a:cs typeface="Times New Roman"/>
              </a:rPr>
              <a:t>gaun?’ They keep the Scottish Sabbath. There is </a:t>
            </a:r>
            <a:r>
              <a:rPr dirty="0" sz="1450" spc="-5">
                <a:latin typeface="Times New Roman"/>
                <a:cs typeface="Times New Roman"/>
              </a:rPr>
              <a:t>no  </a:t>
            </a:r>
            <a:r>
              <a:rPr dirty="0" sz="1450" spc="-10">
                <a:latin typeface="Times New Roman"/>
                <a:cs typeface="Times New Roman"/>
              </a:rPr>
              <a:t>labour </a:t>
            </a:r>
            <a:r>
              <a:rPr dirty="0" sz="1450" spc="-5">
                <a:latin typeface="Times New Roman"/>
                <a:cs typeface="Times New Roman"/>
              </a:rPr>
              <a:t>done on </a:t>
            </a:r>
            <a:r>
              <a:rPr dirty="0" sz="1450" spc="-10">
                <a:latin typeface="Times New Roman"/>
                <a:cs typeface="Times New Roman"/>
              </a:rPr>
              <a:t>that day </a:t>
            </a:r>
            <a:r>
              <a:rPr dirty="0" sz="1450" spc="-5">
                <a:latin typeface="Times New Roman"/>
                <a:cs typeface="Times New Roman"/>
              </a:rPr>
              <a:t>but </a:t>
            </a:r>
            <a:r>
              <a:rPr dirty="0" sz="1450" spc="-10">
                <a:latin typeface="Times New Roman"/>
                <a:cs typeface="Times New Roman"/>
              </a:rPr>
              <a:t>to drive in and </a:t>
            </a:r>
            <a:r>
              <a:rPr dirty="0" sz="1450" spc="-5">
                <a:latin typeface="Times New Roman"/>
                <a:cs typeface="Times New Roman"/>
              </a:rPr>
              <a:t>out </a:t>
            </a:r>
            <a:r>
              <a:rPr dirty="0" sz="1450" spc="-10">
                <a:latin typeface="Times New Roman"/>
                <a:cs typeface="Times New Roman"/>
              </a:rPr>
              <a:t>the various pigs and sheep and  cattle that make so pleasant </a:t>
            </a:r>
            <a:r>
              <a:rPr dirty="0" sz="1450" spc="-5">
                <a:latin typeface="Times New Roman"/>
                <a:cs typeface="Times New Roman"/>
              </a:rPr>
              <a:t>a </a:t>
            </a:r>
            <a:r>
              <a:rPr dirty="0" sz="1450" spc="-10">
                <a:latin typeface="Times New Roman"/>
                <a:cs typeface="Times New Roman"/>
              </a:rPr>
              <a:t>tinkling in the meadows. The lace-makers have  disappeared from the street. Not to attend mass would involve social  degradation; and </a:t>
            </a:r>
            <a:r>
              <a:rPr dirty="0" sz="1450" spc="-5">
                <a:latin typeface="Times New Roman"/>
                <a:cs typeface="Times New Roman"/>
              </a:rPr>
              <a:t>you </a:t>
            </a:r>
            <a:r>
              <a:rPr dirty="0" sz="1450" spc="-10">
                <a:latin typeface="Times New Roman"/>
                <a:cs typeface="Times New Roman"/>
              </a:rPr>
              <a:t>may find people reading Sunday </a:t>
            </a:r>
            <a:r>
              <a:rPr dirty="0" sz="1450" spc="-5">
                <a:latin typeface="Times New Roman"/>
                <a:cs typeface="Times New Roman"/>
              </a:rPr>
              <a:t>books, </a:t>
            </a:r>
            <a:r>
              <a:rPr dirty="0" sz="1450" spc="-10">
                <a:latin typeface="Times New Roman"/>
                <a:cs typeface="Times New Roman"/>
              </a:rPr>
              <a:t>in particular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Catholic </a:t>
            </a:r>
            <a:r>
              <a:rPr dirty="0" sz="1450" spc="-10" i="1">
                <a:latin typeface="Times New Roman"/>
                <a:cs typeface="Times New Roman"/>
              </a:rPr>
              <a:t>Monthly </a:t>
            </a:r>
            <a:r>
              <a:rPr dirty="0" sz="1450" spc="-25" i="1">
                <a:latin typeface="Times New Roman"/>
                <a:cs typeface="Times New Roman"/>
              </a:rPr>
              <a:t>Visitor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doings of </a:t>
            </a:r>
            <a:r>
              <a:rPr dirty="0" sz="1450" spc="-10">
                <a:latin typeface="Times New Roman"/>
                <a:cs typeface="Times New Roman"/>
              </a:rPr>
              <a:t>Our Lady </a:t>
            </a:r>
            <a:r>
              <a:rPr dirty="0" sz="1450" spc="-5">
                <a:latin typeface="Times New Roman"/>
                <a:cs typeface="Times New Roman"/>
              </a:rPr>
              <a:t>of </a:t>
            </a:r>
            <a:r>
              <a:rPr dirty="0" sz="1450" spc="-10">
                <a:latin typeface="Times New Roman"/>
                <a:cs typeface="Times New Roman"/>
              </a:rPr>
              <a:t>Lourdes.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one </a:t>
            </a:r>
            <a:r>
              <a:rPr dirty="0" sz="1450" spc="-20">
                <a:latin typeface="Times New Roman"/>
                <a:cs typeface="Times New Roman"/>
              </a:rPr>
              <a:t>Sunday,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walking in the </a:t>
            </a:r>
            <a:r>
              <a:rPr dirty="0" sz="1450" spc="-20">
                <a:latin typeface="Times New Roman"/>
                <a:cs typeface="Times New Roman"/>
              </a:rPr>
              <a:t>country,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fell </a:t>
            </a:r>
            <a:r>
              <a:rPr dirty="0" sz="1450" spc="-5">
                <a:latin typeface="Times New Roman"/>
                <a:cs typeface="Times New Roman"/>
              </a:rPr>
              <a:t>on a  </a:t>
            </a:r>
            <a:r>
              <a:rPr dirty="0" sz="1450" spc="-10">
                <a:latin typeface="Times New Roman"/>
                <a:cs typeface="Times New Roman"/>
              </a:rPr>
              <a:t>hamlet and found all the inhabitants, from the patriarch to the </a:t>
            </a:r>
            <a:r>
              <a:rPr dirty="0" sz="1450" spc="-25">
                <a:latin typeface="Times New Roman"/>
                <a:cs typeface="Times New Roman"/>
              </a:rPr>
              <a:t>baby, </a:t>
            </a:r>
            <a:r>
              <a:rPr dirty="0" sz="1450" spc="-10">
                <a:latin typeface="Times New Roman"/>
                <a:cs typeface="Times New Roman"/>
              </a:rPr>
              <a:t>gathered  in the shadow </a:t>
            </a:r>
            <a:r>
              <a:rPr dirty="0" sz="1450" spc="-5">
                <a:latin typeface="Times New Roman"/>
                <a:cs typeface="Times New Roman"/>
              </a:rPr>
              <a:t>of a </a:t>
            </a:r>
            <a:r>
              <a:rPr dirty="0" sz="1450" spc="-10">
                <a:latin typeface="Times New Roman"/>
                <a:cs typeface="Times New Roman"/>
              </a:rPr>
              <a:t>gable at </a:t>
            </a:r>
            <a:r>
              <a:rPr dirty="0" sz="1450" spc="-20">
                <a:latin typeface="Times New Roman"/>
                <a:cs typeface="Times New Roman"/>
              </a:rPr>
              <a:t>prayer.</a:t>
            </a:r>
            <a:r>
              <a:rPr dirty="0" sz="1450" spc="320">
                <a:latin typeface="Times New Roman"/>
                <a:cs typeface="Times New Roman"/>
              </a:rPr>
              <a:t> </a:t>
            </a:r>
            <a:r>
              <a:rPr dirty="0" sz="1450" spc="-10">
                <a:latin typeface="Times New Roman"/>
                <a:cs typeface="Times New Roman"/>
              </a:rPr>
              <a:t>One strapping lass stood with her back to  the wall and did the solo part, the rest chiming in </a:t>
            </a:r>
            <a:r>
              <a:rPr dirty="0" sz="1450" spc="-20">
                <a:latin typeface="Times New Roman"/>
                <a:cs typeface="Times New Roman"/>
              </a:rPr>
              <a:t>devoutly.</a:t>
            </a:r>
            <a:r>
              <a:rPr dirty="0" sz="1450" spc="320">
                <a:latin typeface="Times New Roman"/>
                <a:cs typeface="Times New Roman"/>
              </a:rPr>
              <a:t> </a:t>
            </a:r>
            <a:r>
              <a:rPr dirty="0" sz="1450" spc="-10">
                <a:latin typeface="Times New Roman"/>
                <a:cs typeface="Times New Roman"/>
              </a:rPr>
              <a:t>Not far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lad  lay flat </a:t>
            </a:r>
            <a:r>
              <a:rPr dirty="0" sz="1450" spc="-5">
                <a:latin typeface="Times New Roman"/>
                <a:cs typeface="Times New Roman"/>
              </a:rPr>
              <a:t>on </a:t>
            </a:r>
            <a:r>
              <a:rPr dirty="0" sz="1450" spc="-10">
                <a:latin typeface="Times New Roman"/>
                <a:cs typeface="Times New Roman"/>
              </a:rPr>
              <a:t>his face asleep among some </a:t>
            </a:r>
            <a:r>
              <a:rPr dirty="0" sz="1450" spc="-25">
                <a:latin typeface="Times New Roman"/>
                <a:cs typeface="Times New Roman"/>
              </a:rPr>
              <a:t>straw, </a:t>
            </a:r>
            <a:r>
              <a:rPr dirty="0" sz="1450" spc="-10">
                <a:latin typeface="Times New Roman"/>
                <a:cs typeface="Times New Roman"/>
              </a:rPr>
              <a:t>to represent the worldly</a:t>
            </a:r>
            <a:r>
              <a:rPr dirty="0" sz="1450" spc="140">
                <a:latin typeface="Times New Roman"/>
                <a:cs typeface="Times New Roman"/>
              </a:rPr>
              <a:t> </a:t>
            </a:r>
            <a:r>
              <a:rPr dirty="0" sz="1450" spc="-10">
                <a:latin typeface="Times New Roman"/>
                <a:cs typeface="Times New Roman"/>
              </a:rPr>
              <a:t>element.</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Again, this people is eager to proselytise; and the postmaster’s daughter used  to </a:t>
            </a:r>
            <a:r>
              <a:rPr dirty="0" sz="1450" spc="-15">
                <a:latin typeface="Times New Roman"/>
                <a:cs typeface="Times New Roman"/>
              </a:rPr>
              <a:t>argue </a:t>
            </a:r>
            <a:r>
              <a:rPr dirty="0" sz="1450" spc="-10">
                <a:latin typeface="Times New Roman"/>
                <a:cs typeface="Times New Roman"/>
              </a:rPr>
              <a:t>with me </a:t>
            </a:r>
            <a:r>
              <a:rPr dirty="0" sz="1450" spc="-5">
                <a:latin typeface="Times New Roman"/>
                <a:cs typeface="Times New Roman"/>
              </a:rPr>
              <a:t>by </a:t>
            </a:r>
            <a:r>
              <a:rPr dirty="0" sz="1450" spc="-10">
                <a:latin typeface="Times New Roman"/>
                <a:cs typeface="Times New Roman"/>
              </a:rPr>
              <a:t>the half-hour about my </a:t>
            </a:r>
            <a:r>
              <a:rPr dirty="0" sz="1450" spc="-25">
                <a:latin typeface="Times New Roman"/>
                <a:cs typeface="Times New Roman"/>
              </a:rPr>
              <a:t>heresy, </a:t>
            </a:r>
            <a:r>
              <a:rPr dirty="0" sz="1450" spc="-10">
                <a:latin typeface="Times New Roman"/>
                <a:cs typeface="Times New Roman"/>
              </a:rPr>
              <a:t>until she grew quite  flushed. </a:t>
            </a:r>
            <a:r>
              <a:rPr dirty="0" sz="1450" spc="-5">
                <a:latin typeface="Times New Roman"/>
                <a:cs typeface="Times New Roman"/>
              </a:rPr>
              <a:t>I </a:t>
            </a:r>
            <a:r>
              <a:rPr dirty="0" sz="1450" spc="-10">
                <a:latin typeface="Times New Roman"/>
                <a:cs typeface="Times New Roman"/>
              </a:rPr>
              <a:t>have heard the reverse process going </a:t>
            </a:r>
            <a:r>
              <a:rPr dirty="0" sz="1450" spc="-5">
                <a:latin typeface="Times New Roman"/>
                <a:cs typeface="Times New Roman"/>
              </a:rPr>
              <a:t>on </a:t>
            </a:r>
            <a:r>
              <a:rPr dirty="0" sz="1450" spc="-10">
                <a:latin typeface="Times New Roman"/>
                <a:cs typeface="Times New Roman"/>
              </a:rPr>
              <a:t>between </a:t>
            </a:r>
            <a:r>
              <a:rPr dirty="0" sz="1450" spc="-5">
                <a:latin typeface="Times New Roman"/>
                <a:cs typeface="Times New Roman"/>
              </a:rPr>
              <a:t>a </a:t>
            </a:r>
            <a:r>
              <a:rPr dirty="0" sz="1450" spc="-10">
                <a:latin typeface="Times New Roman"/>
                <a:cs typeface="Times New Roman"/>
              </a:rPr>
              <a:t>Scotswoman and  </a:t>
            </a:r>
            <a:r>
              <a:rPr dirty="0" sz="1450" spc="-5">
                <a:latin typeface="Times New Roman"/>
                <a:cs typeface="Times New Roman"/>
              </a:rPr>
              <a:t>a </a:t>
            </a:r>
            <a:r>
              <a:rPr dirty="0" sz="1450" spc="-10">
                <a:latin typeface="Times New Roman"/>
                <a:cs typeface="Times New Roman"/>
              </a:rPr>
              <a:t>French girl; and the arguments in the two cases were identical. Each apostle  based her claim </a:t>
            </a:r>
            <a:r>
              <a:rPr dirty="0" sz="1450" spc="-5">
                <a:latin typeface="Times New Roman"/>
                <a:cs typeface="Times New Roman"/>
              </a:rPr>
              <a:t>on </a:t>
            </a:r>
            <a:r>
              <a:rPr dirty="0" sz="1450" spc="-10">
                <a:latin typeface="Times New Roman"/>
                <a:cs typeface="Times New Roman"/>
              </a:rPr>
              <a:t>the superior virtue and attainments </a:t>
            </a:r>
            <a:r>
              <a:rPr dirty="0" sz="1450" spc="-5">
                <a:latin typeface="Times New Roman"/>
                <a:cs typeface="Times New Roman"/>
              </a:rPr>
              <a:t>of </a:t>
            </a:r>
            <a:r>
              <a:rPr dirty="0" sz="1450" spc="-10">
                <a:latin typeface="Times New Roman"/>
                <a:cs typeface="Times New Roman"/>
              </a:rPr>
              <a:t>her </a:t>
            </a:r>
            <a:r>
              <a:rPr dirty="0" sz="1450" spc="-25">
                <a:latin typeface="Times New Roman"/>
                <a:cs typeface="Times New Roman"/>
              </a:rPr>
              <a:t>clergy, </a:t>
            </a:r>
            <a:r>
              <a:rPr dirty="0" sz="1450" spc="-10">
                <a:latin typeface="Times New Roman"/>
                <a:cs typeface="Times New Roman"/>
              </a:rPr>
              <a:t>and  clenched the business with </a:t>
            </a:r>
            <a:r>
              <a:rPr dirty="0" sz="1450" spc="-5">
                <a:latin typeface="Times New Roman"/>
                <a:cs typeface="Times New Roman"/>
              </a:rPr>
              <a:t>a </a:t>
            </a:r>
            <a:r>
              <a:rPr dirty="0" sz="1450" spc="-10">
                <a:latin typeface="Times New Roman"/>
                <a:cs typeface="Times New Roman"/>
              </a:rPr>
              <a:t>threat </a:t>
            </a:r>
            <a:r>
              <a:rPr dirty="0" sz="1450" spc="-5">
                <a:latin typeface="Times New Roman"/>
                <a:cs typeface="Times New Roman"/>
              </a:rPr>
              <a:t>of </a:t>
            </a:r>
            <a:r>
              <a:rPr dirty="0" sz="1450" spc="-10">
                <a:latin typeface="Times New Roman"/>
                <a:cs typeface="Times New Roman"/>
              </a:rPr>
              <a:t>hell-fire. ‘</a:t>
            </a:r>
            <a:r>
              <a:rPr dirty="0" sz="1450" spc="-10" i="1">
                <a:latin typeface="Times New Roman"/>
                <a:cs typeface="Times New Roman"/>
              </a:rPr>
              <a:t>Pas </a:t>
            </a:r>
            <a:r>
              <a:rPr dirty="0" sz="1450" spc="-5" i="1">
                <a:latin typeface="Times New Roman"/>
                <a:cs typeface="Times New Roman"/>
              </a:rPr>
              <a:t>bong </a:t>
            </a:r>
            <a:r>
              <a:rPr dirty="0" sz="1450" spc="-15" i="1">
                <a:latin typeface="Times New Roman"/>
                <a:cs typeface="Times New Roman"/>
              </a:rPr>
              <a:t>prêtres </a:t>
            </a:r>
            <a:r>
              <a:rPr dirty="0" sz="1450" spc="-10" i="1">
                <a:latin typeface="Times New Roman"/>
                <a:cs typeface="Times New Roman"/>
              </a:rPr>
              <a:t>ici</a:t>
            </a:r>
            <a:r>
              <a:rPr dirty="0" sz="1450" spc="-10">
                <a:latin typeface="Times New Roman"/>
                <a:cs typeface="Times New Roman"/>
              </a:rPr>
              <a:t>,’ said the  Presbyterian, ‘</a:t>
            </a:r>
            <a:r>
              <a:rPr dirty="0" sz="1450" spc="-10" i="1">
                <a:latin typeface="Times New Roman"/>
                <a:cs typeface="Times New Roman"/>
              </a:rPr>
              <a:t>bong </a:t>
            </a:r>
            <a:r>
              <a:rPr dirty="0" sz="1450" spc="-15" i="1">
                <a:latin typeface="Times New Roman"/>
                <a:cs typeface="Times New Roman"/>
              </a:rPr>
              <a:t>prêtres </a:t>
            </a:r>
            <a:r>
              <a:rPr dirty="0" sz="1450" spc="-10" i="1">
                <a:latin typeface="Times New Roman"/>
                <a:cs typeface="Times New Roman"/>
              </a:rPr>
              <a:t>en Ecosse</a:t>
            </a:r>
            <a:r>
              <a:rPr dirty="0" sz="1450" spc="-10">
                <a:latin typeface="Times New Roman"/>
                <a:cs typeface="Times New Roman"/>
              </a:rPr>
              <a:t>.’ And the postmaster’s </a:t>
            </a:r>
            <a:r>
              <a:rPr dirty="0" sz="1450" spc="-15">
                <a:latin typeface="Times New Roman"/>
                <a:cs typeface="Times New Roman"/>
              </a:rPr>
              <a:t>daughter, </a:t>
            </a:r>
            <a:r>
              <a:rPr dirty="0" sz="1450" spc="-10">
                <a:latin typeface="Times New Roman"/>
                <a:cs typeface="Times New Roman"/>
              </a:rPr>
              <a:t>taking  </a:t>
            </a:r>
            <a:r>
              <a:rPr dirty="0" sz="1450" spc="-5">
                <a:latin typeface="Times New Roman"/>
                <a:cs typeface="Times New Roman"/>
              </a:rPr>
              <a:t>up </a:t>
            </a:r>
            <a:r>
              <a:rPr dirty="0" sz="1450" spc="-10">
                <a:latin typeface="Times New Roman"/>
                <a:cs typeface="Times New Roman"/>
              </a:rPr>
              <a:t>the same weapon, plied me, so to speak, with the </a:t>
            </a:r>
            <a:r>
              <a:rPr dirty="0" sz="1450" spc="-5">
                <a:latin typeface="Times New Roman"/>
                <a:cs typeface="Times New Roman"/>
              </a:rPr>
              <a:t>butt of </a:t>
            </a:r>
            <a:r>
              <a:rPr dirty="0" sz="1450" spc="-10">
                <a:latin typeface="Times New Roman"/>
                <a:cs typeface="Times New Roman"/>
              </a:rPr>
              <a:t>it instead </a:t>
            </a:r>
            <a:r>
              <a:rPr dirty="0" sz="1450" spc="-5">
                <a:latin typeface="Times New Roman"/>
                <a:cs typeface="Times New Roman"/>
              </a:rPr>
              <a:t>of </a:t>
            </a:r>
            <a:r>
              <a:rPr dirty="0" sz="1450" spc="-10">
                <a:latin typeface="Times New Roman"/>
                <a:cs typeface="Times New Roman"/>
              </a:rPr>
              <a:t>the  bayonet. </a:t>
            </a:r>
            <a:r>
              <a:rPr dirty="0" sz="1450" spc="-70">
                <a:latin typeface="Times New Roman"/>
                <a:cs typeface="Times New Roman"/>
              </a:rPr>
              <a:t>We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hopeful race, it seems, and easily persuaded for </a:t>
            </a:r>
            <a:r>
              <a:rPr dirty="0" sz="1450" spc="-5">
                <a:latin typeface="Times New Roman"/>
                <a:cs typeface="Times New Roman"/>
              </a:rPr>
              <a:t>our good.  </a:t>
            </a:r>
            <a:r>
              <a:rPr dirty="0" sz="1450" spc="-10">
                <a:latin typeface="Times New Roman"/>
                <a:cs typeface="Times New Roman"/>
              </a:rPr>
              <a:t>One cheerful circumstance </a:t>
            </a:r>
            <a:r>
              <a:rPr dirty="0" sz="1450" spc="-5">
                <a:latin typeface="Times New Roman"/>
                <a:cs typeface="Times New Roman"/>
              </a:rPr>
              <a:t>I </a:t>
            </a:r>
            <a:r>
              <a:rPr dirty="0" sz="1450" spc="-10">
                <a:latin typeface="Times New Roman"/>
                <a:cs typeface="Times New Roman"/>
              </a:rPr>
              <a:t>note in these guerilla missions, that each side  relies </a:t>
            </a:r>
            <a:r>
              <a:rPr dirty="0" sz="1450" spc="-5">
                <a:latin typeface="Times New Roman"/>
                <a:cs typeface="Times New Roman"/>
              </a:rPr>
              <a:t>on </a:t>
            </a:r>
            <a:r>
              <a:rPr dirty="0" sz="1450" spc="-10">
                <a:latin typeface="Times New Roman"/>
                <a:cs typeface="Times New Roman"/>
              </a:rPr>
              <a:t>hell, and Protestant and Catholic alike address themselves to </a:t>
            </a:r>
            <a:r>
              <a:rPr dirty="0" sz="1450" spc="-5">
                <a:latin typeface="Times New Roman"/>
                <a:cs typeface="Times New Roman"/>
              </a:rPr>
              <a:t>a  </a:t>
            </a:r>
            <a:r>
              <a:rPr dirty="0" sz="1450" spc="-10">
                <a:latin typeface="Times New Roman"/>
                <a:cs typeface="Times New Roman"/>
              </a:rPr>
              <a:t>supposed misgiving in their </a:t>
            </a:r>
            <a:r>
              <a:rPr dirty="0" sz="1450" spc="-15">
                <a:latin typeface="Times New Roman"/>
                <a:cs typeface="Times New Roman"/>
              </a:rPr>
              <a:t>adversary’s </a:t>
            </a:r>
            <a:r>
              <a:rPr dirty="0" sz="1450" spc="-10">
                <a:latin typeface="Times New Roman"/>
                <a:cs typeface="Times New Roman"/>
              </a:rPr>
              <a:t>heart. And </a:t>
            </a:r>
            <a:r>
              <a:rPr dirty="0" sz="1450" spc="-5">
                <a:latin typeface="Times New Roman"/>
                <a:cs typeface="Times New Roman"/>
              </a:rPr>
              <a:t>I </a:t>
            </a:r>
            <a:r>
              <a:rPr dirty="0" sz="1450" spc="-10">
                <a:latin typeface="Times New Roman"/>
                <a:cs typeface="Times New Roman"/>
              </a:rPr>
              <a:t>call it cheerful, for faith  is </a:t>
            </a:r>
            <a:r>
              <a:rPr dirty="0" sz="1450" spc="-5">
                <a:latin typeface="Times New Roman"/>
                <a:cs typeface="Times New Roman"/>
              </a:rPr>
              <a:t>a </a:t>
            </a:r>
            <a:r>
              <a:rPr dirty="0" sz="1450" spc="-10">
                <a:latin typeface="Times New Roman"/>
                <a:cs typeface="Times New Roman"/>
              </a:rPr>
              <a:t>more supporting quality than</a:t>
            </a:r>
            <a:r>
              <a:rPr dirty="0" sz="1450" spc="15">
                <a:latin typeface="Times New Roman"/>
                <a:cs typeface="Times New Roman"/>
              </a:rPr>
              <a:t> </a:t>
            </a:r>
            <a:r>
              <a:rPr dirty="0" sz="1450" spc="-10">
                <a:latin typeface="Times New Roman"/>
                <a:cs typeface="Times New Roman"/>
              </a:rPr>
              <a:t>imagination.</a:t>
            </a:r>
            <a:endParaRPr sz="1450">
              <a:latin typeface="Times New Roman"/>
              <a:cs typeface="Times New Roman"/>
            </a:endParaRPr>
          </a:p>
          <a:p>
            <a:pPr algn="just" marL="12700" marR="6985">
              <a:lnSpc>
                <a:spcPts val="1730"/>
              </a:lnSpc>
              <a:spcBef>
                <a:spcPts val="845"/>
              </a:spcBef>
            </a:pPr>
            <a:r>
              <a:rPr dirty="0" sz="1450" spc="-10">
                <a:latin typeface="Times New Roman"/>
                <a:cs typeface="Times New Roman"/>
              </a:rPr>
              <a:t>Here, as in Scotland, many peasant families boast </a:t>
            </a:r>
            <a:r>
              <a:rPr dirty="0" sz="1450" spc="-5">
                <a:latin typeface="Times New Roman"/>
                <a:cs typeface="Times New Roman"/>
              </a:rPr>
              <a:t>a </a:t>
            </a:r>
            <a:r>
              <a:rPr dirty="0" sz="1450" spc="-10">
                <a:latin typeface="Times New Roman"/>
                <a:cs typeface="Times New Roman"/>
              </a:rPr>
              <a:t>son in holy orders. And  here also, the </a:t>
            </a:r>
            <a:r>
              <a:rPr dirty="0" sz="1450" spc="-5">
                <a:latin typeface="Times New Roman"/>
                <a:cs typeface="Times New Roman"/>
              </a:rPr>
              <a:t>young </a:t>
            </a:r>
            <a:r>
              <a:rPr dirty="0" sz="1450" spc="-10">
                <a:latin typeface="Times New Roman"/>
                <a:cs typeface="Times New Roman"/>
              </a:rPr>
              <a:t>men have </a:t>
            </a:r>
            <a:r>
              <a:rPr dirty="0" sz="1450" spc="-5">
                <a:latin typeface="Times New Roman"/>
                <a:cs typeface="Times New Roman"/>
              </a:rPr>
              <a:t>a </a:t>
            </a:r>
            <a:r>
              <a:rPr dirty="0" sz="1450" spc="-10">
                <a:latin typeface="Times New Roman"/>
                <a:cs typeface="Times New Roman"/>
              </a:rPr>
              <a:t>tendency to emigrate. It is certainly </a:t>
            </a:r>
            <a:r>
              <a:rPr dirty="0" sz="1450" spc="-5">
                <a:latin typeface="Times New Roman"/>
                <a:cs typeface="Times New Roman"/>
              </a:rPr>
              <a:t>not  </a:t>
            </a:r>
            <a:r>
              <a:rPr dirty="0" sz="1450" spc="-10">
                <a:latin typeface="Times New Roman"/>
                <a:cs typeface="Times New Roman"/>
              </a:rPr>
              <a:t>poverty that drives them to the great cities </a:t>
            </a:r>
            <a:r>
              <a:rPr dirty="0" sz="1450" spc="-5">
                <a:latin typeface="Times New Roman"/>
                <a:cs typeface="Times New Roman"/>
              </a:rPr>
              <a:t>or </a:t>
            </a:r>
            <a:r>
              <a:rPr dirty="0" sz="1450" spc="-10">
                <a:latin typeface="Times New Roman"/>
                <a:cs typeface="Times New Roman"/>
              </a:rPr>
              <a:t>across the seas, for many</a:t>
            </a:r>
            <a:r>
              <a:rPr dirty="0" sz="1450" spc="310">
                <a:latin typeface="Times New Roman"/>
                <a:cs typeface="Times New Roman"/>
              </a:rPr>
              <a:t> </a:t>
            </a:r>
            <a:r>
              <a:rPr dirty="0" sz="1450" spc="-10">
                <a:latin typeface="Times New Roman"/>
                <a:cs typeface="Times New Roman"/>
              </a:rPr>
              <a:t>peasant</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families, </a:t>
            </a:r>
            <a:r>
              <a:rPr dirty="0" sz="1450" spc="-5">
                <a:latin typeface="Times New Roman"/>
                <a:cs typeface="Times New Roman"/>
              </a:rPr>
              <a:t>I </a:t>
            </a:r>
            <a:r>
              <a:rPr dirty="0" sz="1450" spc="-10">
                <a:latin typeface="Times New Roman"/>
                <a:cs typeface="Times New Roman"/>
              </a:rPr>
              <a:t>was told, have </a:t>
            </a:r>
            <a:r>
              <a:rPr dirty="0" sz="1450" spc="-5">
                <a:latin typeface="Times New Roman"/>
                <a:cs typeface="Times New Roman"/>
              </a:rPr>
              <a:t>a </a:t>
            </a:r>
            <a:r>
              <a:rPr dirty="0" sz="1450" spc="-10">
                <a:latin typeface="Times New Roman"/>
                <a:cs typeface="Times New Roman"/>
              </a:rPr>
              <a:t>fortune </a:t>
            </a:r>
            <a:r>
              <a:rPr dirty="0" sz="1450" spc="-5">
                <a:latin typeface="Times New Roman"/>
                <a:cs typeface="Times New Roman"/>
              </a:rPr>
              <a:t>of </a:t>
            </a:r>
            <a:r>
              <a:rPr dirty="0" sz="1450" spc="-10">
                <a:latin typeface="Times New Roman"/>
                <a:cs typeface="Times New Roman"/>
              </a:rPr>
              <a:t>at least </a:t>
            </a:r>
            <a:r>
              <a:rPr dirty="0" sz="1450" spc="-5">
                <a:latin typeface="Times New Roman"/>
                <a:cs typeface="Times New Roman"/>
              </a:rPr>
              <a:t>40,000 </a:t>
            </a:r>
            <a:r>
              <a:rPr dirty="0" sz="1450" spc="-10">
                <a:latin typeface="Times New Roman"/>
                <a:cs typeface="Times New Roman"/>
              </a:rPr>
              <a:t>francs. The lads </a:t>
            </a:r>
            <a:r>
              <a:rPr dirty="0" sz="1450" spc="-5">
                <a:latin typeface="Times New Roman"/>
                <a:cs typeface="Times New Roman"/>
              </a:rPr>
              <a:t>go </a:t>
            </a:r>
            <a:r>
              <a:rPr dirty="0" sz="1450" spc="-10">
                <a:latin typeface="Times New Roman"/>
                <a:cs typeface="Times New Roman"/>
              </a:rPr>
              <a:t>forth  pricked with the spirit </a:t>
            </a:r>
            <a:r>
              <a:rPr dirty="0" sz="1450" spc="-5">
                <a:latin typeface="Times New Roman"/>
                <a:cs typeface="Times New Roman"/>
              </a:rPr>
              <a:t>of </a:t>
            </a:r>
            <a:r>
              <a:rPr dirty="0" sz="1450" spc="-10">
                <a:latin typeface="Times New Roman"/>
                <a:cs typeface="Times New Roman"/>
              </a:rPr>
              <a:t>adventure and the desire to rise in life, and leave their  homespun elders grumbling and wondering over the event. Once, at </a:t>
            </a:r>
            <a:r>
              <a:rPr dirty="0" sz="1450" spc="-5">
                <a:latin typeface="Times New Roman"/>
                <a:cs typeface="Times New Roman"/>
              </a:rPr>
              <a:t>a </a:t>
            </a:r>
            <a:r>
              <a:rPr dirty="0" sz="1450" spc="-10">
                <a:latin typeface="Times New Roman"/>
                <a:cs typeface="Times New Roman"/>
              </a:rPr>
              <a:t>village  called Laussonne, </a:t>
            </a:r>
            <a:r>
              <a:rPr dirty="0" sz="1450" spc="-5">
                <a:latin typeface="Times New Roman"/>
                <a:cs typeface="Times New Roman"/>
              </a:rPr>
              <a:t>I </a:t>
            </a:r>
            <a:r>
              <a:rPr dirty="0" sz="1450" spc="-10">
                <a:latin typeface="Times New Roman"/>
                <a:cs typeface="Times New Roman"/>
              </a:rPr>
              <a:t>met </a:t>
            </a:r>
            <a:r>
              <a:rPr dirty="0" sz="1450" spc="-5">
                <a:latin typeface="Times New Roman"/>
                <a:cs typeface="Times New Roman"/>
              </a:rPr>
              <a:t>one of </a:t>
            </a:r>
            <a:r>
              <a:rPr dirty="0" sz="1450" spc="-10">
                <a:latin typeface="Times New Roman"/>
                <a:cs typeface="Times New Roman"/>
              </a:rPr>
              <a:t>these disappointed parents: </a:t>
            </a:r>
            <a:r>
              <a:rPr dirty="0" sz="1450" spc="-5">
                <a:latin typeface="Times New Roman"/>
                <a:cs typeface="Times New Roman"/>
              </a:rPr>
              <a:t>a </a:t>
            </a:r>
            <a:r>
              <a:rPr dirty="0" sz="1450" spc="-10">
                <a:latin typeface="Times New Roman"/>
                <a:cs typeface="Times New Roman"/>
              </a:rPr>
              <a:t>drake who had  fathered </a:t>
            </a:r>
            <a:r>
              <a:rPr dirty="0" sz="1450" spc="-5">
                <a:latin typeface="Times New Roman"/>
                <a:cs typeface="Times New Roman"/>
              </a:rPr>
              <a:t>a </a:t>
            </a:r>
            <a:r>
              <a:rPr dirty="0" sz="1450" spc="-10">
                <a:latin typeface="Times New Roman"/>
                <a:cs typeface="Times New Roman"/>
              </a:rPr>
              <a:t>wild swan and seen it take wing and </a:t>
            </a:r>
            <a:r>
              <a:rPr dirty="0" sz="1450" spc="-15">
                <a:latin typeface="Times New Roman"/>
                <a:cs typeface="Times New Roman"/>
              </a:rPr>
              <a:t>disappear. </a:t>
            </a:r>
            <a:r>
              <a:rPr dirty="0" sz="1450" spc="-10">
                <a:latin typeface="Times New Roman"/>
                <a:cs typeface="Times New Roman"/>
              </a:rPr>
              <a:t>The wild swan in  question was now an apothecary in Brazil. He had flown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Bordeaux,  and first landed in America, bareheaded and barefoot, and with </a:t>
            </a:r>
            <a:r>
              <a:rPr dirty="0" sz="1450" spc="-5">
                <a:latin typeface="Times New Roman"/>
                <a:cs typeface="Times New Roman"/>
              </a:rPr>
              <a:t>a </a:t>
            </a:r>
            <a:r>
              <a:rPr dirty="0" sz="1450" spc="-10">
                <a:latin typeface="Times New Roman"/>
                <a:cs typeface="Times New Roman"/>
              </a:rPr>
              <a:t>single  halfpenny in his pocket. And now </a:t>
            </a:r>
            <a:r>
              <a:rPr dirty="0" sz="1450" spc="-5">
                <a:latin typeface="Times New Roman"/>
                <a:cs typeface="Times New Roman"/>
              </a:rPr>
              <a:t>he </a:t>
            </a:r>
            <a:r>
              <a:rPr dirty="0" sz="1450" spc="-10">
                <a:latin typeface="Times New Roman"/>
                <a:cs typeface="Times New Roman"/>
              </a:rPr>
              <a:t>was an apothecary! Such </a:t>
            </a:r>
            <a:r>
              <a:rPr dirty="0" sz="1450" spc="-5">
                <a:latin typeface="Times New Roman"/>
                <a:cs typeface="Times New Roman"/>
              </a:rPr>
              <a:t>a </a:t>
            </a:r>
            <a:r>
              <a:rPr dirty="0" sz="1450" spc="-10">
                <a:latin typeface="Times New Roman"/>
                <a:cs typeface="Times New Roman"/>
              </a:rPr>
              <a:t>wonderful  thing is an adventurous life! </a:t>
            </a:r>
            <a:r>
              <a:rPr dirty="0" sz="1450" spc="-5">
                <a:latin typeface="Times New Roman"/>
                <a:cs typeface="Times New Roman"/>
              </a:rPr>
              <a:t>I thought he </a:t>
            </a:r>
            <a:r>
              <a:rPr dirty="0" sz="1450" spc="-10">
                <a:latin typeface="Times New Roman"/>
                <a:cs typeface="Times New Roman"/>
              </a:rPr>
              <a:t>might as well have stayed at home;  </a:t>
            </a:r>
            <a:r>
              <a:rPr dirty="0" sz="1450" spc="-5">
                <a:latin typeface="Times New Roman"/>
                <a:cs typeface="Times New Roman"/>
              </a:rPr>
              <a:t>but you </a:t>
            </a:r>
            <a:r>
              <a:rPr dirty="0" sz="1450" spc="-10">
                <a:latin typeface="Times New Roman"/>
                <a:cs typeface="Times New Roman"/>
              </a:rPr>
              <a:t>never can tell wherein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life consists, </a:t>
            </a:r>
            <a:r>
              <a:rPr dirty="0" sz="1450" spc="-5">
                <a:latin typeface="Times New Roman"/>
                <a:cs typeface="Times New Roman"/>
              </a:rPr>
              <a:t>nor </a:t>
            </a:r>
            <a:r>
              <a:rPr dirty="0" sz="1450" spc="-10">
                <a:latin typeface="Times New Roman"/>
                <a:cs typeface="Times New Roman"/>
              </a:rPr>
              <a:t>in what </a:t>
            </a:r>
            <a:r>
              <a:rPr dirty="0" sz="1450" spc="-5">
                <a:latin typeface="Times New Roman"/>
                <a:cs typeface="Times New Roman"/>
              </a:rPr>
              <a:t>he </a:t>
            </a:r>
            <a:r>
              <a:rPr dirty="0" sz="1450" spc="-10">
                <a:latin typeface="Times New Roman"/>
                <a:cs typeface="Times New Roman"/>
              </a:rPr>
              <a:t>sets his  pleasure: </a:t>
            </a:r>
            <a:r>
              <a:rPr dirty="0" sz="1450" spc="-5">
                <a:latin typeface="Times New Roman"/>
                <a:cs typeface="Times New Roman"/>
              </a:rPr>
              <a:t>one </a:t>
            </a:r>
            <a:r>
              <a:rPr dirty="0" sz="1450" spc="-10">
                <a:latin typeface="Times New Roman"/>
                <a:cs typeface="Times New Roman"/>
              </a:rPr>
              <a:t>to drink, another to </a:t>
            </a:r>
            <a:r>
              <a:rPr dirty="0" sz="1450" spc="-25">
                <a:latin typeface="Times New Roman"/>
                <a:cs typeface="Times New Roman"/>
              </a:rPr>
              <a:t>marry, </a:t>
            </a:r>
            <a:r>
              <a:rPr dirty="0" sz="1450" spc="-5">
                <a:latin typeface="Times New Roman"/>
                <a:cs typeface="Times New Roman"/>
              </a:rPr>
              <a:t>a </a:t>
            </a:r>
            <a:r>
              <a:rPr dirty="0" sz="1450" spc="-10">
                <a:latin typeface="Times New Roman"/>
                <a:cs typeface="Times New Roman"/>
              </a:rPr>
              <a:t>third to write scurrilous articles and  </a:t>
            </a:r>
            <a:r>
              <a:rPr dirty="0" sz="1450" spc="-5">
                <a:latin typeface="Times New Roman"/>
                <a:cs typeface="Times New Roman"/>
              </a:rPr>
              <a:t>be </a:t>
            </a:r>
            <a:r>
              <a:rPr dirty="0" sz="1450" spc="-10">
                <a:latin typeface="Times New Roman"/>
                <a:cs typeface="Times New Roman"/>
              </a:rPr>
              <a:t>repeatedly caned in public, and now this fourth, perhaps, to </a:t>
            </a:r>
            <a:r>
              <a:rPr dirty="0" sz="1450" spc="-5">
                <a:latin typeface="Times New Roman"/>
                <a:cs typeface="Times New Roman"/>
              </a:rPr>
              <a:t>be </a:t>
            </a:r>
            <a:r>
              <a:rPr dirty="0" sz="1450" spc="-10">
                <a:latin typeface="Times New Roman"/>
                <a:cs typeface="Times New Roman"/>
              </a:rPr>
              <a:t>an  apothecary in Brazil. As for his old </a:t>
            </a:r>
            <a:r>
              <a:rPr dirty="0" sz="1450" spc="-15">
                <a:latin typeface="Times New Roman"/>
                <a:cs typeface="Times New Roman"/>
              </a:rPr>
              <a:t>father, </a:t>
            </a:r>
            <a:r>
              <a:rPr dirty="0" sz="1450" spc="-5">
                <a:latin typeface="Times New Roman"/>
                <a:cs typeface="Times New Roman"/>
              </a:rPr>
              <a:t>he </a:t>
            </a:r>
            <a:r>
              <a:rPr dirty="0" sz="1450" spc="-10">
                <a:latin typeface="Times New Roman"/>
                <a:cs typeface="Times New Roman"/>
              </a:rPr>
              <a:t>could conceive </a:t>
            </a:r>
            <a:r>
              <a:rPr dirty="0" sz="1450" spc="-5">
                <a:latin typeface="Times New Roman"/>
                <a:cs typeface="Times New Roman"/>
              </a:rPr>
              <a:t>no </a:t>
            </a:r>
            <a:r>
              <a:rPr dirty="0" sz="1450" spc="-10">
                <a:latin typeface="Times New Roman"/>
                <a:cs typeface="Times New Roman"/>
              </a:rPr>
              <a:t>reason for the  </a:t>
            </a:r>
            <a:r>
              <a:rPr dirty="0" sz="1450" spc="-25">
                <a:latin typeface="Times New Roman"/>
                <a:cs typeface="Times New Roman"/>
              </a:rPr>
              <a:t>lad’s </a:t>
            </a:r>
            <a:r>
              <a:rPr dirty="0" sz="1450" spc="-15">
                <a:latin typeface="Times New Roman"/>
                <a:cs typeface="Times New Roman"/>
              </a:rPr>
              <a:t>behaviour. </a:t>
            </a:r>
            <a:r>
              <a:rPr dirty="0" sz="1450" spc="-10">
                <a:latin typeface="Times New Roman"/>
                <a:cs typeface="Times New Roman"/>
              </a:rPr>
              <a:t>‘I had always bread for him,’ </a:t>
            </a:r>
            <a:r>
              <a:rPr dirty="0" sz="1450" spc="-5">
                <a:latin typeface="Times New Roman"/>
                <a:cs typeface="Times New Roman"/>
              </a:rPr>
              <a:t>he </a:t>
            </a:r>
            <a:r>
              <a:rPr dirty="0" sz="1450" spc="-10">
                <a:latin typeface="Times New Roman"/>
                <a:cs typeface="Times New Roman"/>
              </a:rPr>
              <a:t>said; ‘he ran away to annoy  me. He loved to annoy me. He had </a:t>
            </a:r>
            <a:r>
              <a:rPr dirty="0" sz="1450" spc="-5">
                <a:latin typeface="Times New Roman"/>
                <a:cs typeface="Times New Roman"/>
              </a:rPr>
              <a:t>no </a:t>
            </a:r>
            <a:r>
              <a:rPr dirty="0" sz="1450" spc="-10">
                <a:latin typeface="Times New Roman"/>
                <a:cs typeface="Times New Roman"/>
              </a:rPr>
              <a:t>gratitude.’ But at heart </a:t>
            </a:r>
            <a:r>
              <a:rPr dirty="0" sz="1450" spc="-5">
                <a:latin typeface="Times New Roman"/>
                <a:cs typeface="Times New Roman"/>
              </a:rPr>
              <a:t>he </a:t>
            </a:r>
            <a:r>
              <a:rPr dirty="0" sz="1450" spc="-10">
                <a:latin typeface="Times New Roman"/>
                <a:cs typeface="Times New Roman"/>
              </a:rPr>
              <a:t>was  swelling with pride over his travelled offspring, and </a:t>
            </a:r>
            <a:r>
              <a:rPr dirty="0" sz="1450" spc="-5">
                <a:latin typeface="Times New Roman"/>
                <a:cs typeface="Times New Roman"/>
              </a:rPr>
              <a:t>he </a:t>
            </a:r>
            <a:r>
              <a:rPr dirty="0" sz="1450" spc="-10">
                <a:latin typeface="Times New Roman"/>
                <a:cs typeface="Times New Roman"/>
              </a:rPr>
              <a:t>produced </a:t>
            </a:r>
            <a:r>
              <a:rPr dirty="0" sz="1450" spc="-5">
                <a:latin typeface="Times New Roman"/>
                <a:cs typeface="Times New Roman"/>
              </a:rPr>
              <a:t>a </a:t>
            </a:r>
            <a:r>
              <a:rPr dirty="0" sz="1450" spc="-10">
                <a:latin typeface="Times New Roman"/>
                <a:cs typeface="Times New Roman"/>
              </a:rPr>
              <a:t>letter </a:t>
            </a:r>
            <a:r>
              <a:rPr dirty="0" sz="1450" spc="-5">
                <a:latin typeface="Times New Roman"/>
                <a:cs typeface="Times New Roman"/>
              </a:rPr>
              <a:t>out of  </a:t>
            </a:r>
            <a:r>
              <a:rPr dirty="0" sz="1450" spc="-10">
                <a:latin typeface="Times New Roman"/>
                <a:cs typeface="Times New Roman"/>
              </a:rPr>
              <a:t>his pocket, where, as </a:t>
            </a:r>
            <a:r>
              <a:rPr dirty="0" sz="1450" spc="-5">
                <a:latin typeface="Times New Roman"/>
                <a:cs typeface="Times New Roman"/>
              </a:rPr>
              <a:t>he </a:t>
            </a:r>
            <a:r>
              <a:rPr dirty="0" sz="1450" spc="-10">
                <a:latin typeface="Times New Roman"/>
                <a:cs typeface="Times New Roman"/>
              </a:rPr>
              <a:t>said, it was rotting, </a:t>
            </a:r>
            <a:r>
              <a:rPr dirty="0" sz="1450" spc="-5">
                <a:latin typeface="Times New Roman"/>
                <a:cs typeface="Times New Roman"/>
              </a:rPr>
              <a:t>a </a:t>
            </a:r>
            <a:r>
              <a:rPr dirty="0" sz="1450" spc="-10">
                <a:latin typeface="Times New Roman"/>
                <a:cs typeface="Times New Roman"/>
              </a:rPr>
              <a:t>mere lump </a:t>
            </a:r>
            <a:r>
              <a:rPr dirty="0" sz="1450" spc="-5">
                <a:latin typeface="Times New Roman"/>
                <a:cs typeface="Times New Roman"/>
              </a:rPr>
              <a:t>of </a:t>
            </a:r>
            <a:r>
              <a:rPr dirty="0" sz="1450" spc="-10">
                <a:latin typeface="Times New Roman"/>
                <a:cs typeface="Times New Roman"/>
              </a:rPr>
              <a:t>paper rags, and  waved it gloriously in the </a:t>
            </a:r>
            <a:r>
              <a:rPr dirty="0" sz="1450" spc="-30">
                <a:latin typeface="Times New Roman"/>
                <a:cs typeface="Times New Roman"/>
              </a:rPr>
              <a:t>air. </a:t>
            </a:r>
            <a:r>
              <a:rPr dirty="0" sz="1450" spc="-10">
                <a:latin typeface="Times New Roman"/>
                <a:cs typeface="Times New Roman"/>
              </a:rPr>
              <a:t>‘This comes from America,’ </a:t>
            </a:r>
            <a:r>
              <a:rPr dirty="0" sz="1450" spc="-5">
                <a:latin typeface="Times New Roman"/>
                <a:cs typeface="Times New Roman"/>
              </a:rPr>
              <a:t>he </a:t>
            </a:r>
            <a:r>
              <a:rPr dirty="0" sz="1450" spc="-10">
                <a:latin typeface="Times New Roman"/>
                <a:cs typeface="Times New Roman"/>
              </a:rPr>
              <a:t>cried, ‘six  thousand leagues away!’ And the wine-shop audience looked </a:t>
            </a:r>
            <a:r>
              <a:rPr dirty="0" sz="1450" spc="-5">
                <a:latin typeface="Times New Roman"/>
                <a:cs typeface="Times New Roman"/>
              </a:rPr>
              <a:t>upon </a:t>
            </a:r>
            <a:r>
              <a:rPr dirty="0" sz="1450" spc="-10">
                <a:latin typeface="Times New Roman"/>
                <a:cs typeface="Times New Roman"/>
              </a:rPr>
              <a:t>it with </a:t>
            </a:r>
            <a:r>
              <a:rPr dirty="0" sz="1450" spc="-5">
                <a:latin typeface="Times New Roman"/>
                <a:cs typeface="Times New Roman"/>
              </a:rPr>
              <a:t>a  </a:t>
            </a:r>
            <a:r>
              <a:rPr dirty="0" sz="1450" spc="-10">
                <a:latin typeface="Times New Roman"/>
                <a:cs typeface="Times New Roman"/>
              </a:rPr>
              <a:t>certain thrill.</a:t>
            </a:r>
            <a:endParaRPr sz="1450">
              <a:latin typeface="Times New Roman"/>
              <a:cs typeface="Times New Roman"/>
            </a:endParaRPr>
          </a:p>
          <a:p>
            <a:pPr algn="just" marL="12700" marR="5715">
              <a:lnSpc>
                <a:spcPts val="1730"/>
              </a:lnSpc>
              <a:spcBef>
                <a:spcPts val="835"/>
              </a:spcBef>
            </a:pPr>
            <a:r>
              <a:rPr dirty="0" sz="1450" spc="-5">
                <a:latin typeface="Times New Roman"/>
                <a:cs typeface="Times New Roman"/>
              </a:rPr>
              <a:t>I </a:t>
            </a:r>
            <a:r>
              <a:rPr dirty="0" sz="1450" spc="-10">
                <a:latin typeface="Times New Roman"/>
                <a:cs typeface="Times New Roman"/>
              </a:rPr>
              <a:t>soon became </a:t>
            </a:r>
            <a:r>
              <a:rPr dirty="0" sz="1450" spc="-5">
                <a:latin typeface="Times New Roman"/>
                <a:cs typeface="Times New Roman"/>
              </a:rPr>
              <a:t>a </a:t>
            </a:r>
            <a:r>
              <a:rPr dirty="0" sz="1450" spc="-10">
                <a:latin typeface="Times New Roman"/>
                <a:cs typeface="Times New Roman"/>
              </a:rPr>
              <a:t>popular figure, and was known for miles in the </a:t>
            </a:r>
            <a:r>
              <a:rPr dirty="0" sz="1450" spc="-20">
                <a:latin typeface="Times New Roman"/>
                <a:cs typeface="Times New Roman"/>
              </a:rPr>
              <a:t>country. </a:t>
            </a:r>
            <a:r>
              <a:rPr dirty="0" sz="1450" spc="-45" i="1">
                <a:latin typeface="Times New Roman"/>
                <a:cs typeface="Times New Roman"/>
              </a:rPr>
              <a:t>Où’st  </a:t>
            </a:r>
            <a:r>
              <a:rPr dirty="0" sz="1450" spc="-5" i="1">
                <a:latin typeface="Times New Roman"/>
                <a:cs typeface="Times New Roman"/>
              </a:rPr>
              <a:t>que </a:t>
            </a:r>
            <a:r>
              <a:rPr dirty="0" sz="1450" spc="-10" i="1">
                <a:latin typeface="Times New Roman"/>
                <a:cs typeface="Times New Roman"/>
              </a:rPr>
              <a:t>vous allez</a:t>
            </a:r>
            <a:r>
              <a:rPr dirty="0" sz="1450" spc="-10">
                <a:latin typeface="Times New Roman"/>
                <a:cs typeface="Times New Roman"/>
              </a:rPr>
              <a:t>? was changed for me into </a:t>
            </a:r>
            <a:r>
              <a:rPr dirty="0" sz="1450" spc="-10" i="1">
                <a:latin typeface="Times New Roman"/>
                <a:cs typeface="Times New Roman"/>
              </a:rPr>
              <a:t>Quoi</a:t>
            </a:r>
            <a:r>
              <a:rPr dirty="0" sz="1450" spc="-10">
                <a:latin typeface="Times New Roman"/>
                <a:cs typeface="Times New Roman"/>
              </a:rPr>
              <a:t>, </a:t>
            </a:r>
            <a:r>
              <a:rPr dirty="0" sz="1450" spc="-10" i="1">
                <a:latin typeface="Times New Roman"/>
                <a:cs typeface="Times New Roman"/>
              </a:rPr>
              <a:t>vous </a:t>
            </a:r>
            <a:r>
              <a:rPr dirty="0" sz="1450" spc="-25" i="1">
                <a:latin typeface="Times New Roman"/>
                <a:cs typeface="Times New Roman"/>
              </a:rPr>
              <a:t>rentrez </a:t>
            </a:r>
            <a:r>
              <a:rPr dirty="0" sz="1450" spc="-5" i="1">
                <a:latin typeface="Times New Roman"/>
                <a:cs typeface="Times New Roman"/>
              </a:rPr>
              <a:t>au </a:t>
            </a:r>
            <a:r>
              <a:rPr dirty="0" sz="1450" spc="-10" i="1">
                <a:latin typeface="Times New Roman"/>
                <a:cs typeface="Times New Roman"/>
              </a:rPr>
              <a:t>Monastier </a:t>
            </a:r>
            <a:r>
              <a:rPr dirty="0" sz="1450" spc="-10">
                <a:latin typeface="Times New Roman"/>
                <a:cs typeface="Times New Roman"/>
              </a:rPr>
              <a:t>and  in the town itself every urchin seemed to know my name, although </a:t>
            </a:r>
            <a:r>
              <a:rPr dirty="0" sz="1450" spc="-5">
                <a:latin typeface="Times New Roman"/>
                <a:cs typeface="Times New Roman"/>
              </a:rPr>
              <a:t>no </a:t>
            </a:r>
            <a:r>
              <a:rPr dirty="0" sz="1450" spc="-10">
                <a:latin typeface="Times New Roman"/>
                <a:cs typeface="Times New Roman"/>
              </a:rPr>
              <a:t>living  creature could pronounce it. There was </a:t>
            </a:r>
            <a:r>
              <a:rPr dirty="0" sz="1450" spc="-5">
                <a:latin typeface="Times New Roman"/>
                <a:cs typeface="Times New Roman"/>
              </a:rPr>
              <a:t>one </a:t>
            </a:r>
            <a:r>
              <a:rPr dirty="0" sz="1450" spc="-10">
                <a:latin typeface="Times New Roman"/>
                <a:cs typeface="Times New Roman"/>
              </a:rPr>
              <a:t>particular group </a:t>
            </a:r>
            <a:r>
              <a:rPr dirty="0" sz="1450" spc="-5">
                <a:latin typeface="Times New Roman"/>
                <a:cs typeface="Times New Roman"/>
              </a:rPr>
              <a:t>of </a:t>
            </a:r>
            <a:r>
              <a:rPr dirty="0" sz="1450" spc="-10">
                <a:latin typeface="Times New Roman"/>
                <a:cs typeface="Times New Roman"/>
              </a:rPr>
              <a:t>lace-makers  who </a:t>
            </a:r>
            <a:r>
              <a:rPr dirty="0" sz="1450" spc="-5">
                <a:latin typeface="Times New Roman"/>
                <a:cs typeface="Times New Roman"/>
              </a:rPr>
              <a:t>brought out a </a:t>
            </a:r>
            <a:r>
              <a:rPr dirty="0" sz="1450" spc="-10">
                <a:latin typeface="Times New Roman"/>
                <a:cs typeface="Times New Roman"/>
              </a:rPr>
              <a:t>chair for me whenever </a:t>
            </a:r>
            <a:r>
              <a:rPr dirty="0" sz="1450" spc="-5">
                <a:latin typeface="Times New Roman"/>
                <a:cs typeface="Times New Roman"/>
              </a:rPr>
              <a:t>I </a:t>
            </a:r>
            <a:r>
              <a:rPr dirty="0" sz="1450" spc="-10">
                <a:latin typeface="Times New Roman"/>
                <a:cs typeface="Times New Roman"/>
              </a:rPr>
              <a:t>went </a:t>
            </a:r>
            <a:r>
              <a:rPr dirty="0" sz="1450" spc="-40">
                <a:latin typeface="Times New Roman"/>
                <a:cs typeface="Times New Roman"/>
              </a:rPr>
              <a:t>by, </a:t>
            </a:r>
            <a:r>
              <a:rPr dirty="0" sz="1450" spc="-10">
                <a:latin typeface="Times New Roman"/>
                <a:cs typeface="Times New Roman"/>
              </a:rPr>
              <a:t>and detained me from my  walk to gossip. They were filled with curiosity about England, its language,  its religion, the dress </a:t>
            </a:r>
            <a:r>
              <a:rPr dirty="0" sz="1450" spc="-5">
                <a:latin typeface="Times New Roman"/>
                <a:cs typeface="Times New Roman"/>
              </a:rPr>
              <a:t>of </a:t>
            </a:r>
            <a:r>
              <a:rPr dirty="0" sz="1450" spc="-10">
                <a:latin typeface="Times New Roman"/>
                <a:cs typeface="Times New Roman"/>
              </a:rPr>
              <a:t>the women, and were never weary </a:t>
            </a:r>
            <a:r>
              <a:rPr dirty="0" sz="1450" spc="-5">
                <a:latin typeface="Times New Roman"/>
                <a:cs typeface="Times New Roman"/>
              </a:rPr>
              <a:t>of </a:t>
            </a:r>
            <a:r>
              <a:rPr dirty="0" sz="1450" spc="-10">
                <a:latin typeface="Times New Roman"/>
                <a:cs typeface="Times New Roman"/>
              </a:rPr>
              <a:t>seeing the  </a:t>
            </a:r>
            <a:r>
              <a:rPr dirty="0" sz="1450" spc="-20">
                <a:latin typeface="Times New Roman"/>
                <a:cs typeface="Times New Roman"/>
              </a:rPr>
              <a:t>Queen’s </a:t>
            </a:r>
            <a:r>
              <a:rPr dirty="0" sz="1450" spc="-10">
                <a:latin typeface="Times New Roman"/>
                <a:cs typeface="Times New Roman"/>
              </a:rPr>
              <a:t>head </a:t>
            </a:r>
            <a:r>
              <a:rPr dirty="0" sz="1450" spc="-5">
                <a:latin typeface="Times New Roman"/>
                <a:cs typeface="Times New Roman"/>
              </a:rPr>
              <a:t>on </a:t>
            </a:r>
            <a:r>
              <a:rPr dirty="0" sz="1450" spc="-10">
                <a:latin typeface="Times New Roman"/>
                <a:cs typeface="Times New Roman"/>
              </a:rPr>
              <a:t>English postage-stamps, </a:t>
            </a:r>
            <a:r>
              <a:rPr dirty="0" sz="1450" spc="-5">
                <a:latin typeface="Times New Roman"/>
                <a:cs typeface="Times New Roman"/>
              </a:rPr>
              <a:t>or </a:t>
            </a:r>
            <a:r>
              <a:rPr dirty="0" sz="1450" spc="-10">
                <a:latin typeface="Times New Roman"/>
                <a:cs typeface="Times New Roman"/>
              </a:rPr>
              <a:t>seeking for French words in  English Journals. The language, in </a:t>
            </a:r>
            <a:r>
              <a:rPr dirty="0" sz="1450" spc="-15">
                <a:latin typeface="Times New Roman"/>
                <a:cs typeface="Times New Roman"/>
              </a:rPr>
              <a:t>particular, </a:t>
            </a:r>
            <a:r>
              <a:rPr dirty="0" sz="1450" spc="-10">
                <a:latin typeface="Times New Roman"/>
                <a:cs typeface="Times New Roman"/>
              </a:rPr>
              <a:t>filled them with</a:t>
            </a:r>
            <a:r>
              <a:rPr dirty="0" sz="1450" spc="95">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11430">
              <a:lnSpc>
                <a:spcPts val="1730"/>
              </a:lnSpc>
              <a:spcBef>
                <a:spcPts val="850"/>
              </a:spcBef>
            </a:pPr>
            <a:r>
              <a:rPr dirty="0" sz="1450" spc="-10">
                <a:latin typeface="Times New Roman"/>
                <a:cs typeface="Times New Roman"/>
              </a:rPr>
              <a:t>‘Do they speak </a:t>
            </a:r>
            <a:r>
              <a:rPr dirty="0" sz="1450" spc="-10" i="1">
                <a:latin typeface="Times New Roman"/>
                <a:cs typeface="Times New Roman"/>
              </a:rPr>
              <a:t>patois </a:t>
            </a:r>
            <a:r>
              <a:rPr dirty="0" sz="1450" spc="-10">
                <a:latin typeface="Times New Roman"/>
                <a:cs typeface="Times New Roman"/>
              </a:rPr>
              <a:t>in England?’ </a:t>
            </a:r>
            <a:r>
              <a:rPr dirty="0" sz="1450" spc="-5">
                <a:latin typeface="Times New Roman"/>
                <a:cs typeface="Times New Roman"/>
              </a:rPr>
              <a:t>I </a:t>
            </a:r>
            <a:r>
              <a:rPr dirty="0" sz="1450" spc="-10">
                <a:latin typeface="Times New Roman"/>
                <a:cs typeface="Times New Roman"/>
              </a:rPr>
              <a:t>was once asked; and when </a:t>
            </a:r>
            <a:r>
              <a:rPr dirty="0" sz="1450" spc="-5">
                <a:latin typeface="Times New Roman"/>
                <a:cs typeface="Times New Roman"/>
              </a:rPr>
              <a:t>I </a:t>
            </a:r>
            <a:r>
              <a:rPr dirty="0" sz="1450" spc="-10">
                <a:latin typeface="Times New Roman"/>
                <a:cs typeface="Times New Roman"/>
              </a:rPr>
              <a:t>told them  </a:t>
            </a:r>
            <a:r>
              <a:rPr dirty="0" sz="1450" spc="-5">
                <a:latin typeface="Times New Roman"/>
                <a:cs typeface="Times New Roman"/>
              </a:rPr>
              <a:t>not, </a:t>
            </a:r>
            <a:r>
              <a:rPr dirty="0" sz="1450" spc="-10">
                <a:latin typeface="Times New Roman"/>
                <a:cs typeface="Times New Roman"/>
              </a:rPr>
              <a:t>‘Ah, then, French?’ said</a:t>
            </a:r>
            <a:r>
              <a:rPr dirty="0" sz="1450" spc="-100">
                <a:latin typeface="Times New Roman"/>
                <a:cs typeface="Times New Roman"/>
              </a:rPr>
              <a:t> </a:t>
            </a:r>
            <a:r>
              <a:rPr dirty="0" sz="1450" spc="-25">
                <a:latin typeface="Times New Roman"/>
                <a:cs typeface="Times New Roman"/>
              </a:rPr>
              <a:t>they.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‘No, </a:t>
            </a:r>
            <a:r>
              <a:rPr dirty="0" sz="1450" spc="-5">
                <a:latin typeface="Times New Roman"/>
                <a:cs typeface="Times New Roman"/>
              </a:rPr>
              <a:t>no,’ I </a:t>
            </a:r>
            <a:r>
              <a:rPr dirty="0" sz="1450" spc="-10">
                <a:latin typeface="Times New Roman"/>
                <a:cs typeface="Times New Roman"/>
              </a:rPr>
              <a:t>said, </a:t>
            </a:r>
            <a:r>
              <a:rPr dirty="0" sz="1450" spc="-5">
                <a:latin typeface="Times New Roman"/>
                <a:cs typeface="Times New Roman"/>
              </a:rPr>
              <a:t>‘not</a:t>
            </a:r>
            <a:r>
              <a:rPr dirty="0" sz="1450" spc="-105">
                <a:latin typeface="Times New Roman"/>
                <a:cs typeface="Times New Roman"/>
              </a:rPr>
              <a:t> </a:t>
            </a:r>
            <a:r>
              <a:rPr dirty="0" sz="1450" spc="-10">
                <a:latin typeface="Times New Roman"/>
                <a:cs typeface="Times New Roman"/>
              </a:rPr>
              <a:t>French.’</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‘Then,’ they concluded, ‘they speak</a:t>
            </a:r>
            <a:r>
              <a:rPr dirty="0" sz="1450" spc="-90">
                <a:latin typeface="Times New Roman"/>
                <a:cs typeface="Times New Roman"/>
              </a:rPr>
              <a:t> </a:t>
            </a:r>
            <a:r>
              <a:rPr dirty="0" sz="1450" spc="-10" i="1">
                <a:latin typeface="Times New Roman"/>
                <a:cs typeface="Times New Roman"/>
              </a:rPr>
              <a:t>patois</a:t>
            </a:r>
            <a:r>
              <a:rPr dirty="0" sz="1450" spc="-10">
                <a:latin typeface="Times New Roman"/>
                <a:cs typeface="Times New Roman"/>
              </a:rPr>
              <a:t>.’</a:t>
            </a:r>
            <a:endParaRPr sz="1450">
              <a:latin typeface="Times New Roman"/>
              <a:cs typeface="Times New Roman"/>
            </a:endParaRPr>
          </a:p>
          <a:p>
            <a:pPr algn="just" marL="12700" marR="5080">
              <a:lnSpc>
                <a:spcPts val="1730"/>
              </a:lnSpc>
              <a:spcBef>
                <a:spcPts val="919"/>
              </a:spcBef>
            </a:pPr>
            <a:r>
              <a:rPr dirty="0" sz="1450" spc="-60">
                <a:latin typeface="Times New Roman"/>
                <a:cs typeface="Times New Roman"/>
              </a:rPr>
              <a:t>You </a:t>
            </a:r>
            <a:r>
              <a:rPr dirty="0" sz="1450" spc="-10">
                <a:latin typeface="Times New Roman"/>
                <a:cs typeface="Times New Roman"/>
              </a:rPr>
              <a:t>must obviously either speak French </a:t>
            </a:r>
            <a:r>
              <a:rPr dirty="0" sz="1450" spc="-5">
                <a:latin typeface="Times New Roman"/>
                <a:cs typeface="Times New Roman"/>
              </a:rPr>
              <a:t>or </a:t>
            </a:r>
            <a:r>
              <a:rPr dirty="0" sz="1450" spc="-10" i="1">
                <a:latin typeface="Times New Roman"/>
                <a:cs typeface="Times New Roman"/>
              </a:rPr>
              <a:t>patios</a:t>
            </a:r>
            <a:r>
              <a:rPr dirty="0" sz="1450" spc="-10">
                <a:latin typeface="Times New Roman"/>
                <a:cs typeface="Times New Roman"/>
              </a:rPr>
              <a:t>. </a:t>
            </a:r>
            <a:r>
              <a:rPr dirty="0" sz="1450" spc="-35">
                <a:latin typeface="Times New Roman"/>
                <a:cs typeface="Times New Roman"/>
              </a:rPr>
              <a:t>Talk </a:t>
            </a:r>
            <a:r>
              <a:rPr dirty="0" sz="1450" spc="-5">
                <a:latin typeface="Times New Roman"/>
                <a:cs typeface="Times New Roman"/>
              </a:rPr>
              <a:t>of </a:t>
            </a:r>
            <a:r>
              <a:rPr dirty="0" sz="1450" spc="-10">
                <a:latin typeface="Times New Roman"/>
                <a:cs typeface="Times New Roman"/>
              </a:rPr>
              <a:t>the force </a:t>
            </a:r>
            <a:r>
              <a:rPr dirty="0" sz="1450" spc="-5">
                <a:latin typeface="Times New Roman"/>
                <a:cs typeface="Times New Roman"/>
              </a:rPr>
              <a:t>of </a:t>
            </a:r>
            <a:r>
              <a:rPr dirty="0" sz="1450" spc="-10">
                <a:latin typeface="Times New Roman"/>
                <a:cs typeface="Times New Roman"/>
              </a:rPr>
              <a:t>logic—  here it was in all its weakness.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up </a:t>
            </a:r>
            <a:r>
              <a:rPr dirty="0" sz="1450" spc="-10">
                <a:latin typeface="Times New Roman"/>
                <a:cs typeface="Times New Roman"/>
              </a:rPr>
              <a:t>the point, </a:t>
            </a:r>
            <a:r>
              <a:rPr dirty="0" sz="1450" spc="-5">
                <a:latin typeface="Times New Roman"/>
                <a:cs typeface="Times New Roman"/>
              </a:rPr>
              <a:t>but </a:t>
            </a:r>
            <a:r>
              <a:rPr dirty="0" sz="1450" spc="-10">
                <a:latin typeface="Times New Roman"/>
                <a:cs typeface="Times New Roman"/>
              </a:rPr>
              <a:t>proceeding to give  illustrations </a:t>
            </a:r>
            <a:r>
              <a:rPr dirty="0" sz="1450" spc="-5">
                <a:latin typeface="Times New Roman"/>
                <a:cs typeface="Times New Roman"/>
              </a:rPr>
              <a:t>of </a:t>
            </a:r>
            <a:r>
              <a:rPr dirty="0" sz="1450" spc="-10">
                <a:latin typeface="Times New Roman"/>
                <a:cs typeface="Times New Roman"/>
              </a:rPr>
              <a:t>my native jargon, </a:t>
            </a:r>
            <a:r>
              <a:rPr dirty="0" sz="1450" spc="-5">
                <a:latin typeface="Times New Roman"/>
                <a:cs typeface="Times New Roman"/>
              </a:rPr>
              <a:t>I </a:t>
            </a:r>
            <a:r>
              <a:rPr dirty="0" sz="1450" spc="-10">
                <a:latin typeface="Times New Roman"/>
                <a:cs typeface="Times New Roman"/>
              </a:rPr>
              <a:t>was met with </a:t>
            </a:r>
            <a:r>
              <a:rPr dirty="0" sz="1450" spc="-5">
                <a:latin typeface="Times New Roman"/>
                <a:cs typeface="Times New Roman"/>
              </a:rPr>
              <a:t>a </a:t>
            </a:r>
            <a:r>
              <a:rPr dirty="0" sz="1450" spc="-10">
                <a:latin typeface="Times New Roman"/>
                <a:cs typeface="Times New Roman"/>
              </a:rPr>
              <a:t>new mortification. Of  all </a:t>
            </a:r>
            <a:r>
              <a:rPr dirty="0" sz="1450" spc="-10" i="1">
                <a:latin typeface="Times New Roman"/>
                <a:cs typeface="Times New Roman"/>
              </a:rPr>
              <a:t>patios </a:t>
            </a:r>
            <a:r>
              <a:rPr dirty="0" sz="1450" spc="-10">
                <a:latin typeface="Times New Roman"/>
                <a:cs typeface="Times New Roman"/>
              </a:rPr>
              <a:t>they declared that mine was the most preposterous and the most  jocose in </a:t>
            </a:r>
            <a:r>
              <a:rPr dirty="0" sz="1450" spc="-5">
                <a:latin typeface="Times New Roman"/>
                <a:cs typeface="Times New Roman"/>
              </a:rPr>
              <a:t>sound. </a:t>
            </a:r>
            <a:r>
              <a:rPr dirty="0" sz="1450" spc="-10">
                <a:latin typeface="Times New Roman"/>
                <a:cs typeface="Times New Roman"/>
              </a:rPr>
              <a:t>At each new word there was </a:t>
            </a:r>
            <a:r>
              <a:rPr dirty="0" sz="1450" spc="-5">
                <a:latin typeface="Times New Roman"/>
                <a:cs typeface="Times New Roman"/>
              </a:rPr>
              <a:t>a </a:t>
            </a:r>
            <a:r>
              <a:rPr dirty="0" sz="1450" spc="-10">
                <a:latin typeface="Times New Roman"/>
                <a:cs typeface="Times New Roman"/>
              </a:rPr>
              <a:t>new explosion </a:t>
            </a:r>
            <a:r>
              <a:rPr dirty="0" sz="1450" spc="-5">
                <a:latin typeface="Times New Roman"/>
                <a:cs typeface="Times New Roman"/>
              </a:rPr>
              <a:t>of </a:t>
            </a:r>
            <a:r>
              <a:rPr dirty="0" sz="1450" spc="-15">
                <a:latin typeface="Times New Roman"/>
                <a:cs typeface="Times New Roman"/>
              </a:rPr>
              <a:t>laughter, </a:t>
            </a:r>
            <a:r>
              <a:rPr dirty="0" sz="1450" spc="-10">
                <a:latin typeface="Times New Roman"/>
                <a:cs typeface="Times New Roman"/>
              </a:rPr>
              <a:t>and  some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younger </a:t>
            </a:r>
            <a:r>
              <a:rPr dirty="0" sz="1450" spc="-10">
                <a:latin typeface="Times New Roman"/>
                <a:cs typeface="Times New Roman"/>
              </a:rPr>
              <a:t>ones were glad to rise from their chairs and stamp about  the</a:t>
            </a:r>
            <a:r>
              <a:rPr dirty="0" sz="1450" spc="145">
                <a:latin typeface="Times New Roman"/>
                <a:cs typeface="Times New Roman"/>
              </a:rPr>
              <a:t> </a:t>
            </a:r>
            <a:r>
              <a:rPr dirty="0" sz="1450" spc="-10">
                <a:latin typeface="Times New Roman"/>
                <a:cs typeface="Times New Roman"/>
              </a:rPr>
              <a:t>street</a:t>
            </a:r>
            <a:r>
              <a:rPr dirty="0" sz="1450" spc="145">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10">
                <a:latin typeface="Times New Roman"/>
                <a:cs typeface="Times New Roman"/>
              </a:rPr>
              <a:t>ecstasy;</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5">
                <a:latin typeface="Times New Roman"/>
                <a:cs typeface="Times New Roman"/>
              </a:rPr>
              <a:t>I</a:t>
            </a:r>
            <a:r>
              <a:rPr dirty="0" sz="1450" spc="150">
                <a:latin typeface="Times New Roman"/>
                <a:cs typeface="Times New Roman"/>
              </a:rPr>
              <a:t> </a:t>
            </a:r>
            <a:r>
              <a:rPr dirty="0" sz="1450" spc="-10">
                <a:latin typeface="Times New Roman"/>
                <a:cs typeface="Times New Roman"/>
              </a:rPr>
              <a:t>looked</a:t>
            </a:r>
            <a:r>
              <a:rPr dirty="0" sz="1450" spc="145">
                <a:latin typeface="Times New Roman"/>
                <a:cs typeface="Times New Roman"/>
              </a:rPr>
              <a:t> </a:t>
            </a:r>
            <a:r>
              <a:rPr dirty="0" sz="1450" spc="-5">
                <a:latin typeface="Times New Roman"/>
                <a:cs typeface="Times New Roman"/>
              </a:rPr>
              <a:t>on</a:t>
            </a:r>
            <a:r>
              <a:rPr dirty="0" sz="1450" spc="145">
                <a:latin typeface="Times New Roman"/>
                <a:cs typeface="Times New Roman"/>
              </a:rPr>
              <a:t> </a:t>
            </a:r>
            <a:r>
              <a:rPr dirty="0" sz="1450" spc="-5">
                <a:latin typeface="Times New Roman"/>
                <a:cs typeface="Times New Roman"/>
              </a:rPr>
              <a:t>upon</a:t>
            </a:r>
            <a:r>
              <a:rPr dirty="0" sz="1450" spc="145">
                <a:latin typeface="Times New Roman"/>
                <a:cs typeface="Times New Roman"/>
              </a:rPr>
              <a:t> </a:t>
            </a:r>
            <a:r>
              <a:rPr dirty="0" sz="1450" spc="-10">
                <a:latin typeface="Times New Roman"/>
                <a:cs typeface="Times New Roman"/>
              </a:rPr>
              <a:t>their</a:t>
            </a:r>
            <a:r>
              <a:rPr dirty="0" sz="1450" spc="145">
                <a:latin typeface="Times New Roman"/>
                <a:cs typeface="Times New Roman"/>
              </a:rPr>
              <a:t> </a:t>
            </a:r>
            <a:r>
              <a:rPr dirty="0" sz="1450" spc="-10">
                <a:latin typeface="Times New Roman"/>
                <a:cs typeface="Times New Roman"/>
              </a:rPr>
              <a:t>mirth</a:t>
            </a:r>
            <a:r>
              <a:rPr dirty="0" sz="1450" spc="150">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faint</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slightly</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cp:keywords>Robert, Louis, Stevenson</cp:keywords>
  <dc:title>Essays of Travel</dc:title>
  <dcterms:created xsi:type="dcterms:W3CDTF">2021-02-04T17:23:35Z</dcterms:created>
  <dcterms:modified xsi:type="dcterms:W3CDTF">2021-02-04T17:23:35Z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2014-10-16T00:00:00Z</vt:filetime>
  </property>
  <property fmtid="{D5CDD505-2E9C-101B-9397-08002B2CF9AE}" pid="3" name="Creator">
    <vt:lpwstr>calibre 2.2.0 [http://calibre-ebook.com]</vt:lpwstr>
  </property>
  <property fmtid="{D5CDD505-2E9C-101B-9397-08002B2CF9AE}" pid="4" name="LastSaved">
    <vt:filetime>2014-10-16T00:00:00Z</vt:filetime>
  </property>
</Properties>
</file>